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73" r:id="rId4"/>
    <p:sldId id="267" r:id="rId5"/>
    <p:sldId id="259" r:id="rId6"/>
    <p:sldId id="260" r:id="rId7"/>
    <p:sldId id="269" r:id="rId8"/>
    <p:sldId id="268" r:id="rId9"/>
    <p:sldId id="270" r:id="rId10"/>
    <p:sldId id="271" r:id="rId11"/>
    <p:sldId id="265" r:id="rId12"/>
    <p:sldId id="266"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60" autoAdjust="0"/>
  </p:normalViewPr>
  <p:slideViewPr>
    <p:cSldViewPr snapToGrid="0">
      <p:cViewPr varScale="1">
        <p:scale>
          <a:sx n="69" d="100"/>
          <a:sy n="69" d="100"/>
        </p:scale>
        <p:origin x="84" y="14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latin typeface="Times New Roman" panose="02020603050405020304" pitchFamily="18" charset="0"/>
              <a:cs typeface="Times New Roman" panose="02020603050405020304" pitchFamily="18" charset="0"/>
            </a:rPr>
            <a:t>K-Means Clustering</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latin typeface="Times New Roman" panose="02020603050405020304" pitchFamily="18" charset="0"/>
              <a:cs typeface="Times New Roman" panose="02020603050405020304" pitchFamily="18" charset="0"/>
            </a:rPr>
            <a:t>Support Vector Regression</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latin typeface="Times New Roman" panose="02020603050405020304" pitchFamily="18" charset="0"/>
              <a:cs typeface="Times New Roman" panose="02020603050405020304" pitchFamily="18" charset="0"/>
            </a:rPr>
            <a:t>DBSCAN</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custT="1"/>
      <dgm:spPr/>
      <dgm:t>
        <a:bodyPr/>
        <a:lstStyle/>
        <a:p>
          <a:pPr>
            <a:buNone/>
          </a:pPr>
          <a:r>
            <a:rPr lang="en-US" sz="2500" dirty="0">
              <a:latin typeface="Times New Roman" panose="02020603050405020304" pitchFamily="18" charset="0"/>
              <a:cs typeface="Times New Roman" panose="02020603050405020304" pitchFamily="18" charset="0"/>
            </a:rPr>
            <a:t>	Clusters datasets into groups that share similar characteristics </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custT="1"/>
      <dgm:spPr/>
      <dgm:t>
        <a:bodyPr/>
        <a:lstStyle/>
        <a:p>
          <a:pPr>
            <a:buNone/>
          </a:pPr>
          <a:r>
            <a:rPr lang="en-US" sz="2500" dirty="0">
              <a:latin typeface="Times New Roman" panose="02020603050405020304" pitchFamily="18" charset="0"/>
              <a:cs typeface="Times New Roman" panose="02020603050405020304" pitchFamily="18" charset="0"/>
            </a:rPr>
            <a:t>	Compares data using two features with a “line of best fit”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custT="1"/>
      <dgm:spPr/>
      <dgm:t>
        <a:bodyPr/>
        <a:lstStyle/>
        <a:p>
          <a:pPr>
            <a:buNone/>
          </a:pPr>
          <a:r>
            <a:rPr lang="en-US" sz="2500" dirty="0">
              <a:latin typeface="Times New Roman" panose="02020603050405020304" pitchFamily="18" charset="0"/>
              <a:cs typeface="Times New Roman" panose="02020603050405020304" pitchFamily="18" charset="0"/>
            </a:rPr>
            <a:t>	Clusters datasets into groups with specific parameters</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B2465C15-1D03-4DB3-98A0-16E859383B4F}">
      <dgm:prSet phldrT="[Text]" custT="1"/>
      <dgm:spPr/>
      <dgm:t>
        <a:bodyPr/>
        <a:lstStyle/>
        <a:p>
          <a:endParaRPr lang="en-US" sz="2500" dirty="0">
            <a:latin typeface="Times New Roman" panose="02020603050405020304" pitchFamily="18" charset="0"/>
            <a:cs typeface="Times New Roman" panose="02020603050405020304" pitchFamily="18" charset="0"/>
          </a:endParaRPr>
        </a:p>
      </dgm:t>
    </dgm:pt>
    <dgm:pt modelId="{FC48CC80-0BCD-44D8-988C-AB1407E947FD}" type="parTrans" cxnId="{C8F2F0AC-C480-4D39-BCC7-82F89C03B68D}">
      <dgm:prSet/>
      <dgm:spPr/>
      <dgm:t>
        <a:bodyPr/>
        <a:lstStyle/>
        <a:p>
          <a:endParaRPr lang="en-US"/>
        </a:p>
      </dgm:t>
    </dgm:pt>
    <dgm:pt modelId="{93CC9AE3-DD0A-4D97-8EC0-B76E069D49DA}" type="sibTrans" cxnId="{C8F2F0AC-C480-4D39-BCC7-82F89C03B68D}">
      <dgm:prSet/>
      <dgm:spPr/>
      <dgm:t>
        <a:bodyPr/>
        <a:lstStyle/>
        <a:p>
          <a:endParaRPr lang="en-US"/>
        </a:p>
      </dgm:t>
    </dgm:pt>
    <dgm:pt modelId="{49B1C4F0-68FD-4178-A897-772915650CF6}">
      <dgm:prSet phldrT="[Text]" custT="1"/>
      <dgm:spPr/>
      <dgm:t>
        <a:bodyPr/>
        <a:lstStyle/>
        <a:p>
          <a:endParaRPr lang="en-US" sz="2500" dirty="0">
            <a:latin typeface="Times New Roman" panose="02020603050405020304" pitchFamily="18" charset="0"/>
            <a:cs typeface="Times New Roman" panose="02020603050405020304" pitchFamily="18" charset="0"/>
          </a:endParaRPr>
        </a:p>
      </dgm:t>
    </dgm:pt>
    <dgm:pt modelId="{37E0F570-0852-4123-B587-D48B3C83B7BB}" type="parTrans" cxnId="{C26D39FF-0E81-4E0D-8D39-D40B3D895CB1}">
      <dgm:prSet/>
      <dgm:spPr/>
      <dgm:t>
        <a:bodyPr/>
        <a:lstStyle/>
        <a:p>
          <a:endParaRPr lang="en-US"/>
        </a:p>
      </dgm:t>
    </dgm:pt>
    <dgm:pt modelId="{7AD35CA8-7324-4461-9D73-00C70ED69FB7}" type="sibTrans" cxnId="{C26D39FF-0E81-4E0D-8D39-D40B3D895CB1}">
      <dgm:prSet/>
      <dgm:spPr/>
      <dgm:t>
        <a:bodyPr/>
        <a:lstStyle/>
        <a:p>
          <a:endParaRPr lang="en-US"/>
        </a:p>
      </dgm:t>
    </dgm:pt>
    <dgm:pt modelId="{BFDE940D-C552-495E-A321-3F368C357D3B}">
      <dgm:prSet phldrT="[Text]" custT="1"/>
      <dgm:spPr/>
      <dgm:t>
        <a:bodyPr/>
        <a:lstStyle/>
        <a:p>
          <a:endParaRPr lang="en-US" sz="2500" dirty="0">
            <a:latin typeface="Times New Roman" panose="02020603050405020304" pitchFamily="18" charset="0"/>
            <a:cs typeface="Times New Roman" panose="02020603050405020304" pitchFamily="18" charset="0"/>
          </a:endParaRPr>
        </a:p>
      </dgm:t>
    </dgm:pt>
    <dgm:pt modelId="{5CAD067C-228B-4144-A176-30FB1A57958E}" type="parTrans" cxnId="{0778D83D-9E2F-4898-A009-1476DDEA79E9}">
      <dgm:prSet/>
      <dgm:spPr/>
      <dgm:t>
        <a:bodyPr/>
        <a:lstStyle/>
        <a:p>
          <a:endParaRPr lang="en-US"/>
        </a:p>
      </dgm:t>
    </dgm:pt>
    <dgm:pt modelId="{13E3FD80-ADD5-409E-9CA5-4A7C4881D00B}" type="sibTrans" cxnId="{0778D83D-9E2F-4898-A009-1476DDEA79E9}">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36915B31-921A-4973-8708-4ED0DD9B271E}" type="presOf" srcId="{49B1C4F0-68FD-4178-A897-772915650CF6}" destId="{9B31B566-F93C-4932-9C27-2AC260B106B4}" srcOrd="0" destOrd="1"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0778D83D-9E2F-4898-A009-1476DDEA79E9}" srcId="{75151AD3-56D0-4892-9CC3-0245E0F61F03}" destId="{BFDE940D-C552-495E-A321-3F368C357D3B}" srcOrd="2" destOrd="0" parTransId="{5CAD067C-228B-4144-A176-30FB1A57958E}" sibTransId="{13E3FD80-ADD5-409E-9CA5-4A7C4881D00B}"/>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17969E7E-E050-4D73-884C-6B707A297A7B}" type="presOf" srcId="{BFDE940D-C552-495E-A321-3F368C357D3B}" destId="{9B31B566-F93C-4932-9C27-2AC260B106B4}" srcOrd="0" destOrd="2"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C8F2F0AC-C480-4D39-BCC7-82F89C03B68D}" srcId="{75151AD3-56D0-4892-9CC3-0245E0F61F03}" destId="{B2465C15-1D03-4DB3-98A0-16E859383B4F}" srcOrd="3" destOrd="0" parTransId="{FC48CC80-0BCD-44D8-988C-AB1407E947FD}" sibTransId="{93CC9AE3-DD0A-4D97-8EC0-B76E069D49DA}"/>
    <dgm:cxn modelId="{004AD5C9-A5C5-43DC-AFEA-3CCB62B83193}" type="presOf" srcId="{B2465C15-1D03-4DB3-98A0-16E859383B4F}" destId="{9B31B566-F93C-4932-9C27-2AC260B106B4}" srcOrd="0" destOrd="3"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C26D39FF-0E81-4E0D-8D39-D40B3D895CB1}" srcId="{75151AD3-56D0-4892-9CC3-0245E0F61F03}" destId="{49B1C4F0-68FD-4178-A897-772915650CF6}" srcOrd="1" destOrd="0" parTransId="{37E0F570-0852-4123-B587-D48B3C83B7BB}" sibTransId="{7AD35CA8-7324-4461-9D73-00C70ED69FB7}"/>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custT="1"/>
      <dgm:spPr/>
      <dgm:t>
        <a:bodyPr/>
        <a:lstStyle/>
        <a:p>
          <a:r>
            <a:rPr lang="en-US" sz="2500" b="1" dirty="0" err="1">
              <a:latin typeface="Times New Roman" panose="02020603050405020304" pitchFamily="18" charset="0"/>
              <a:cs typeface="Times New Roman" panose="02020603050405020304" pitchFamily="18" charset="0"/>
            </a:rPr>
            <a:t>acList_PosTime</a:t>
          </a:r>
          <a:r>
            <a:rPr lang="en-US" sz="2500" b="1" dirty="0">
              <a:latin typeface="Times New Roman" panose="02020603050405020304" pitchFamily="18" charset="0"/>
              <a:cs typeface="Times New Roman" panose="02020603050405020304" pitchFamily="18" charset="0"/>
            </a:rPr>
            <a:t> vs </a:t>
          </a:r>
          <a:r>
            <a:rPr lang="en-US" sz="2500" b="1" dirty="0" err="1">
              <a:latin typeface="Times New Roman" panose="02020603050405020304" pitchFamily="18" charset="0"/>
              <a:cs typeface="Times New Roman" panose="02020603050405020304" pitchFamily="18" charset="0"/>
            </a:rPr>
            <a:t>acList_Mlat</a:t>
          </a:r>
          <a:endParaRPr lang="en-US" sz="2500" b="1" dirty="0">
            <a:latin typeface="Times New Roman" panose="02020603050405020304" pitchFamily="18" charset="0"/>
            <a:cs typeface="Times New Roman" panose="02020603050405020304" pitchFamily="18" charset="0"/>
          </a:endParaRP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b="1" dirty="0" err="1">
              <a:latin typeface="Times New Roman" panose="02020603050405020304" pitchFamily="18" charset="0"/>
              <a:cs typeface="Times New Roman" panose="02020603050405020304" pitchFamily="18" charset="0"/>
            </a:rPr>
            <a:t>acList_Mdl</a:t>
          </a:r>
          <a:r>
            <a:rPr lang="en-US" b="1" dirty="0">
              <a:latin typeface="Times New Roman" panose="02020603050405020304" pitchFamily="18" charset="0"/>
              <a:cs typeface="Times New Roman" panose="02020603050405020304" pitchFamily="18" charset="0"/>
            </a:rPr>
            <a:t> vs </a:t>
          </a:r>
          <a:r>
            <a:rPr lang="en-US" b="1" dirty="0" err="1">
              <a:latin typeface="Times New Roman" panose="02020603050405020304" pitchFamily="18" charset="0"/>
              <a:cs typeface="Times New Roman" panose="02020603050405020304" pitchFamily="18" charset="0"/>
            </a:rPr>
            <a:t>acList_EngType</a:t>
          </a:r>
          <a:endParaRPr lang="en-US" b="1" dirty="0">
            <a:latin typeface="Times New Roman" panose="02020603050405020304" pitchFamily="18" charset="0"/>
            <a:cs typeface="Times New Roman" panose="02020603050405020304" pitchFamily="18" charset="0"/>
          </a:endParaRP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b="1" dirty="0" err="1">
              <a:latin typeface="Times New Roman" panose="02020603050405020304" pitchFamily="18" charset="0"/>
              <a:cs typeface="Times New Roman" panose="02020603050405020304" pitchFamily="18" charset="0"/>
            </a:rPr>
            <a:t>acList_Tsecs</a:t>
          </a:r>
          <a:r>
            <a:rPr lang="en-US" b="1" dirty="0">
              <a:latin typeface="Times New Roman" panose="02020603050405020304" pitchFamily="18" charset="0"/>
              <a:cs typeface="Times New Roman" panose="02020603050405020304" pitchFamily="18" charset="0"/>
            </a:rPr>
            <a:t> vs </a:t>
          </a:r>
          <a:r>
            <a:rPr lang="en-US" b="1" dirty="0" err="1">
              <a:latin typeface="Times New Roman" panose="02020603050405020304" pitchFamily="18" charset="0"/>
              <a:cs typeface="Times New Roman" panose="02020603050405020304" pitchFamily="18" charset="0"/>
            </a:rPr>
            <a:t>acList_CMsgs</a:t>
          </a:r>
          <a:endParaRPr lang="en-US" b="1" dirty="0">
            <a:latin typeface="Times New Roman" panose="02020603050405020304" pitchFamily="18" charset="0"/>
            <a:cs typeface="Times New Roman" panose="02020603050405020304" pitchFamily="18" charset="0"/>
          </a:endParaRP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custT="1"/>
      <dgm:spPr/>
      <dgm:t>
        <a:bodyPr/>
        <a:lstStyle/>
        <a:p>
          <a:pPr>
            <a:buFont typeface="Arial" panose="020B0604020202020204" pitchFamily="34" charset="0"/>
            <a:buNone/>
          </a:pPr>
          <a:r>
            <a:rPr lang="en-US" sz="2500" dirty="0">
              <a:latin typeface="Times New Roman" panose="02020603050405020304" pitchFamily="18" charset="0"/>
              <a:cs typeface="Times New Roman" panose="02020603050405020304" pitchFamily="18" charset="0"/>
            </a:rPr>
            <a:t>	The time the position was last reported by aircraft vs If the position was calculated by a server</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custT="1"/>
      <dgm:spPr/>
      <dgm:t>
        <a:bodyPr/>
        <a:lstStyle/>
        <a:p>
          <a:pPr>
            <a:buNone/>
          </a:pPr>
          <a:r>
            <a:rPr lang="en-US" sz="2500" dirty="0">
              <a:latin typeface="Times New Roman" panose="02020603050405020304" pitchFamily="18" charset="0"/>
              <a:cs typeface="Times New Roman" panose="02020603050405020304" pitchFamily="18" charset="0"/>
            </a:rPr>
            <a:t>	Aircraft model (Manufacturer)    vs Type of engine</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custT="1"/>
      <dgm:spPr/>
      <dgm:t>
        <a:bodyPr/>
        <a:lstStyle/>
        <a:p>
          <a:pPr>
            <a:buNone/>
          </a:pPr>
          <a:r>
            <a:rPr lang="en-US" sz="2500" dirty="0">
              <a:latin typeface="Times New Roman" panose="02020603050405020304" pitchFamily="18" charset="0"/>
              <a:cs typeface="Times New Roman" panose="02020603050405020304" pitchFamily="18" charset="0"/>
            </a:rPr>
            <a:t>	The time an aircraft is tracked for vs The number of messages the aircraft sends</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246205B9-BF87-4F9C-900B-5023BA0490A9}">
      <dgm:prSet phldrT="[Text]" custT="1"/>
      <dgm:spPr/>
      <dgm:t>
        <a:bodyPr/>
        <a:lstStyle/>
        <a:p>
          <a:endParaRPr lang="en-US" sz="2500" dirty="0">
            <a:latin typeface="Times New Roman" panose="02020603050405020304" pitchFamily="18" charset="0"/>
            <a:cs typeface="Times New Roman" panose="02020603050405020304" pitchFamily="18" charset="0"/>
          </a:endParaRPr>
        </a:p>
      </dgm:t>
    </dgm:pt>
    <dgm:pt modelId="{FA5D2C6B-54A1-4B2A-AA45-A53A3F5229A5}" type="parTrans" cxnId="{781EA209-27B3-4433-B504-43B181E18B02}">
      <dgm:prSet/>
      <dgm:spPr/>
      <dgm:t>
        <a:bodyPr/>
        <a:lstStyle/>
        <a:p>
          <a:endParaRPr lang="en-US"/>
        </a:p>
      </dgm:t>
    </dgm:pt>
    <dgm:pt modelId="{BE815E9B-BC60-44B3-901B-8DCD44004B4F}" type="sibTrans" cxnId="{781EA209-27B3-4433-B504-43B181E18B02}">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781EA209-27B3-4433-B504-43B181E18B02}" srcId="{75151AD3-56D0-4892-9CC3-0245E0F61F03}" destId="{246205B9-BF87-4F9C-900B-5023BA0490A9}" srcOrd="1" destOrd="0" parTransId="{FA5D2C6B-54A1-4B2A-AA45-A53A3F5229A5}" sibTransId="{BE815E9B-BC60-44B3-901B-8DCD44004B4F}"/>
    <dgm:cxn modelId="{E4F42334-EB63-40DE-94BB-2D0F07F5D639}" srcId="{C5E6BC8D-1A4E-42C8-8E2C-7EC17FC2E1D1}" destId="{09E2EDBB-FB3E-4B60-875C-23AF617F3985}" srcOrd="0"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0" presId="urn:microsoft.com/office/officeart/2005/8/layout/hList1"/>
    <dgm:cxn modelId="{46F1D6A1-BD63-4916-A544-550331E2626C}" type="presOf" srcId="{246205B9-BF87-4F9C-900B-5023BA0490A9}" destId="{9B31B566-F93C-4932-9C27-2AC260B106B4}" srcOrd="0" destOrd="1" presId="urn:microsoft.com/office/officeart/2005/8/layout/hList1"/>
    <dgm:cxn modelId="{A5C771A8-5982-496C-8BB1-DD6AA42FC231}" type="presOf" srcId="{C5E6BC8D-1A4E-42C8-8E2C-7EC17FC2E1D1}" destId="{98493B2B-A905-429A-BAEF-6EBFD0668D83}" srcOrd="0" destOrd="0"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254890"/>
          <a:ext cx="3064668" cy="11397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K-Means Clustering</a:t>
          </a:r>
        </a:p>
      </dsp:txBody>
      <dsp:txXfrm>
        <a:off x="3143" y="254890"/>
        <a:ext cx="3064668" cy="1139783"/>
      </dsp:txXfrm>
    </dsp:sp>
    <dsp:sp modelId="{9B31B566-F93C-4932-9C27-2AC260B106B4}">
      <dsp:nvSpPr>
        <dsp:cNvPr id="0" name=""/>
        <dsp:cNvSpPr/>
      </dsp:nvSpPr>
      <dsp:spPr>
        <a:xfrm>
          <a:off x="3143" y="1394674"/>
          <a:ext cx="3064668" cy="280813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None/>
          </a:pPr>
          <a:r>
            <a:rPr lang="en-US" sz="2500" kern="1200" dirty="0">
              <a:latin typeface="Times New Roman" panose="02020603050405020304" pitchFamily="18" charset="0"/>
              <a:cs typeface="Times New Roman" panose="02020603050405020304" pitchFamily="18" charset="0"/>
            </a:rPr>
            <a:t>	Clusters datasets into groups that share similar characteristics </a:t>
          </a: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dsp:txBody>
      <dsp:txXfrm>
        <a:off x="3143" y="1394674"/>
        <a:ext cx="3064668" cy="2808135"/>
      </dsp:txXfrm>
    </dsp:sp>
    <dsp:sp modelId="{7C161E6A-A933-4F26-AC69-DB5355D2DFE6}">
      <dsp:nvSpPr>
        <dsp:cNvPr id="0" name=""/>
        <dsp:cNvSpPr/>
      </dsp:nvSpPr>
      <dsp:spPr>
        <a:xfrm>
          <a:off x="3496865" y="254890"/>
          <a:ext cx="3064668" cy="11397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Support Vector Regression</a:t>
          </a:r>
        </a:p>
      </dsp:txBody>
      <dsp:txXfrm>
        <a:off x="3496865" y="254890"/>
        <a:ext cx="3064668" cy="1139783"/>
      </dsp:txXfrm>
    </dsp:sp>
    <dsp:sp modelId="{571D68AB-B350-4D5C-AB6A-ABC40C2D8986}">
      <dsp:nvSpPr>
        <dsp:cNvPr id="0" name=""/>
        <dsp:cNvSpPr/>
      </dsp:nvSpPr>
      <dsp:spPr>
        <a:xfrm>
          <a:off x="3496865" y="1394674"/>
          <a:ext cx="3064668" cy="280813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None/>
          </a:pPr>
          <a:r>
            <a:rPr lang="en-US" sz="2500" kern="1200" dirty="0">
              <a:latin typeface="Times New Roman" panose="02020603050405020304" pitchFamily="18" charset="0"/>
              <a:cs typeface="Times New Roman" panose="02020603050405020304" pitchFamily="18" charset="0"/>
            </a:rPr>
            <a:t>	Compares data using two features with a “line of best fit”</a:t>
          </a:r>
        </a:p>
      </dsp:txBody>
      <dsp:txXfrm>
        <a:off x="3496865" y="1394674"/>
        <a:ext cx="3064668" cy="2808135"/>
      </dsp:txXfrm>
    </dsp:sp>
    <dsp:sp modelId="{98493B2B-A905-429A-BAEF-6EBFD0668D83}">
      <dsp:nvSpPr>
        <dsp:cNvPr id="0" name=""/>
        <dsp:cNvSpPr/>
      </dsp:nvSpPr>
      <dsp:spPr>
        <a:xfrm>
          <a:off x="6990588" y="254890"/>
          <a:ext cx="3064668" cy="11397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DBSCAN</a:t>
          </a:r>
        </a:p>
      </dsp:txBody>
      <dsp:txXfrm>
        <a:off x="6990588" y="254890"/>
        <a:ext cx="3064668" cy="1139783"/>
      </dsp:txXfrm>
    </dsp:sp>
    <dsp:sp modelId="{875AD089-2E66-469E-88C2-DFFE8330212E}">
      <dsp:nvSpPr>
        <dsp:cNvPr id="0" name=""/>
        <dsp:cNvSpPr/>
      </dsp:nvSpPr>
      <dsp:spPr>
        <a:xfrm>
          <a:off x="6990588" y="1394674"/>
          <a:ext cx="3064668" cy="280813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None/>
          </a:pPr>
          <a:r>
            <a:rPr lang="en-US" sz="2500" kern="1200" dirty="0">
              <a:latin typeface="Times New Roman" panose="02020603050405020304" pitchFamily="18" charset="0"/>
              <a:cs typeface="Times New Roman" panose="02020603050405020304" pitchFamily="18" charset="0"/>
            </a:rPr>
            <a:t>	Clusters datasets into groups with specific parameters</a:t>
          </a:r>
        </a:p>
      </dsp:txBody>
      <dsp:txXfrm>
        <a:off x="6990588" y="1394674"/>
        <a:ext cx="3064668" cy="2808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73269"/>
          <a:ext cx="3064668" cy="100459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err="1">
              <a:latin typeface="Times New Roman" panose="02020603050405020304" pitchFamily="18" charset="0"/>
              <a:cs typeface="Times New Roman" panose="02020603050405020304" pitchFamily="18" charset="0"/>
            </a:rPr>
            <a:t>acList_PosTime</a:t>
          </a:r>
          <a:r>
            <a:rPr lang="en-US" sz="2500" b="1" kern="1200" dirty="0">
              <a:latin typeface="Times New Roman" panose="02020603050405020304" pitchFamily="18" charset="0"/>
              <a:cs typeface="Times New Roman" panose="02020603050405020304" pitchFamily="18" charset="0"/>
            </a:rPr>
            <a:t> vs </a:t>
          </a:r>
          <a:r>
            <a:rPr lang="en-US" sz="2500" b="1" kern="1200" dirty="0" err="1">
              <a:latin typeface="Times New Roman" panose="02020603050405020304" pitchFamily="18" charset="0"/>
              <a:cs typeface="Times New Roman" panose="02020603050405020304" pitchFamily="18" charset="0"/>
            </a:rPr>
            <a:t>acList_Mlat</a:t>
          </a:r>
          <a:endParaRPr lang="en-US" sz="2500" b="1" kern="1200" dirty="0">
            <a:latin typeface="Times New Roman" panose="02020603050405020304" pitchFamily="18" charset="0"/>
            <a:cs typeface="Times New Roman" panose="02020603050405020304" pitchFamily="18" charset="0"/>
          </a:endParaRPr>
        </a:p>
      </dsp:txBody>
      <dsp:txXfrm>
        <a:off x="3143" y="373269"/>
        <a:ext cx="3064668" cy="1004590"/>
      </dsp:txXfrm>
    </dsp:sp>
    <dsp:sp modelId="{9B31B566-F93C-4932-9C27-2AC260B106B4}">
      <dsp:nvSpPr>
        <dsp:cNvPr id="0" name=""/>
        <dsp:cNvSpPr/>
      </dsp:nvSpPr>
      <dsp:spPr>
        <a:xfrm>
          <a:off x="3143" y="1377860"/>
          <a:ext cx="3064668" cy="270657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Font typeface="Arial" panose="020B0604020202020204" pitchFamily="34" charset="0"/>
            <a:buNone/>
          </a:pPr>
          <a:r>
            <a:rPr lang="en-US" sz="2500" kern="1200" dirty="0">
              <a:latin typeface="Times New Roman" panose="02020603050405020304" pitchFamily="18" charset="0"/>
              <a:cs typeface="Times New Roman" panose="02020603050405020304" pitchFamily="18" charset="0"/>
            </a:rPr>
            <a:t>	The time the position was last reported by aircraft vs If the position was calculated by a server</a:t>
          </a: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dsp:txBody>
      <dsp:txXfrm>
        <a:off x="3143" y="1377860"/>
        <a:ext cx="3064668" cy="2706570"/>
      </dsp:txXfrm>
    </dsp:sp>
    <dsp:sp modelId="{7C161E6A-A933-4F26-AC69-DB5355D2DFE6}">
      <dsp:nvSpPr>
        <dsp:cNvPr id="0" name=""/>
        <dsp:cNvSpPr/>
      </dsp:nvSpPr>
      <dsp:spPr>
        <a:xfrm>
          <a:off x="3496865" y="373269"/>
          <a:ext cx="3064668" cy="100459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err="1">
              <a:latin typeface="Times New Roman" panose="02020603050405020304" pitchFamily="18" charset="0"/>
              <a:cs typeface="Times New Roman" panose="02020603050405020304" pitchFamily="18" charset="0"/>
            </a:rPr>
            <a:t>acList_Mdl</a:t>
          </a:r>
          <a:r>
            <a:rPr lang="en-US" sz="2900" b="1" kern="1200" dirty="0">
              <a:latin typeface="Times New Roman" panose="02020603050405020304" pitchFamily="18" charset="0"/>
              <a:cs typeface="Times New Roman" panose="02020603050405020304" pitchFamily="18" charset="0"/>
            </a:rPr>
            <a:t> vs </a:t>
          </a:r>
          <a:r>
            <a:rPr lang="en-US" sz="2900" b="1" kern="1200" dirty="0" err="1">
              <a:latin typeface="Times New Roman" panose="02020603050405020304" pitchFamily="18" charset="0"/>
              <a:cs typeface="Times New Roman" panose="02020603050405020304" pitchFamily="18" charset="0"/>
            </a:rPr>
            <a:t>acList_EngType</a:t>
          </a:r>
          <a:endParaRPr lang="en-US" sz="2900" b="1" kern="1200" dirty="0">
            <a:latin typeface="Times New Roman" panose="02020603050405020304" pitchFamily="18" charset="0"/>
            <a:cs typeface="Times New Roman" panose="02020603050405020304" pitchFamily="18" charset="0"/>
          </a:endParaRPr>
        </a:p>
      </dsp:txBody>
      <dsp:txXfrm>
        <a:off x="3496865" y="373269"/>
        <a:ext cx="3064668" cy="1004590"/>
      </dsp:txXfrm>
    </dsp:sp>
    <dsp:sp modelId="{571D68AB-B350-4D5C-AB6A-ABC40C2D8986}">
      <dsp:nvSpPr>
        <dsp:cNvPr id="0" name=""/>
        <dsp:cNvSpPr/>
      </dsp:nvSpPr>
      <dsp:spPr>
        <a:xfrm>
          <a:off x="3496865" y="1377860"/>
          <a:ext cx="3064668" cy="270657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None/>
          </a:pPr>
          <a:r>
            <a:rPr lang="en-US" sz="2500" kern="1200" dirty="0">
              <a:latin typeface="Times New Roman" panose="02020603050405020304" pitchFamily="18" charset="0"/>
              <a:cs typeface="Times New Roman" panose="02020603050405020304" pitchFamily="18" charset="0"/>
            </a:rPr>
            <a:t>	Aircraft model (Manufacturer)    vs Type of engine</a:t>
          </a:r>
        </a:p>
      </dsp:txBody>
      <dsp:txXfrm>
        <a:off x="3496865" y="1377860"/>
        <a:ext cx="3064668" cy="2706570"/>
      </dsp:txXfrm>
    </dsp:sp>
    <dsp:sp modelId="{98493B2B-A905-429A-BAEF-6EBFD0668D83}">
      <dsp:nvSpPr>
        <dsp:cNvPr id="0" name=""/>
        <dsp:cNvSpPr/>
      </dsp:nvSpPr>
      <dsp:spPr>
        <a:xfrm>
          <a:off x="6990588" y="373269"/>
          <a:ext cx="3064668" cy="100459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err="1">
              <a:latin typeface="Times New Roman" panose="02020603050405020304" pitchFamily="18" charset="0"/>
              <a:cs typeface="Times New Roman" panose="02020603050405020304" pitchFamily="18" charset="0"/>
            </a:rPr>
            <a:t>acList_Tsecs</a:t>
          </a:r>
          <a:r>
            <a:rPr lang="en-US" sz="2900" b="1" kern="1200" dirty="0">
              <a:latin typeface="Times New Roman" panose="02020603050405020304" pitchFamily="18" charset="0"/>
              <a:cs typeface="Times New Roman" panose="02020603050405020304" pitchFamily="18" charset="0"/>
            </a:rPr>
            <a:t> vs </a:t>
          </a:r>
          <a:r>
            <a:rPr lang="en-US" sz="2900" b="1" kern="1200" dirty="0" err="1">
              <a:latin typeface="Times New Roman" panose="02020603050405020304" pitchFamily="18" charset="0"/>
              <a:cs typeface="Times New Roman" panose="02020603050405020304" pitchFamily="18" charset="0"/>
            </a:rPr>
            <a:t>acList_CMsgs</a:t>
          </a:r>
          <a:endParaRPr lang="en-US" sz="2900" b="1" kern="1200" dirty="0">
            <a:latin typeface="Times New Roman" panose="02020603050405020304" pitchFamily="18" charset="0"/>
            <a:cs typeface="Times New Roman" panose="02020603050405020304" pitchFamily="18" charset="0"/>
          </a:endParaRPr>
        </a:p>
      </dsp:txBody>
      <dsp:txXfrm>
        <a:off x="6990588" y="373269"/>
        <a:ext cx="3064668" cy="1004590"/>
      </dsp:txXfrm>
    </dsp:sp>
    <dsp:sp modelId="{875AD089-2E66-469E-88C2-DFFE8330212E}">
      <dsp:nvSpPr>
        <dsp:cNvPr id="0" name=""/>
        <dsp:cNvSpPr/>
      </dsp:nvSpPr>
      <dsp:spPr>
        <a:xfrm>
          <a:off x="6990588" y="1377860"/>
          <a:ext cx="3064668" cy="270657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None/>
          </a:pPr>
          <a:r>
            <a:rPr lang="en-US" sz="2500" kern="1200" dirty="0">
              <a:latin typeface="Times New Roman" panose="02020603050405020304" pitchFamily="18" charset="0"/>
              <a:cs typeface="Times New Roman" panose="02020603050405020304" pitchFamily="18" charset="0"/>
            </a:rPr>
            <a:t>	The time an aircraft is tracked for vs The number of messages the aircraft sends</a:t>
          </a:r>
        </a:p>
      </dsp:txBody>
      <dsp:txXfrm>
        <a:off x="6990588" y="1377860"/>
        <a:ext cx="3064668" cy="27065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8/5/2018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8/5/2018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136626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428456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19322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8/5/2018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8/5/2018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8/5/2018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reycampus.com/userfiles/dbms.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dsbexchange.com/wp-content/uploads/cropped-7x.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Comparison of Machine Learning Algorithms on Detecting Anomalous Behavior in Aircraft Data</a:t>
            </a:r>
          </a:p>
        </p:txBody>
      </p:sp>
      <p:sp>
        <p:nvSpPr>
          <p:cNvPr id="3" name="Subtitle 2"/>
          <p:cNvSpPr>
            <a:spLocks noGrp="1"/>
          </p:cNvSpPr>
          <p:nvPr>
            <p:ph type="subTitle" idx="1"/>
          </p:nvPr>
        </p:nvSpPr>
        <p:spPr/>
        <p:txBody>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Avantika Ghosh| SEAP 2018 | Naval Postgraduate School</a:t>
            </a:r>
          </a:p>
        </p:txBody>
      </p:sp>
      <p:pic>
        <p:nvPicPr>
          <p:cNvPr id="11" name="Picture 10">
            <a:extLst>
              <a:ext uri="{FF2B5EF4-FFF2-40B4-BE49-F238E27FC236}">
                <a16:creationId xmlns:a16="http://schemas.microsoft.com/office/drawing/2014/main" id="{A7005142-25AA-4FC8-AC30-DC42E3A29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3" y="-505160"/>
            <a:ext cx="12218503" cy="5091043"/>
          </a:xfrm>
          <a:prstGeom prst="rect">
            <a:avLst/>
          </a:prstGeom>
        </p:spPr>
      </p:pic>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DBSCAN</a:t>
            </a:r>
          </a:p>
        </p:txBody>
      </p:sp>
      <p:sp>
        <p:nvSpPr>
          <p:cNvPr id="3" name="Content Placeholder 2"/>
          <p:cNvSpPr>
            <a:spLocks noGrp="1"/>
          </p:cNvSpPr>
          <p:nvPr>
            <p:ph idx="1"/>
          </p:nvPr>
        </p:nvSpPr>
        <p:spPr>
          <a:xfrm>
            <a:off x="390938" y="1714500"/>
            <a:ext cx="11509210" cy="4457700"/>
          </a:xfrm>
        </p:spPr>
        <p:txBody>
          <a:bodyPr>
            <a:normAutofit/>
          </a:bodyPr>
          <a:lstStyle/>
          <a:p>
            <a:pPr lvl="1"/>
            <a:r>
              <a:rPr lang="en-US" sz="2200" dirty="0">
                <a:latin typeface="Times New Roman" panose="02020603050405020304" pitchFamily="18" charset="0"/>
                <a:cs typeface="Times New Roman" panose="02020603050405020304" pitchFamily="18" charset="0"/>
              </a:rPr>
              <a:t>Density-Based Spatial Clustering Applications with Noise</a:t>
            </a:r>
          </a:p>
          <a:p>
            <a:pPr lvl="1" fontAlgn="base"/>
            <a:r>
              <a:rPr lang="en-US" sz="2200" dirty="0">
                <a:latin typeface="Times New Roman" panose="02020603050405020304" pitchFamily="18" charset="0"/>
                <a:cs typeface="Times New Roman" panose="02020603050405020304" pitchFamily="18" charset="0"/>
              </a:rPr>
              <a:t>Groups together points that are closely packed together, marked as regions with high densities of points (Outliers are identified as regions with low density of points)</a:t>
            </a:r>
          </a:p>
          <a:p>
            <a:pPr lvl="1" fontAlgn="base"/>
            <a:r>
              <a:rPr lang="en-US" sz="2200" dirty="0">
                <a:latin typeface="Times New Roman" panose="02020603050405020304" pitchFamily="18" charset="0"/>
                <a:cs typeface="Times New Roman" panose="02020603050405020304" pitchFamily="18" charset="0"/>
              </a:rPr>
              <a:t>Control specific parameters:</a:t>
            </a:r>
          </a:p>
          <a:p>
            <a:pPr lvl="2" fontAlgn="base"/>
            <a:r>
              <a:rPr lang="en-US" sz="1600" dirty="0">
                <a:latin typeface="Times New Roman" panose="02020603050405020304" pitchFamily="18" charset="0"/>
                <a:cs typeface="Times New Roman" panose="02020603050405020304" pitchFamily="18" charset="0"/>
              </a:rPr>
              <a:t>Epsilon </a:t>
            </a:r>
          </a:p>
          <a:p>
            <a:pPr lvl="2" fontAlgn="base"/>
            <a:r>
              <a:rPr lang="en-US" sz="1600" dirty="0" err="1">
                <a:latin typeface="Times New Roman" panose="02020603050405020304" pitchFamily="18" charset="0"/>
                <a:cs typeface="Times New Roman" panose="02020603050405020304" pitchFamily="18" charset="0"/>
              </a:rPr>
              <a:t>minPoints</a:t>
            </a: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99243C-300C-4EA5-B36E-D5462EB51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791" y="3311387"/>
            <a:ext cx="5804148" cy="2860813"/>
          </a:xfrm>
          <a:prstGeom prst="rect">
            <a:avLst/>
          </a:prstGeom>
        </p:spPr>
      </p:pic>
    </p:spTree>
    <p:extLst>
      <p:ext uri="{BB962C8B-B14F-4D97-AF65-F5344CB8AC3E}">
        <p14:creationId xmlns:p14="http://schemas.microsoft.com/office/powerpoint/2010/main" val="396442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500" dirty="0">
                <a:latin typeface="Times New Roman" panose="02020603050405020304" pitchFamily="18" charset="0"/>
                <a:cs typeface="Times New Roman" panose="02020603050405020304" pitchFamily="18" charset="0"/>
              </a:rPr>
              <a:t>Conclusions</a:t>
            </a:r>
          </a:p>
        </p:txBody>
      </p:sp>
      <p:sp>
        <p:nvSpPr>
          <p:cNvPr id="12" name="TextBox 11">
            <a:extLst>
              <a:ext uri="{FF2B5EF4-FFF2-40B4-BE49-F238E27FC236}">
                <a16:creationId xmlns:a16="http://schemas.microsoft.com/office/drawing/2014/main" id="{08CD80AD-A012-4CBB-B2DA-14DF9DE4D046}"/>
              </a:ext>
            </a:extLst>
          </p:cNvPr>
          <p:cNvSpPr txBox="1"/>
          <p:nvPr/>
        </p:nvSpPr>
        <p:spPr>
          <a:xfrm>
            <a:off x="1066800" y="2057098"/>
            <a:ext cx="512196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Support Vector Regression (Linear Regression)</a:t>
            </a:r>
          </a:p>
        </p:txBody>
      </p:sp>
      <p:sp>
        <p:nvSpPr>
          <p:cNvPr id="14" name="TextBox 13">
            <a:extLst>
              <a:ext uri="{FF2B5EF4-FFF2-40B4-BE49-F238E27FC236}">
                <a16:creationId xmlns:a16="http://schemas.microsoft.com/office/drawing/2014/main" id="{51B99AE7-5D77-4C3B-B273-864D277D9D75}"/>
              </a:ext>
            </a:extLst>
          </p:cNvPr>
          <p:cNvSpPr txBox="1"/>
          <p:nvPr/>
        </p:nvSpPr>
        <p:spPr>
          <a:xfrm>
            <a:off x="987288" y="5687104"/>
            <a:ext cx="5578790" cy="323165"/>
          </a:xfrm>
          <a:prstGeom prst="rect">
            <a:avLst/>
          </a:prstGeom>
          <a:solidFill>
            <a:schemeClr val="tx1"/>
          </a:solidFill>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                                           Time Tracked</a:t>
            </a:r>
          </a:p>
        </p:txBody>
      </p:sp>
      <p:sp>
        <p:nvSpPr>
          <p:cNvPr id="15" name="TextBox 14">
            <a:extLst>
              <a:ext uri="{FF2B5EF4-FFF2-40B4-BE49-F238E27FC236}">
                <a16:creationId xmlns:a16="http://schemas.microsoft.com/office/drawing/2014/main" id="{340E898E-D840-474E-B9AD-1CDE8CDE0E1A}"/>
              </a:ext>
            </a:extLst>
          </p:cNvPr>
          <p:cNvSpPr txBox="1"/>
          <p:nvPr/>
        </p:nvSpPr>
        <p:spPr>
          <a:xfrm rot="16200000">
            <a:off x="-907715" y="4117031"/>
            <a:ext cx="3473465" cy="323166"/>
          </a:xfrm>
          <a:prstGeom prst="rect">
            <a:avLst/>
          </a:prstGeom>
          <a:solidFill>
            <a:schemeClr val="tx1"/>
          </a:solidFill>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                           # of Messages</a:t>
            </a:r>
          </a:p>
        </p:txBody>
      </p:sp>
      <p:sp>
        <p:nvSpPr>
          <p:cNvPr id="18" name="TextBox 17">
            <a:extLst>
              <a:ext uri="{FF2B5EF4-FFF2-40B4-BE49-F238E27FC236}">
                <a16:creationId xmlns:a16="http://schemas.microsoft.com/office/drawing/2014/main" id="{7265F236-B631-4347-BB13-D201BC6CFA5A}"/>
              </a:ext>
            </a:extLst>
          </p:cNvPr>
          <p:cNvSpPr txBox="1"/>
          <p:nvPr/>
        </p:nvSpPr>
        <p:spPr>
          <a:xfrm rot="16200000">
            <a:off x="5590017" y="3830032"/>
            <a:ext cx="3794926" cy="323165"/>
          </a:xfrm>
          <a:prstGeom prst="rect">
            <a:avLst/>
          </a:prstGeom>
          <a:solidFill>
            <a:schemeClr val="tx1"/>
          </a:solidFill>
        </p:spPr>
        <p:txBody>
          <a:bodyPr wrap="square" rtlCol="0">
            <a:spAutoFit/>
          </a:bodyPr>
          <a:lstStyle/>
          <a:p>
            <a:pPr algn="ctr"/>
            <a:r>
              <a:rPr lang="en-US" sz="1500" dirty="0">
                <a:solidFill>
                  <a:schemeClr val="bg1"/>
                </a:solidFill>
                <a:latin typeface="Times New Roman" panose="02020603050405020304" pitchFamily="18" charset="0"/>
                <a:cs typeface="Times New Roman" panose="02020603050405020304" pitchFamily="18" charset="0"/>
              </a:rPr>
              <a:t># </a:t>
            </a:r>
            <a:r>
              <a:rPr lang="en-US" sz="1500">
                <a:solidFill>
                  <a:schemeClr val="bg1"/>
                </a:solidFill>
                <a:latin typeface="Times New Roman" panose="02020603050405020304" pitchFamily="18" charset="0"/>
                <a:cs typeface="Times New Roman" panose="02020603050405020304" pitchFamily="18" charset="0"/>
              </a:rPr>
              <a:t>of Messages</a:t>
            </a:r>
            <a:endParaRPr lang="en-US" sz="15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FC990C-2693-45DE-8427-0996C115046F}"/>
              </a:ext>
            </a:extLst>
          </p:cNvPr>
          <p:cNvPicPr>
            <a:picLocks noChangeAspect="1"/>
          </p:cNvPicPr>
          <p:nvPr/>
        </p:nvPicPr>
        <p:blipFill rotWithShape="1">
          <a:blip r:embed="rId2"/>
          <a:srcRect l="62738" t="16409" r="6229" b="28229"/>
          <a:stretch/>
        </p:blipFill>
        <p:spPr>
          <a:xfrm>
            <a:off x="7649063" y="2088249"/>
            <a:ext cx="3694798" cy="3705961"/>
          </a:xfrm>
          <a:prstGeom prst="rect">
            <a:avLst/>
          </a:prstGeom>
        </p:spPr>
      </p:pic>
      <p:grpSp>
        <p:nvGrpSpPr>
          <p:cNvPr id="17" name="Group 16">
            <a:extLst>
              <a:ext uri="{FF2B5EF4-FFF2-40B4-BE49-F238E27FC236}">
                <a16:creationId xmlns:a16="http://schemas.microsoft.com/office/drawing/2014/main" id="{7787DA3E-6377-47A9-8205-05497D203E02}"/>
              </a:ext>
            </a:extLst>
          </p:cNvPr>
          <p:cNvGrpSpPr/>
          <p:nvPr/>
        </p:nvGrpSpPr>
        <p:grpSpPr>
          <a:xfrm>
            <a:off x="6721409" y="1749472"/>
            <a:ext cx="5121965" cy="4260797"/>
            <a:chOff x="6341165" y="1628281"/>
            <a:chExt cx="5121965" cy="4260797"/>
          </a:xfrm>
        </p:grpSpPr>
        <p:sp>
          <p:nvSpPr>
            <p:cNvPr id="13" name="TextBox 12">
              <a:extLst>
                <a:ext uri="{FF2B5EF4-FFF2-40B4-BE49-F238E27FC236}">
                  <a16:creationId xmlns:a16="http://schemas.microsoft.com/office/drawing/2014/main" id="{F8DADC6A-2460-469C-95D3-52675C4438BE}"/>
                </a:ext>
              </a:extLst>
            </p:cNvPr>
            <p:cNvSpPr txBox="1"/>
            <p:nvPr/>
          </p:nvSpPr>
          <p:spPr>
            <a:xfrm>
              <a:off x="6341165" y="1628281"/>
              <a:ext cx="512196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DBSCAN</a:t>
              </a:r>
            </a:p>
          </p:txBody>
        </p:sp>
        <p:sp>
          <p:nvSpPr>
            <p:cNvPr id="16" name="TextBox 15">
              <a:extLst>
                <a:ext uri="{FF2B5EF4-FFF2-40B4-BE49-F238E27FC236}">
                  <a16:creationId xmlns:a16="http://schemas.microsoft.com/office/drawing/2014/main" id="{CA9451CA-4299-4F96-A346-E71C93F2EB27}"/>
                </a:ext>
              </a:extLst>
            </p:cNvPr>
            <p:cNvSpPr txBox="1"/>
            <p:nvPr/>
          </p:nvSpPr>
          <p:spPr>
            <a:xfrm>
              <a:off x="6944139" y="5565913"/>
              <a:ext cx="4019478" cy="323165"/>
            </a:xfrm>
            <a:prstGeom prst="rect">
              <a:avLst/>
            </a:prstGeom>
            <a:solidFill>
              <a:schemeClr val="tx1"/>
            </a:solidFill>
          </p:spPr>
          <p:txBody>
            <a:bodyPr wrap="square" rtlCol="0">
              <a:spAutoFit/>
            </a:bodyPr>
            <a:lstStyle/>
            <a:p>
              <a:pPr lvl="1" algn="ctr"/>
              <a:r>
                <a:rPr lang="en-US" sz="1500" dirty="0">
                  <a:solidFill>
                    <a:schemeClr val="bg1"/>
                  </a:solidFill>
                  <a:latin typeface="Times New Roman" panose="02020603050405020304" pitchFamily="18" charset="0"/>
                  <a:cs typeface="Times New Roman" panose="02020603050405020304" pitchFamily="18" charset="0"/>
                </a:rPr>
                <a:t>Time Tracked</a:t>
              </a:r>
            </a:p>
          </p:txBody>
        </p:sp>
      </p:grpSp>
      <p:pic>
        <p:nvPicPr>
          <p:cNvPr id="19" name="Picture 18">
            <a:extLst>
              <a:ext uri="{FF2B5EF4-FFF2-40B4-BE49-F238E27FC236}">
                <a16:creationId xmlns:a16="http://schemas.microsoft.com/office/drawing/2014/main" id="{FE3BACA8-DCBC-4988-B536-57231888D2D7}"/>
              </a:ext>
            </a:extLst>
          </p:cNvPr>
          <p:cNvPicPr>
            <a:picLocks noChangeAspect="1"/>
          </p:cNvPicPr>
          <p:nvPr/>
        </p:nvPicPr>
        <p:blipFill>
          <a:blip r:embed="rId3"/>
          <a:stretch>
            <a:fillRect/>
          </a:stretch>
        </p:blipFill>
        <p:spPr>
          <a:xfrm>
            <a:off x="987288" y="2541882"/>
            <a:ext cx="5578790" cy="3200652"/>
          </a:xfrm>
          <a:prstGeom prst="rect">
            <a:avLst/>
          </a:prstGeom>
        </p:spPr>
      </p:pic>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390937" y="1809752"/>
            <a:ext cx="5254487" cy="4457700"/>
          </a:xfrm>
        </p:spPr>
        <p:txBody>
          <a:bodyPr>
            <a:noAutofit/>
          </a:bodyPr>
          <a:lstStyle/>
          <a:p>
            <a:pPr lvl="1"/>
            <a:r>
              <a:rPr lang="en-US" sz="2500" dirty="0">
                <a:latin typeface="Times New Roman" panose="02020603050405020304" pitchFamily="18" charset="0"/>
                <a:cs typeface="Times New Roman" panose="02020603050405020304" pitchFamily="18" charset="0"/>
              </a:rPr>
              <a:t>Move functioning machine learning algorithms to Hadoop</a:t>
            </a:r>
          </a:p>
          <a:p>
            <a:pPr lvl="2"/>
            <a:r>
              <a:rPr lang="en-US" sz="2500" dirty="0">
                <a:latin typeface="Times New Roman" panose="02020603050405020304" pitchFamily="18" charset="0"/>
                <a:cs typeface="Times New Roman" panose="02020603050405020304" pitchFamily="18" charset="0"/>
              </a:rPr>
              <a:t>Will enable us to use significantly larger datasets for analysis (Gigabytes to terabytes)</a:t>
            </a:r>
          </a:p>
          <a:p>
            <a:pPr lvl="2"/>
            <a:r>
              <a:rPr lang="en-US" sz="2500" dirty="0">
                <a:latin typeface="Times New Roman" panose="02020603050405020304" pitchFamily="18" charset="0"/>
                <a:cs typeface="Times New Roman" panose="02020603050405020304" pitchFamily="18" charset="0"/>
              </a:rPr>
              <a:t>Process ten times more data quickly using Spark (processing engine)</a:t>
            </a:r>
          </a:p>
        </p:txBody>
      </p:sp>
      <p:pic>
        <p:nvPicPr>
          <p:cNvPr id="4" name="Picture 2" descr="Image result for hadoop">
            <a:hlinkClick r:id="rId2"/>
            <a:extLst>
              <a:ext uri="{FF2B5EF4-FFF2-40B4-BE49-F238E27FC236}">
                <a16:creationId xmlns:a16="http://schemas.microsoft.com/office/drawing/2014/main" id="{CB83302F-EEDE-412C-81D9-B6CED87B6B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3437" y="1853285"/>
            <a:ext cx="5962175" cy="412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78F07-6992-4513-804F-A1E2A99F2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0"/>
            <a:ext cx="12192000" cy="6858000"/>
          </a:xfrm>
          <a:prstGeom prst="rect">
            <a:avLst/>
          </a:prstGeom>
        </p:spPr>
      </p:pic>
      <p:sp>
        <p:nvSpPr>
          <p:cNvPr id="2" name="Title 1">
            <a:extLst>
              <a:ext uri="{FF2B5EF4-FFF2-40B4-BE49-F238E27FC236}">
                <a16:creationId xmlns:a16="http://schemas.microsoft.com/office/drawing/2014/main" id="{142F84BE-7FC7-47F0-9E44-2E32831BE76F}"/>
              </a:ext>
            </a:extLst>
          </p:cNvPr>
          <p:cNvSpPr>
            <a:spLocks noGrp="1"/>
          </p:cNvSpPr>
          <p:nvPr>
            <p:ph type="title"/>
          </p:nvPr>
        </p:nvSpPr>
        <p:spPr/>
        <p:txBody>
          <a:bodyPr>
            <a:normAutofit/>
          </a:bodyPr>
          <a:lstStyle/>
          <a:p>
            <a:pPr algn="ctr"/>
            <a:r>
              <a:rPr lang="en-US" sz="5500" dirty="0">
                <a:solidFill>
                  <a:schemeClr val="bg1"/>
                </a:solidFill>
                <a:latin typeface="Times New Roman" panose="02020603050405020304" pitchFamily="18" charset="0"/>
                <a:cs typeface="Times New Roman" panose="02020603050405020304" pitchFamily="18" charset="0"/>
              </a:rPr>
              <a:t>Acknowledgements</a:t>
            </a:r>
          </a:p>
        </p:txBody>
      </p:sp>
      <p:sp>
        <p:nvSpPr>
          <p:cNvPr id="3" name="Content Placeholder 2">
            <a:extLst>
              <a:ext uri="{FF2B5EF4-FFF2-40B4-BE49-F238E27FC236}">
                <a16:creationId xmlns:a16="http://schemas.microsoft.com/office/drawing/2014/main" id="{1EAAD4FF-5780-4D26-A99B-919A755B1460}"/>
              </a:ext>
            </a:extLst>
          </p:cNvPr>
          <p:cNvSpPr>
            <a:spLocks noGrp="1"/>
          </p:cNvSpPr>
          <p:nvPr>
            <p:ph idx="1"/>
          </p:nvPr>
        </p:nvSpPr>
        <p:spPr>
          <a:xfrm>
            <a:off x="1066800" y="866359"/>
            <a:ext cx="10058400" cy="4457700"/>
          </a:xfrm>
        </p:spPr>
        <p:txBody>
          <a:bodyPr>
            <a:normAutofit/>
          </a:bodyPr>
          <a:lstStyle/>
          <a:p>
            <a:pPr marL="0" indent="0" algn="ctr">
              <a:buNone/>
            </a:pPr>
            <a:endParaRPr lang="en-US" sz="30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SEAP, NPS, Alison Kerr, Professor </a:t>
            </a:r>
            <a:r>
              <a:rPr lang="en-US" sz="3000" dirty="0" err="1">
                <a:solidFill>
                  <a:schemeClr val="bg1"/>
                </a:solidFill>
                <a:latin typeface="Times New Roman" panose="02020603050405020304" pitchFamily="18" charset="0"/>
                <a:cs typeface="Times New Roman" panose="02020603050405020304" pitchFamily="18" charset="0"/>
              </a:rPr>
              <a:t>Arijit</a:t>
            </a:r>
            <a:r>
              <a:rPr lang="en-US" sz="3000" dirty="0">
                <a:solidFill>
                  <a:schemeClr val="bg1"/>
                </a:solidFill>
                <a:latin typeface="Times New Roman" panose="02020603050405020304" pitchFamily="18" charset="0"/>
                <a:cs typeface="Times New Roman" panose="02020603050405020304" pitchFamily="18" charset="0"/>
              </a:rPr>
              <a:t> Das, Professor Neil Rowe, Mr. James Zhou, </a:t>
            </a:r>
            <a:r>
              <a:rPr lang="en-US" sz="3000" dirty="0" err="1">
                <a:solidFill>
                  <a:schemeClr val="bg1"/>
                </a:solidFill>
                <a:latin typeface="Times New Roman" panose="02020603050405020304" pitchFamily="18" charset="0"/>
                <a:cs typeface="Times New Roman" panose="02020603050405020304" pitchFamily="18" charset="0"/>
              </a:rPr>
              <a:t>Mitali</a:t>
            </a:r>
            <a:r>
              <a:rPr lang="en-US" sz="3000" dirty="0">
                <a:solidFill>
                  <a:schemeClr val="bg1"/>
                </a:solidFill>
                <a:latin typeface="Times New Roman" panose="02020603050405020304" pitchFamily="18" charset="0"/>
                <a:cs typeface="Times New Roman" panose="02020603050405020304" pitchFamily="18" charset="0"/>
              </a:rPr>
              <a:t> Chowdhury</a:t>
            </a:r>
          </a:p>
        </p:txBody>
      </p:sp>
    </p:spTree>
    <p:extLst>
      <p:ext uri="{BB962C8B-B14F-4D97-AF65-F5344CB8AC3E}">
        <p14:creationId xmlns:p14="http://schemas.microsoft.com/office/powerpoint/2010/main" val="35274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78" y="1362789"/>
            <a:ext cx="10972800" cy="2286000"/>
          </a:xfrm>
        </p:spPr>
        <p:txBody>
          <a:bodyPr>
            <a:normAutofit/>
          </a:bodyPr>
          <a:lstStyle/>
          <a:p>
            <a:pPr algn="ctr"/>
            <a:r>
              <a:rPr lang="en-US" sz="4000" dirty="0">
                <a:latin typeface="Times New Roman" panose="02020603050405020304" pitchFamily="18" charset="0"/>
                <a:cs typeface="Times New Roman" panose="02020603050405020304" pitchFamily="18" charset="0"/>
              </a:rPr>
              <a:t>How can we use machine learning to detect anomalous behavior in aircrafts, such as potential spy crafts and excessive autopilot usage?</a:t>
            </a:r>
          </a:p>
        </p:txBody>
      </p:sp>
      <p:sp>
        <p:nvSpPr>
          <p:cNvPr id="6" name="TextBox 5">
            <a:extLst>
              <a:ext uri="{FF2B5EF4-FFF2-40B4-BE49-F238E27FC236}">
                <a16:creationId xmlns:a16="http://schemas.microsoft.com/office/drawing/2014/main" id="{2CBEA7FC-90FC-43E5-878B-425DC3486CCA}"/>
              </a:ext>
            </a:extLst>
          </p:cNvPr>
          <p:cNvSpPr txBox="1"/>
          <p:nvPr/>
        </p:nvSpPr>
        <p:spPr>
          <a:xfrm>
            <a:off x="556591" y="424070"/>
            <a:ext cx="10853531" cy="938719"/>
          </a:xfrm>
          <a:prstGeom prst="rect">
            <a:avLst/>
          </a:prstGeom>
          <a:noFill/>
        </p:spPr>
        <p:txBody>
          <a:bodyPr wrap="square" rtlCol="0">
            <a:spAutoFit/>
          </a:bodyPr>
          <a:lstStyle/>
          <a:p>
            <a:pPr algn="ctr"/>
            <a:r>
              <a:rPr lang="en-US" sz="5500" dirty="0">
                <a:latin typeface="Times New Roman" panose="02020603050405020304" pitchFamily="18" charset="0"/>
                <a:cs typeface="Times New Roman" panose="02020603050405020304" pitchFamily="18" charset="0"/>
              </a:rPr>
              <a:t>Research Question</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692B-0EFC-430A-9EAB-8120DE09B68C}"/>
              </a:ext>
            </a:extLst>
          </p:cNvPr>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Importance to Military</a:t>
            </a:r>
          </a:p>
        </p:txBody>
      </p:sp>
      <p:sp>
        <p:nvSpPr>
          <p:cNvPr id="3" name="Content Placeholder 2">
            <a:extLst>
              <a:ext uri="{FF2B5EF4-FFF2-40B4-BE49-F238E27FC236}">
                <a16:creationId xmlns:a16="http://schemas.microsoft.com/office/drawing/2014/main" id="{71EC12C8-4415-4D61-B13C-FAB8329F77BA}"/>
              </a:ext>
            </a:extLst>
          </p:cNvPr>
          <p:cNvSpPr>
            <a:spLocks noGrp="1"/>
          </p:cNvSpPr>
          <p:nvPr>
            <p:ph idx="1"/>
          </p:nvPr>
        </p:nvSpPr>
        <p:spPr>
          <a:xfrm>
            <a:off x="457199" y="1714500"/>
            <a:ext cx="6473687" cy="4457700"/>
          </a:xfrm>
        </p:spPr>
        <p:txBody>
          <a:bodyPr>
            <a:normAutofit/>
          </a:bodyPr>
          <a:lstStyle/>
          <a:p>
            <a:r>
              <a:rPr lang="en-US" sz="2500" dirty="0">
                <a:latin typeface="Times New Roman" panose="02020603050405020304" pitchFamily="18" charset="0"/>
                <a:cs typeface="Times New Roman" panose="02020603050405020304" pitchFamily="18" charset="0"/>
              </a:rPr>
              <a:t>Why does the Department of Defense use aircrafts?</a:t>
            </a:r>
          </a:p>
          <a:p>
            <a:pPr lvl="1"/>
            <a:r>
              <a:rPr lang="en-US" sz="2300" dirty="0">
                <a:latin typeface="Times New Roman" panose="02020603050405020304" pitchFamily="18" charset="0"/>
                <a:cs typeface="Times New Roman" panose="02020603050405020304" pitchFamily="18" charset="0"/>
              </a:rPr>
              <a:t>To securely transport troops and supplies</a:t>
            </a:r>
          </a:p>
          <a:p>
            <a:pPr lvl="1"/>
            <a:r>
              <a:rPr lang="en-US" sz="2300" dirty="0">
                <a:latin typeface="Times New Roman" panose="02020603050405020304" pitchFamily="18" charset="0"/>
                <a:cs typeface="Times New Roman" panose="02020603050405020304" pitchFamily="18" charset="0"/>
              </a:rPr>
              <a:t>Prevent spy craft activity </a:t>
            </a:r>
          </a:p>
          <a:p>
            <a:pPr lvl="1"/>
            <a:r>
              <a:rPr lang="en-US" sz="2300" dirty="0">
                <a:latin typeface="Times New Roman" panose="02020603050405020304" pitchFamily="18" charset="0"/>
                <a:cs typeface="Times New Roman" panose="02020603050405020304" pitchFamily="18" charset="0"/>
              </a:rPr>
              <a:t>Prevent excessive autopilot usage </a:t>
            </a:r>
          </a:p>
          <a:p>
            <a:pPr lvl="1"/>
            <a:r>
              <a:rPr lang="en-US" sz="2300" dirty="0">
                <a:latin typeface="Times New Roman" panose="02020603050405020304" pitchFamily="18" charset="0"/>
                <a:cs typeface="Times New Roman" panose="02020603050405020304" pitchFamily="18" charset="0"/>
              </a:rPr>
              <a:t>Other anomalous Behavior</a:t>
            </a:r>
          </a:p>
        </p:txBody>
      </p:sp>
      <p:pic>
        <p:nvPicPr>
          <p:cNvPr id="5" name="Picture 4">
            <a:extLst>
              <a:ext uri="{FF2B5EF4-FFF2-40B4-BE49-F238E27FC236}">
                <a16:creationId xmlns:a16="http://schemas.microsoft.com/office/drawing/2014/main" id="{48DA0D64-F5BC-4208-ACB1-1B945F2D31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461" r="10706" b="12131"/>
          <a:stretch/>
        </p:blipFill>
        <p:spPr>
          <a:xfrm>
            <a:off x="7142923" y="1815547"/>
            <a:ext cx="4306956" cy="3498575"/>
          </a:xfrm>
          <a:prstGeom prst="rect">
            <a:avLst/>
          </a:prstGeom>
        </p:spPr>
      </p:pic>
    </p:spTree>
    <p:extLst>
      <p:ext uri="{BB962C8B-B14F-4D97-AF65-F5344CB8AC3E}">
        <p14:creationId xmlns:p14="http://schemas.microsoft.com/office/powerpoint/2010/main" val="37817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0300-9733-41F3-BE69-CA944F0B5984}"/>
              </a:ext>
            </a:extLst>
          </p:cNvPr>
          <p:cNvSpPr>
            <a:spLocks noGrp="1"/>
          </p:cNvSpPr>
          <p:nvPr>
            <p:ph type="title"/>
          </p:nvPr>
        </p:nvSpPr>
        <p:spPr>
          <a:xfrm>
            <a:off x="463826" y="291547"/>
            <a:ext cx="10972800" cy="1026121"/>
          </a:xfrm>
        </p:spPr>
        <p:txBody>
          <a:bodyPr>
            <a:normAutofit/>
          </a:bodyPr>
          <a:lstStyle/>
          <a:p>
            <a:pPr algn="ctr"/>
            <a:r>
              <a:rPr lang="en-US" sz="5500" dirty="0">
                <a:latin typeface="Times New Roman" panose="02020603050405020304" pitchFamily="18" charset="0"/>
                <a:cs typeface="Times New Roman" panose="02020603050405020304" pitchFamily="18" charset="0"/>
              </a:rPr>
              <a:t>Hypothesis</a:t>
            </a:r>
          </a:p>
        </p:txBody>
      </p:sp>
      <p:sp>
        <p:nvSpPr>
          <p:cNvPr id="5" name="TextBox 4">
            <a:extLst>
              <a:ext uri="{FF2B5EF4-FFF2-40B4-BE49-F238E27FC236}">
                <a16:creationId xmlns:a16="http://schemas.microsoft.com/office/drawing/2014/main" id="{EA69C66C-BF3D-487E-8DBB-0F2AFD0154BB}"/>
              </a:ext>
            </a:extLst>
          </p:cNvPr>
          <p:cNvSpPr txBox="1"/>
          <p:nvPr/>
        </p:nvSpPr>
        <p:spPr>
          <a:xfrm>
            <a:off x="603250" y="1431235"/>
            <a:ext cx="11098420" cy="1938992"/>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By analyzing patterns resulting from testing aircraft data on various machine learning algorithms, it is possible to identify potential outliers or anomalies in the dataset that suggest excessive autopilot usage or spy crafts.</a:t>
            </a:r>
          </a:p>
        </p:txBody>
      </p:sp>
    </p:spTree>
    <p:extLst>
      <p:ext uri="{BB962C8B-B14F-4D97-AF65-F5344CB8AC3E}">
        <p14:creationId xmlns:p14="http://schemas.microsoft.com/office/powerpoint/2010/main" val="270842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Background</a:t>
            </a:r>
          </a:p>
        </p:txBody>
      </p:sp>
      <p:sp>
        <p:nvSpPr>
          <p:cNvPr id="3" name="Content Placeholder 2"/>
          <p:cNvSpPr>
            <a:spLocks noGrp="1"/>
          </p:cNvSpPr>
          <p:nvPr>
            <p:ph idx="1"/>
          </p:nvPr>
        </p:nvSpPr>
        <p:spPr>
          <a:xfrm>
            <a:off x="-33132" y="1727752"/>
            <a:ext cx="6420679" cy="4457700"/>
          </a:xfrm>
        </p:spPr>
        <p:txBody>
          <a:bodyPr>
            <a:noAutofit/>
          </a:bodyPr>
          <a:lstStyle/>
          <a:p>
            <a:pPr lvl="2">
              <a:lnSpc>
                <a:spcPct val="150000"/>
              </a:lnSpc>
            </a:pPr>
            <a:r>
              <a:rPr lang="en-US" sz="2500" dirty="0">
                <a:latin typeface="Times New Roman" panose="02020603050405020304" pitchFamily="18" charset="0"/>
                <a:cs typeface="Times New Roman" panose="02020603050405020304" pitchFamily="18" charset="0"/>
              </a:rPr>
              <a:t>Open source data from ADS-B Exchange</a:t>
            </a:r>
          </a:p>
          <a:p>
            <a:pPr lvl="3">
              <a:lnSpc>
                <a:spcPct val="150000"/>
              </a:lnSpc>
            </a:pPr>
            <a:r>
              <a:rPr lang="en-US" sz="2500" dirty="0">
                <a:latin typeface="Times New Roman" panose="02020603050405020304" pitchFamily="18" charset="0"/>
                <a:cs typeface="Times New Roman" panose="02020603050405020304" pitchFamily="18" charset="0"/>
              </a:rPr>
              <a:t>Over 60 different points being collected per active aircraft per minute</a:t>
            </a:r>
          </a:p>
          <a:p>
            <a:pPr lvl="3">
              <a:lnSpc>
                <a:spcPct val="150000"/>
              </a:lnSpc>
            </a:pPr>
            <a:r>
              <a:rPr lang="en-US" sz="2500" dirty="0">
                <a:latin typeface="Times New Roman" panose="02020603050405020304" pitchFamily="18" charset="0"/>
                <a:cs typeface="Times New Roman" panose="02020603050405020304" pitchFamily="18" charset="0"/>
              </a:rPr>
              <a:t>Currently, we are using ~8.5 GB</a:t>
            </a:r>
          </a:p>
          <a:p>
            <a:pPr lvl="3">
              <a:lnSpc>
                <a:spcPct val="150000"/>
              </a:lnSpc>
            </a:pPr>
            <a:r>
              <a:rPr lang="en-US" sz="2500" dirty="0">
                <a:latin typeface="Times New Roman" panose="02020603050405020304" pitchFamily="18" charset="0"/>
                <a:cs typeface="Times New Roman" panose="02020603050405020304" pitchFamily="18" charset="0"/>
              </a:rPr>
              <a:t>1000+ files of aircraft data everyday</a:t>
            </a:r>
          </a:p>
        </p:txBody>
      </p:sp>
      <p:pic>
        <p:nvPicPr>
          <p:cNvPr id="4" name="Picture 6" descr="https://www.adsbexchange.com/wp-content/uploads/cropped-7x.jpg">
            <a:hlinkClick r:id="rId3"/>
            <a:extLst>
              <a:ext uri="{FF2B5EF4-FFF2-40B4-BE49-F238E27FC236}">
                <a16:creationId xmlns:a16="http://schemas.microsoft.com/office/drawing/2014/main" id="{A5CDC8E8-58D7-4CFF-86DF-C070C002D5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2114" y="2647651"/>
            <a:ext cx="4688095" cy="156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Clustering Algorithms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284264565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Selected Feature Pairs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329652371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53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K-Means Clustering</a:t>
            </a:r>
          </a:p>
        </p:txBody>
      </p:sp>
      <p:sp>
        <p:nvSpPr>
          <p:cNvPr id="3" name="Content Placeholder 2"/>
          <p:cNvSpPr>
            <a:spLocks noGrp="1"/>
          </p:cNvSpPr>
          <p:nvPr>
            <p:ph idx="1"/>
          </p:nvPr>
        </p:nvSpPr>
        <p:spPr>
          <a:xfrm>
            <a:off x="390938" y="1714500"/>
            <a:ext cx="10734262" cy="4457700"/>
          </a:xfrm>
        </p:spPr>
        <p:txBody>
          <a:bodyPr>
            <a:normAutofit/>
          </a:bodyPr>
          <a:lstStyle/>
          <a:p>
            <a:r>
              <a:rPr lang="en-US" sz="2400" dirty="0">
                <a:latin typeface="Times New Roman" panose="02020603050405020304" pitchFamily="18" charset="0"/>
                <a:cs typeface="Times New Roman" panose="02020603050405020304" pitchFamily="18" charset="0"/>
              </a:rPr>
              <a:t>Clustering method to partition a number of observations (n) into a number of clusters (k)</a:t>
            </a:r>
          </a:p>
          <a:p>
            <a:pPr fontAlgn="base"/>
            <a:r>
              <a:rPr lang="en-US" sz="2400" dirty="0">
                <a:latin typeface="Times New Roman" panose="02020603050405020304" pitchFamily="18" charset="0"/>
                <a:cs typeface="Times New Roman" panose="02020603050405020304" pitchFamily="18" charset="0"/>
              </a:rPr>
              <a:t>Determined by finding the nearest mean (centroid) of each cluster using Euclidean Distance Calculator</a:t>
            </a:r>
          </a:p>
          <a:p>
            <a:endParaRPr lang="en-US" sz="2400" dirty="0">
              <a:latin typeface="Times New Roman" panose="02020603050405020304" pitchFamily="18" charset="0"/>
              <a:cs typeface="Times New Roman" panose="02020603050405020304" pitchFamily="18" charset="0"/>
            </a:endParaRPr>
          </a:p>
          <a:p>
            <a:pPr marL="640080" lvl="2" indent="0">
              <a:buNone/>
            </a:pPr>
            <a:endParaRPr lang="en-US" sz="20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E17B1F90-8EA5-4625-93AB-958FD073B6B5}"/>
              </a:ext>
            </a:extLst>
          </p:cNvPr>
          <p:cNvGrpSpPr/>
          <p:nvPr/>
        </p:nvGrpSpPr>
        <p:grpSpPr>
          <a:xfrm>
            <a:off x="3193774" y="3717511"/>
            <a:ext cx="5592419" cy="2454689"/>
            <a:chOff x="7195930" y="2729948"/>
            <a:chExt cx="4605132" cy="1754326"/>
          </a:xfrm>
        </p:grpSpPr>
        <p:sp>
          <p:nvSpPr>
            <p:cNvPr id="5" name="TextBox 4">
              <a:extLst>
                <a:ext uri="{FF2B5EF4-FFF2-40B4-BE49-F238E27FC236}">
                  <a16:creationId xmlns:a16="http://schemas.microsoft.com/office/drawing/2014/main" id="{D1DC84DD-CC14-4939-B03E-53F4B1092130}"/>
                </a:ext>
              </a:extLst>
            </p:cNvPr>
            <p:cNvSpPr txBox="1"/>
            <p:nvPr/>
          </p:nvSpPr>
          <p:spPr>
            <a:xfrm>
              <a:off x="7195930" y="2729948"/>
              <a:ext cx="4605132" cy="1754326"/>
            </a:xfrm>
            <a:prstGeom prst="rect">
              <a:avLst/>
            </a:prstGeom>
            <a:solidFill>
              <a:schemeClr val="tx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https://lh6.googleusercontent.com/P6466LL-7SNKjElqyHwVSRqw-PY7LaMxvvk_mpgFR9SLkgy7MpBy5iQzIdxa-wvFf7-RLRkiPGYpYdIVIFZuStCNocEyrNoaeXLFrkx-4ycWijMwYpe4NJeMADUnxG8EF5iMLKTHvJs">
              <a:extLst>
                <a:ext uri="{FF2B5EF4-FFF2-40B4-BE49-F238E27FC236}">
                  <a16:creationId xmlns:a16="http://schemas.microsoft.com/office/drawing/2014/main" id="{28C1BA03-CE2A-4457-A440-0D4521C56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190" y="2732019"/>
              <a:ext cx="4286250" cy="1733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4928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500" dirty="0">
                <a:latin typeface="Times New Roman" panose="02020603050405020304" pitchFamily="18" charset="0"/>
                <a:cs typeface="Times New Roman" panose="02020603050405020304" pitchFamily="18" charset="0"/>
              </a:rPr>
              <a:t>Support Vector Regression</a:t>
            </a:r>
          </a:p>
        </p:txBody>
      </p:sp>
      <p:sp>
        <p:nvSpPr>
          <p:cNvPr id="3" name="Content Placeholder 2"/>
          <p:cNvSpPr>
            <a:spLocks noGrp="1"/>
          </p:cNvSpPr>
          <p:nvPr>
            <p:ph idx="1"/>
          </p:nvPr>
        </p:nvSpPr>
        <p:spPr>
          <a:xfrm>
            <a:off x="390938" y="1714500"/>
            <a:ext cx="6844749" cy="4457700"/>
          </a:xfrm>
        </p:spPr>
        <p:txBody>
          <a:bodyPr>
            <a:normAutofit/>
          </a:bodyPr>
          <a:lstStyle/>
          <a:p>
            <a:r>
              <a:rPr lang="en-US" sz="2400" dirty="0">
                <a:latin typeface="Times New Roman" panose="02020603050405020304" pitchFamily="18" charset="0"/>
                <a:cs typeface="Times New Roman" panose="02020603050405020304" pitchFamily="18" charset="0"/>
              </a:rPr>
              <a:t>Find a function or “line of best fit” that explains the correlation between given inputs</a:t>
            </a:r>
          </a:p>
          <a:p>
            <a:pPr fontAlgn="base"/>
            <a:r>
              <a:rPr lang="en-US" sz="2400" dirty="0">
                <a:latin typeface="Times New Roman" panose="02020603050405020304" pitchFamily="18" charset="0"/>
                <a:cs typeface="Times New Roman" panose="02020603050405020304" pitchFamily="18" charset="0"/>
              </a:rPr>
              <a:t>Compare similarities and patterns between characteristics of the aircraft data</a:t>
            </a:r>
          </a:p>
          <a:p>
            <a:endParaRPr lang="en-US" sz="2400" dirty="0">
              <a:latin typeface="Times New Roman" panose="02020603050405020304" pitchFamily="18" charset="0"/>
              <a:cs typeface="Times New Roman" panose="02020603050405020304" pitchFamily="18" charset="0"/>
            </a:endParaRPr>
          </a:p>
          <a:p>
            <a:pPr marL="640080" lvl="2"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BEDC8F-EF80-4C7C-9D97-A8CA675EAD35}"/>
              </a:ext>
            </a:extLst>
          </p:cNvPr>
          <p:cNvPicPr>
            <a:picLocks noChangeAspect="1"/>
          </p:cNvPicPr>
          <p:nvPr/>
        </p:nvPicPr>
        <p:blipFill rotWithShape="1">
          <a:blip r:embed="rId3"/>
          <a:srcRect l="19891" t="40382" r="62283" b="46510"/>
          <a:stretch/>
        </p:blipFill>
        <p:spPr>
          <a:xfrm>
            <a:off x="2257226" y="4518992"/>
            <a:ext cx="3004090" cy="1241936"/>
          </a:xfrm>
          <a:prstGeom prst="rect">
            <a:avLst/>
          </a:prstGeom>
        </p:spPr>
      </p:pic>
      <p:pic>
        <p:nvPicPr>
          <p:cNvPr id="9" name="Picture 8">
            <a:extLst>
              <a:ext uri="{FF2B5EF4-FFF2-40B4-BE49-F238E27FC236}">
                <a16:creationId xmlns:a16="http://schemas.microsoft.com/office/drawing/2014/main" id="{2C0B5277-7D72-4D6C-A71F-392FEE137796}"/>
              </a:ext>
            </a:extLst>
          </p:cNvPr>
          <p:cNvPicPr>
            <a:picLocks noChangeAspect="1"/>
          </p:cNvPicPr>
          <p:nvPr/>
        </p:nvPicPr>
        <p:blipFill>
          <a:blip r:embed="rId4"/>
          <a:stretch>
            <a:fillRect/>
          </a:stretch>
        </p:blipFill>
        <p:spPr>
          <a:xfrm>
            <a:off x="6636656" y="2516027"/>
            <a:ext cx="4941019" cy="3540216"/>
          </a:xfrm>
          <a:prstGeom prst="rect">
            <a:avLst/>
          </a:prstGeom>
        </p:spPr>
      </p:pic>
    </p:spTree>
    <p:extLst>
      <p:ext uri="{BB962C8B-B14F-4D97-AF65-F5344CB8AC3E}">
        <p14:creationId xmlns:p14="http://schemas.microsoft.com/office/powerpoint/2010/main" val="299775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834</TotalTime>
  <Words>414</Words>
  <Application>Microsoft Office PowerPoint</Application>
  <PresentationFormat>Widescreen</PresentationFormat>
  <Paragraphs>71</Paragraphs>
  <Slides>13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Science Project 16x9</vt:lpstr>
      <vt:lpstr>Comparison of Machine Learning Algorithms on Detecting Anomalous Behavior in Aircraft Data</vt:lpstr>
      <vt:lpstr>How can we use machine learning to detect anomalous behavior in aircrafts, such as potential spy crafts and excessive autopilot usage?</vt:lpstr>
      <vt:lpstr>Importance to Military</vt:lpstr>
      <vt:lpstr>Hypothesis</vt:lpstr>
      <vt:lpstr>Background</vt:lpstr>
      <vt:lpstr>Clustering Algorithms</vt:lpstr>
      <vt:lpstr>Selected Feature Pairs</vt:lpstr>
      <vt:lpstr>K-Means Clustering</vt:lpstr>
      <vt:lpstr>Support Vector Regression</vt:lpstr>
      <vt:lpstr>DBSCAN</vt:lpstr>
      <vt:lpstr>Conclusions</vt:lpstr>
      <vt:lpstr>Future Work</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Machine Learning Algorithms on Detecting Anomalous Behavior in Aircraft Data</dc:title>
  <dc:creator>Avantika Ghosh</dc:creator>
  <cp:lastModifiedBy>Ghosh, Avantika Contractor, STEM @ NPS Internship - Summer 2018</cp:lastModifiedBy>
  <cp:revision>28</cp:revision>
  <dcterms:created xsi:type="dcterms:W3CDTF">2018-07-30T16:00:26Z</dcterms:created>
  <dcterms:modified xsi:type="dcterms:W3CDTF">2018-08-05T17:34:09Z</dcterms:modified>
</cp:coreProperties>
</file>