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Improvements: Allowing for a user to select custom character sets,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1" name="Shape 11"/>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3" name="Shape 13"/>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6" name="Shape 1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2" name="Shape 22"/>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0" name="Shape 30"/>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1" name="Shape 31"/>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5" name="Shape 35"/>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9" name="Shape 3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0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0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ctrTitle"/>
          </p:nvPr>
        </p:nvSpPr>
        <p:spPr>
          <a:xfrm>
            <a:off x="685800" y="473108"/>
            <a:ext cx="7772400" cy="2842199"/>
          </a:xfrm>
          <a:prstGeom prst="rect">
            <a:avLst/>
          </a:prstGeom>
        </p:spPr>
        <p:txBody>
          <a:bodyPr anchorCtr="0" anchor="b" bIns="91425" lIns="91425" rIns="91425" tIns="91425">
            <a:noAutofit/>
          </a:bodyPr>
          <a:lstStyle/>
          <a:p>
            <a:pPr rtl="0" algn="ctr">
              <a:spcBef>
                <a:spcPts val="0"/>
              </a:spcBef>
              <a:buNone/>
            </a:pPr>
            <a:r>
              <a:rPr lang="en"/>
              <a:t>ECE 337</a:t>
            </a:r>
          </a:p>
          <a:p>
            <a:pPr algn="ctr">
              <a:spcBef>
                <a:spcPts val="0"/>
              </a:spcBef>
              <a:buNone/>
            </a:pPr>
            <a:r>
              <a:rPr lang="en" sz="4800"/>
              <a:t>NTLM Brute Force Hash Cracker</a:t>
            </a:r>
          </a:p>
        </p:txBody>
      </p:sp>
      <p:sp>
        <p:nvSpPr>
          <p:cNvPr id="42" name="Shape 42"/>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lgn="ctr">
              <a:spcBef>
                <a:spcPts val="0"/>
              </a:spcBef>
              <a:buNone/>
            </a:pPr>
            <a:r>
              <a:rPr lang="en" sz="2400"/>
              <a:t>Group Members: Tom Yurak, Clayton Brandt, Darius Elliott, and Adit Ghosh</a:t>
            </a:r>
          </a:p>
        </p:txBody>
      </p:sp>
      <p:sp>
        <p:nvSpPr>
          <p:cNvPr id="43" name="Shape 43"/>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Rounds 2 and 3</a:t>
            </a:r>
          </a:p>
        </p:txBody>
      </p:sp>
      <p:sp>
        <p:nvSpPr>
          <p:cNvPr id="105" name="Shape 10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t>Round 2, </a:t>
            </a:r>
          </a:p>
          <a:p>
            <a:pPr lvl="0" rtl="0">
              <a:spcBef>
                <a:spcPts val="0"/>
              </a:spcBef>
              <a:buNone/>
            </a:pPr>
            <a:r>
              <a:rPr lang="en" sz="1400"/>
              <a:t>Let G(X,Y,Z) = X&amp;Y | X&amp;Z | Y&amp;Z</a:t>
            </a:r>
            <a:br>
              <a:rPr lang="en" sz="1400"/>
            </a:br>
            <a:r>
              <a:rPr lang="en" sz="1400"/>
              <a:t>Let [abcd k s] represent a = (a + G(b,c,d) + X[k] + 5A827999) &lt;&lt;&lt; s</a:t>
            </a:r>
          </a:p>
          <a:p>
            <a:pPr rtl="0">
              <a:spcBef>
                <a:spcPts val="0"/>
              </a:spcBef>
              <a:buNone/>
            </a:pPr>
            <a:r>
              <a:rPr lang="en" sz="1400"/>
              <a:t>[ABCD  0  3]  [DABC  4  5]  [CDAB  8  9]   [BCDA 12 13]</a:t>
            </a:r>
            <a:br>
              <a:rPr lang="en" sz="1400"/>
            </a:br>
            <a:r>
              <a:rPr lang="en" sz="1400"/>
              <a:t>[ABCD  1  3]  [DABC  5  5]  [CDAB  9  9]   [BCDA 13 13]</a:t>
            </a:r>
            <a:br>
              <a:rPr lang="en" sz="1400"/>
            </a:br>
            <a:r>
              <a:rPr lang="en" sz="1400"/>
              <a:t>[ABCD  2  3]  [DABC  6  5]  [CDAB 10  9]  [BCDA 14 13]</a:t>
            </a:r>
            <a:br>
              <a:rPr lang="en" sz="1400"/>
            </a:br>
            <a:r>
              <a:rPr lang="en" sz="1400"/>
              <a:t>[ABCD  3  3]  [DABC  7  5]  [CDAB 11  9]  [BCDA 15 13]</a:t>
            </a:r>
          </a:p>
          <a:p>
            <a:pPr rtl="0">
              <a:spcBef>
                <a:spcPts val="0"/>
              </a:spcBef>
              <a:buNone/>
            </a:pPr>
            <a:r>
              <a:rPr lang="en" sz="1400"/>
              <a:t>Round 3,</a:t>
            </a:r>
          </a:p>
          <a:p>
            <a:pPr rtl="0">
              <a:spcBef>
                <a:spcPts val="0"/>
              </a:spcBef>
              <a:buNone/>
            </a:pPr>
            <a:r>
              <a:rPr lang="en" sz="1400"/>
              <a:t>Let H(X,Y,Z) = X xor Y xor Z</a:t>
            </a:r>
            <a:br>
              <a:rPr lang="en" sz="1400"/>
            </a:br>
            <a:r>
              <a:rPr lang="en" sz="1400"/>
              <a:t>Let [abcd k s] represent a = (a + H(b,c,d) + X[k] + 6ED9EBA1) &lt;&lt;&lt; s</a:t>
            </a:r>
          </a:p>
          <a:p>
            <a:pPr rtl="0">
              <a:spcBef>
                <a:spcPts val="0"/>
              </a:spcBef>
              <a:buNone/>
            </a:pPr>
            <a:r>
              <a:rPr lang="en" sz="1400"/>
              <a:t>[ABCD  0  3]  [DABC  8  9]   [CDAB  4 11]  [BCDA 12 15]</a:t>
            </a:r>
            <a:br>
              <a:rPr lang="en" sz="1400"/>
            </a:br>
            <a:r>
              <a:rPr lang="en" sz="1400"/>
              <a:t>[ABCD  2  3]  [DABC 10  9]  [CDAB  6 11]  [BCDA 14 15]</a:t>
            </a:r>
            <a:br>
              <a:rPr lang="en" sz="1400"/>
            </a:br>
            <a:r>
              <a:rPr lang="en" sz="1400"/>
              <a:t>[ABCD  1  3]  [DABC  9  9]   [CDAB  5 11]  [BCDA 13 15]</a:t>
            </a:r>
            <a:br>
              <a:rPr lang="en" sz="1400"/>
            </a:br>
            <a:r>
              <a:rPr lang="en" sz="1400"/>
              <a:t>[ABCD  3  3]  [DABC 11  9]  [CDAB  7 11]  [BCDA 15 15]</a:t>
            </a:r>
          </a:p>
          <a:p>
            <a:pPr rtl="0">
              <a:spcBef>
                <a:spcPts val="0"/>
              </a:spcBef>
              <a:buNone/>
            </a:pPr>
            <a:r>
              <a:t/>
            </a:r>
            <a:endParaRPr sz="1400"/>
          </a:p>
          <a:p>
            <a:pPr>
              <a:spcBef>
                <a:spcPts val="0"/>
              </a:spcBef>
              <a:buNone/>
            </a:pPr>
            <a:r>
              <a:t/>
            </a:r>
            <a:endParaRPr sz="1400"/>
          </a:p>
        </p:txBody>
      </p:sp>
      <p:sp>
        <p:nvSpPr>
          <p:cNvPr id="106" name="Shape 106"/>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The Rest of The Algorithm</a:t>
            </a:r>
          </a:p>
        </p:txBody>
      </p:sp>
      <p:sp>
        <p:nvSpPr>
          <p:cNvPr id="112" name="Shape 11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To finish, increment the registers A, B, C, and D by their initial values. The NTLM hash will be the 128 bit result of appending A, B, C, and D together.</a:t>
            </a:r>
          </a:p>
          <a:p>
            <a:pPr rtl="0">
              <a:spcBef>
                <a:spcPts val="0"/>
              </a:spcBef>
              <a:buNone/>
            </a:pPr>
            <a:r>
              <a:t/>
            </a:r>
            <a:endParaRPr/>
          </a:p>
          <a:p>
            <a:pPr rtl="0">
              <a:spcBef>
                <a:spcPts val="0"/>
              </a:spcBef>
              <a:buNone/>
            </a:pPr>
            <a:r>
              <a:t/>
            </a:r>
            <a:endParaRPr/>
          </a:p>
          <a:p>
            <a:pPr>
              <a:spcBef>
                <a:spcPts val="0"/>
              </a:spcBef>
              <a:buNone/>
            </a:pPr>
            <a:r>
              <a:rPr lang="en"/>
              <a:t>Adapted from RFC1320</a:t>
            </a:r>
          </a:p>
        </p:txBody>
      </p:sp>
      <p:sp>
        <p:nvSpPr>
          <p:cNvPr id="113" name="Shape 113"/>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sz="3000"/>
              <a:t>The Problem with a Purely Combinational Implementation</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A purely combinational implementation of this algorithm would result in a very long critical path. Consider the first few operations of Round 1:</a:t>
            </a:r>
          </a:p>
          <a:p>
            <a:pPr rtl="0">
              <a:spcBef>
                <a:spcPts val="0"/>
              </a:spcBef>
              <a:buNone/>
            </a:pPr>
            <a:r>
              <a:rPr lang="en" sz="1200"/>
              <a:t>A += B&amp;C | ~B&amp;D  +  X[0];</a:t>
            </a:r>
            <a:br>
              <a:rPr lang="en" sz="1200"/>
            </a:br>
            <a:r>
              <a:rPr lang="en" sz="1200"/>
              <a:t>A = (A &lt;&lt; 3 ) | (A &gt;&gt; 29);</a:t>
            </a:r>
            <a:br>
              <a:rPr lang="en" sz="1200"/>
            </a:br>
            <a:r>
              <a:rPr lang="en" sz="1200"/>
              <a:t>D += A&amp;B | ~A&amp;C  +  X[1];</a:t>
            </a:r>
            <a:br>
              <a:rPr lang="en" sz="1200"/>
            </a:br>
            <a:r>
              <a:rPr lang="en" sz="1200"/>
              <a:t>D = (D &lt;&lt; 7 ) | (D &gt;&gt; 25);</a:t>
            </a:r>
            <a:br>
              <a:rPr lang="en" sz="1200"/>
            </a:br>
            <a:r>
              <a:rPr lang="en" sz="1200"/>
              <a:t>C += D&amp;A | ~D&amp;B  +  X[2];</a:t>
            </a:r>
            <a:br>
              <a:rPr lang="en" sz="1200"/>
            </a:br>
            <a:r>
              <a:rPr lang="en" sz="1200"/>
              <a:t>C = (C &lt;&lt; 11) | (C &gt;&gt; 21);</a:t>
            </a:r>
            <a:br>
              <a:rPr lang="en" sz="1200"/>
            </a:br>
            <a:r>
              <a:rPr lang="en" sz="1200"/>
              <a:t>B += C&amp;D | ~C&amp;A +  X[3];</a:t>
            </a:r>
            <a:br>
              <a:rPr lang="en" sz="1200"/>
            </a:br>
            <a:r>
              <a:rPr lang="en" sz="1200"/>
              <a:t>B = (B &lt;&lt; 19) | (B &gt;&gt; 13);</a:t>
            </a:r>
          </a:p>
          <a:p>
            <a:pPr>
              <a:spcBef>
                <a:spcPts val="0"/>
              </a:spcBef>
              <a:buNone/>
            </a:pPr>
            <a:r>
              <a:rPr lang="en" sz="1800"/>
              <a:t>Every line in this code is dependant on the line above it. The full algorithm would be 98 successive lines of such code!</a:t>
            </a:r>
          </a:p>
        </p:txBody>
      </p:sp>
      <p:sp>
        <p:nvSpPr>
          <p:cNvPr id="120" name="Shape 120"/>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Solution: Pipelining</a:t>
            </a:r>
          </a:p>
        </p:txBody>
      </p:sp>
      <p:sp>
        <p:nvSpPr>
          <p:cNvPr id="126" name="Shape 12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Our solution breaks the combinational logic up into small parts, feeding in a new string and turning out a new hash every clock cycle.</a:t>
            </a:r>
          </a:p>
        </p:txBody>
      </p:sp>
      <p:pic>
        <p:nvPicPr>
          <p:cNvPr id="127" name="Shape 127"/>
          <p:cNvPicPr preferRelativeResize="0"/>
          <p:nvPr/>
        </p:nvPicPr>
        <p:blipFill rotWithShape="1">
          <a:blip r:embed="rId3">
            <a:alphaModFix/>
          </a:blip>
          <a:srcRect b="57001" l="10514" r="9949" t="8959"/>
          <a:stretch/>
        </p:blipFill>
        <p:spPr>
          <a:xfrm>
            <a:off x="1625150" y="2864925"/>
            <a:ext cx="5294274" cy="1750799"/>
          </a:xfrm>
          <a:prstGeom prst="rect">
            <a:avLst/>
          </a:prstGeom>
          <a:noFill/>
          <a:ln>
            <a:noFill/>
          </a:ln>
        </p:spPr>
      </p:pic>
      <p:sp>
        <p:nvSpPr>
          <p:cNvPr id="128" name="Shape 128"/>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System Design: Compare &amp; Store</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sz="2400"/>
              <a:t>Compare: </a:t>
            </a:r>
            <a:r>
              <a:rPr lang="en" sz="2400"/>
              <a:t>It compares the current output hash to the hashes in the shift register.</a:t>
            </a:r>
          </a:p>
          <a:p>
            <a:pPr>
              <a:spcBef>
                <a:spcPts val="0"/>
              </a:spcBef>
              <a:buNone/>
            </a:pPr>
            <a:r>
              <a:rPr b="1" lang="en" sz="2400"/>
              <a:t>Storage: </a:t>
            </a:r>
            <a:r>
              <a:rPr lang="en" sz="2400"/>
              <a:t> The storage component uses SRAM on-chip. The SRAM reads and writes 128 bits of data according to read and write enable signals sent by the controller. </a:t>
            </a:r>
          </a:p>
        </p:txBody>
      </p:sp>
      <p:sp>
        <p:nvSpPr>
          <p:cNvPr id="135" name="Shape 135"/>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139527"/>
            <a:ext cx="8229600" cy="857400"/>
          </a:xfrm>
          <a:prstGeom prst="rect">
            <a:avLst/>
          </a:prstGeom>
        </p:spPr>
        <p:txBody>
          <a:bodyPr anchorCtr="0" anchor="b" bIns="91425" lIns="91425" rIns="91425" tIns="91425">
            <a:noAutofit/>
          </a:bodyPr>
          <a:lstStyle/>
          <a:p>
            <a:pPr indent="457200" marL="1371600">
              <a:spcBef>
                <a:spcPts val="0"/>
              </a:spcBef>
              <a:buNone/>
            </a:pPr>
            <a:r>
              <a:rPr lang="en"/>
              <a:t>Success Criteria</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None/>
            </a:pPr>
            <a:r>
              <a:t/>
            </a:r>
            <a:endParaRPr sz="1400">
              <a:solidFill>
                <a:srgbClr val="000000"/>
              </a:solidFill>
            </a:endParaRPr>
          </a:p>
          <a:p>
            <a:pPr lvl="0" rtl="0">
              <a:lnSpc>
                <a:spcPct val="115000"/>
              </a:lnSpc>
              <a:spcBef>
                <a:spcPts val="0"/>
              </a:spcBef>
              <a:buNone/>
            </a:pPr>
            <a:r>
              <a:rPr lang="en" sz="1400">
                <a:solidFill>
                  <a:srgbClr val="000000"/>
                </a:solidFill>
              </a:rPr>
              <a:t>1.Demonstrate by simulation of Verilog test benches that the complete design is able to successfully match a generated password to that of an inputted hash. </a:t>
            </a:r>
          </a:p>
          <a:p>
            <a:pPr rtl="0">
              <a:lnSpc>
                <a:spcPct val="115000"/>
              </a:lnSpc>
              <a:spcBef>
                <a:spcPts val="0"/>
              </a:spcBef>
              <a:buNone/>
            </a:pPr>
            <a:r>
              <a:rPr lang="en" sz="1400">
                <a:solidFill>
                  <a:srgbClr val="000000"/>
                </a:solidFill>
              </a:rPr>
              <a:t>2.  Demonstrate by simulation of Verilog test benches that the complete design is able to store multiple hashes inputted on a UART line. </a:t>
            </a:r>
          </a:p>
          <a:p>
            <a:pPr rtl="0">
              <a:lnSpc>
                <a:spcPct val="115000"/>
              </a:lnSpc>
              <a:spcBef>
                <a:spcPts val="0"/>
              </a:spcBef>
              <a:buNone/>
            </a:pPr>
            <a:r>
              <a:rPr lang="en" sz="1400">
                <a:solidFill>
                  <a:srgbClr val="000000"/>
                </a:solidFill>
              </a:rPr>
              <a:t>3. Demonstrate by simulation of Verilog test benches that the complete design is able to output multiple matched passwords.  </a:t>
            </a:r>
          </a:p>
          <a:p>
            <a:pPr rtl="0">
              <a:lnSpc>
                <a:spcPct val="115000"/>
              </a:lnSpc>
              <a:spcBef>
                <a:spcPts val="0"/>
              </a:spcBef>
              <a:buNone/>
            </a:pPr>
            <a:r>
              <a:rPr lang="en" sz="1400">
                <a:solidFill>
                  <a:srgbClr val="000000"/>
                </a:solidFill>
              </a:rPr>
              <a:t>4. Demonstrate by simulation of Verilog test benches that the complete design is able to ignore invalid input and will not produce an output for the given input. </a:t>
            </a:r>
          </a:p>
          <a:p>
            <a:pPr rtl="0">
              <a:lnSpc>
                <a:spcPct val="115000"/>
              </a:lnSpc>
              <a:spcBef>
                <a:spcPts val="0"/>
              </a:spcBef>
              <a:buNone/>
            </a:pPr>
            <a:r>
              <a:rPr lang="en" sz="1400">
                <a:solidFill>
                  <a:srgbClr val="000000"/>
                </a:solidFill>
              </a:rPr>
              <a:t>5. Demonstrate by simulation of Verilog test benches that the complete design is able to generate a valid NTLM hash. </a:t>
            </a:r>
          </a:p>
          <a:p>
            <a:pPr rtl="0">
              <a:lnSpc>
                <a:spcPct val="115000"/>
              </a:lnSpc>
              <a:spcBef>
                <a:spcPts val="0"/>
              </a:spcBef>
              <a:buNone/>
            </a:pPr>
            <a:r>
              <a:rPr lang="en" sz="1400">
                <a:solidFill>
                  <a:srgbClr val="000000"/>
                </a:solidFill>
              </a:rPr>
              <a:t>6. Demonstrate by simulation of Verilog test benches that the design functions correctly for different inputted character sets.</a:t>
            </a:r>
            <a:r>
              <a:rPr lang="en" sz="1100">
                <a:solidFill>
                  <a:srgbClr val="000000"/>
                </a:solidFill>
              </a:rPr>
              <a:t> </a:t>
            </a:r>
          </a:p>
          <a:p>
            <a:pPr rtl="0">
              <a:lnSpc>
                <a:spcPct val="115000"/>
              </a:lnSpc>
              <a:spcBef>
                <a:spcPts val="0"/>
              </a:spcBef>
              <a:buNone/>
            </a:pPr>
            <a:r>
              <a:t/>
            </a:r>
            <a:endParaRPr sz="1100">
              <a:solidFill>
                <a:srgbClr val="000000"/>
              </a:solidFill>
            </a:endParaRPr>
          </a:p>
          <a:p>
            <a:pPr rtl="0">
              <a:lnSpc>
                <a:spcPct val="115000"/>
              </a:lnSpc>
              <a:spcBef>
                <a:spcPts val="0"/>
              </a:spcBef>
              <a:buNone/>
            </a:pPr>
            <a:r>
              <a:rPr lang="en" sz="1200">
                <a:solidFill>
                  <a:srgbClr val="000000"/>
                </a:solidFill>
              </a:rPr>
              <a:t>										</a:t>
            </a:r>
          </a:p>
          <a:p>
            <a:pPr>
              <a:spcBef>
                <a:spcPts val="0"/>
              </a:spcBef>
              <a:buNone/>
            </a:pPr>
            <a:r>
              <a:t/>
            </a:r>
            <a:endParaRPr/>
          </a:p>
        </p:txBody>
      </p:sp>
      <p:sp>
        <p:nvSpPr>
          <p:cNvPr id="142" name="Shape 142"/>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139527"/>
            <a:ext cx="8229600" cy="857400"/>
          </a:xfrm>
          <a:prstGeom prst="rect">
            <a:avLst/>
          </a:prstGeom>
        </p:spPr>
        <p:txBody>
          <a:bodyPr anchorCtr="0" anchor="b" bIns="91425" lIns="91425" rIns="91425" tIns="91425">
            <a:noAutofit/>
          </a:bodyPr>
          <a:lstStyle/>
          <a:p>
            <a:pPr indent="457200" marL="1828800">
              <a:spcBef>
                <a:spcPts val="0"/>
              </a:spcBef>
              <a:buNone/>
            </a:pPr>
            <a:r>
              <a:rPr lang="en"/>
              <a:t>Test Results</a:t>
            </a:r>
          </a:p>
        </p:txBody>
      </p:sp>
      <p:sp>
        <p:nvSpPr>
          <p:cNvPr id="148" name="Shape 14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												Fulfills DSC 5</a:t>
            </a:r>
          </a:p>
        </p:txBody>
      </p:sp>
      <p:sp>
        <p:nvSpPr>
          <p:cNvPr id="149" name="Shape 149"/>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50" name="Shape 150"/>
          <p:cNvPicPr preferRelativeResize="0"/>
          <p:nvPr/>
        </p:nvPicPr>
        <p:blipFill rotWithShape="1">
          <a:blip r:embed="rId3">
            <a:alphaModFix/>
          </a:blip>
          <a:srcRect b="64712" l="1989" r="41324" t="0"/>
          <a:stretch/>
        </p:blipFill>
        <p:spPr>
          <a:xfrm>
            <a:off x="405800" y="1489250"/>
            <a:ext cx="5183401" cy="1814999"/>
          </a:xfrm>
          <a:prstGeom prst="rect">
            <a:avLst/>
          </a:prstGeom>
          <a:noFill/>
          <a:ln>
            <a:noFill/>
          </a:ln>
        </p:spPr>
      </p:pic>
      <p:pic>
        <p:nvPicPr>
          <p:cNvPr id="151" name="Shape 151"/>
          <p:cNvPicPr preferRelativeResize="0"/>
          <p:nvPr/>
        </p:nvPicPr>
        <p:blipFill rotWithShape="1">
          <a:blip r:embed="rId4">
            <a:alphaModFix/>
          </a:blip>
          <a:srcRect b="88949" l="0" r="47073" t="0"/>
          <a:stretch/>
        </p:blipFill>
        <p:spPr>
          <a:xfrm>
            <a:off x="674575" y="3651200"/>
            <a:ext cx="4839675" cy="5683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Test Results</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rPr lang="en"/>
              <a:t>Fulfills DSC 1,3</a:t>
            </a:r>
          </a:p>
        </p:txBody>
      </p:sp>
      <p:sp>
        <p:nvSpPr>
          <p:cNvPr id="158" name="Shape 158"/>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59" name="Shape 159"/>
          <p:cNvPicPr preferRelativeResize="0"/>
          <p:nvPr/>
        </p:nvPicPr>
        <p:blipFill rotWithShape="1">
          <a:blip r:embed="rId3">
            <a:alphaModFix/>
          </a:blip>
          <a:srcRect b="61779" l="0" r="48127" t="0"/>
          <a:stretch/>
        </p:blipFill>
        <p:spPr>
          <a:xfrm>
            <a:off x="1322350" y="1413724"/>
            <a:ext cx="6499299" cy="26936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139527"/>
            <a:ext cx="8229600" cy="857400"/>
          </a:xfrm>
          <a:prstGeom prst="rect">
            <a:avLst/>
          </a:prstGeom>
        </p:spPr>
        <p:txBody>
          <a:bodyPr anchorCtr="0" anchor="b" bIns="91425" lIns="91425" rIns="91425" tIns="91425">
            <a:noAutofit/>
          </a:bodyPr>
          <a:lstStyle/>
          <a:p>
            <a:pPr indent="457200" lvl="0" marL="1828800" rtl="0">
              <a:spcBef>
                <a:spcPts val="0"/>
              </a:spcBef>
              <a:buNone/>
            </a:pPr>
            <a:r>
              <a:rPr lang="en"/>
              <a:t>Timing Budget</a:t>
            </a:r>
          </a:p>
        </p:txBody>
      </p:sp>
      <p:sp>
        <p:nvSpPr>
          <p:cNvPr id="165" name="Shape 165"/>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66" name="Shape 166"/>
          <p:cNvPicPr preferRelativeResize="0"/>
          <p:nvPr/>
        </p:nvPicPr>
        <p:blipFill rotWithShape="1">
          <a:blip r:embed="rId3">
            <a:alphaModFix/>
          </a:blip>
          <a:srcRect b="10150" l="0" r="46720" t="34475"/>
          <a:stretch/>
        </p:blipFill>
        <p:spPr>
          <a:xfrm>
            <a:off x="2012950" y="1462599"/>
            <a:ext cx="4871799" cy="28481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39527"/>
            <a:ext cx="8229600" cy="857400"/>
          </a:xfrm>
          <a:prstGeom prst="rect">
            <a:avLst/>
          </a:prstGeom>
        </p:spPr>
        <p:txBody>
          <a:bodyPr anchorCtr="0" anchor="b" bIns="91425" lIns="91425" rIns="91425" tIns="91425">
            <a:noAutofit/>
          </a:bodyPr>
          <a:lstStyle/>
          <a:p>
            <a:pPr algn="ctr">
              <a:spcBef>
                <a:spcPts val="0"/>
              </a:spcBef>
              <a:buNone/>
            </a:pPr>
            <a:r>
              <a:rPr lang="en"/>
              <a:t>Area Budget </a:t>
            </a:r>
          </a:p>
        </p:txBody>
      </p:sp>
      <p:sp>
        <p:nvSpPr>
          <p:cNvPr id="172" name="Shape 172"/>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73" name="Shape 173"/>
          <p:cNvPicPr preferRelativeResize="0"/>
          <p:nvPr/>
        </p:nvPicPr>
        <p:blipFill rotWithShape="1">
          <a:blip r:embed="rId3">
            <a:alphaModFix/>
          </a:blip>
          <a:srcRect b="56337" l="0" r="53699" t="0"/>
          <a:stretch/>
        </p:blipFill>
        <p:spPr>
          <a:xfrm>
            <a:off x="1144575" y="1450925"/>
            <a:ext cx="6854875" cy="25759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					Design Overview</a:t>
            </a:r>
          </a:p>
        </p:txBody>
      </p:sp>
      <p:sp>
        <p:nvSpPr>
          <p:cNvPr id="49" name="Shape 49"/>
          <p:cNvSpPr txBox="1"/>
          <p:nvPr>
            <p:ph idx="1" type="body"/>
          </p:nvPr>
        </p:nvSpPr>
        <p:spPr>
          <a:xfrm>
            <a:off x="457200" y="1113650"/>
            <a:ext cx="8229600" cy="3812099"/>
          </a:xfrm>
          <a:prstGeom prst="rect">
            <a:avLst/>
          </a:prstGeom>
        </p:spPr>
        <p:txBody>
          <a:bodyPr anchorCtr="0" anchor="t" bIns="91425" lIns="91425" rIns="91425" tIns="91425">
            <a:noAutofit/>
          </a:bodyPr>
          <a:lstStyle/>
          <a:p>
            <a:pPr lvl="0" rtl="0">
              <a:lnSpc>
                <a:spcPct val="120000"/>
              </a:lnSpc>
              <a:spcBef>
                <a:spcPts val="0"/>
              </a:spcBef>
              <a:buClr>
                <a:srgbClr val="000000"/>
              </a:buClr>
              <a:buSzPct val="45833"/>
              <a:buFont typeface="Arial"/>
              <a:buNone/>
            </a:pPr>
            <a:r>
              <a:rPr b="1" lang="en" sz="2400"/>
              <a:t>Input:</a:t>
            </a:r>
            <a:r>
              <a:rPr lang="en" sz="2400"/>
              <a:t> An NTLM hash or multiple hashes.</a:t>
            </a:r>
          </a:p>
          <a:p>
            <a:pPr lvl="0" rtl="0">
              <a:lnSpc>
                <a:spcPct val="120000"/>
              </a:lnSpc>
              <a:spcBef>
                <a:spcPts val="0"/>
              </a:spcBef>
              <a:buClr>
                <a:srgbClr val="000000"/>
              </a:buClr>
              <a:buSzPct val="45833"/>
              <a:buFont typeface="Arial"/>
              <a:buNone/>
            </a:pPr>
            <a:r>
              <a:rPr b="1" lang="en" sz="2400"/>
              <a:t>Output:</a:t>
            </a:r>
            <a:r>
              <a:rPr lang="en" sz="2400"/>
              <a:t> The corresponding “string” (can be alpha and numerical values) that was used to produce the hash that was inputted.</a:t>
            </a:r>
          </a:p>
          <a:p>
            <a:pPr lvl="0" rtl="0">
              <a:spcBef>
                <a:spcPts val="0"/>
              </a:spcBef>
              <a:buClr>
                <a:schemeClr val="dk1"/>
              </a:buClr>
              <a:buSzPct val="45833"/>
              <a:buFont typeface="Arial"/>
              <a:buNone/>
            </a:pPr>
            <a:r>
              <a:rPr b="1" lang="en" sz="2400"/>
              <a:t>Usability:</a:t>
            </a:r>
            <a:r>
              <a:rPr b="1" lang="en"/>
              <a:t> </a:t>
            </a:r>
            <a:r>
              <a:rPr lang="en" sz="2400"/>
              <a:t>The purpose of this design on an ASIC device is speed, for the amount of calculations that are needed to be process. Which could be of use to Penetration testers and security researchers testing the strength of their systems.</a:t>
            </a:r>
          </a:p>
          <a:p>
            <a:pPr>
              <a:spcBef>
                <a:spcPts val="0"/>
              </a:spcBef>
              <a:buNone/>
            </a:pPr>
            <a:r>
              <a:t/>
            </a:r>
            <a:endParaRPr/>
          </a:p>
        </p:txBody>
      </p:sp>
      <p:sp>
        <p:nvSpPr>
          <p:cNvPr id="50" name="Shape 50"/>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139527"/>
            <a:ext cx="8229600" cy="857400"/>
          </a:xfrm>
          <a:prstGeom prst="rect">
            <a:avLst/>
          </a:prstGeom>
        </p:spPr>
        <p:txBody>
          <a:bodyPr anchorCtr="0" anchor="b" bIns="91425" lIns="91425" rIns="91425" tIns="91425">
            <a:noAutofit/>
          </a:bodyPr>
          <a:lstStyle/>
          <a:p>
            <a:pPr indent="457200" marL="2286000">
              <a:spcBef>
                <a:spcPts val="0"/>
              </a:spcBef>
              <a:buNone/>
            </a:pPr>
            <a:r>
              <a:rPr lang="en"/>
              <a:t>Conclusions</a:t>
            </a:r>
          </a:p>
        </p:txBody>
      </p:sp>
      <p:sp>
        <p:nvSpPr>
          <p:cNvPr id="179" name="Shape 179"/>
          <p:cNvSpPr txBox="1"/>
          <p:nvPr>
            <p:ph idx="1" type="body"/>
          </p:nvPr>
        </p:nvSpPr>
        <p:spPr>
          <a:xfrm>
            <a:off x="457200" y="1200150"/>
            <a:ext cx="8229600" cy="3725699"/>
          </a:xfrm>
          <a:prstGeom prst="rect">
            <a:avLst/>
          </a:prstGeom>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2400">
                <a:solidFill>
                  <a:srgbClr val="434343"/>
                </a:solidFill>
              </a:rPr>
              <a:t>Biggest Challenges?:</a:t>
            </a:r>
            <a:r>
              <a:rPr lang="en" sz="2400">
                <a:solidFill>
                  <a:srgbClr val="434343"/>
                </a:solidFill>
              </a:rPr>
              <a:t> The biggest challenges were developing the hash algorithm, and porting all of the different components to work with each other.</a:t>
            </a:r>
          </a:p>
          <a:p>
            <a:pPr lvl="0" rtl="0">
              <a:spcBef>
                <a:spcPts val="0"/>
              </a:spcBef>
              <a:buNone/>
            </a:pPr>
            <a:r>
              <a:rPr b="1" lang="en" sz="2400">
                <a:solidFill>
                  <a:srgbClr val="434343"/>
                </a:solidFill>
              </a:rPr>
              <a:t>What we would do differently?: </a:t>
            </a:r>
            <a:r>
              <a:rPr lang="en" sz="2400">
                <a:solidFill>
                  <a:srgbClr val="434343"/>
                </a:solidFill>
              </a:rPr>
              <a:t>Plan more ahead and work more together so that we know what each person needs as plans change or develop.</a:t>
            </a:r>
          </a:p>
          <a:p>
            <a:pPr>
              <a:spcBef>
                <a:spcPts val="0"/>
              </a:spcBef>
              <a:buNone/>
            </a:pPr>
            <a:r>
              <a:rPr b="1" lang="en" sz="2400">
                <a:solidFill>
                  <a:srgbClr val="434343"/>
                </a:solidFill>
              </a:rPr>
              <a:t>Improvements?: </a:t>
            </a:r>
            <a:r>
              <a:rPr lang="en" sz="2400">
                <a:solidFill>
                  <a:srgbClr val="434343"/>
                </a:solidFill>
              </a:rPr>
              <a:t>To be able to select certain character sets in the design to find a hash for.</a:t>
            </a:r>
          </a:p>
        </p:txBody>
      </p:sp>
      <p:sp>
        <p:nvSpPr>
          <p:cNvPr id="180" name="Shape 180"/>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86" name="Shape 18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
        <p:nvSpPr>
          <p:cNvPr id="187" name="Shape 187"/>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139527"/>
            <a:ext cx="8229600" cy="857400"/>
          </a:xfrm>
          <a:prstGeom prst="rect">
            <a:avLst/>
          </a:prstGeom>
        </p:spPr>
        <p:txBody>
          <a:bodyPr anchorCtr="0" anchor="b" bIns="91425" lIns="91425" rIns="91425" tIns="91425">
            <a:noAutofit/>
          </a:bodyPr>
          <a:lstStyle/>
          <a:p>
            <a:pPr indent="457200" marL="1828800">
              <a:spcBef>
                <a:spcPts val="0"/>
              </a:spcBef>
              <a:buNone/>
            </a:pPr>
            <a:r>
              <a:rPr lang="en"/>
              <a:t>Backup Slides</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Storage:  </a:t>
            </a:r>
          </a:p>
          <a:p>
            <a:pPr rtl="0">
              <a:spcBef>
                <a:spcPts val="0"/>
              </a:spcBef>
              <a:buNone/>
            </a:pPr>
            <a:r>
              <a:t/>
            </a:r>
            <a:endParaRPr/>
          </a:p>
          <a:p>
            <a:pPr rtl="0">
              <a:spcBef>
                <a:spcPts val="0"/>
              </a:spcBef>
              <a:buNone/>
            </a:pPr>
            <a:r>
              <a:t/>
            </a:r>
            <a:endParaRPr/>
          </a:p>
          <a:p>
            <a:pPr rtl="0">
              <a:spcBef>
                <a:spcPts val="0"/>
              </a:spcBef>
              <a:buNone/>
            </a:pPr>
            <a:r>
              <a:rPr lang="en"/>
              <a:t>Generate</a:t>
            </a:r>
          </a:p>
          <a:p>
            <a:pPr>
              <a:spcBef>
                <a:spcPts val="0"/>
              </a:spcBef>
              <a:buNone/>
            </a:pPr>
            <a:r>
              <a:rPr lang="en"/>
              <a:t>Guess:</a:t>
            </a:r>
          </a:p>
        </p:txBody>
      </p:sp>
      <p:pic>
        <p:nvPicPr>
          <p:cNvPr id="194" name="Shape 194"/>
          <p:cNvPicPr preferRelativeResize="0"/>
          <p:nvPr/>
        </p:nvPicPr>
        <p:blipFill rotWithShape="1">
          <a:blip r:embed="rId3">
            <a:alphaModFix/>
          </a:blip>
          <a:srcRect b="58357" l="24415" r="2464" t="5168"/>
          <a:stretch/>
        </p:blipFill>
        <p:spPr>
          <a:xfrm>
            <a:off x="2434624" y="1200150"/>
            <a:ext cx="4867199" cy="1876049"/>
          </a:xfrm>
          <a:prstGeom prst="rect">
            <a:avLst/>
          </a:prstGeom>
          <a:noFill/>
          <a:ln>
            <a:noFill/>
          </a:ln>
        </p:spPr>
      </p:pic>
      <p:pic>
        <p:nvPicPr>
          <p:cNvPr id="195" name="Shape 195"/>
          <p:cNvPicPr preferRelativeResize="0"/>
          <p:nvPr/>
        </p:nvPicPr>
        <p:blipFill rotWithShape="1">
          <a:blip r:embed="rId4">
            <a:alphaModFix/>
          </a:blip>
          <a:srcRect b="35958" l="0" r="23035" t="27322"/>
          <a:stretch/>
        </p:blipFill>
        <p:spPr>
          <a:xfrm>
            <a:off x="2206675" y="2717825"/>
            <a:ext cx="6145399" cy="2264125"/>
          </a:xfrm>
          <a:prstGeom prst="rect">
            <a:avLst/>
          </a:prstGeom>
          <a:noFill/>
          <a:ln>
            <a:noFill/>
          </a:ln>
        </p:spPr>
      </p:pic>
      <p:sp>
        <p:nvSpPr>
          <p:cNvPr id="196" name="Shape 196"/>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139527"/>
            <a:ext cx="8229600" cy="857400"/>
          </a:xfrm>
          <a:prstGeom prst="rect">
            <a:avLst/>
          </a:prstGeom>
        </p:spPr>
        <p:txBody>
          <a:bodyPr anchorCtr="0" anchor="b" bIns="91425" lIns="91425" rIns="91425" tIns="91425">
            <a:noAutofit/>
          </a:bodyPr>
          <a:lstStyle/>
          <a:p>
            <a:pPr algn="ctr">
              <a:spcBef>
                <a:spcPts val="0"/>
              </a:spcBef>
              <a:buNone/>
            </a:pPr>
            <a:r>
              <a:rPr lang="en"/>
              <a:t>Backup Slides</a:t>
            </a:r>
          </a:p>
        </p:txBody>
      </p:sp>
      <p:sp>
        <p:nvSpPr>
          <p:cNvPr id="202" name="Shape 20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Transmitter:</a:t>
            </a:r>
          </a:p>
        </p:txBody>
      </p:sp>
      <p:sp>
        <p:nvSpPr>
          <p:cNvPr id="203" name="Shape 203"/>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204" name="Shape 204"/>
          <p:cNvPicPr preferRelativeResize="0"/>
          <p:nvPr/>
        </p:nvPicPr>
        <p:blipFill rotWithShape="1">
          <a:blip r:embed="rId3">
            <a:alphaModFix/>
          </a:blip>
          <a:srcRect b="45659" l="6439" r="18242" t="25101"/>
          <a:stretch/>
        </p:blipFill>
        <p:spPr>
          <a:xfrm>
            <a:off x="2321125" y="1789124"/>
            <a:ext cx="5701950" cy="224187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139527"/>
            <a:ext cx="8229600" cy="857400"/>
          </a:xfrm>
          <a:prstGeom prst="rect">
            <a:avLst/>
          </a:prstGeom>
        </p:spPr>
        <p:txBody>
          <a:bodyPr anchorCtr="0" anchor="b" bIns="91425" lIns="91425" rIns="91425" tIns="91425">
            <a:noAutofit/>
          </a:bodyPr>
          <a:lstStyle/>
          <a:p>
            <a:pPr algn="ctr">
              <a:spcBef>
                <a:spcPts val="0"/>
              </a:spcBef>
              <a:buNone/>
            </a:pPr>
            <a:r>
              <a:rPr lang="en"/>
              <a:t>Backup Slides</a:t>
            </a:r>
          </a:p>
        </p:txBody>
      </p:sp>
      <p:sp>
        <p:nvSpPr>
          <p:cNvPr id="210" name="Shape 21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Controller State Transition Diagram Pt. 1</a:t>
            </a:r>
          </a:p>
        </p:txBody>
      </p:sp>
      <p:sp>
        <p:nvSpPr>
          <p:cNvPr id="211" name="Shape 211"/>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212" name="Shape 212"/>
          <p:cNvPicPr preferRelativeResize="0"/>
          <p:nvPr/>
        </p:nvPicPr>
        <p:blipFill rotWithShape="1">
          <a:blip r:embed="rId3">
            <a:alphaModFix/>
          </a:blip>
          <a:srcRect b="51580" l="0" r="0" t="0"/>
          <a:stretch/>
        </p:blipFill>
        <p:spPr>
          <a:xfrm>
            <a:off x="1943700" y="1858775"/>
            <a:ext cx="5286700" cy="3067073"/>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139527"/>
            <a:ext cx="8229600" cy="857400"/>
          </a:xfrm>
          <a:prstGeom prst="rect">
            <a:avLst/>
          </a:prstGeom>
        </p:spPr>
        <p:txBody>
          <a:bodyPr anchorCtr="0" anchor="b" bIns="91425" lIns="91425" rIns="91425" tIns="91425">
            <a:noAutofit/>
          </a:bodyPr>
          <a:lstStyle/>
          <a:p>
            <a:pPr algn="ctr">
              <a:spcBef>
                <a:spcPts val="0"/>
              </a:spcBef>
              <a:buNone/>
            </a:pPr>
            <a:r>
              <a:rPr lang="en"/>
              <a:t>Backup Slides</a:t>
            </a:r>
          </a:p>
        </p:txBody>
      </p:sp>
      <p:sp>
        <p:nvSpPr>
          <p:cNvPr id="218" name="Shape 21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Controller State Transition Diagram Pt. 2</a:t>
            </a:r>
          </a:p>
        </p:txBody>
      </p:sp>
      <p:sp>
        <p:nvSpPr>
          <p:cNvPr id="219" name="Shape 219"/>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220" name="Shape 220"/>
          <p:cNvPicPr preferRelativeResize="0"/>
          <p:nvPr/>
        </p:nvPicPr>
        <p:blipFill rotWithShape="1">
          <a:blip r:embed="rId3">
            <a:alphaModFix/>
          </a:blip>
          <a:srcRect b="0" l="0" r="0" t="31143"/>
          <a:stretch/>
        </p:blipFill>
        <p:spPr>
          <a:xfrm>
            <a:off x="2259275" y="1799325"/>
            <a:ext cx="4432798" cy="31265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139527"/>
            <a:ext cx="8229600" cy="857400"/>
          </a:xfrm>
          <a:prstGeom prst="rect">
            <a:avLst/>
          </a:prstGeom>
        </p:spPr>
        <p:txBody>
          <a:bodyPr anchorCtr="0" anchor="b" bIns="91425" lIns="91425" rIns="91425" tIns="91425">
            <a:noAutofit/>
          </a:bodyPr>
          <a:lstStyle/>
          <a:p>
            <a:pPr algn="ctr">
              <a:spcBef>
                <a:spcPts val="0"/>
              </a:spcBef>
              <a:buNone/>
            </a:pPr>
            <a:r>
              <a:rPr lang="en" sz="3000"/>
              <a:t>System Design &amp; Design Architecture </a:t>
            </a:r>
          </a:p>
        </p:txBody>
      </p:sp>
      <p:pic>
        <p:nvPicPr>
          <p:cNvPr id="56" name="Shape 56"/>
          <p:cNvPicPr preferRelativeResize="0"/>
          <p:nvPr/>
        </p:nvPicPr>
        <p:blipFill rotWithShape="1">
          <a:blip r:embed="rId3">
            <a:alphaModFix/>
          </a:blip>
          <a:srcRect b="0" l="0" r="0" t="0"/>
          <a:stretch/>
        </p:blipFill>
        <p:spPr>
          <a:xfrm>
            <a:off x="1360425" y="1209425"/>
            <a:ext cx="5943599" cy="3762374"/>
          </a:xfrm>
          <a:prstGeom prst="rect">
            <a:avLst/>
          </a:prstGeom>
          <a:noFill/>
          <a:ln>
            <a:noFill/>
          </a:ln>
        </p:spPr>
      </p:pic>
      <p:sp>
        <p:nvSpPr>
          <p:cNvPr id="57" name="Shape 57"/>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139527"/>
            <a:ext cx="8229600" cy="857400"/>
          </a:xfrm>
          <a:prstGeom prst="rect">
            <a:avLst/>
          </a:prstGeom>
        </p:spPr>
        <p:txBody>
          <a:bodyPr anchorCtr="0" anchor="b" bIns="91425" lIns="91425" rIns="91425" tIns="91425">
            <a:noAutofit/>
          </a:bodyPr>
          <a:lstStyle/>
          <a:p>
            <a:pPr algn="ctr">
              <a:spcBef>
                <a:spcPts val="0"/>
              </a:spcBef>
              <a:buNone/>
            </a:pPr>
            <a:r>
              <a:rPr lang="en"/>
              <a:t>System Design: Transmission</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rPr b="1" lang="en" sz="1800"/>
              <a:t>UART Transceiver</a:t>
            </a:r>
          </a:p>
          <a:p>
            <a:pPr rtl="0">
              <a:spcBef>
                <a:spcPts val="0"/>
              </a:spcBef>
              <a:buNone/>
            </a:pPr>
            <a:r>
              <a:rPr lang="en" sz="1800"/>
              <a:t>Originally it was decided to use an SPI Master to Slave interface, but it was later replaced with the UART Transceiver, in order to ease the external interfacing for example, using a USB to UART transmission.</a:t>
            </a:r>
          </a:p>
          <a:p>
            <a:pPr rtl="0">
              <a:spcBef>
                <a:spcPts val="0"/>
              </a:spcBef>
              <a:buNone/>
            </a:pPr>
            <a:r>
              <a:t/>
            </a:r>
            <a:endParaRPr sz="1800"/>
          </a:p>
          <a:p>
            <a:pPr rtl="0">
              <a:spcBef>
                <a:spcPts val="0"/>
              </a:spcBef>
              <a:buNone/>
            </a:pPr>
            <a:r>
              <a:rPr b="1" lang="en" sz="1800"/>
              <a:t>Receiver: </a:t>
            </a:r>
            <a:r>
              <a:rPr lang="en" sz="1800"/>
              <a:t>The UART Receiver is operating at 400 Mhz system clock with a data rate of 40 Mbps. </a:t>
            </a:r>
          </a:p>
          <a:p>
            <a:pPr rtl="0">
              <a:spcBef>
                <a:spcPts val="0"/>
              </a:spcBef>
              <a:buNone/>
            </a:pPr>
            <a:r>
              <a:rPr b="1" lang="en" sz="1800"/>
              <a:t>Transmitter: </a:t>
            </a:r>
            <a:r>
              <a:rPr lang="en" sz="1800"/>
              <a:t>The UART Transmitter is operating at 100 Mhz system clock with a data rate of 10 Mbps. </a:t>
            </a:r>
          </a:p>
          <a:p>
            <a:pPr rtl="0">
              <a:spcBef>
                <a:spcPts val="0"/>
              </a:spcBef>
              <a:buNone/>
            </a:pPr>
            <a:r>
              <a:rPr b="1" lang="en" sz="1800"/>
              <a:t>Data: </a:t>
            </a:r>
            <a:r>
              <a:rPr lang="en" sz="1800"/>
              <a:t>The data that is transmitted is 10 bit package including a start, stop bit and 8 bits of data, coming in either direction.</a:t>
            </a:r>
          </a:p>
          <a:p>
            <a:pPr rtl="0">
              <a:spcBef>
                <a:spcPts val="0"/>
              </a:spcBef>
              <a:buNone/>
            </a:pPr>
            <a:r>
              <a:t/>
            </a:r>
            <a:endParaRPr sz="1800"/>
          </a:p>
          <a:p>
            <a:pPr algn="ctr">
              <a:spcBef>
                <a:spcPts val="0"/>
              </a:spcBef>
              <a:buNone/>
            </a:pPr>
            <a:r>
              <a:t/>
            </a:r>
            <a:endParaRPr sz="2400"/>
          </a:p>
        </p:txBody>
      </p:sp>
      <p:sp>
        <p:nvSpPr>
          <p:cNvPr id="64" name="Shape 64"/>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System Design: Hash Algorithm </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An NTLM hash algorithm is an MD4 hash of a string converted to UTF-16 in little endian format. Since we’re assuming the input that generated the hashes is ASCII, a simple conversion is needed.</a:t>
            </a:r>
          </a:p>
        </p:txBody>
      </p:sp>
      <p:sp>
        <p:nvSpPr>
          <p:cNvPr id="71" name="Shape 71"/>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ASCII To UTF-16 Little Endian </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 UTF-16 character is represented with two bytes, but the relevant ASCII characters are simply keep their values, but with a null byte appended in front. The ordering must also be changed to account for Little Endian, so the final result looks like this:</a:t>
            </a:r>
          </a:p>
          <a:p>
            <a:pPr algn="ctr">
              <a:spcBef>
                <a:spcPts val="0"/>
              </a:spcBef>
              <a:buNone/>
            </a:pPr>
            <a:r>
              <a:rPr lang="en"/>
              <a:t>“abcd” -&gt; “a\0b\0c\0d\0”</a:t>
            </a:r>
          </a:p>
        </p:txBody>
      </p:sp>
      <p:sp>
        <p:nvSpPr>
          <p:cNvPr id="78" name="Shape 78"/>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Padding</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hashing algorithm operates on binary strings of a length congruent to 448, modulo 512. Since our ASIC will work with ASCII strings of length up to 16, which is 256 bits of Utf-16, we will always pad (by appending zeros) to length 448.</a:t>
            </a:r>
          </a:p>
          <a:p>
            <a:pPr>
              <a:spcBef>
                <a:spcPts val="0"/>
              </a:spcBef>
              <a:buNone/>
            </a:pPr>
            <a:r>
              <a:t/>
            </a:r>
            <a:endParaRPr/>
          </a:p>
        </p:txBody>
      </p:sp>
      <p:sp>
        <p:nvSpPr>
          <p:cNvPr id="85" name="Shape 85"/>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The Last 64 bits</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Any number that is congruent to 448, modulo 512 is 64 bits shy of a multiple of 512. The MD4 algorithm operates on binary strings in groups of 512 bits. Before we can start the hashing algorithm, we must append the length of our Unicode string in bits (as a 64 bit number) to the end of our string.</a:t>
            </a:r>
          </a:p>
        </p:txBody>
      </p:sp>
      <p:sp>
        <p:nvSpPr>
          <p:cNvPr id="92" name="Shape 92"/>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Starting the Hashing Process</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t>Start by initializing four registers to the following values.</a:t>
            </a:r>
          </a:p>
          <a:p>
            <a:pPr lvl="0" rtl="0">
              <a:spcBef>
                <a:spcPts val="0"/>
              </a:spcBef>
              <a:buNone/>
            </a:pPr>
            <a:r>
              <a:rPr lang="en" sz="1400"/>
              <a:t>A = 01 23 45 67</a:t>
            </a:r>
            <a:br>
              <a:rPr lang="en" sz="1400"/>
            </a:br>
            <a:r>
              <a:rPr lang="en" sz="1400"/>
              <a:t>B = 89 ab cd ef</a:t>
            </a:r>
            <a:br>
              <a:rPr lang="en" sz="1400"/>
            </a:br>
            <a:r>
              <a:rPr lang="en" sz="1400"/>
              <a:t>C = fe dc ba 98</a:t>
            </a:r>
            <a:br>
              <a:rPr lang="en" sz="1400"/>
            </a:br>
            <a:r>
              <a:rPr lang="en" sz="1400"/>
              <a:t>D = 76 54 32 10</a:t>
            </a:r>
          </a:p>
          <a:p>
            <a:pPr rtl="0">
              <a:spcBef>
                <a:spcPts val="0"/>
              </a:spcBef>
              <a:buNone/>
            </a:pPr>
            <a:r>
              <a:rPr lang="en" sz="1400"/>
              <a:t>Let the function F(X,Y,Z) = X&amp;Y | ~X&amp;Z </a:t>
            </a:r>
          </a:p>
          <a:p>
            <a:pPr rtl="0">
              <a:spcBef>
                <a:spcPts val="0"/>
              </a:spcBef>
              <a:buNone/>
            </a:pPr>
            <a:r>
              <a:rPr lang="en" sz="1400"/>
              <a:t>Let [abcd k s] denote the operation: a = (a + F(b,c,d) + X[k]) &lt;&lt;&lt; s, where + indicates addition and &lt;&lt;&lt; indicates a circular shift, and X[k] is the string you are hashing, represented as an array of 32-bit words.</a:t>
            </a:r>
          </a:p>
          <a:p>
            <a:pPr rtl="0">
              <a:spcBef>
                <a:spcPts val="0"/>
              </a:spcBef>
              <a:buNone/>
            </a:pPr>
            <a:r>
              <a:rPr lang="en" sz="1400"/>
              <a:t>Then the first round of the algorithm is as follows</a:t>
            </a:r>
          </a:p>
          <a:p>
            <a:pPr rtl="0">
              <a:spcBef>
                <a:spcPts val="0"/>
              </a:spcBef>
              <a:buNone/>
            </a:pPr>
            <a:r>
              <a:rPr lang="en" sz="1400"/>
              <a:t>[ABCD  0  3]   [DABC  1  7]   [CDAB  2 11]   [BCDA  3 19]</a:t>
            </a:r>
            <a:br>
              <a:rPr lang="en" sz="1400"/>
            </a:br>
            <a:r>
              <a:rPr lang="en" sz="1400"/>
              <a:t>[ABCD  4  3]   [DABC  5  7]   [CDAB  6 11]   [BCDA  7 19]</a:t>
            </a:r>
            <a:br>
              <a:rPr lang="en" sz="1400"/>
            </a:br>
            <a:r>
              <a:rPr lang="en" sz="1400"/>
              <a:t>[ABCD  8  3]   [DABC  9  7]   [CDAB 10 11]  [BCDA 11 19]</a:t>
            </a:r>
            <a:br>
              <a:rPr lang="en" sz="1400"/>
            </a:br>
            <a:r>
              <a:rPr lang="en" sz="1400"/>
              <a:t>[ABCD 12  3]  [DABC 13  7]  [CDAB 14 11]  [BCDA 15 19]</a:t>
            </a:r>
          </a:p>
          <a:p>
            <a:pPr rtl="0">
              <a:spcBef>
                <a:spcPts val="0"/>
              </a:spcBef>
              <a:buNone/>
            </a:pPr>
            <a:r>
              <a:t/>
            </a:r>
            <a:endParaRPr sz="1400"/>
          </a:p>
          <a:p>
            <a:pPr>
              <a:spcBef>
                <a:spcPts val="0"/>
              </a:spcBef>
              <a:buNone/>
            </a:pPr>
            <a:r>
              <a:t/>
            </a:r>
            <a:endParaRPr sz="1400"/>
          </a:p>
        </p:txBody>
      </p:sp>
      <p:sp>
        <p:nvSpPr>
          <p:cNvPr id="99" name="Shape 99"/>
          <p:cNvSpPr txBox="1"/>
          <p:nvPr>
            <p:ph idx="12" type="sldNum"/>
          </p:nvPr>
        </p:nvSpPr>
        <p:spPr>
          <a:xfrm>
            <a:off x="8607464" y="474987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