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D8FE-96C5-D376-77C0-82E383B88788}" v="43" dt="2025-05-30T05:41:22.863"/>
    <p1510:client id="{62E4C63A-0340-358B-792E-1A18EB879EE4}" v="3602" dt="2025-05-29T22:15:04.197"/>
    <p1510:client id="{6FB8A431-4345-8E3B-1D5E-EFA68AD988D8}" v="56" dt="2025-05-30T09:23:19.295"/>
    <p1510:client id="{761505E7-4B06-59AF-A005-5AA655D0B0B8}" v="2483" dt="2025-05-30T18:11:53.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85B-30F1-2086-B329-75E2DB21A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0A80E-D061-DE0A-C758-384DD0977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878F78-49FA-212A-DCFF-B2683FE6F949}"/>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5" name="Footer Placeholder 4">
            <a:extLst>
              <a:ext uri="{FF2B5EF4-FFF2-40B4-BE49-F238E27FC236}">
                <a16:creationId xmlns:a16="http://schemas.microsoft.com/office/drawing/2014/main" id="{FBC9EF2E-7F56-9625-6AAD-F1A76981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05056-E756-E65E-C3BE-E5503D127242}"/>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306427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14F3-D260-4039-35C9-60E68BBD88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45592D-5CCA-7954-16A5-E07ED5F58B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D1F1-6D53-4A5E-659B-AAE2A3736AD4}"/>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5" name="Footer Placeholder 4">
            <a:extLst>
              <a:ext uri="{FF2B5EF4-FFF2-40B4-BE49-F238E27FC236}">
                <a16:creationId xmlns:a16="http://schemas.microsoft.com/office/drawing/2014/main" id="{E255C4BB-DCA2-C575-D767-C6B590235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C59ED-1B06-AD03-F133-2CCCF68B7D86}"/>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77906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3CE45C-EE7B-E41D-ADF3-80AB475423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B5350-FF89-0F0A-F922-723677F0D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69242-70F2-E934-FE72-CCE24C766CD3}"/>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5" name="Footer Placeholder 4">
            <a:extLst>
              <a:ext uri="{FF2B5EF4-FFF2-40B4-BE49-F238E27FC236}">
                <a16:creationId xmlns:a16="http://schemas.microsoft.com/office/drawing/2014/main" id="{E096B84D-575C-4C38-6F3B-E65197297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5568E-CC17-E138-675F-4A6BADB58D11}"/>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409584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ECD4-37BE-26B0-B18E-2CB36E328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9D45E-4260-1F66-9F86-231EFA4EEF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28F9F-2776-020D-A631-F899D5D534D5}"/>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5" name="Footer Placeholder 4">
            <a:extLst>
              <a:ext uri="{FF2B5EF4-FFF2-40B4-BE49-F238E27FC236}">
                <a16:creationId xmlns:a16="http://schemas.microsoft.com/office/drawing/2014/main" id="{4C73E8E4-285D-1940-512B-E883D0691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945B1-D389-CA0E-0741-B870F73DF92E}"/>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295993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5513-F2AC-2C0C-2D4A-EE4D1ABA4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AD183-3CC9-811A-1495-6841E595C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AA9739-6D48-9ABF-8D05-9511C83F74B4}"/>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5" name="Footer Placeholder 4">
            <a:extLst>
              <a:ext uri="{FF2B5EF4-FFF2-40B4-BE49-F238E27FC236}">
                <a16:creationId xmlns:a16="http://schemas.microsoft.com/office/drawing/2014/main" id="{69D1F32C-1245-3021-420E-7BC18F353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051FC-8B71-EEB1-06D7-629B14418482}"/>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634330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A225-354A-8B87-51B1-265F59C3E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F8BC0-32D8-B7CA-2A0C-6067F4B55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2B575-00DA-ADBB-365A-1FFB15AEC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621DF-400C-6355-CC07-191AB611E878}"/>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6" name="Footer Placeholder 5">
            <a:extLst>
              <a:ext uri="{FF2B5EF4-FFF2-40B4-BE49-F238E27FC236}">
                <a16:creationId xmlns:a16="http://schemas.microsoft.com/office/drawing/2014/main" id="{AA847BE1-810D-1283-DB22-36DD00C35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2FE53-0FD3-F52F-495F-7D8EE9B6E6F5}"/>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415114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C81D-F7E4-055C-F902-1F6533C4B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DB1CAC-1C64-1BC8-750E-216B238B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2A7E7-93F4-D09A-D1F2-FDF73642F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AC28E-A33F-EE65-79FD-60D4AA3D3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CBEBE-9EF1-17DE-8528-B54F3EEE86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81E5A6-BF93-B452-B4FA-8C5ECF5C7832}"/>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8" name="Footer Placeholder 7">
            <a:extLst>
              <a:ext uri="{FF2B5EF4-FFF2-40B4-BE49-F238E27FC236}">
                <a16:creationId xmlns:a16="http://schemas.microsoft.com/office/drawing/2014/main" id="{39672A0D-85F2-BCA9-7449-DEB560B04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98267-A8C4-E141-BE2F-2F052C05AA98}"/>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260064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D4FB-2F46-07EE-6EF8-91EB8B38F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41B46-8180-830E-CAD9-19C410EE1260}"/>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4" name="Footer Placeholder 3">
            <a:extLst>
              <a:ext uri="{FF2B5EF4-FFF2-40B4-BE49-F238E27FC236}">
                <a16:creationId xmlns:a16="http://schemas.microsoft.com/office/drawing/2014/main" id="{9A49007E-ED51-787D-7862-D2AA9D5490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C5979-049D-6048-B3CA-E3C00B00904F}"/>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350263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99EC6-342B-0112-BC2A-EC2BD89BDC29}"/>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3" name="Footer Placeholder 2">
            <a:extLst>
              <a:ext uri="{FF2B5EF4-FFF2-40B4-BE49-F238E27FC236}">
                <a16:creationId xmlns:a16="http://schemas.microsoft.com/office/drawing/2014/main" id="{6E6BE618-4CC8-87A8-2FAC-2AB7C9C9C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C74C1-AA3C-890D-F66F-3438E7AC9FA1}"/>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181725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5C9C-C3DF-8BC2-6D3D-E07E503D7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5B921-1A6B-2E72-E3C6-26A3312C8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AFBB43-20C5-7E69-27AF-B6E433CF4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61A41-DF95-64E5-2229-CA7338840E7C}"/>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6" name="Footer Placeholder 5">
            <a:extLst>
              <a:ext uri="{FF2B5EF4-FFF2-40B4-BE49-F238E27FC236}">
                <a16:creationId xmlns:a16="http://schemas.microsoft.com/office/drawing/2014/main" id="{123E2479-8369-891F-2221-56BEDDEF9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04382-D2B0-45A3-4138-E13C594A38F7}"/>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296542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4B0A-3851-0A9D-1B37-2D56647BC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3EDC1-38E3-B56E-149B-34272DC3D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4206A0-5F0F-809F-33F8-39A5E57A1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26323-3C0B-E0A9-C55A-B428C7DEBB5D}"/>
              </a:ext>
            </a:extLst>
          </p:cNvPr>
          <p:cNvSpPr>
            <a:spLocks noGrp="1"/>
          </p:cNvSpPr>
          <p:nvPr>
            <p:ph type="dt" sz="half" idx="10"/>
          </p:nvPr>
        </p:nvSpPr>
        <p:spPr/>
        <p:txBody>
          <a:bodyPr/>
          <a:lstStyle/>
          <a:p>
            <a:fld id="{B1306B3D-B098-CB4B-A979-953CA145CCEF}" type="datetimeFigureOut">
              <a:rPr lang="en-US" smtClean="0"/>
              <a:t>5/30/2025</a:t>
            </a:fld>
            <a:endParaRPr lang="en-US"/>
          </a:p>
        </p:txBody>
      </p:sp>
      <p:sp>
        <p:nvSpPr>
          <p:cNvPr id="6" name="Footer Placeholder 5">
            <a:extLst>
              <a:ext uri="{FF2B5EF4-FFF2-40B4-BE49-F238E27FC236}">
                <a16:creationId xmlns:a16="http://schemas.microsoft.com/office/drawing/2014/main" id="{D4D6D823-60DF-77C3-3E3A-F234B0D83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84EFA-174A-9041-FD9B-CE500BBD7FB6}"/>
              </a:ext>
            </a:extLst>
          </p:cNvPr>
          <p:cNvSpPr>
            <a:spLocks noGrp="1"/>
          </p:cNvSpPr>
          <p:nvPr>
            <p:ph type="sldNum" sz="quarter" idx="12"/>
          </p:nvPr>
        </p:nvSpPr>
        <p:spPr/>
        <p:txBody>
          <a:bodyPr/>
          <a:lstStyle/>
          <a:p>
            <a:fld id="{637956DF-5B16-7443-AC40-9230FEB0F665}" type="slidenum">
              <a:rPr lang="en-US" smtClean="0"/>
              <a:t>‹#›</a:t>
            </a:fld>
            <a:endParaRPr lang="en-US"/>
          </a:p>
        </p:txBody>
      </p:sp>
    </p:spTree>
    <p:extLst>
      <p:ext uri="{BB962C8B-B14F-4D97-AF65-F5344CB8AC3E}">
        <p14:creationId xmlns:p14="http://schemas.microsoft.com/office/powerpoint/2010/main" val="96614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7D6AE-ACF5-E6F7-6EDB-2393D5476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F1935E-7694-64B6-40C6-D1AD183F1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70FDF-140B-73A2-9102-16EB048CA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Aptos" panose="020B0004020202020204" pitchFamily="34" charset="0"/>
              </a:defRPr>
            </a:lvl1pPr>
          </a:lstStyle>
          <a:p>
            <a:fld id="{B1306B3D-B098-CB4B-A979-953CA145CCEF}" type="datetimeFigureOut">
              <a:rPr lang="en-US" smtClean="0"/>
              <a:pPr/>
              <a:t>5/30/2025</a:t>
            </a:fld>
            <a:endParaRPr lang="en-US"/>
          </a:p>
        </p:txBody>
      </p:sp>
      <p:sp>
        <p:nvSpPr>
          <p:cNvPr id="5" name="Footer Placeholder 4">
            <a:extLst>
              <a:ext uri="{FF2B5EF4-FFF2-40B4-BE49-F238E27FC236}">
                <a16:creationId xmlns:a16="http://schemas.microsoft.com/office/drawing/2014/main" id="{32F79FD5-E728-C5F0-D1F9-DFEB840EA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Aptos" panose="020B0004020202020204" pitchFamily="34" charset="0"/>
              </a:defRPr>
            </a:lvl1pPr>
          </a:lstStyle>
          <a:p>
            <a:endParaRPr lang="en-US"/>
          </a:p>
        </p:txBody>
      </p:sp>
      <p:sp>
        <p:nvSpPr>
          <p:cNvPr id="6" name="Slide Number Placeholder 5">
            <a:extLst>
              <a:ext uri="{FF2B5EF4-FFF2-40B4-BE49-F238E27FC236}">
                <a16:creationId xmlns:a16="http://schemas.microsoft.com/office/drawing/2014/main" id="{7FBBB573-4D0F-0263-EDD4-AA16DC407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Aptos" panose="020B0004020202020204" pitchFamily="34" charset="0"/>
              </a:defRPr>
            </a:lvl1pPr>
          </a:lstStyle>
          <a:p>
            <a:fld id="{637956DF-5B16-7443-AC40-9230FEB0F665}" type="slidenum">
              <a:rPr lang="en-US" smtClean="0"/>
              <a:pPr/>
              <a:t>‹#›</a:t>
            </a:fld>
            <a:endParaRPr lang="en-US"/>
          </a:p>
        </p:txBody>
      </p:sp>
      <p:pic>
        <p:nvPicPr>
          <p:cNvPr id="7" name="Picture 6" descr="A golden egg with a face carved into it&#10;&#10;AI-generated content may be incorrect.">
            <a:extLst>
              <a:ext uri="{FF2B5EF4-FFF2-40B4-BE49-F238E27FC236}">
                <a16:creationId xmlns:a16="http://schemas.microsoft.com/office/drawing/2014/main" id="{9220FFD8-54B2-34F4-28DA-AC6FD4B2388D}"/>
              </a:ext>
            </a:extLst>
          </p:cNvPr>
          <p:cNvPicPr>
            <a:picLocks noChangeAspect="1"/>
          </p:cNvPicPr>
          <p:nvPr userDrawn="1"/>
        </p:nvPicPr>
        <p:blipFill>
          <a:blip r:embed="rId14">
            <a:extLst>
              <a:ext uri="{28A0092B-C50C-407E-A947-70E740481C1C}">
                <a14:useLocalDpi xmlns:a14="http://schemas.microsoft.com/office/drawing/2010/main" val="0"/>
              </a:ext>
            </a:extLst>
          </a:blip>
          <a:srcRect b="7853"/>
          <a:stretch>
            <a:fillRect/>
          </a:stretch>
        </p:blipFill>
        <p:spPr>
          <a:xfrm>
            <a:off x="11051540" y="5894421"/>
            <a:ext cx="1233224" cy="787467"/>
          </a:xfrm>
          <a:prstGeom prst="rect">
            <a:avLst/>
          </a:prstGeom>
        </p:spPr>
      </p:pic>
      <p:pic>
        <p:nvPicPr>
          <p:cNvPr id="8" name="Picture 7" descr="A blue text on a black background&#10;&#10;AI-generated content may be incorrect.">
            <a:extLst>
              <a:ext uri="{FF2B5EF4-FFF2-40B4-BE49-F238E27FC236}">
                <a16:creationId xmlns:a16="http://schemas.microsoft.com/office/drawing/2014/main" id="{9038A19E-D984-3537-8B81-54831763EE9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451742" y="189946"/>
            <a:ext cx="1554726" cy="365125"/>
          </a:xfrm>
          <a:prstGeom prst="rect">
            <a:avLst/>
          </a:prstGeom>
        </p:spPr>
      </p:pic>
    </p:spTree>
    <p:extLst>
      <p:ext uri="{BB962C8B-B14F-4D97-AF65-F5344CB8AC3E}">
        <p14:creationId xmlns:p14="http://schemas.microsoft.com/office/powerpoint/2010/main" val="198086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ptos" panose="020B00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ptos" panose="020B00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tos" panose="020B00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tos" panose="020B00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tos" panose="020B00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8CF3C9-53AB-33ED-4855-26C43E3A23FC}"/>
              </a:ext>
            </a:extLst>
          </p:cNvPr>
          <p:cNvSpPr>
            <a:spLocks noGrp="1"/>
          </p:cNvSpPr>
          <p:nvPr>
            <p:ph type="subTitle" idx="1"/>
          </p:nvPr>
        </p:nvSpPr>
        <p:spPr>
          <a:xfrm>
            <a:off x="889000" y="1221652"/>
            <a:ext cx="5207000" cy="4691062"/>
          </a:xfrm>
        </p:spPr>
        <p:txBody>
          <a:bodyPr vert="horz" lIns="91440" tIns="45720" rIns="91440" bIns="45720" rtlCol="0" anchor="t">
            <a:normAutofit/>
          </a:bodyPr>
          <a:lstStyle/>
          <a:p>
            <a:pPr algn="l"/>
            <a:r>
              <a:rPr lang="en-US" sz="3200" b="1" dirty="0">
                <a:solidFill>
                  <a:schemeClr val="tx2">
                    <a:lumMod val="75000"/>
                    <a:lumOff val="25000"/>
                  </a:schemeClr>
                </a:solidFill>
                <a:latin typeface="Aptos"/>
              </a:rPr>
              <a:t>Concept </a:t>
            </a:r>
          </a:p>
          <a:p>
            <a:pPr algn="l"/>
            <a:r>
              <a:rPr lang="en-US" sz="3200" b="1" dirty="0">
                <a:solidFill>
                  <a:schemeClr val="tx2">
                    <a:lumMod val="75000"/>
                    <a:lumOff val="25000"/>
                  </a:schemeClr>
                </a:solidFill>
                <a:latin typeface="Aptos"/>
              </a:rPr>
              <a:t>Submission</a:t>
            </a:r>
          </a:p>
          <a:p>
            <a:pPr algn="l"/>
            <a:endParaRPr lang="en-US" sz="3200" b="1">
              <a:solidFill>
                <a:schemeClr val="tx2">
                  <a:lumMod val="75000"/>
                  <a:lumOff val="25000"/>
                </a:schemeClr>
              </a:solidFill>
            </a:endParaRPr>
          </a:p>
          <a:p>
            <a:pPr algn="l"/>
            <a:endParaRPr lang="en-US">
              <a:solidFill>
                <a:schemeClr val="tx2">
                  <a:lumMod val="75000"/>
                  <a:lumOff val="25000"/>
                </a:schemeClr>
              </a:solidFill>
            </a:endParaRPr>
          </a:p>
          <a:p>
            <a:pPr marL="457200" indent="-457200" algn="l">
              <a:buAutoNum type="arabicPeriod"/>
            </a:pPr>
            <a:r>
              <a:rPr lang="en-US" b="1" dirty="0">
                <a:solidFill>
                  <a:schemeClr val="tx2">
                    <a:lumMod val="75000"/>
                    <a:lumOff val="25000"/>
                  </a:schemeClr>
                </a:solidFill>
                <a:latin typeface="Aptos"/>
              </a:rPr>
              <a:t>Avijit Rana</a:t>
            </a:r>
          </a:p>
          <a:p>
            <a:pPr marL="457200" indent="-457200" algn="l">
              <a:buAutoNum type="arabicPeriod"/>
            </a:pPr>
            <a:r>
              <a:rPr lang="en-US" b="1" dirty="0">
                <a:solidFill>
                  <a:schemeClr val="tx2">
                    <a:lumMod val="75000"/>
                    <a:lumOff val="25000"/>
                  </a:schemeClr>
                </a:solidFill>
                <a:latin typeface="Aptos"/>
              </a:rPr>
              <a:t>Aditi</a:t>
            </a:r>
            <a:endParaRPr lang="en-US" b="1" dirty="0">
              <a:solidFill>
                <a:schemeClr val="tx2">
                  <a:lumMod val="75000"/>
                  <a:lumOff val="25000"/>
                </a:schemeClr>
              </a:solidFill>
            </a:endParaRPr>
          </a:p>
          <a:p>
            <a:pPr marL="457200" indent="-457200" algn="l">
              <a:buAutoNum type="arabicPeriod"/>
            </a:pPr>
            <a:r>
              <a:rPr lang="en-US" b="1" dirty="0">
                <a:solidFill>
                  <a:schemeClr val="tx2">
                    <a:lumMod val="75000"/>
                    <a:lumOff val="25000"/>
                  </a:schemeClr>
                </a:solidFill>
                <a:latin typeface="Aptos"/>
              </a:rPr>
              <a:t>Trisha Ghoshal</a:t>
            </a:r>
            <a:endParaRPr lang="en-US" b="1" dirty="0">
              <a:solidFill>
                <a:schemeClr val="tx2">
                  <a:lumMod val="75000"/>
                  <a:lumOff val="25000"/>
                </a:schemeClr>
              </a:solidFill>
            </a:endParaRPr>
          </a:p>
          <a:p>
            <a:pPr algn="l"/>
            <a:endParaRPr lang="en-US">
              <a:solidFill>
                <a:schemeClr val="tx2">
                  <a:lumMod val="75000"/>
                  <a:lumOff val="25000"/>
                </a:schemeClr>
              </a:solidFill>
            </a:endParaRPr>
          </a:p>
          <a:p>
            <a:pPr algn="l"/>
            <a:endParaRPr lang="en-US" dirty="0">
              <a:solidFill>
                <a:schemeClr val="tx2">
                  <a:lumMod val="75000"/>
                  <a:lumOff val="25000"/>
                </a:schemeClr>
              </a:solidFill>
              <a:latin typeface="Aptos"/>
            </a:endParaRPr>
          </a:p>
        </p:txBody>
      </p:sp>
      <p:pic>
        <p:nvPicPr>
          <p:cNvPr id="10" name="Picture 9" descr="A blue text on a black background&#10;&#10;AI-generated content may be incorrect.">
            <a:extLst>
              <a:ext uri="{FF2B5EF4-FFF2-40B4-BE49-F238E27FC236}">
                <a16:creationId xmlns:a16="http://schemas.microsoft.com/office/drawing/2014/main" id="{28B44DD4-11D9-3CD1-366C-C521B25C8EAD}"/>
              </a:ext>
            </a:extLst>
          </p:cNvPr>
          <p:cNvPicPr>
            <a:picLocks noChangeAspect="1"/>
          </p:cNvPicPr>
          <p:nvPr/>
        </p:nvPicPr>
        <p:blipFill>
          <a:blip r:embed="rId2"/>
          <a:stretch>
            <a:fillRect/>
          </a:stretch>
        </p:blipFill>
        <p:spPr>
          <a:xfrm>
            <a:off x="5010149" y="1618386"/>
            <a:ext cx="6154013" cy="3156814"/>
          </a:xfrm>
          <a:prstGeom prst="rect">
            <a:avLst/>
          </a:prstGeom>
        </p:spPr>
      </p:pic>
    </p:spTree>
    <p:extLst>
      <p:ext uri="{BB962C8B-B14F-4D97-AF65-F5344CB8AC3E}">
        <p14:creationId xmlns:p14="http://schemas.microsoft.com/office/powerpoint/2010/main" val="290930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2FE7-AF45-FA90-622C-36B10FB8D374}"/>
              </a:ext>
            </a:extLst>
          </p:cNvPr>
          <p:cNvSpPr>
            <a:spLocks noGrp="1"/>
          </p:cNvSpPr>
          <p:nvPr>
            <p:ph type="title"/>
          </p:nvPr>
        </p:nvSpPr>
        <p:spPr>
          <a:xfrm>
            <a:off x="622300" y="635000"/>
            <a:ext cx="3314700" cy="2057400"/>
          </a:xfrm>
        </p:spPr>
        <p:txBody>
          <a:bodyPr>
            <a:normAutofit fontScale="90000"/>
          </a:bodyPr>
          <a:lstStyle/>
          <a:p>
            <a:r>
              <a:rPr lang="en-IN" b="1">
                <a:solidFill>
                  <a:schemeClr val="tx2">
                    <a:lumMod val="75000"/>
                    <a:lumOff val="25000"/>
                  </a:schemeClr>
                </a:solidFill>
              </a:rPr>
              <a:t>Concept Submission Guidelines and Rules</a:t>
            </a:r>
            <a:endParaRPr lang="en-US">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A24FE8D9-19CF-85FE-881F-66CF1425CD17}"/>
              </a:ext>
            </a:extLst>
          </p:cNvPr>
          <p:cNvSpPr>
            <a:spLocks noGrp="1"/>
          </p:cNvSpPr>
          <p:nvPr>
            <p:ph idx="1"/>
          </p:nvPr>
        </p:nvSpPr>
        <p:spPr>
          <a:xfrm>
            <a:off x="4851400" y="885825"/>
            <a:ext cx="5715000" cy="4538243"/>
          </a:xfrm>
        </p:spPr>
        <p:txBody>
          <a:bodyPr vert="horz" lIns="91440" tIns="45720" rIns="91440" bIns="45720" rtlCol="0" anchor="t">
            <a:normAutofit fontScale="55000" lnSpcReduction="20000"/>
          </a:bodyPr>
          <a:lstStyle/>
          <a:p>
            <a:pPr>
              <a:lnSpc>
                <a:spcPct val="110000"/>
              </a:lnSpc>
              <a:buFont typeface="+mj-lt"/>
              <a:buAutoNum type="arabicPeriod"/>
            </a:pPr>
            <a:r>
              <a:rPr lang="en-US" b="1" dirty="0">
                <a:latin typeface="Aptos"/>
              </a:rPr>
              <a:t>Submission Format:</a:t>
            </a:r>
            <a:r>
              <a:rPr lang="en-US" dirty="0">
                <a:latin typeface="Aptos"/>
              </a:rPr>
              <a:t> Submit a written solution concept (100 words max). Teams may optionally include one clearly labeled diagram or illustration to support the solution description. Please</a:t>
            </a:r>
            <a:r>
              <a:rPr lang="en-US" sz="2000" dirty="0">
                <a:latin typeface="Aptos"/>
              </a:rPr>
              <a:t> </a:t>
            </a:r>
            <a:r>
              <a:rPr lang="en-US" dirty="0">
                <a:latin typeface="Aptos"/>
              </a:rPr>
              <a:t>name your file as:</a:t>
            </a:r>
            <a:r>
              <a:rPr lang="en-US" b="1" dirty="0">
                <a:latin typeface="Aptos"/>
              </a:rPr>
              <a:t> </a:t>
            </a:r>
            <a:r>
              <a:rPr lang="en-US" b="1" dirty="0" err="1">
                <a:latin typeface="Aptos"/>
              </a:rPr>
              <a:t>SnowPals_ConceptSubmission</a:t>
            </a:r>
            <a:r>
              <a:rPr lang="en-US" dirty="0">
                <a:latin typeface="Aptos"/>
              </a:rPr>
              <a:t>.</a:t>
            </a:r>
          </a:p>
          <a:p>
            <a:pPr>
              <a:lnSpc>
                <a:spcPct val="110000"/>
              </a:lnSpc>
              <a:buFont typeface="+mj-lt"/>
              <a:buAutoNum type="arabicPeriod"/>
            </a:pPr>
            <a:r>
              <a:rPr lang="en-US" b="1" dirty="0">
                <a:latin typeface="Aptos"/>
              </a:rPr>
              <a:t>Submission Deadline:</a:t>
            </a:r>
            <a:r>
              <a:rPr lang="en-US" dirty="0">
                <a:latin typeface="Aptos"/>
              </a:rPr>
              <a:t> All submissions must be received by </a:t>
            </a:r>
            <a:r>
              <a:rPr lang="en-US" b="1" dirty="0">
                <a:latin typeface="Aptos"/>
              </a:rPr>
              <a:t>30</a:t>
            </a:r>
            <a:r>
              <a:rPr lang="en-US" b="1" baseline="30000" dirty="0">
                <a:latin typeface="Aptos"/>
              </a:rPr>
              <a:t>th</a:t>
            </a:r>
            <a:r>
              <a:rPr lang="en-US" b="1" dirty="0">
                <a:latin typeface="Aptos"/>
              </a:rPr>
              <a:t> May’ 25</a:t>
            </a:r>
            <a:r>
              <a:rPr lang="en-US" dirty="0">
                <a:latin typeface="Aptos"/>
              </a:rPr>
              <a:t>. Late submissions will not be accepted.</a:t>
            </a:r>
          </a:p>
          <a:p>
            <a:pPr>
              <a:lnSpc>
                <a:spcPct val="110000"/>
              </a:lnSpc>
              <a:buFont typeface="+mj-lt"/>
              <a:buAutoNum type="arabicPeriod"/>
            </a:pPr>
            <a:r>
              <a:rPr lang="en-US" b="1" dirty="0">
                <a:latin typeface="Aptos"/>
              </a:rPr>
              <a:t>Originality:</a:t>
            </a:r>
            <a:r>
              <a:rPr lang="en-US" dirty="0">
                <a:latin typeface="Aptos"/>
              </a:rPr>
              <a:t> Solutions must be original and developed specifically for this hackathon. Reusing previous work is prohibited.</a:t>
            </a:r>
          </a:p>
          <a:p>
            <a:pPr>
              <a:lnSpc>
                <a:spcPct val="110000"/>
              </a:lnSpc>
              <a:buFont typeface="+mj-lt"/>
              <a:buAutoNum type="arabicPeriod"/>
            </a:pPr>
            <a:r>
              <a:rPr lang="en-US" b="1" dirty="0">
                <a:latin typeface="Aptos"/>
              </a:rPr>
              <a:t>Content Accuracy and Integrity:</a:t>
            </a:r>
            <a:r>
              <a:rPr lang="en-US" dirty="0">
                <a:latin typeface="Aptos"/>
              </a:rPr>
              <a:t> Submissions must accurately reflect the solution without exaggeration or misrepresentation of capabilities.</a:t>
            </a:r>
          </a:p>
          <a:p>
            <a:pPr>
              <a:lnSpc>
                <a:spcPct val="110000"/>
              </a:lnSpc>
              <a:buFont typeface="+mj-lt"/>
              <a:buAutoNum type="arabicPeriod"/>
            </a:pPr>
            <a:r>
              <a:rPr lang="en-US" b="1" dirty="0">
                <a:latin typeface="Aptos"/>
              </a:rPr>
              <a:t>Judging Criteria:</a:t>
            </a:r>
            <a:r>
              <a:rPr lang="en-US" dirty="0">
                <a:latin typeface="Aptos"/>
              </a:rPr>
              <a:t> </a:t>
            </a:r>
            <a:r>
              <a:rPr lang="en-US" altLang="en-US" dirty="0">
                <a:latin typeface="Aptos"/>
              </a:rPr>
              <a:t>Clarity of Problem Statement &amp; Solution Direction &amp; Relevance</a:t>
            </a:r>
          </a:p>
          <a:p>
            <a:pPr>
              <a:lnSpc>
                <a:spcPct val="110000"/>
              </a:lnSpc>
              <a:buFont typeface="+mj-lt"/>
              <a:buAutoNum type="arabicPeriod"/>
            </a:pPr>
            <a:r>
              <a:rPr lang="en-US" altLang="en-US" b="1" dirty="0">
                <a:latin typeface="Aptos"/>
              </a:rPr>
              <a:t>Code of Conduct: </a:t>
            </a:r>
            <a:r>
              <a:rPr lang="en-US" altLang="en-US" dirty="0">
                <a:latin typeface="Aptos"/>
              </a:rPr>
              <a:t>All participants must always maintain respectful and professional interactions. Violations may lead to disqualification.</a:t>
            </a:r>
          </a:p>
        </p:txBody>
      </p:sp>
    </p:spTree>
    <p:extLst>
      <p:ext uri="{BB962C8B-B14F-4D97-AF65-F5344CB8AC3E}">
        <p14:creationId xmlns:p14="http://schemas.microsoft.com/office/powerpoint/2010/main" val="4237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10512A-4866-879B-CF4A-CEDFB5D8F879}"/>
              </a:ext>
            </a:extLst>
          </p:cNvPr>
          <p:cNvPicPr>
            <a:picLocks noChangeAspect="1"/>
          </p:cNvPicPr>
          <p:nvPr/>
        </p:nvPicPr>
        <p:blipFill>
          <a:blip r:embed="rId2"/>
          <a:stretch>
            <a:fillRect/>
          </a:stretch>
        </p:blipFill>
        <p:spPr>
          <a:xfrm>
            <a:off x="838200" y="2032000"/>
            <a:ext cx="1193800" cy="1219200"/>
          </a:xfrm>
          <a:prstGeom prst="rect">
            <a:avLst/>
          </a:prstGeom>
        </p:spPr>
      </p:pic>
      <p:pic>
        <p:nvPicPr>
          <p:cNvPr id="5" name="Picture 4">
            <a:extLst>
              <a:ext uri="{FF2B5EF4-FFF2-40B4-BE49-F238E27FC236}">
                <a16:creationId xmlns:a16="http://schemas.microsoft.com/office/drawing/2014/main" id="{7D61F17A-CB51-DF37-081F-C06AD3CDD76E}"/>
              </a:ext>
            </a:extLst>
          </p:cNvPr>
          <p:cNvPicPr>
            <a:picLocks noChangeAspect="1"/>
          </p:cNvPicPr>
          <p:nvPr/>
        </p:nvPicPr>
        <p:blipFill>
          <a:blip r:embed="rId3"/>
          <a:stretch>
            <a:fillRect/>
          </a:stretch>
        </p:blipFill>
        <p:spPr>
          <a:xfrm>
            <a:off x="5689600" y="2108200"/>
            <a:ext cx="1092200" cy="1143000"/>
          </a:xfrm>
          <a:prstGeom prst="rect">
            <a:avLst/>
          </a:prstGeom>
        </p:spPr>
      </p:pic>
      <p:sp>
        <p:nvSpPr>
          <p:cNvPr id="6" name="TextBox 5">
            <a:extLst>
              <a:ext uri="{FF2B5EF4-FFF2-40B4-BE49-F238E27FC236}">
                <a16:creationId xmlns:a16="http://schemas.microsoft.com/office/drawing/2014/main" id="{56B244D6-2C4E-F436-5D70-55BC7F9789A6}"/>
              </a:ext>
            </a:extLst>
          </p:cNvPr>
          <p:cNvSpPr txBox="1"/>
          <p:nvPr/>
        </p:nvSpPr>
        <p:spPr>
          <a:xfrm>
            <a:off x="749300" y="3606801"/>
            <a:ext cx="3352800" cy="584775"/>
          </a:xfrm>
          <a:prstGeom prst="rect">
            <a:avLst/>
          </a:prstGeom>
          <a:noFill/>
        </p:spPr>
        <p:txBody>
          <a:bodyPr wrap="square" rtlCol="0">
            <a:spAutoFit/>
          </a:bodyPr>
          <a:lstStyle/>
          <a:p>
            <a:r>
              <a:rPr lang="en-US" sz="3200" b="1">
                <a:solidFill>
                  <a:schemeClr val="tx2">
                    <a:lumMod val="75000"/>
                    <a:lumOff val="25000"/>
                  </a:schemeClr>
                </a:solidFill>
              </a:rPr>
              <a:t>Submission Date</a:t>
            </a:r>
            <a:endParaRPr lang="en-US" sz="3200">
              <a:solidFill>
                <a:schemeClr val="tx2">
                  <a:lumMod val="75000"/>
                  <a:lumOff val="25000"/>
                </a:schemeClr>
              </a:solidFill>
            </a:endParaRPr>
          </a:p>
        </p:txBody>
      </p:sp>
      <p:sp>
        <p:nvSpPr>
          <p:cNvPr id="7" name="TextBox 6">
            <a:extLst>
              <a:ext uri="{FF2B5EF4-FFF2-40B4-BE49-F238E27FC236}">
                <a16:creationId xmlns:a16="http://schemas.microsoft.com/office/drawing/2014/main" id="{2C016029-9010-5AFA-3BFD-D78377F3A583}"/>
              </a:ext>
            </a:extLst>
          </p:cNvPr>
          <p:cNvSpPr txBox="1"/>
          <p:nvPr/>
        </p:nvSpPr>
        <p:spPr>
          <a:xfrm>
            <a:off x="5689600" y="3581400"/>
            <a:ext cx="4013200" cy="584775"/>
          </a:xfrm>
          <a:prstGeom prst="rect">
            <a:avLst/>
          </a:prstGeom>
          <a:noFill/>
        </p:spPr>
        <p:txBody>
          <a:bodyPr wrap="square" rtlCol="0">
            <a:spAutoFit/>
          </a:bodyPr>
          <a:lstStyle/>
          <a:p>
            <a:r>
              <a:rPr lang="en-US" sz="3200" b="1">
                <a:solidFill>
                  <a:schemeClr val="tx2">
                    <a:lumMod val="75000"/>
                    <a:lumOff val="25000"/>
                  </a:schemeClr>
                </a:solidFill>
              </a:rPr>
              <a:t>Submitted By</a:t>
            </a:r>
            <a:endParaRPr lang="en-US" sz="3200">
              <a:solidFill>
                <a:schemeClr val="tx2">
                  <a:lumMod val="75000"/>
                  <a:lumOff val="25000"/>
                </a:schemeClr>
              </a:solidFill>
            </a:endParaRPr>
          </a:p>
        </p:txBody>
      </p:sp>
      <p:sp>
        <p:nvSpPr>
          <p:cNvPr id="8" name="TextBox 7">
            <a:extLst>
              <a:ext uri="{FF2B5EF4-FFF2-40B4-BE49-F238E27FC236}">
                <a16:creationId xmlns:a16="http://schemas.microsoft.com/office/drawing/2014/main" id="{6F4CCB9D-54A0-DDB6-5E26-9AC9A2060AAB}"/>
              </a:ext>
            </a:extLst>
          </p:cNvPr>
          <p:cNvSpPr txBox="1"/>
          <p:nvPr/>
        </p:nvSpPr>
        <p:spPr>
          <a:xfrm>
            <a:off x="749300" y="4292601"/>
            <a:ext cx="3352800" cy="584775"/>
          </a:xfrm>
          <a:prstGeom prst="rect">
            <a:avLst/>
          </a:prstGeom>
          <a:noFill/>
        </p:spPr>
        <p:txBody>
          <a:bodyPr wrap="square" lIns="91440" tIns="45720" rIns="91440" bIns="45720" rtlCol="0" anchor="t">
            <a:spAutoFit/>
          </a:bodyPr>
          <a:lstStyle/>
          <a:p>
            <a:r>
              <a:rPr lang="en-US" sz="3200">
                <a:solidFill>
                  <a:schemeClr val="tx2">
                    <a:lumMod val="75000"/>
                    <a:lumOff val="25000"/>
                  </a:schemeClr>
                </a:solidFill>
              </a:rPr>
              <a:t>30/05/2025</a:t>
            </a:r>
          </a:p>
        </p:txBody>
      </p:sp>
      <p:sp>
        <p:nvSpPr>
          <p:cNvPr id="9" name="TextBox 8">
            <a:extLst>
              <a:ext uri="{FF2B5EF4-FFF2-40B4-BE49-F238E27FC236}">
                <a16:creationId xmlns:a16="http://schemas.microsoft.com/office/drawing/2014/main" id="{BCB187B0-7CF5-911C-E1E8-281879F4AA3F}"/>
              </a:ext>
            </a:extLst>
          </p:cNvPr>
          <p:cNvSpPr txBox="1"/>
          <p:nvPr/>
        </p:nvSpPr>
        <p:spPr>
          <a:xfrm>
            <a:off x="5702300" y="4292601"/>
            <a:ext cx="3352800" cy="584775"/>
          </a:xfrm>
          <a:prstGeom prst="rect">
            <a:avLst/>
          </a:prstGeom>
          <a:noFill/>
        </p:spPr>
        <p:txBody>
          <a:bodyPr wrap="square" lIns="91440" tIns="45720" rIns="91440" bIns="45720" rtlCol="0" anchor="t">
            <a:spAutoFit/>
          </a:bodyPr>
          <a:lstStyle/>
          <a:p>
            <a:r>
              <a:rPr lang="en-US" sz="3200">
                <a:solidFill>
                  <a:schemeClr val="tx2">
                    <a:lumMod val="75000"/>
                    <a:lumOff val="25000"/>
                  </a:schemeClr>
                </a:solidFill>
              </a:rPr>
              <a:t>Trisha Ghoshal</a:t>
            </a:r>
          </a:p>
        </p:txBody>
      </p:sp>
    </p:spTree>
    <p:extLst>
      <p:ext uri="{BB962C8B-B14F-4D97-AF65-F5344CB8AC3E}">
        <p14:creationId xmlns:p14="http://schemas.microsoft.com/office/powerpoint/2010/main" val="140190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User">
            <a:extLst>
              <a:ext uri="{FF2B5EF4-FFF2-40B4-BE49-F238E27FC236}">
                <a16:creationId xmlns:a16="http://schemas.microsoft.com/office/drawing/2014/main" id="{14920BD0-B28A-F1EA-444D-7C5E24F3AC32}"/>
              </a:ext>
            </a:extLst>
          </p:cNvPr>
          <p:cNvSpPr/>
          <p:nvPr/>
        </p:nvSpPr>
        <p:spPr>
          <a:xfrm>
            <a:off x="716452" y="931218"/>
            <a:ext cx="1417148" cy="141714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5875" cap="flat" cmpd="sng" algn="ctr">
            <a:no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a:p>
        </p:txBody>
      </p:sp>
      <p:grpSp>
        <p:nvGrpSpPr>
          <p:cNvPr id="5" name="Group 4">
            <a:extLst>
              <a:ext uri="{FF2B5EF4-FFF2-40B4-BE49-F238E27FC236}">
                <a16:creationId xmlns:a16="http://schemas.microsoft.com/office/drawing/2014/main" id="{BE50E973-7BA9-FCAC-A022-CCF03ACE64CE}"/>
              </a:ext>
            </a:extLst>
          </p:cNvPr>
          <p:cNvGrpSpPr/>
          <p:nvPr/>
        </p:nvGrpSpPr>
        <p:grpSpPr>
          <a:xfrm>
            <a:off x="763494" y="1227350"/>
            <a:ext cx="5886053" cy="2124053"/>
            <a:chOff x="410243" y="650361"/>
            <a:chExt cx="5886053" cy="2124053"/>
          </a:xfrm>
        </p:grpSpPr>
        <p:sp>
          <p:nvSpPr>
            <p:cNvPr id="10" name="Rectangle 9">
              <a:extLst>
                <a:ext uri="{FF2B5EF4-FFF2-40B4-BE49-F238E27FC236}">
                  <a16:creationId xmlns:a16="http://schemas.microsoft.com/office/drawing/2014/main" id="{8AA51C06-3F14-ACA9-9024-5EDB594A7408}"/>
                </a:ext>
              </a:extLst>
            </p:cNvPr>
            <p:cNvSpPr/>
            <p:nvPr/>
          </p:nvSpPr>
          <p:spPr>
            <a:xfrm>
              <a:off x="1386769" y="650361"/>
              <a:ext cx="4909527" cy="1200666"/>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1" name="TextBox 10">
              <a:extLst>
                <a:ext uri="{FF2B5EF4-FFF2-40B4-BE49-F238E27FC236}">
                  <a16:creationId xmlns:a16="http://schemas.microsoft.com/office/drawing/2014/main" id="{9A132BCE-12FF-B8FE-FF3E-F312D6ACD5A4}"/>
                </a:ext>
              </a:extLst>
            </p:cNvPr>
            <p:cNvSpPr txBox="1"/>
            <p:nvPr/>
          </p:nvSpPr>
          <p:spPr>
            <a:xfrm>
              <a:off x="410243" y="1573748"/>
              <a:ext cx="5586506" cy="12006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71" tIns="127071" rIns="127071" bIns="127071" numCol="1" spcCol="1270" anchor="ctr" anchorCtr="0">
              <a:noAutofit/>
            </a:bodyPr>
            <a:lstStyle/>
            <a:p>
              <a:pPr marL="0" lvl="0" indent="0" algn="l" defTabSz="1111250">
                <a:lnSpc>
                  <a:spcPct val="90000"/>
                </a:lnSpc>
                <a:spcBef>
                  <a:spcPct val="0"/>
                </a:spcBef>
                <a:spcAft>
                  <a:spcPct val="35000"/>
                </a:spcAft>
                <a:buNone/>
              </a:pPr>
              <a:r>
                <a:rPr lang="en-IN" sz="2500" kern="1200" dirty="0">
                  <a:solidFill>
                    <a:sysClr val="windowText" lastClr="000000">
                      <a:hueOff val="0"/>
                      <a:satOff val="0"/>
                      <a:lumOff val="0"/>
                      <a:alphaOff val="0"/>
                    </a:sysClr>
                  </a:solidFill>
                  <a:latin typeface="Tw Cen MT" panose="020B0602020104020603"/>
                  <a:ea typeface="+mn-ea"/>
                  <a:cs typeface="+mn-cs"/>
                </a:rPr>
                <a:t>Team Name: </a:t>
              </a:r>
              <a:r>
                <a:rPr lang="en-IN" sz="2500" b="1" err="1">
                  <a:solidFill>
                    <a:schemeClr val="tx1"/>
                  </a:solidFill>
                  <a:latin typeface="Tw Cen MT" panose="020B0602020104020603"/>
                </a:rPr>
                <a:t>SnowPals</a:t>
              </a:r>
              <a:r>
                <a:rPr lang="en-IN" sz="2500" kern="1200" dirty="0">
                  <a:solidFill>
                    <a:schemeClr val="tx1"/>
                  </a:solidFill>
                  <a:latin typeface="Tw Cen MT" panose="020B0602020104020603"/>
                  <a:ea typeface="+mn-ea"/>
                  <a:cs typeface="+mn-cs"/>
                </a:rPr>
                <a:t> </a:t>
              </a:r>
              <a:endParaRPr lang="en-US" sz="2500" kern="1200" dirty="0">
                <a:solidFill>
                  <a:schemeClr val="tx1"/>
                </a:solidFill>
                <a:latin typeface="Tw Cen MT" panose="020B0602020104020603"/>
                <a:ea typeface="+mn-ea"/>
                <a:cs typeface="+mn-cs"/>
              </a:endParaRPr>
            </a:p>
          </p:txBody>
        </p:sp>
      </p:grpSp>
      <p:sp>
        <p:nvSpPr>
          <p:cNvPr id="6" name="Rectangle 5" descr="Head with Gears">
            <a:extLst>
              <a:ext uri="{FF2B5EF4-FFF2-40B4-BE49-F238E27FC236}">
                <a16:creationId xmlns:a16="http://schemas.microsoft.com/office/drawing/2014/main" id="{C3CA4565-0475-5E95-C1C9-8E4E3F02861A}"/>
              </a:ext>
            </a:extLst>
          </p:cNvPr>
          <p:cNvSpPr/>
          <p:nvPr/>
        </p:nvSpPr>
        <p:spPr>
          <a:xfrm>
            <a:off x="763494" y="3486478"/>
            <a:ext cx="1226648" cy="122664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a:p>
        </p:txBody>
      </p:sp>
      <p:grpSp>
        <p:nvGrpSpPr>
          <p:cNvPr id="7" name="Group 6">
            <a:extLst>
              <a:ext uri="{FF2B5EF4-FFF2-40B4-BE49-F238E27FC236}">
                <a16:creationId xmlns:a16="http://schemas.microsoft.com/office/drawing/2014/main" id="{CD6BAF9B-68DD-0D46-58F1-7B97D586083A}"/>
              </a:ext>
            </a:extLst>
          </p:cNvPr>
          <p:cNvGrpSpPr/>
          <p:nvPr/>
        </p:nvGrpSpPr>
        <p:grpSpPr>
          <a:xfrm>
            <a:off x="711294" y="3345282"/>
            <a:ext cx="10049819" cy="2701239"/>
            <a:chOff x="334447" y="2151194"/>
            <a:chExt cx="7644682" cy="2472729"/>
          </a:xfrm>
        </p:grpSpPr>
        <p:sp>
          <p:nvSpPr>
            <p:cNvPr id="8" name="Rectangle 7">
              <a:extLst>
                <a:ext uri="{FF2B5EF4-FFF2-40B4-BE49-F238E27FC236}">
                  <a16:creationId xmlns:a16="http://schemas.microsoft.com/office/drawing/2014/main" id="{E4D73F53-519C-E24D-B0DF-813C710A0611}"/>
                </a:ext>
              </a:extLst>
            </p:cNvPr>
            <p:cNvSpPr/>
            <p:nvPr/>
          </p:nvSpPr>
          <p:spPr>
            <a:xfrm>
              <a:off x="1386769" y="2151194"/>
              <a:ext cx="4909527" cy="1200666"/>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9" name="TextBox 8">
              <a:extLst>
                <a:ext uri="{FF2B5EF4-FFF2-40B4-BE49-F238E27FC236}">
                  <a16:creationId xmlns:a16="http://schemas.microsoft.com/office/drawing/2014/main" id="{C3B393A8-B865-0334-3500-D8AAD092C119}"/>
                </a:ext>
              </a:extLst>
            </p:cNvPr>
            <p:cNvSpPr txBox="1"/>
            <p:nvPr/>
          </p:nvSpPr>
          <p:spPr>
            <a:xfrm>
              <a:off x="334447" y="3399924"/>
              <a:ext cx="7644682" cy="12239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71" tIns="127071" rIns="127071" bIns="127071" numCol="1" spcCol="1270" anchor="ctr" anchorCtr="0">
              <a:noAutofit/>
            </a:bodyPr>
            <a:lstStyle/>
            <a:p>
              <a:pPr defTabSz="1111250">
                <a:lnSpc>
                  <a:spcPct val="90000"/>
                </a:lnSpc>
                <a:spcBef>
                  <a:spcPct val="0"/>
                </a:spcBef>
                <a:spcAft>
                  <a:spcPct val="35000"/>
                </a:spcAft>
              </a:pPr>
              <a:r>
                <a:rPr lang="en-IN" sz="2500" kern="1200" dirty="0">
                  <a:solidFill>
                    <a:sysClr val="windowText" lastClr="000000">
                      <a:hueOff val="0"/>
                      <a:satOff val="0"/>
                      <a:lumOff val="0"/>
                      <a:alphaOff val="0"/>
                    </a:sysClr>
                  </a:solidFill>
                  <a:latin typeface="Tw Cen MT" panose="020B0602020104020603"/>
                  <a:ea typeface="+mn-ea"/>
                  <a:cs typeface="+mn-cs"/>
                </a:rPr>
                <a:t>Theme Name:</a:t>
              </a:r>
              <a:r>
                <a:rPr lang="en-IN" sz="2500" dirty="0">
                  <a:solidFill>
                    <a:sysClr val="windowText" lastClr="000000">
                      <a:hueOff val="0"/>
                      <a:satOff val="0"/>
                      <a:lumOff val="0"/>
                      <a:alphaOff val="0"/>
                    </a:sysClr>
                  </a:solidFill>
                  <a:latin typeface="Tw Cen MT" panose="020B0602020104020603"/>
                </a:rPr>
                <a:t> </a:t>
              </a:r>
              <a:r>
                <a:rPr lang="en-IN" sz="2500" b="1" dirty="0">
                  <a:solidFill>
                    <a:schemeClr val="tx1"/>
                  </a:solidFill>
                  <a:latin typeface="Tw Cen MT"/>
                  <a:ea typeface="+mn-lt"/>
                  <a:cs typeface="+mn-lt"/>
                </a:rPr>
                <a:t>Conversational-AI</a:t>
              </a:r>
              <a:r>
                <a:rPr lang="en-IN" sz="2500" b="1" dirty="0">
                  <a:solidFill>
                    <a:schemeClr val="tx1"/>
                  </a:solidFill>
                  <a:latin typeface="Tw Cen MT" panose="020B0602020104020603"/>
                </a:rPr>
                <a:t> for</a:t>
              </a:r>
              <a:r>
                <a:rPr lang="en-IN" sz="2500" b="1" kern="1200" dirty="0">
                  <a:solidFill>
                    <a:schemeClr val="tx1"/>
                  </a:solidFill>
                  <a:latin typeface="Tw Cen MT" panose="020B0602020104020603"/>
                  <a:ea typeface="+mn-ea"/>
                  <a:cs typeface="+mn-cs"/>
                </a:rPr>
                <a:t> </a:t>
              </a:r>
              <a:r>
                <a:rPr lang="en-IN" sz="2500" b="1" dirty="0">
                  <a:solidFill>
                    <a:schemeClr val="tx1"/>
                  </a:solidFill>
                  <a:latin typeface="Tw Cen MT" panose="020B0602020104020603"/>
                </a:rPr>
                <a:t>Sales</a:t>
              </a:r>
              <a:r>
                <a:rPr lang="en-IN" sz="2500" kern="1200" dirty="0">
                  <a:solidFill>
                    <a:schemeClr val="bg1"/>
                  </a:solidFill>
                  <a:latin typeface="Tw Cen MT" panose="020B0602020104020603"/>
                  <a:ea typeface="+mn-ea"/>
                  <a:cs typeface="+mn-cs"/>
                </a:rPr>
                <a:t> </a:t>
              </a:r>
              <a:r>
                <a:rPr lang="en-IN" sz="2500" dirty="0">
                  <a:solidFill>
                    <a:schemeClr val="tx1"/>
                  </a:solidFill>
                  <a:latin typeface="Tw Cen MT" panose="020B0602020104020603"/>
                </a:rPr>
                <a:t>-</a:t>
              </a:r>
              <a:r>
                <a:rPr lang="en-IN" sz="2500" dirty="0">
                  <a:solidFill>
                    <a:schemeClr val="bg1"/>
                  </a:solidFill>
                  <a:latin typeface="Tw Cen MT" panose="020B0602020104020603"/>
                </a:rPr>
                <a:t> </a:t>
              </a:r>
              <a:br>
                <a:rPr lang="en-IN" sz="2500" dirty="0">
                  <a:solidFill>
                    <a:schemeClr val="bg1"/>
                  </a:solidFill>
                  <a:latin typeface="Tw Cen MT"/>
                  <a:ea typeface="+mn-lt"/>
                  <a:cs typeface="+mn-lt"/>
                </a:rPr>
              </a:br>
              <a:r>
                <a:rPr lang="en-IN" sz="1600">
                  <a:solidFill>
                    <a:srgbClr val="000000"/>
                  </a:solidFill>
                  <a:ea typeface="+mn-lt"/>
                  <a:cs typeface="+mn-lt"/>
                </a:rPr>
                <a:t> Deploy a chatbot for sales insights or chatbot to streamline Sales   CRM workflows, making it easier for   </a:t>
              </a:r>
              <a:r>
                <a:rPr lang="en-IN" sz="1600" dirty="0">
                  <a:solidFill>
                    <a:srgbClr val="000000"/>
                  </a:solidFill>
                  <a:ea typeface="+mn-lt"/>
                  <a:cs typeface="+mn-lt"/>
                </a:rPr>
                <a:t>salespeople to use and update the CRM</a:t>
              </a:r>
              <a:br>
                <a:rPr lang="en-IN" sz="1600" dirty="0">
                  <a:ea typeface="+mn-lt"/>
                  <a:cs typeface="+mn-lt"/>
                </a:rPr>
              </a:br>
              <a:r>
                <a:rPr lang="en-IN" sz="4400" dirty="0">
                  <a:solidFill>
                    <a:schemeClr val="bg1"/>
                  </a:solidFill>
                  <a:latin typeface="Tw Cen MT"/>
                  <a:ea typeface="+mn-lt"/>
                  <a:cs typeface="+mn-lt"/>
                </a:rPr>
                <a:t> </a:t>
              </a:r>
              <a:r>
                <a:rPr lang="en-IN" sz="4400" dirty="0">
                  <a:solidFill>
                    <a:schemeClr val="bg1"/>
                  </a:solidFill>
                  <a:latin typeface="Tw Cen MT" panose="020B0602020104020603"/>
                </a:rPr>
                <a:t> </a:t>
              </a:r>
              <a:endParaRPr lang="en-US" sz="4400" kern="1200" dirty="0">
                <a:solidFill>
                  <a:schemeClr val="bg1"/>
                </a:solidFill>
                <a:latin typeface="Tw Cen MT" panose="020B0602020104020603"/>
              </a:endParaRPr>
            </a:p>
          </p:txBody>
        </p:sp>
      </p:grpSp>
    </p:spTree>
    <p:extLst>
      <p:ext uri="{BB962C8B-B14F-4D97-AF65-F5344CB8AC3E}">
        <p14:creationId xmlns:p14="http://schemas.microsoft.com/office/powerpoint/2010/main" val="109654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6426-0451-383F-5881-197FABAAE959}"/>
              </a:ext>
            </a:extLst>
          </p:cNvPr>
          <p:cNvSpPr>
            <a:spLocks noGrp="1"/>
          </p:cNvSpPr>
          <p:nvPr>
            <p:ph type="title"/>
          </p:nvPr>
        </p:nvSpPr>
        <p:spPr>
          <a:xfrm>
            <a:off x="381000" y="578094"/>
            <a:ext cx="5016500" cy="1325563"/>
          </a:xfrm>
        </p:spPr>
        <p:txBody>
          <a:bodyPr/>
          <a:lstStyle/>
          <a:p>
            <a:r>
              <a:rPr lang="en-IN" b="1">
                <a:latin typeface="Aptos SemiBold" panose="020B0004020202020204" pitchFamily="34" charset="0"/>
              </a:rPr>
              <a:t>PROBLEM</a:t>
            </a:r>
            <a:br>
              <a:rPr lang="en-IN" b="1">
                <a:latin typeface="Aptos SemiBold" panose="020B0004020202020204" pitchFamily="34" charset="0"/>
              </a:rPr>
            </a:br>
            <a:r>
              <a:rPr lang="en-IN" b="1">
                <a:latin typeface="Aptos SemiBold" panose="020B0004020202020204" pitchFamily="34" charset="0"/>
              </a:rPr>
              <a:t>STATEMENT</a:t>
            </a:r>
            <a:endParaRPr lang="en-US" b="1">
              <a:latin typeface="Aptos SemiBold" panose="020B0004020202020204" pitchFamily="34" charset="0"/>
            </a:endParaRPr>
          </a:p>
        </p:txBody>
      </p:sp>
      <p:sp>
        <p:nvSpPr>
          <p:cNvPr id="4" name="TextBox 3">
            <a:extLst>
              <a:ext uri="{FF2B5EF4-FFF2-40B4-BE49-F238E27FC236}">
                <a16:creationId xmlns:a16="http://schemas.microsoft.com/office/drawing/2014/main" id="{1798E252-B8AD-4D07-5D3D-D47425CEC553}"/>
              </a:ext>
            </a:extLst>
          </p:cNvPr>
          <p:cNvSpPr txBox="1"/>
          <p:nvPr/>
        </p:nvSpPr>
        <p:spPr>
          <a:xfrm>
            <a:off x="3481386" y="574744"/>
            <a:ext cx="7709061" cy="6186309"/>
          </a:xfrm>
          <a:prstGeom prst="rect">
            <a:avLst/>
          </a:prstGeom>
          <a:noFill/>
        </p:spPr>
        <p:txBody>
          <a:bodyPr wrap="square" lIns="91440" tIns="45720" rIns="91440" bIns="45720" rtlCol="0" anchor="t">
            <a:spAutoFit/>
          </a:bodyPr>
          <a:lstStyle/>
          <a:p>
            <a:pPr marL="285750" indent="-285750">
              <a:buFont typeface="Arial"/>
              <a:buChar char="•"/>
            </a:pPr>
            <a:r>
              <a:rPr lang="en-US" sz="2000" b="1"/>
              <a:t>In B2B sales, CRM platforms used to track leads, </a:t>
            </a:r>
            <a:r>
              <a:rPr lang="en-US" sz="2000" b="1" dirty="0"/>
              <a:t>deals, deal status, follow-ups, reminders </a:t>
            </a:r>
            <a:r>
              <a:rPr lang="en-US" sz="2000" b="1"/>
              <a:t>etc.</a:t>
            </a:r>
            <a:r>
              <a:rPr lang="en-US" sz="2000" b="1" dirty="0"/>
              <a:t> but </a:t>
            </a:r>
            <a:r>
              <a:rPr lang="en-US" sz="2000" b="1"/>
              <a:t>due to mnaual complex steps of CRM data </a:t>
            </a:r>
            <a:r>
              <a:rPr lang="en-US" sz="2000" b="1" dirty="0"/>
              <a:t>management,  Sales Rep often </a:t>
            </a:r>
            <a:r>
              <a:rPr lang="en-US" sz="2000" b="1"/>
              <a:t>avoid using it, thus leading inaccurate forcasting analysis, poor analysis of customer pain points, no automated recommendation to customer's enquiries, poor solution proposals thus leading </a:t>
            </a:r>
            <a:r>
              <a:rPr lang="en-US" sz="2000" b="1" dirty="0"/>
              <a:t>missed opportunities.</a:t>
            </a:r>
          </a:p>
          <a:p>
            <a:endParaRPr lang="en-US" sz="2000" b="1"/>
          </a:p>
          <a:p>
            <a:pPr marL="285750" indent="-285750">
              <a:buFont typeface="Arial"/>
              <a:buChar char="•"/>
            </a:pPr>
            <a:r>
              <a:rPr lang="en-US" sz="2000" b="1"/>
              <a:t>Significant time / effort / energy of Sales Rep spending on identifying potential high lead and ending up on </a:t>
            </a:r>
            <a:r>
              <a:rPr lang="en-US" sz="2000" b="1">
                <a:ea typeface="+mn-lt"/>
                <a:cs typeface="+mn-lt"/>
              </a:rPr>
              <a:t>unqualified leads, without any dynamic standard lead scoring system.</a:t>
            </a:r>
            <a:endParaRPr lang="en-US" sz="2000"/>
          </a:p>
          <a:p>
            <a:pPr marL="285750" indent="-285750">
              <a:buFont typeface="Arial"/>
              <a:buChar char="•"/>
            </a:pPr>
            <a:endParaRPr lang="en-US" sz="2000"/>
          </a:p>
          <a:p>
            <a:pPr marL="285750" indent="-285750">
              <a:buFont typeface="Arial"/>
              <a:buChar char="•"/>
            </a:pPr>
            <a:r>
              <a:rPr lang="en-US" sz="2000" b="1" dirty="0"/>
              <a:t>Lack of in-built CRM data management tools (intelligent tools) causes Sales rep's manual effort, time and productivity leading low adoption of CRM tools by sales rep.</a:t>
            </a:r>
          </a:p>
          <a:p>
            <a:pPr marL="285750" indent="-285750">
              <a:buFont typeface="Arial"/>
              <a:buChar char="•"/>
            </a:pPr>
            <a:endParaRPr lang="en-US" sz="2000" b="1"/>
          </a:p>
          <a:p>
            <a:pPr marL="285750" indent="-285750">
              <a:buFont typeface="Arial"/>
              <a:buChar char="•"/>
            </a:pPr>
            <a:r>
              <a:rPr lang="en-US" sz="2000" b="1"/>
              <a:t>Poor sales forecast, business recommendations, possible business proposal plans to Leads based on user interactions.</a:t>
            </a:r>
          </a:p>
          <a:p>
            <a:endParaRPr lang="en-US"/>
          </a:p>
          <a:p>
            <a:endParaRPr lang="en-US"/>
          </a:p>
        </p:txBody>
      </p:sp>
    </p:spTree>
    <p:extLst>
      <p:ext uri="{BB962C8B-B14F-4D97-AF65-F5344CB8AC3E}">
        <p14:creationId xmlns:p14="http://schemas.microsoft.com/office/powerpoint/2010/main" val="250221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C7A231-BA6E-F47E-A713-DCC388039789}"/>
              </a:ext>
            </a:extLst>
          </p:cNvPr>
          <p:cNvSpPr>
            <a:spLocks noGrp="1"/>
          </p:cNvSpPr>
          <p:nvPr>
            <p:ph type="title"/>
          </p:nvPr>
        </p:nvSpPr>
        <p:spPr>
          <a:xfrm>
            <a:off x="334108" y="484310"/>
            <a:ext cx="5016500" cy="1325563"/>
          </a:xfrm>
        </p:spPr>
        <p:txBody>
          <a:bodyPr/>
          <a:lstStyle/>
          <a:p>
            <a:r>
              <a:rPr lang="en-IN" b="1">
                <a:latin typeface="Aptos SemiBold" panose="020B0004020202020204" pitchFamily="34" charset="0"/>
              </a:rPr>
              <a:t>SOLUTION CONCEPT</a:t>
            </a:r>
            <a:endParaRPr lang="en-US" b="1">
              <a:latin typeface="Aptos SemiBold" panose="020B0004020202020204" pitchFamily="34" charset="0"/>
            </a:endParaRPr>
          </a:p>
        </p:txBody>
      </p:sp>
      <p:sp>
        <p:nvSpPr>
          <p:cNvPr id="6" name="TextBox 5">
            <a:extLst>
              <a:ext uri="{FF2B5EF4-FFF2-40B4-BE49-F238E27FC236}">
                <a16:creationId xmlns:a16="http://schemas.microsoft.com/office/drawing/2014/main" id="{AD6F43CC-7C1E-7E58-5F23-48042DF193BD}"/>
              </a:ext>
            </a:extLst>
          </p:cNvPr>
          <p:cNvSpPr txBox="1"/>
          <p:nvPr/>
        </p:nvSpPr>
        <p:spPr>
          <a:xfrm>
            <a:off x="3540001" y="331121"/>
            <a:ext cx="8308709" cy="7571303"/>
          </a:xfrm>
          <a:prstGeom prst="rect">
            <a:avLst/>
          </a:prstGeom>
          <a:noFill/>
        </p:spPr>
        <p:txBody>
          <a:bodyPr wrap="square" lIns="91440" tIns="45720" rIns="91440" bIns="45720" rtlCol="0" anchor="t">
            <a:spAutoFit/>
          </a:bodyPr>
          <a:lstStyle/>
          <a:p>
            <a:pPr>
              <a:buFont typeface="Symbol"/>
              <a:buChar char="•"/>
            </a:pPr>
            <a:r>
              <a:rPr lang="en-US" b="1">
                <a:ea typeface="+mn-lt"/>
                <a:cs typeface="+mn-lt"/>
              </a:rPr>
              <a:t>AI Driven conversational Interface for Sales team &amp; Custo:</a:t>
            </a:r>
            <a:br>
              <a:rPr lang="en-US" b="1" dirty="0">
                <a:ea typeface="+mn-lt"/>
                <a:cs typeface="+mn-lt"/>
              </a:rPr>
            </a:br>
            <a:r>
              <a:rPr lang="en-US" b="1">
                <a:ea typeface="+mn-lt"/>
                <a:cs typeface="+mn-lt"/>
              </a:rPr>
              <a:t>  </a:t>
            </a:r>
            <a:r>
              <a:rPr lang="en-US">
                <a:ea typeface="+mn-lt"/>
                <a:cs typeface="+mn-lt"/>
              </a:rPr>
              <a:t>Sales Reps/Customers both interacts with CRM data through AI chatbot which is connected via native NLP / ML models for user's enquiry/feedback texts at near realtime  sentiment analysis (customer), predicting possible lead conversion (sales), dynamically updates lead scores (sales), fetching dasboards via converting data enquiries into SQL (e.g Snowflake's Cortex NLP to SQL feature) to make the interface an easy self service way, thus enhancing better likelihood of leads conversion into successful deals.</a:t>
            </a:r>
          </a:p>
          <a:p>
            <a:endParaRPr lang="en-US" dirty="0">
              <a:ea typeface="+mn-lt"/>
              <a:cs typeface="+mn-lt"/>
            </a:endParaRPr>
          </a:p>
          <a:p>
            <a:r>
              <a:rPr lang="en-US" dirty="0">
                <a:ea typeface="+mn-lt"/>
                <a:cs typeface="+mn-lt"/>
              </a:rPr>
              <a:t>  </a:t>
            </a:r>
            <a:r>
              <a:rPr lang="en-US" b="1" dirty="0">
                <a:ea typeface="+mn-lt"/>
                <a:cs typeface="+mn-lt"/>
              </a:rPr>
              <a:t>AI – driven CRM CRUD Operations Via ChatBot:</a:t>
            </a:r>
            <a:br>
              <a:rPr lang="en-US" b="1" dirty="0">
                <a:ea typeface="+mn-lt"/>
                <a:cs typeface="+mn-lt"/>
              </a:rPr>
            </a:br>
            <a:r>
              <a:rPr lang="en-US" dirty="0">
                <a:ea typeface="+mn-lt"/>
                <a:cs typeface="+mn-lt"/>
              </a:rPr>
              <a:t>   As backend system, NLP integrated with Snowflake Snowpark converts ChatBot's sales user's conversations / queries / request to update CRM data into SQL for near </a:t>
            </a:r>
            <a:r>
              <a:rPr lang="en-US">
                <a:ea typeface="+mn-lt"/>
                <a:cs typeface="+mn-lt"/>
              </a:rPr>
              <a:t>real-time CRM data updates and other CRUD operations capabilities at ease, cutting down significantly manual entry efforts to improve </a:t>
            </a:r>
            <a:r>
              <a:rPr lang="en-US" dirty="0">
                <a:ea typeface="+mn-lt"/>
                <a:cs typeface="+mn-lt"/>
              </a:rPr>
              <a:t>productivity and CRM adoption by Sales teams.  leveraging Snowflake's native / marketplace CRM data sync connector.</a:t>
            </a:r>
          </a:p>
          <a:p>
            <a:pPr>
              <a:buFont typeface="Symbol"/>
              <a:buChar char="•"/>
            </a:pPr>
            <a:endParaRPr lang="en-US" b="1" dirty="0">
              <a:ea typeface="+mn-lt"/>
              <a:cs typeface="+mn-lt"/>
            </a:endParaRPr>
          </a:p>
          <a:p>
            <a:pPr>
              <a:buFont typeface="Symbol"/>
              <a:buChar char="•"/>
            </a:pPr>
            <a:endParaRPr lang="en-US" b="1" dirty="0">
              <a:ea typeface="+mn-lt"/>
              <a:cs typeface="+mn-lt"/>
            </a:endParaRPr>
          </a:p>
          <a:p>
            <a:pPr>
              <a:buFont typeface="Symbol"/>
              <a:buChar char="•"/>
            </a:pPr>
            <a:r>
              <a:rPr lang="en-US" b="1" dirty="0">
                <a:ea typeface="+mn-lt"/>
                <a:cs typeface="+mn-lt"/>
              </a:rPr>
              <a:t>Business Impact:</a:t>
            </a:r>
            <a:br>
              <a:rPr lang="en-US" b="1" dirty="0">
                <a:ea typeface="+mn-lt"/>
                <a:cs typeface="+mn-lt"/>
              </a:rPr>
            </a:br>
            <a:r>
              <a:rPr lang="en-US">
                <a:ea typeface="+mn-lt"/>
                <a:cs typeface="+mn-lt"/>
              </a:rPr>
              <a:t>  Saving significantly Sales teams time and energy, improves CRM data accuracy, empowers sales teams to focus on the most promising leads, automated Customer Solution/lead follow-up recommendations significantly reducing missing lead opportunities.</a:t>
            </a:r>
          </a:p>
          <a:p>
            <a:pPr marL="285750" indent="-285750">
              <a:buFont typeface="Arial"/>
              <a:buChar char="•"/>
            </a:pPr>
            <a:endParaRPr lang="en-US" b="1" dirty="0">
              <a:ea typeface="+mn-lt"/>
              <a:cs typeface="+mn-lt"/>
            </a:endParaRPr>
          </a:p>
          <a:p>
            <a:endParaRPr lang="en-US"/>
          </a:p>
          <a:p>
            <a:endParaRPr lang="en-US"/>
          </a:p>
          <a:p>
            <a:endParaRPr lang="en-US"/>
          </a:p>
        </p:txBody>
      </p:sp>
    </p:spTree>
    <p:extLst>
      <p:ext uri="{BB962C8B-B14F-4D97-AF65-F5344CB8AC3E}">
        <p14:creationId xmlns:p14="http://schemas.microsoft.com/office/powerpoint/2010/main" val="26505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B9036-DBA0-90C6-8B43-01BE1F70BF4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a:solidFill>
                  <a:srgbClr val="FFFFFF"/>
                </a:solidFill>
                <a:latin typeface="+mj-lt"/>
              </a:rPr>
              <a:t>HLD</a:t>
            </a:r>
            <a:endParaRPr lang="en-US" sz="3600" kern="1200">
              <a:solidFill>
                <a:srgbClr val="FFFFFF"/>
              </a:solidFill>
              <a:latin typeface="+mj-lt"/>
              <a:ea typeface="+mj-ea"/>
              <a:cs typeface="+mj-cs"/>
            </a:endParaRPr>
          </a:p>
        </p:txBody>
      </p:sp>
      <p:pic>
        <p:nvPicPr>
          <p:cNvPr id="5" name="Picture 4" descr="A diagram of a software system&#10;&#10;AI-generated content may be incorrect.">
            <a:extLst>
              <a:ext uri="{FF2B5EF4-FFF2-40B4-BE49-F238E27FC236}">
                <a16:creationId xmlns:a16="http://schemas.microsoft.com/office/drawing/2014/main" id="{18E39754-FD21-C80D-1686-9D979505C85D}"/>
              </a:ext>
            </a:extLst>
          </p:cNvPr>
          <p:cNvPicPr>
            <a:picLocks noChangeAspect="1"/>
          </p:cNvPicPr>
          <p:nvPr/>
        </p:nvPicPr>
        <p:blipFill>
          <a:blip r:embed="rId2"/>
          <a:stretch>
            <a:fillRect/>
          </a:stretch>
        </p:blipFill>
        <p:spPr>
          <a:xfrm>
            <a:off x="4209046" y="1079624"/>
            <a:ext cx="7684766" cy="4631847"/>
          </a:xfrm>
          <a:prstGeom prst="rect">
            <a:avLst/>
          </a:prstGeom>
        </p:spPr>
      </p:pic>
    </p:spTree>
    <p:extLst>
      <p:ext uri="{BB962C8B-B14F-4D97-AF65-F5344CB8AC3E}">
        <p14:creationId xmlns:p14="http://schemas.microsoft.com/office/powerpoint/2010/main" val="2401293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Concept Submission Guidelines and Rules</vt:lpstr>
      <vt:lpstr>PowerPoint Presentation</vt:lpstr>
      <vt:lpstr>PowerPoint Presentation</vt:lpstr>
      <vt:lpstr>PROBLEM STATEMENT</vt:lpstr>
      <vt:lpstr>SOLUTION CONCEPT</vt:lpstr>
      <vt:lpstr>HLD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Bahulekar</dc:creator>
  <cp:revision>390</cp:revision>
  <dcterms:created xsi:type="dcterms:W3CDTF">2025-05-26T11:47:44Z</dcterms:created>
  <dcterms:modified xsi:type="dcterms:W3CDTF">2025-05-30T18:12:06Z</dcterms:modified>
</cp:coreProperties>
</file>