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1"/>
  </p:sldMasterIdLst>
  <p:notesMasterIdLst>
    <p:notesMasterId r:id="rId31"/>
  </p:notesMasterIdLst>
  <p:sldIdLst>
    <p:sldId id="256" r:id="rId2"/>
    <p:sldId id="261" r:id="rId3"/>
    <p:sldId id="272" r:id="rId4"/>
    <p:sldId id="273" r:id="rId5"/>
    <p:sldId id="274" r:id="rId6"/>
    <p:sldId id="275" r:id="rId7"/>
    <p:sldId id="276" r:id="rId8"/>
    <p:sldId id="277" r:id="rId9"/>
    <p:sldId id="279" r:id="rId10"/>
    <p:sldId id="285" r:id="rId11"/>
    <p:sldId id="293" r:id="rId12"/>
    <p:sldId id="297" r:id="rId13"/>
    <p:sldId id="294" r:id="rId14"/>
    <p:sldId id="262" r:id="rId15"/>
    <p:sldId id="280" r:id="rId16"/>
    <p:sldId id="282" r:id="rId17"/>
    <p:sldId id="281" r:id="rId18"/>
    <p:sldId id="263" r:id="rId19"/>
    <p:sldId id="290" r:id="rId20"/>
    <p:sldId id="286" r:id="rId21"/>
    <p:sldId id="288" r:id="rId22"/>
    <p:sldId id="289" r:id="rId23"/>
    <p:sldId id="287" r:id="rId24"/>
    <p:sldId id="291" r:id="rId25"/>
    <p:sldId id="292" r:id="rId26"/>
    <p:sldId id="266" r:id="rId27"/>
    <p:sldId id="298" r:id="rId28"/>
    <p:sldId id="300" r:id="rId29"/>
    <p:sldId id="29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260392-47BE-4685-AB73-14F79EC1F439}" type="doc">
      <dgm:prSet loTypeId="urn:diagrams.loki3.com/BracketList" loCatId="list" qsTypeId="urn:microsoft.com/office/officeart/2005/8/quickstyle/simple1" qsCatId="simple" csTypeId="urn:microsoft.com/office/officeart/2005/8/colors/colorful5" csCatId="colorful" phldr="1"/>
      <dgm:spPr/>
      <dgm:t>
        <a:bodyPr/>
        <a:lstStyle/>
        <a:p>
          <a:endParaRPr lang="en-US"/>
        </a:p>
      </dgm:t>
    </dgm:pt>
    <dgm:pt modelId="{E4881676-CBAD-4142-92A9-3BC0F40D2E76}">
      <dgm:prSet phldrT="[Text]"/>
      <dgm:spPr/>
      <dgm:t>
        <a:bodyPr/>
        <a:lstStyle/>
        <a:p>
          <a:r>
            <a:rPr lang="en-US" dirty="0">
              <a:latin typeface="Bell MT" panose="02020503060305020303" pitchFamily="18" charset="0"/>
            </a:rPr>
            <a:t>Create the Outlet_Age based on Outlet_Year</a:t>
          </a:r>
        </a:p>
        <a:p>
          <a:endParaRPr lang="en-US" dirty="0">
            <a:latin typeface="Bell MT" panose="02020503060305020303" pitchFamily="18" charset="0"/>
          </a:endParaRPr>
        </a:p>
      </dgm:t>
    </dgm:pt>
    <dgm:pt modelId="{3E47CFFC-01DC-464A-873A-EFD47211187B}" type="parTrans" cxnId="{94329060-A4D5-4667-BA11-E2353A4BFB0A}">
      <dgm:prSet/>
      <dgm:spPr/>
      <dgm:t>
        <a:bodyPr/>
        <a:lstStyle/>
        <a:p>
          <a:endParaRPr lang="en-US"/>
        </a:p>
      </dgm:t>
    </dgm:pt>
    <dgm:pt modelId="{E60DB902-D674-4E13-AC93-7647A678E354}" type="sibTrans" cxnId="{94329060-A4D5-4667-BA11-E2353A4BFB0A}">
      <dgm:prSet/>
      <dgm:spPr/>
      <dgm:t>
        <a:bodyPr/>
        <a:lstStyle/>
        <a:p>
          <a:endParaRPr lang="en-US"/>
        </a:p>
      </dgm:t>
    </dgm:pt>
    <dgm:pt modelId="{322BAFAC-3A3C-416C-A9CD-FCD65D223D3A}">
      <dgm:prSet phldrT="[Text]" custT="1"/>
      <dgm:spPr/>
      <dgm:t>
        <a:bodyPr/>
        <a:lstStyle/>
        <a:p>
          <a:r>
            <a:rPr lang="en-US" sz="2000" dirty="0">
              <a:latin typeface="Bell MT" panose="02020503060305020303" pitchFamily="18" charset="0"/>
            </a:rPr>
            <a:t>In the given dataset, we have a feayure called Outlet_Year but this by itself is not going to be very useful</a:t>
          </a:r>
        </a:p>
      </dgm:t>
    </dgm:pt>
    <dgm:pt modelId="{239C3C0E-FB97-4AE4-9F01-8C1233401AFE}" type="parTrans" cxnId="{1EDD05AF-A4F0-4919-AED8-A4497236796C}">
      <dgm:prSet/>
      <dgm:spPr/>
      <dgm:t>
        <a:bodyPr/>
        <a:lstStyle/>
        <a:p>
          <a:endParaRPr lang="en-US"/>
        </a:p>
      </dgm:t>
    </dgm:pt>
    <dgm:pt modelId="{0A16DB85-D7F3-4D51-AB55-FC8A697E0A59}" type="sibTrans" cxnId="{1EDD05AF-A4F0-4919-AED8-A4497236796C}">
      <dgm:prSet/>
      <dgm:spPr/>
      <dgm:t>
        <a:bodyPr/>
        <a:lstStyle/>
        <a:p>
          <a:endParaRPr lang="en-US"/>
        </a:p>
      </dgm:t>
    </dgm:pt>
    <dgm:pt modelId="{A6FBC39C-5FFD-43BB-B80D-2DBE028F3606}">
      <dgm:prSet phldrT="[Text]"/>
      <dgm:spPr/>
      <dgm:t>
        <a:bodyPr/>
        <a:lstStyle/>
        <a:p>
          <a:r>
            <a:rPr lang="en-US" dirty="0">
              <a:latin typeface="Bell MT" panose="02020503060305020303" pitchFamily="18" charset="0"/>
            </a:rPr>
            <a:t>Create the Item_Group based on Item_Type</a:t>
          </a:r>
        </a:p>
      </dgm:t>
    </dgm:pt>
    <dgm:pt modelId="{D48CA1A0-ED1A-4143-8615-1DE6C48FCB2E}" type="parTrans" cxnId="{D8057EA4-1F6C-4D85-8EB0-82AA5BF8783D}">
      <dgm:prSet/>
      <dgm:spPr/>
      <dgm:t>
        <a:bodyPr/>
        <a:lstStyle/>
        <a:p>
          <a:endParaRPr lang="en-US"/>
        </a:p>
      </dgm:t>
    </dgm:pt>
    <dgm:pt modelId="{C64C50E2-E833-4917-83BC-5A51089A8B3D}" type="sibTrans" cxnId="{D8057EA4-1F6C-4D85-8EB0-82AA5BF8783D}">
      <dgm:prSet/>
      <dgm:spPr/>
      <dgm:t>
        <a:bodyPr/>
        <a:lstStyle/>
        <a:p>
          <a:endParaRPr lang="en-US"/>
        </a:p>
      </dgm:t>
    </dgm:pt>
    <dgm:pt modelId="{D2113955-2ECF-4833-83E8-A8DE84C70396}">
      <dgm:prSet phldrT="[Text]" custT="1"/>
      <dgm:spPr/>
      <dgm:t>
        <a:bodyPr/>
        <a:lstStyle/>
        <a:p>
          <a:r>
            <a:rPr lang="en-US" sz="2000" dirty="0">
              <a:latin typeface="Bell MT" panose="02020503060305020303" pitchFamily="18" charset="0"/>
            </a:rPr>
            <a:t>Here, we notice that Item-Type values can be grouped into some common categories of data like Drinks, Non Consumables and Food</a:t>
          </a:r>
        </a:p>
      </dgm:t>
    </dgm:pt>
    <dgm:pt modelId="{6D2D5176-FD67-4FE4-A24F-2F304BAE5533}" type="parTrans" cxnId="{B39FD443-5422-459E-BA9A-7E9BE6B71FE2}">
      <dgm:prSet/>
      <dgm:spPr/>
      <dgm:t>
        <a:bodyPr/>
        <a:lstStyle/>
        <a:p>
          <a:endParaRPr lang="en-US"/>
        </a:p>
      </dgm:t>
    </dgm:pt>
    <dgm:pt modelId="{A77D685D-A219-4C4C-94AC-E3142F83B4A3}" type="sibTrans" cxnId="{B39FD443-5422-459E-BA9A-7E9BE6B71FE2}">
      <dgm:prSet/>
      <dgm:spPr/>
      <dgm:t>
        <a:bodyPr/>
        <a:lstStyle/>
        <a:p>
          <a:endParaRPr lang="en-US"/>
        </a:p>
      </dgm:t>
    </dgm:pt>
    <dgm:pt modelId="{0FE18477-96B3-43EA-ABE2-570003D94259}">
      <dgm:prSet custT="1"/>
      <dgm:spPr/>
      <dgm:t>
        <a:bodyPr/>
        <a:lstStyle/>
        <a:p>
          <a:r>
            <a:rPr lang="en-US" sz="2000" dirty="0">
              <a:latin typeface="Bell MT" panose="02020503060305020303" pitchFamily="18" charset="0"/>
            </a:rPr>
            <a:t>We know that the age of an outlet can have some impact on the sales, an older more well known outlet might have more sales than a newer one.</a:t>
          </a:r>
        </a:p>
      </dgm:t>
    </dgm:pt>
    <dgm:pt modelId="{42E09443-F4BA-40EC-88E7-8EF86D1F6A32}" type="parTrans" cxnId="{312745B1-FC9E-449E-95B2-37D467324049}">
      <dgm:prSet/>
      <dgm:spPr/>
      <dgm:t>
        <a:bodyPr/>
        <a:lstStyle/>
        <a:p>
          <a:endParaRPr lang="en-US"/>
        </a:p>
      </dgm:t>
    </dgm:pt>
    <dgm:pt modelId="{D7EE2FA4-9E40-473C-9AD6-17DA0A8A3F07}" type="sibTrans" cxnId="{312745B1-FC9E-449E-95B2-37D467324049}">
      <dgm:prSet/>
      <dgm:spPr/>
      <dgm:t>
        <a:bodyPr/>
        <a:lstStyle/>
        <a:p>
          <a:endParaRPr lang="en-US"/>
        </a:p>
      </dgm:t>
    </dgm:pt>
    <dgm:pt modelId="{A05EA5FC-774C-4D4F-BECD-5F3C6C6337D3}">
      <dgm:prSet/>
      <dgm:spPr/>
      <dgm:t>
        <a:bodyPr/>
        <a:lstStyle/>
        <a:p>
          <a:endParaRPr lang="en-US" sz="2600" dirty="0">
            <a:latin typeface="Bell MT" panose="02020503060305020303" pitchFamily="18" charset="0"/>
          </a:endParaRPr>
        </a:p>
      </dgm:t>
    </dgm:pt>
    <dgm:pt modelId="{9EF505BD-6836-4572-BE20-012CA85A6088}" type="parTrans" cxnId="{3A5B7689-13D1-42A2-A9B1-7CB58948EAE6}">
      <dgm:prSet/>
      <dgm:spPr/>
      <dgm:t>
        <a:bodyPr/>
        <a:lstStyle/>
        <a:p>
          <a:endParaRPr lang="en-US"/>
        </a:p>
      </dgm:t>
    </dgm:pt>
    <dgm:pt modelId="{E19F4A29-BD30-4CC2-B646-F5F7D9C0D76D}" type="sibTrans" cxnId="{3A5B7689-13D1-42A2-A9B1-7CB58948EAE6}">
      <dgm:prSet/>
      <dgm:spPr/>
      <dgm:t>
        <a:bodyPr/>
        <a:lstStyle/>
        <a:p>
          <a:endParaRPr lang="en-US"/>
        </a:p>
      </dgm:t>
    </dgm:pt>
    <dgm:pt modelId="{A3EBED1F-E74F-476E-B780-76D59CA9C2AC}">
      <dgm:prSet custT="1"/>
      <dgm:spPr/>
      <dgm:t>
        <a:bodyPr/>
        <a:lstStyle/>
        <a:p>
          <a:r>
            <a:rPr lang="en-US" sz="2000" dirty="0">
              <a:latin typeface="Bell MT" panose="02020503060305020303" pitchFamily="18" charset="0"/>
            </a:rPr>
            <a:t>Creating these new features help us better train the model in later stage.</a:t>
          </a:r>
        </a:p>
      </dgm:t>
    </dgm:pt>
    <dgm:pt modelId="{D25DB69B-B116-4E6C-8C3A-54ECE2117653}" type="parTrans" cxnId="{0AC374F8-7E76-41A9-BBDB-DC40A6B5BFE0}">
      <dgm:prSet/>
      <dgm:spPr/>
      <dgm:t>
        <a:bodyPr/>
        <a:lstStyle/>
        <a:p>
          <a:endParaRPr lang="en-US"/>
        </a:p>
      </dgm:t>
    </dgm:pt>
    <dgm:pt modelId="{6F3BB54F-222E-44E6-885F-5495AC0F3019}" type="sibTrans" cxnId="{0AC374F8-7E76-41A9-BBDB-DC40A6B5BFE0}">
      <dgm:prSet/>
      <dgm:spPr/>
      <dgm:t>
        <a:bodyPr/>
        <a:lstStyle/>
        <a:p>
          <a:endParaRPr lang="en-US"/>
        </a:p>
      </dgm:t>
    </dgm:pt>
    <dgm:pt modelId="{961F6081-AF83-4245-A08A-40C9A999712A}">
      <dgm:prSet/>
      <dgm:spPr/>
      <dgm:t>
        <a:bodyPr/>
        <a:lstStyle/>
        <a:p>
          <a:endParaRPr lang="en-US" sz="2600" dirty="0">
            <a:latin typeface="Bell MT" panose="02020503060305020303" pitchFamily="18" charset="0"/>
          </a:endParaRPr>
        </a:p>
      </dgm:t>
    </dgm:pt>
    <dgm:pt modelId="{F7EA035C-876F-4CED-A71D-EECE3DF2AAFF}" type="parTrans" cxnId="{8B96E221-6EEB-49DE-81B1-00437A2EC13C}">
      <dgm:prSet/>
      <dgm:spPr/>
      <dgm:t>
        <a:bodyPr/>
        <a:lstStyle/>
        <a:p>
          <a:endParaRPr lang="en-US"/>
        </a:p>
      </dgm:t>
    </dgm:pt>
    <dgm:pt modelId="{7ACE7F23-043D-40A2-88BC-B26D0F3CDB99}" type="sibTrans" cxnId="{8B96E221-6EEB-49DE-81B1-00437A2EC13C}">
      <dgm:prSet/>
      <dgm:spPr/>
      <dgm:t>
        <a:bodyPr/>
        <a:lstStyle/>
        <a:p>
          <a:endParaRPr lang="en-US"/>
        </a:p>
      </dgm:t>
    </dgm:pt>
    <dgm:pt modelId="{81762F4D-E16B-4FFE-A42D-7BFCBD5AED31}" type="pres">
      <dgm:prSet presAssocID="{72260392-47BE-4685-AB73-14F79EC1F439}" presName="Name0" presStyleCnt="0">
        <dgm:presLayoutVars>
          <dgm:dir/>
          <dgm:animLvl val="lvl"/>
          <dgm:resizeHandles val="exact"/>
        </dgm:presLayoutVars>
      </dgm:prSet>
      <dgm:spPr/>
    </dgm:pt>
    <dgm:pt modelId="{4DBAAB62-FB5E-484E-BF57-C47C66B8FB4F}" type="pres">
      <dgm:prSet presAssocID="{E4881676-CBAD-4142-92A9-3BC0F40D2E76}" presName="linNode" presStyleCnt="0"/>
      <dgm:spPr/>
    </dgm:pt>
    <dgm:pt modelId="{1087BFD1-81DD-43DE-A64F-C6E5FC090B75}" type="pres">
      <dgm:prSet presAssocID="{E4881676-CBAD-4142-92A9-3BC0F40D2E76}" presName="parTx" presStyleLbl="revTx" presStyleIdx="0" presStyleCnt="2">
        <dgm:presLayoutVars>
          <dgm:chMax val="1"/>
          <dgm:bulletEnabled val="1"/>
        </dgm:presLayoutVars>
      </dgm:prSet>
      <dgm:spPr/>
    </dgm:pt>
    <dgm:pt modelId="{7DD2ED57-A0FA-487F-A41A-29175FAE624E}" type="pres">
      <dgm:prSet presAssocID="{E4881676-CBAD-4142-92A9-3BC0F40D2E76}" presName="bracket" presStyleLbl="parChTrans1D1" presStyleIdx="0" presStyleCnt="2"/>
      <dgm:spPr/>
    </dgm:pt>
    <dgm:pt modelId="{54C56007-2A48-4C01-AF5F-51375A1CCA24}" type="pres">
      <dgm:prSet presAssocID="{E4881676-CBAD-4142-92A9-3BC0F40D2E76}" presName="spH" presStyleCnt="0"/>
      <dgm:spPr/>
    </dgm:pt>
    <dgm:pt modelId="{A1908981-C62A-47C8-B878-322C265717ED}" type="pres">
      <dgm:prSet presAssocID="{E4881676-CBAD-4142-92A9-3BC0F40D2E76}" presName="desTx" presStyleLbl="node1" presStyleIdx="0" presStyleCnt="2">
        <dgm:presLayoutVars>
          <dgm:bulletEnabled val="1"/>
        </dgm:presLayoutVars>
      </dgm:prSet>
      <dgm:spPr/>
    </dgm:pt>
    <dgm:pt modelId="{9AB1AAA2-AFC6-4444-B911-8310AD03673C}" type="pres">
      <dgm:prSet presAssocID="{E60DB902-D674-4E13-AC93-7647A678E354}" presName="spV" presStyleCnt="0"/>
      <dgm:spPr/>
    </dgm:pt>
    <dgm:pt modelId="{3E02046F-800C-4949-BF97-A6F9544B8A06}" type="pres">
      <dgm:prSet presAssocID="{A6FBC39C-5FFD-43BB-B80D-2DBE028F3606}" presName="linNode" presStyleCnt="0"/>
      <dgm:spPr/>
    </dgm:pt>
    <dgm:pt modelId="{8377479D-AFA7-4929-A909-1224A4807CE0}" type="pres">
      <dgm:prSet presAssocID="{A6FBC39C-5FFD-43BB-B80D-2DBE028F3606}" presName="parTx" presStyleLbl="revTx" presStyleIdx="1" presStyleCnt="2">
        <dgm:presLayoutVars>
          <dgm:chMax val="1"/>
          <dgm:bulletEnabled val="1"/>
        </dgm:presLayoutVars>
      </dgm:prSet>
      <dgm:spPr/>
    </dgm:pt>
    <dgm:pt modelId="{CFE5AD8F-97C8-436A-8D60-21ACFD3CF3BD}" type="pres">
      <dgm:prSet presAssocID="{A6FBC39C-5FFD-43BB-B80D-2DBE028F3606}" presName="bracket" presStyleLbl="parChTrans1D1" presStyleIdx="1" presStyleCnt="2"/>
      <dgm:spPr/>
    </dgm:pt>
    <dgm:pt modelId="{5AA3F3C7-19F7-4567-8E48-067E330E414B}" type="pres">
      <dgm:prSet presAssocID="{A6FBC39C-5FFD-43BB-B80D-2DBE028F3606}" presName="spH" presStyleCnt="0"/>
      <dgm:spPr/>
    </dgm:pt>
    <dgm:pt modelId="{EA433D85-6FC1-4B12-8050-4A691AFFA39D}" type="pres">
      <dgm:prSet presAssocID="{A6FBC39C-5FFD-43BB-B80D-2DBE028F3606}" presName="desTx" presStyleLbl="node1" presStyleIdx="1" presStyleCnt="2">
        <dgm:presLayoutVars>
          <dgm:bulletEnabled val="1"/>
        </dgm:presLayoutVars>
      </dgm:prSet>
      <dgm:spPr/>
    </dgm:pt>
  </dgm:ptLst>
  <dgm:cxnLst>
    <dgm:cxn modelId="{8F93DB13-B6F4-45BE-A7D3-ECB1FE926B8B}" type="presOf" srcId="{322BAFAC-3A3C-416C-A9CD-FCD65D223D3A}" destId="{A1908981-C62A-47C8-B878-322C265717ED}" srcOrd="0" destOrd="0" presId="urn:diagrams.loki3.com/BracketList"/>
    <dgm:cxn modelId="{8B96E221-6EEB-49DE-81B1-00437A2EC13C}" srcId="{A6FBC39C-5FFD-43BB-B80D-2DBE028F3606}" destId="{961F6081-AF83-4245-A08A-40C9A999712A}" srcOrd="2" destOrd="0" parTransId="{F7EA035C-876F-4CED-A71D-EECE3DF2AAFF}" sibTransId="{7ACE7F23-043D-40A2-88BC-B26D0F3CDB99}"/>
    <dgm:cxn modelId="{443F1A32-71EC-46F2-A671-A83ACD5A0140}" type="presOf" srcId="{A05EA5FC-774C-4D4F-BECD-5F3C6C6337D3}" destId="{A1908981-C62A-47C8-B878-322C265717ED}" srcOrd="0" destOrd="2" presId="urn:diagrams.loki3.com/BracketList"/>
    <dgm:cxn modelId="{FA25F03C-11B6-40AF-AFA6-6A00762A3264}" type="presOf" srcId="{A3EBED1F-E74F-476E-B780-76D59CA9C2AC}" destId="{EA433D85-6FC1-4B12-8050-4A691AFFA39D}" srcOrd="0" destOrd="1" presId="urn:diagrams.loki3.com/BracketList"/>
    <dgm:cxn modelId="{94329060-A4D5-4667-BA11-E2353A4BFB0A}" srcId="{72260392-47BE-4685-AB73-14F79EC1F439}" destId="{E4881676-CBAD-4142-92A9-3BC0F40D2E76}" srcOrd="0" destOrd="0" parTransId="{3E47CFFC-01DC-464A-873A-EFD47211187B}" sibTransId="{E60DB902-D674-4E13-AC93-7647A678E354}"/>
    <dgm:cxn modelId="{B39FD443-5422-459E-BA9A-7E9BE6B71FE2}" srcId="{A6FBC39C-5FFD-43BB-B80D-2DBE028F3606}" destId="{D2113955-2ECF-4833-83E8-A8DE84C70396}" srcOrd="0" destOrd="0" parTransId="{6D2D5176-FD67-4FE4-A24F-2F304BAE5533}" sibTransId="{A77D685D-A219-4C4C-94AC-E3142F83B4A3}"/>
    <dgm:cxn modelId="{81793E66-C8C6-4E86-8BC2-75033309CB61}" type="presOf" srcId="{72260392-47BE-4685-AB73-14F79EC1F439}" destId="{81762F4D-E16B-4FFE-A42D-7BFCBD5AED31}" srcOrd="0" destOrd="0" presId="urn:diagrams.loki3.com/BracketList"/>
    <dgm:cxn modelId="{F4C4A768-41EF-4888-A8B4-0FC14AC755A5}" type="presOf" srcId="{A6FBC39C-5FFD-43BB-B80D-2DBE028F3606}" destId="{8377479D-AFA7-4929-A909-1224A4807CE0}" srcOrd="0" destOrd="0" presId="urn:diagrams.loki3.com/BracketList"/>
    <dgm:cxn modelId="{D293496D-AA35-46EE-8A50-00FC6E6F77DB}" type="presOf" srcId="{0FE18477-96B3-43EA-ABE2-570003D94259}" destId="{A1908981-C62A-47C8-B878-322C265717ED}" srcOrd="0" destOrd="1" presId="urn:diagrams.loki3.com/BracketList"/>
    <dgm:cxn modelId="{3A5B7689-13D1-42A2-A9B1-7CB58948EAE6}" srcId="{E4881676-CBAD-4142-92A9-3BC0F40D2E76}" destId="{A05EA5FC-774C-4D4F-BECD-5F3C6C6337D3}" srcOrd="2" destOrd="0" parTransId="{9EF505BD-6836-4572-BE20-012CA85A6088}" sibTransId="{E19F4A29-BD30-4CC2-B646-F5F7D9C0D76D}"/>
    <dgm:cxn modelId="{46E9FB9A-05B7-4DBD-8D0F-875AD0816EEF}" type="presOf" srcId="{961F6081-AF83-4245-A08A-40C9A999712A}" destId="{EA433D85-6FC1-4B12-8050-4A691AFFA39D}" srcOrd="0" destOrd="2" presId="urn:diagrams.loki3.com/BracketList"/>
    <dgm:cxn modelId="{D8057EA4-1F6C-4D85-8EB0-82AA5BF8783D}" srcId="{72260392-47BE-4685-AB73-14F79EC1F439}" destId="{A6FBC39C-5FFD-43BB-B80D-2DBE028F3606}" srcOrd="1" destOrd="0" parTransId="{D48CA1A0-ED1A-4143-8615-1DE6C48FCB2E}" sibTransId="{C64C50E2-E833-4917-83BC-5A51089A8B3D}"/>
    <dgm:cxn modelId="{1EDD05AF-A4F0-4919-AED8-A4497236796C}" srcId="{E4881676-CBAD-4142-92A9-3BC0F40D2E76}" destId="{322BAFAC-3A3C-416C-A9CD-FCD65D223D3A}" srcOrd="0" destOrd="0" parTransId="{239C3C0E-FB97-4AE4-9F01-8C1233401AFE}" sibTransId="{0A16DB85-D7F3-4D51-AB55-FC8A697E0A59}"/>
    <dgm:cxn modelId="{312745B1-FC9E-449E-95B2-37D467324049}" srcId="{E4881676-CBAD-4142-92A9-3BC0F40D2E76}" destId="{0FE18477-96B3-43EA-ABE2-570003D94259}" srcOrd="1" destOrd="0" parTransId="{42E09443-F4BA-40EC-88E7-8EF86D1F6A32}" sibTransId="{D7EE2FA4-9E40-473C-9AD6-17DA0A8A3F07}"/>
    <dgm:cxn modelId="{C01FA7E7-C919-4353-9D53-50255BFA880D}" type="presOf" srcId="{D2113955-2ECF-4833-83E8-A8DE84C70396}" destId="{EA433D85-6FC1-4B12-8050-4A691AFFA39D}" srcOrd="0" destOrd="0" presId="urn:diagrams.loki3.com/BracketList"/>
    <dgm:cxn modelId="{B64EB4F3-4E93-4E0A-978D-4823858DE2DB}" type="presOf" srcId="{E4881676-CBAD-4142-92A9-3BC0F40D2E76}" destId="{1087BFD1-81DD-43DE-A64F-C6E5FC090B75}" srcOrd="0" destOrd="0" presId="urn:diagrams.loki3.com/BracketList"/>
    <dgm:cxn modelId="{0AC374F8-7E76-41A9-BBDB-DC40A6B5BFE0}" srcId="{A6FBC39C-5FFD-43BB-B80D-2DBE028F3606}" destId="{A3EBED1F-E74F-476E-B780-76D59CA9C2AC}" srcOrd="1" destOrd="0" parTransId="{D25DB69B-B116-4E6C-8C3A-54ECE2117653}" sibTransId="{6F3BB54F-222E-44E6-885F-5495AC0F3019}"/>
    <dgm:cxn modelId="{633E8620-CAA1-4DED-9C9A-5760DF4C3085}" type="presParOf" srcId="{81762F4D-E16B-4FFE-A42D-7BFCBD5AED31}" destId="{4DBAAB62-FB5E-484E-BF57-C47C66B8FB4F}" srcOrd="0" destOrd="0" presId="urn:diagrams.loki3.com/BracketList"/>
    <dgm:cxn modelId="{C0352EB3-ED79-4271-8201-E04C8B47E990}" type="presParOf" srcId="{4DBAAB62-FB5E-484E-BF57-C47C66B8FB4F}" destId="{1087BFD1-81DD-43DE-A64F-C6E5FC090B75}" srcOrd="0" destOrd="0" presId="urn:diagrams.loki3.com/BracketList"/>
    <dgm:cxn modelId="{2124D2FB-1CEB-414E-B2E3-69BC71C53531}" type="presParOf" srcId="{4DBAAB62-FB5E-484E-BF57-C47C66B8FB4F}" destId="{7DD2ED57-A0FA-487F-A41A-29175FAE624E}" srcOrd="1" destOrd="0" presId="urn:diagrams.loki3.com/BracketList"/>
    <dgm:cxn modelId="{9EBAF029-1AA2-4DAF-92CF-FE1C536E0E10}" type="presParOf" srcId="{4DBAAB62-FB5E-484E-BF57-C47C66B8FB4F}" destId="{54C56007-2A48-4C01-AF5F-51375A1CCA24}" srcOrd="2" destOrd="0" presId="urn:diagrams.loki3.com/BracketList"/>
    <dgm:cxn modelId="{0E47F2B5-9194-433D-9C18-B9B9848048A9}" type="presParOf" srcId="{4DBAAB62-FB5E-484E-BF57-C47C66B8FB4F}" destId="{A1908981-C62A-47C8-B878-322C265717ED}" srcOrd="3" destOrd="0" presId="urn:diagrams.loki3.com/BracketList"/>
    <dgm:cxn modelId="{997CC022-DB1C-491A-84DC-1D3A53054262}" type="presParOf" srcId="{81762F4D-E16B-4FFE-A42D-7BFCBD5AED31}" destId="{9AB1AAA2-AFC6-4444-B911-8310AD03673C}" srcOrd="1" destOrd="0" presId="urn:diagrams.loki3.com/BracketList"/>
    <dgm:cxn modelId="{9C2E7DE5-D110-480B-8B21-71BDB7296B48}" type="presParOf" srcId="{81762F4D-E16B-4FFE-A42D-7BFCBD5AED31}" destId="{3E02046F-800C-4949-BF97-A6F9544B8A06}" srcOrd="2" destOrd="0" presId="urn:diagrams.loki3.com/BracketList"/>
    <dgm:cxn modelId="{4A99A636-D722-4C7D-B0C6-8D0F09AF4D28}" type="presParOf" srcId="{3E02046F-800C-4949-BF97-A6F9544B8A06}" destId="{8377479D-AFA7-4929-A909-1224A4807CE0}" srcOrd="0" destOrd="0" presId="urn:diagrams.loki3.com/BracketList"/>
    <dgm:cxn modelId="{2A9D007F-81BC-4D61-8E5F-742AAC418236}" type="presParOf" srcId="{3E02046F-800C-4949-BF97-A6F9544B8A06}" destId="{CFE5AD8F-97C8-436A-8D60-21ACFD3CF3BD}" srcOrd="1" destOrd="0" presId="urn:diagrams.loki3.com/BracketList"/>
    <dgm:cxn modelId="{17B1F0DE-F6CA-46E9-B7D4-5A8B8F4BE8BC}" type="presParOf" srcId="{3E02046F-800C-4949-BF97-A6F9544B8A06}" destId="{5AA3F3C7-19F7-4567-8E48-067E330E414B}" srcOrd="2" destOrd="0" presId="urn:diagrams.loki3.com/BracketList"/>
    <dgm:cxn modelId="{2C742B1F-2769-4688-B9E1-F78E0F8EC7A1}" type="presParOf" srcId="{3E02046F-800C-4949-BF97-A6F9544B8A06}" destId="{EA433D85-6FC1-4B12-8050-4A691AFFA39D}"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BF1EC3-0DEA-403C-9D19-CDE486F8E92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8289F8C-FD30-450E-A99C-DDAAA8B247DB}">
      <dgm:prSet phldrT="[Text]" custT="1"/>
      <dgm:spPr/>
      <dgm:t>
        <a:bodyPr/>
        <a:lstStyle/>
        <a:p>
          <a:r>
            <a:rPr lang="en-US" sz="1400" dirty="0"/>
            <a:t>Keep MRP prices low as Sales tend to be higher</a:t>
          </a:r>
        </a:p>
      </dgm:t>
    </dgm:pt>
    <dgm:pt modelId="{01000DC9-6C7F-49FF-B881-75A9E31A2F52}" type="parTrans" cxnId="{57D9DCF1-1342-4B3D-AFD3-EB77182E286A}">
      <dgm:prSet/>
      <dgm:spPr/>
      <dgm:t>
        <a:bodyPr/>
        <a:lstStyle/>
        <a:p>
          <a:endParaRPr lang="en-US"/>
        </a:p>
      </dgm:t>
    </dgm:pt>
    <dgm:pt modelId="{7EB3462D-87F7-4DDB-91F1-1539255C26D6}" type="sibTrans" cxnId="{57D9DCF1-1342-4B3D-AFD3-EB77182E286A}">
      <dgm:prSet/>
      <dgm:spPr/>
      <dgm:t>
        <a:bodyPr/>
        <a:lstStyle/>
        <a:p>
          <a:endParaRPr lang="en-US"/>
        </a:p>
      </dgm:t>
    </dgm:pt>
    <dgm:pt modelId="{ECE96178-70AF-41C8-A0AF-B7685C508925}">
      <dgm:prSet phldrT="[Text]" custT="1"/>
      <dgm:spPr/>
      <dgm:t>
        <a:bodyPr/>
        <a:lstStyle/>
        <a:p>
          <a:r>
            <a:rPr lang="en-US" sz="1400" dirty="0">
              <a:latin typeface="Bell MT" panose="02020503060305020303" pitchFamily="18" charset="0"/>
            </a:rPr>
            <a:t>Sell more items whose MRP falls around Rs. 60, 125 and 200 mark.</a:t>
          </a:r>
          <a:endParaRPr lang="en-US" sz="1400" dirty="0"/>
        </a:p>
      </dgm:t>
    </dgm:pt>
    <dgm:pt modelId="{DE335F6C-242B-443C-BDCE-2F29BB517D9E}" type="parTrans" cxnId="{A2F0356C-8D48-4649-A889-9DC1E9F99AFE}">
      <dgm:prSet/>
      <dgm:spPr/>
      <dgm:t>
        <a:bodyPr/>
        <a:lstStyle/>
        <a:p>
          <a:endParaRPr lang="en-US"/>
        </a:p>
      </dgm:t>
    </dgm:pt>
    <dgm:pt modelId="{5E3E0C39-BFFC-487B-AD15-5A33731A4484}" type="sibTrans" cxnId="{A2F0356C-8D48-4649-A889-9DC1E9F99AFE}">
      <dgm:prSet/>
      <dgm:spPr/>
      <dgm:t>
        <a:bodyPr/>
        <a:lstStyle/>
        <a:p>
          <a:endParaRPr lang="en-US"/>
        </a:p>
      </dgm:t>
    </dgm:pt>
    <dgm:pt modelId="{615D105B-4621-43A3-9213-65937A940F15}">
      <dgm:prSet phldrT="[Text]" custT="1"/>
      <dgm:spPr/>
      <dgm:t>
        <a:bodyPr/>
        <a:lstStyle/>
        <a:p>
          <a:r>
            <a:rPr lang="en-US" sz="1400" dirty="0"/>
            <a:t>Invest in bigger outlets in Tier 2 cities to increase sales</a:t>
          </a:r>
        </a:p>
      </dgm:t>
    </dgm:pt>
    <dgm:pt modelId="{9736B387-E35F-4D13-BD5F-5480DC7D60FE}" type="parTrans" cxnId="{C1F465D0-4EAB-4A8C-9816-2A2742235157}">
      <dgm:prSet/>
      <dgm:spPr/>
      <dgm:t>
        <a:bodyPr/>
        <a:lstStyle/>
        <a:p>
          <a:endParaRPr lang="en-US"/>
        </a:p>
      </dgm:t>
    </dgm:pt>
    <dgm:pt modelId="{56CA7BDB-7464-4D87-9BA0-F8D26931F815}" type="sibTrans" cxnId="{C1F465D0-4EAB-4A8C-9816-2A2742235157}">
      <dgm:prSet/>
      <dgm:spPr/>
      <dgm:t>
        <a:bodyPr/>
        <a:lstStyle/>
        <a:p>
          <a:endParaRPr lang="en-US"/>
        </a:p>
      </dgm:t>
    </dgm:pt>
    <dgm:pt modelId="{C3124F40-3278-49EE-99CA-6B385441EF49}">
      <dgm:prSet phldrT="[Text]" custT="1"/>
      <dgm:spPr/>
      <dgm:t>
        <a:bodyPr/>
        <a:lstStyle/>
        <a:p>
          <a:r>
            <a:rPr lang="en-US" sz="1400" dirty="0"/>
            <a:t>Outlet  OUT013 has minimum sales, so offer discount on items here</a:t>
          </a:r>
        </a:p>
      </dgm:t>
    </dgm:pt>
    <dgm:pt modelId="{E24F956E-9010-483E-A781-B98C8D7DAF19}" type="parTrans" cxnId="{3D9AEC31-873F-4EB9-9478-0C29EB4B0830}">
      <dgm:prSet/>
      <dgm:spPr/>
      <dgm:t>
        <a:bodyPr/>
        <a:lstStyle/>
        <a:p>
          <a:endParaRPr lang="en-US"/>
        </a:p>
      </dgm:t>
    </dgm:pt>
    <dgm:pt modelId="{321F9867-ED9E-45BC-8853-F5098B2635A4}" type="sibTrans" cxnId="{3D9AEC31-873F-4EB9-9478-0C29EB4B0830}">
      <dgm:prSet/>
      <dgm:spPr/>
      <dgm:t>
        <a:bodyPr/>
        <a:lstStyle/>
        <a:p>
          <a:endParaRPr lang="en-US"/>
        </a:p>
      </dgm:t>
    </dgm:pt>
    <dgm:pt modelId="{C9134F98-D375-4658-B1C4-3AC985F39875}">
      <dgm:prSet custT="1"/>
      <dgm:spPr/>
      <dgm:t>
        <a:bodyPr/>
        <a:lstStyle/>
        <a:p>
          <a:r>
            <a:rPr lang="en-US" sz="1400" dirty="0"/>
            <a:t>Invest in renovating older outlets to attract customers</a:t>
          </a:r>
        </a:p>
      </dgm:t>
    </dgm:pt>
    <dgm:pt modelId="{49734D71-D57A-474A-A5AF-3646E2D0C312}" type="parTrans" cxnId="{AEF72C4E-5186-4F33-B53C-7065FD0D39C6}">
      <dgm:prSet/>
      <dgm:spPr/>
      <dgm:t>
        <a:bodyPr/>
        <a:lstStyle/>
        <a:p>
          <a:endParaRPr lang="en-US"/>
        </a:p>
      </dgm:t>
    </dgm:pt>
    <dgm:pt modelId="{DDF40EC0-5D5F-4D0C-B199-33321792C89D}" type="sibTrans" cxnId="{AEF72C4E-5186-4F33-B53C-7065FD0D39C6}">
      <dgm:prSet/>
      <dgm:spPr/>
      <dgm:t>
        <a:bodyPr/>
        <a:lstStyle/>
        <a:p>
          <a:endParaRPr lang="en-US"/>
        </a:p>
      </dgm:t>
    </dgm:pt>
    <dgm:pt modelId="{6BD6A09C-1DF3-4186-BD79-84957C9C2494}" type="pres">
      <dgm:prSet presAssocID="{5DBF1EC3-0DEA-403C-9D19-CDE486F8E926}" presName="linear" presStyleCnt="0">
        <dgm:presLayoutVars>
          <dgm:dir/>
          <dgm:animLvl val="lvl"/>
          <dgm:resizeHandles val="exact"/>
        </dgm:presLayoutVars>
      </dgm:prSet>
      <dgm:spPr/>
    </dgm:pt>
    <dgm:pt modelId="{43DB175A-8011-45BC-84E4-370FCA6965E9}" type="pres">
      <dgm:prSet presAssocID="{78289F8C-FD30-450E-A99C-DDAAA8B247DB}" presName="parentLin" presStyleCnt="0"/>
      <dgm:spPr/>
    </dgm:pt>
    <dgm:pt modelId="{4B579EBF-303A-4DFC-871D-318962CDA8AB}" type="pres">
      <dgm:prSet presAssocID="{78289F8C-FD30-450E-A99C-DDAAA8B247DB}" presName="parentLeftMargin" presStyleLbl="node1" presStyleIdx="0" presStyleCnt="5"/>
      <dgm:spPr/>
    </dgm:pt>
    <dgm:pt modelId="{2812C27A-82FD-4229-90B2-B0017FEEEF3C}" type="pres">
      <dgm:prSet presAssocID="{78289F8C-FD30-450E-A99C-DDAAA8B247DB}" presName="parentText" presStyleLbl="node1" presStyleIdx="0" presStyleCnt="5" custScaleY="191128">
        <dgm:presLayoutVars>
          <dgm:chMax val="0"/>
          <dgm:bulletEnabled val="1"/>
        </dgm:presLayoutVars>
      </dgm:prSet>
      <dgm:spPr/>
    </dgm:pt>
    <dgm:pt modelId="{837EBEA1-C0D9-4B25-91B8-713A242C967F}" type="pres">
      <dgm:prSet presAssocID="{78289F8C-FD30-450E-A99C-DDAAA8B247DB}" presName="negativeSpace" presStyleCnt="0"/>
      <dgm:spPr/>
    </dgm:pt>
    <dgm:pt modelId="{CAF7D6D8-81F4-4C13-B4F6-9FDA3F19A303}" type="pres">
      <dgm:prSet presAssocID="{78289F8C-FD30-450E-A99C-DDAAA8B247DB}" presName="childText" presStyleLbl="conFgAcc1" presStyleIdx="0" presStyleCnt="5">
        <dgm:presLayoutVars>
          <dgm:bulletEnabled val="1"/>
        </dgm:presLayoutVars>
      </dgm:prSet>
      <dgm:spPr/>
    </dgm:pt>
    <dgm:pt modelId="{ED260229-32A8-428E-B681-818012B5346F}" type="pres">
      <dgm:prSet presAssocID="{7EB3462D-87F7-4DDB-91F1-1539255C26D6}" presName="spaceBetweenRectangles" presStyleCnt="0"/>
      <dgm:spPr/>
    </dgm:pt>
    <dgm:pt modelId="{C37C6666-EB3E-456F-BA31-8271B879F784}" type="pres">
      <dgm:prSet presAssocID="{ECE96178-70AF-41C8-A0AF-B7685C508925}" presName="parentLin" presStyleCnt="0"/>
      <dgm:spPr/>
    </dgm:pt>
    <dgm:pt modelId="{99F0EEDD-D975-4A59-8C9D-1139CEE4AD52}" type="pres">
      <dgm:prSet presAssocID="{ECE96178-70AF-41C8-A0AF-B7685C508925}" presName="parentLeftMargin" presStyleLbl="node1" presStyleIdx="0" presStyleCnt="5"/>
      <dgm:spPr/>
    </dgm:pt>
    <dgm:pt modelId="{08F7B80E-939D-4C2D-A8AE-4C7C3A70AF1D}" type="pres">
      <dgm:prSet presAssocID="{ECE96178-70AF-41C8-A0AF-B7685C508925}" presName="parentText" presStyleLbl="node1" presStyleIdx="1" presStyleCnt="5" custScaleY="190645">
        <dgm:presLayoutVars>
          <dgm:chMax val="0"/>
          <dgm:bulletEnabled val="1"/>
        </dgm:presLayoutVars>
      </dgm:prSet>
      <dgm:spPr/>
    </dgm:pt>
    <dgm:pt modelId="{EA4BB8CA-C845-44AD-A93C-6477AF4A94DB}" type="pres">
      <dgm:prSet presAssocID="{ECE96178-70AF-41C8-A0AF-B7685C508925}" presName="negativeSpace" presStyleCnt="0"/>
      <dgm:spPr/>
    </dgm:pt>
    <dgm:pt modelId="{95A48553-DCE2-4BD2-A4A2-746FBE0AC73C}" type="pres">
      <dgm:prSet presAssocID="{ECE96178-70AF-41C8-A0AF-B7685C508925}" presName="childText" presStyleLbl="conFgAcc1" presStyleIdx="1" presStyleCnt="5">
        <dgm:presLayoutVars>
          <dgm:bulletEnabled val="1"/>
        </dgm:presLayoutVars>
      </dgm:prSet>
      <dgm:spPr/>
    </dgm:pt>
    <dgm:pt modelId="{9DEE1EDC-4C6B-4C59-B170-A10948C8C512}" type="pres">
      <dgm:prSet presAssocID="{5E3E0C39-BFFC-487B-AD15-5A33731A4484}" presName="spaceBetweenRectangles" presStyleCnt="0"/>
      <dgm:spPr/>
    </dgm:pt>
    <dgm:pt modelId="{6B9CAC58-154B-41ED-A56D-2F0779842D49}" type="pres">
      <dgm:prSet presAssocID="{615D105B-4621-43A3-9213-65937A940F15}" presName="parentLin" presStyleCnt="0"/>
      <dgm:spPr/>
    </dgm:pt>
    <dgm:pt modelId="{470C48AF-099A-4EA7-8E9E-7D180B45764F}" type="pres">
      <dgm:prSet presAssocID="{615D105B-4621-43A3-9213-65937A940F15}" presName="parentLeftMargin" presStyleLbl="node1" presStyleIdx="1" presStyleCnt="5"/>
      <dgm:spPr/>
    </dgm:pt>
    <dgm:pt modelId="{423B15E2-04DC-49A4-AB44-F5EE2310E19E}" type="pres">
      <dgm:prSet presAssocID="{615D105B-4621-43A3-9213-65937A940F15}" presName="parentText" presStyleLbl="node1" presStyleIdx="2" presStyleCnt="5" custScaleY="154480">
        <dgm:presLayoutVars>
          <dgm:chMax val="0"/>
          <dgm:bulletEnabled val="1"/>
        </dgm:presLayoutVars>
      </dgm:prSet>
      <dgm:spPr/>
    </dgm:pt>
    <dgm:pt modelId="{4EEE7411-CB73-4824-ABFD-D93F50C7A857}" type="pres">
      <dgm:prSet presAssocID="{615D105B-4621-43A3-9213-65937A940F15}" presName="negativeSpace" presStyleCnt="0"/>
      <dgm:spPr/>
    </dgm:pt>
    <dgm:pt modelId="{931D4D23-2C1B-425A-8503-88406312BC7B}" type="pres">
      <dgm:prSet presAssocID="{615D105B-4621-43A3-9213-65937A940F15}" presName="childText" presStyleLbl="conFgAcc1" presStyleIdx="2" presStyleCnt="5">
        <dgm:presLayoutVars>
          <dgm:bulletEnabled val="1"/>
        </dgm:presLayoutVars>
      </dgm:prSet>
      <dgm:spPr/>
    </dgm:pt>
    <dgm:pt modelId="{36C4F125-2D26-4AEF-87E7-7AFD43E63BE2}" type="pres">
      <dgm:prSet presAssocID="{56CA7BDB-7464-4D87-9BA0-F8D26931F815}" presName="spaceBetweenRectangles" presStyleCnt="0"/>
      <dgm:spPr/>
    </dgm:pt>
    <dgm:pt modelId="{BE32C4BC-DEF2-4782-B534-7E6BA2B4ACB9}" type="pres">
      <dgm:prSet presAssocID="{C9134F98-D375-4658-B1C4-3AC985F39875}" presName="parentLin" presStyleCnt="0"/>
      <dgm:spPr/>
    </dgm:pt>
    <dgm:pt modelId="{F3BF1862-F782-4A1C-AD96-EC3EBF45DF10}" type="pres">
      <dgm:prSet presAssocID="{C9134F98-D375-4658-B1C4-3AC985F39875}" presName="parentLeftMargin" presStyleLbl="node1" presStyleIdx="2" presStyleCnt="5"/>
      <dgm:spPr/>
    </dgm:pt>
    <dgm:pt modelId="{47C487A4-0575-48AE-9C84-B899AF596EC2}" type="pres">
      <dgm:prSet presAssocID="{C9134F98-D375-4658-B1C4-3AC985F39875}" presName="parentText" presStyleLbl="node1" presStyleIdx="3" presStyleCnt="5" custScaleY="222946">
        <dgm:presLayoutVars>
          <dgm:chMax val="0"/>
          <dgm:bulletEnabled val="1"/>
        </dgm:presLayoutVars>
      </dgm:prSet>
      <dgm:spPr/>
    </dgm:pt>
    <dgm:pt modelId="{E152F42C-BB1C-4391-9EFC-5197562E98D9}" type="pres">
      <dgm:prSet presAssocID="{C9134F98-D375-4658-B1C4-3AC985F39875}" presName="negativeSpace" presStyleCnt="0"/>
      <dgm:spPr/>
    </dgm:pt>
    <dgm:pt modelId="{5A0DFA66-D555-4EAE-8971-03B3402E450F}" type="pres">
      <dgm:prSet presAssocID="{C9134F98-D375-4658-B1C4-3AC985F39875}" presName="childText" presStyleLbl="conFgAcc1" presStyleIdx="3" presStyleCnt="5">
        <dgm:presLayoutVars>
          <dgm:bulletEnabled val="1"/>
        </dgm:presLayoutVars>
      </dgm:prSet>
      <dgm:spPr/>
    </dgm:pt>
    <dgm:pt modelId="{C3909955-D396-4D28-A54D-BBC71005B2FD}" type="pres">
      <dgm:prSet presAssocID="{DDF40EC0-5D5F-4D0C-B199-33321792C89D}" presName="spaceBetweenRectangles" presStyleCnt="0"/>
      <dgm:spPr/>
    </dgm:pt>
    <dgm:pt modelId="{8D25DBCE-6BC5-4D7C-8843-342C864B73E3}" type="pres">
      <dgm:prSet presAssocID="{C3124F40-3278-49EE-99CA-6B385441EF49}" presName="parentLin" presStyleCnt="0"/>
      <dgm:spPr/>
    </dgm:pt>
    <dgm:pt modelId="{F9ADCD42-89B5-48ED-B034-AF9643254FB5}" type="pres">
      <dgm:prSet presAssocID="{C3124F40-3278-49EE-99CA-6B385441EF49}" presName="parentLeftMargin" presStyleLbl="node1" presStyleIdx="3" presStyleCnt="5"/>
      <dgm:spPr/>
    </dgm:pt>
    <dgm:pt modelId="{91080D81-DC6D-439E-AA03-4B7362EF9410}" type="pres">
      <dgm:prSet presAssocID="{C3124F40-3278-49EE-99CA-6B385441EF49}" presName="parentText" presStyleLbl="node1" presStyleIdx="4" presStyleCnt="5" custScaleY="252959">
        <dgm:presLayoutVars>
          <dgm:chMax val="0"/>
          <dgm:bulletEnabled val="1"/>
        </dgm:presLayoutVars>
      </dgm:prSet>
      <dgm:spPr/>
    </dgm:pt>
    <dgm:pt modelId="{72CB02CF-39C4-4E77-9C43-E0D7D18B99D5}" type="pres">
      <dgm:prSet presAssocID="{C3124F40-3278-49EE-99CA-6B385441EF49}" presName="negativeSpace" presStyleCnt="0"/>
      <dgm:spPr/>
    </dgm:pt>
    <dgm:pt modelId="{DBE6AE79-20A6-4E29-A875-703F528519F1}" type="pres">
      <dgm:prSet presAssocID="{C3124F40-3278-49EE-99CA-6B385441EF49}" presName="childText" presStyleLbl="conFgAcc1" presStyleIdx="4" presStyleCnt="5">
        <dgm:presLayoutVars>
          <dgm:bulletEnabled val="1"/>
        </dgm:presLayoutVars>
      </dgm:prSet>
      <dgm:spPr/>
    </dgm:pt>
  </dgm:ptLst>
  <dgm:cxnLst>
    <dgm:cxn modelId="{1E865C18-AF8C-49BC-A102-1C70D862E4DF}" type="presOf" srcId="{615D105B-4621-43A3-9213-65937A940F15}" destId="{423B15E2-04DC-49A4-AB44-F5EE2310E19E}" srcOrd="1" destOrd="0" presId="urn:microsoft.com/office/officeart/2005/8/layout/list1"/>
    <dgm:cxn modelId="{8C44A02B-00C8-4DFC-862C-FDF80ED74C8C}" type="presOf" srcId="{C9134F98-D375-4658-B1C4-3AC985F39875}" destId="{47C487A4-0575-48AE-9C84-B899AF596EC2}" srcOrd="1" destOrd="0" presId="urn:microsoft.com/office/officeart/2005/8/layout/list1"/>
    <dgm:cxn modelId="{3D9AEC31-873F-4EB9-9478-0C29EB4B0830}" srcId="{5DBF1EC3-0DEA-403C-9D19-CDE486F8E926}" destId="{C3124F40-3278-49EE-99CA-6B385441EF49}" srcOrd="4" destOrd="0" parTransId="{E24F956E-9010-483E-A781-B98C8D7DAF19}" sibTransId="{321F9867-ED9E-45BC-8853-F5098B2635A4}"/>
    <dgm:cxn modelId="{9784753F-2843-43EE-B718-6CE306EC2C1B}" type="presOf" srcId="{ECE96178-70AF-41C8-A0AF-B7685C508925}" destId="{99F0EEDD-D975-4A59-8C9D-1139CEE4AD52}" srcOrd="0" destOrd="0" presId="urn:microsoft.com/office/officeart/2005/8/layout/list1"/>
    <dgm:cxn modelId="{9AADC061-6FB4-4B9E-81BC-ABF525CD54CF}" type="presOf" srcId="{C9134F98-D375-4658-B1C4-3AC985F39875}" destId="{F3BF1862-F782-4A1C-AD96-EC3EBF45DF10}" srcOrd="0" destOrd="0" presId="urn:microsoft.com/office/officeart/2005/8/layout/list1"/>
    <dgm:cxn modelId="{783CA063-4A04-45F4-A625-4624208DE289}" type="presOf" srcId="{615D105B-4621-43A3-9213-65937A940F15}" destId="{470C48AF-099A-4EA7-8E9E-7D180B45764F}" srcOrd="0" destOrd="0" presId="urn:microsoft.com/office/officeart/2005/8/layout/list1"/>
    <dgm:cxn modelId="{A2F0356C-8D48-4649-A889-9DC1E9F99AFE}" srcId="{5DBF1EC3-0DEA-403C-9D19-CDE486F8E926}" destId="{ECE96178-70AF-41C8-A0AF-B7685C508925}" srcOrd="1" destOrd="0" parTransId="{DE335F6C-242B-443C-BDCE-2F29BB517D9E}" sibTransId="{5E3E0C39-BFFC-487B-AD15-5A33731A4484}"/>
    <dgm:cxn modelId="{AEF72C4E-5186-4F33-B53C-7065FD0D39C6}" srcId="{5DBF1EC3-0DEA-403C-9D19-CDE486F8E926}" destId="{C9134F98-D375-4658-B1C4-3AC985F39875}" srcOrd="3" destOrd="0" parTransId="{49734D71-D57A-474A-A5AF-3646E2D0C312}" sibTransId="{DDF40EC0-5D5F-4D0C-B199-33321792C89D}"/>
    <dgm:cxn modelId="{2CF2A080-233D-45FC-A6D4-D88379D3745F}" type="presOf" srcId="{ECE96178-70AF-41C8-A0AF-B7685C508925}" destId="{08F7B80E-939D-4C2D-A8AE-4C7C3A70AF1D}" srcOrd="1" destOrd="0" presId="urn:microsoft.com/office/officeart/2005/8/layout/list1"/>
    <dgm:cxn modelId="{35374395-8EF8-4962-A791-5B1B0E03FD8B}" type="presOf" srcId="{C3124F40-3278-49EE-99CA-6B385441EF49}" destId="{91080D81-DC6D-439E-AA03-4B7362EF9410}" srcOrd="1" destOrd="0" presId="urn:microsoft.com/office/officeart/2005/8/layout/list1"/>
    <dgm:cxn modelId="{DB305E9A-66E0-455C-810D-D32F5FAFC353}" type="presOf" srcId="{5DBF1EC3-0DEA-403C-9D19-CDE486F8E926}" destId="{6BD6A09C-1DF3-4186-BD79-84957C9C2494}" srcOrd="0" destOrd="0" presId="urn:microsoft.com/office/officeart/2005/8/layout/list1"/>
    <dgm:cxn modelId="{FC6921CC-583B-4B1B-A952-0761750211FB}" type="presOf" srcId="{78289F8C-FD30-450E-A99C-DDAAA8B247DB}" destId="{4B579EBF-303A-4DFC-871D-318962CDA8AB}" srcOrd="0" destOrd="0" presId="urn:microsoft.com/office/officeart/2005/8/layout/list1"/>
    <dgm:cxn modelId="{88D091CE-63F1-4A57-9716-BE2CEF27C328}" type="presOf" srcId="{C3124F40-3278-49EE-99CA-6B385441EF49}" destId="{F9ADCD42-89B5-48ED-B034-AF9643254FB5}" srcOrd="0" destOrd="0" presId="urn:microsoft.com/office/officeart/2005/8/layout/list1"/>
    <dgm:cxn modelId="{C1F465D0-4EAB-4A8C-9816-2A2742235157}" srcId="{5DBF1EC3-0DEA-403C-9D19-CDE486F8E926}" destId="{615D105B-4621-43A3-9213-65937A940F15}" srcOrd="2" destOrd="0" parTransId="{9736B387-E35F-4D13-BD5F-5480DC7D60FE}" sibTransId="{56CA7BDB-7464-4D87-9BA0-F8D26931F815}"/>
    <dgm:cxn modelId="{D01294EB-0499-48F8-AE6F-4FD24C420511}" type="presOf" srcId="{78289F8C-FD30-450E-A99C-DDAAA8B247DB}" destId="{2812C27A-82FD-4229-90B2-B0017FEEEF3C}" srcOrd="1" destOrd="0" presId="urn:microsoft.com/office/officeart/2005/8/layout/list1"/>
    <dgm:cxn modelId="{57D9DCF1-1342-4B3D-AFD3-EB77182E286A}" srcId="{5DBF1EC3-0DEA-403C-9D19-CDE486F8E926}" destId="{78289F8C-FD30-450E-A99C-DDAAA8B247DB}" srcOrd="0" destOrd="0" parTransId="{01000DC9-6C7F-49FF-B881-75A9E31A2F52}" sibTransId="{7EB3462D-87F7-4DDB-91F1-1539255C26D6}"/>
    <dgm:cxn modelId="{507EF08C-555E-40DA-87B3-0162D8E195BC}" type="presParOf" srcId="{6BD6A09C-1DF3-4186-BD79-84957C9C2494}" destId="{43DB175A-8011-45BC-84E4-370FCA6965E9}" srcOrd="0" destOrd="0" presId="urn:microsoft.com/office/officeart/2005/8/layout/list1"/>
    <dgm:cxn modelId="{482FA2B1-0923-4428-8D7A-2D1E8F22761C}" type="presParOf" srcId="{43DB175A-8011-45BC-84E4-370FCA6965E9}" destId="{4B579EBF-303A-4DFC-871D-318962CDA8AB}" srcOrd="0" destOrd="0" presId="urn:microsoft.com/office/officeart/2005/8/layout/list1"/>
    <dgm:cxn modelId="{2C325CF7-5283-4CCA-9E7C-DF094023CC5E}" type="presParOf" srcId="{43DB175A-8011-45BC-84E4-370FCA6965E9}" destId="{2812C27A-82FD-4229-90B2-B0017FEEEF3C}" srcOrd="1" destOrd="0" presId="urn:microsoft.com/office/officeart/2005/8/layout/list1"/>
    <dgm:cxn modelId="{D8A8F7EE-BC40-4C06-8913-76DE1E0FBF45}" type="presParOf" srcId="{6BD6A09C-1DF3-4186-BD79-84957C9C2494}" destId="{837EBEA1-C0D9-4B25-91B8-713A242C967F}" srcOrd="1" destOrd="0" presId="urn:microsoft.com/office/officeart/2005/8/layout/list1"/>
    <dgm:cxn modelId="{F00E0528-931C-445B-9067-8BD84FE8245E}" type="presParOf" srcId="{6BD6A09C-1DF3-4186-BD79-84957C9C2494}" destId="{CAF7D6D8-81F4-4C13-B4F6-9FDA3F19A303}" srcOrd="2" destOrd="0" presId="urn:microsoft.com/office/officeart/2005/8/layout/list1"/>
    <dgm:cxn modelId="{CBF67192-ACA2-402B-9918-E0AF93DCF54F}" type="presParOf" srcId="{6BD6A09C-1DF3-4186-BD79-84957C9C2494}" destId="{ED260229-32A8-428E-B681-818012B5346F}" srcOrd="3" destOrd="0" presId="urn:microsoft.com/office/officeart/2005/8/layout/list1"/>
    <dgm:cxn modelId="{72C61FFA-9389-4A77-A163-E4104C31DCA3}" type="presParOf" srcId="{6BD6A09C-1DF3-4186-BD79-84957C9C2494}" destId="{C37C6666-EB3E-456F-BA31-8271B879F784}" srcOrd="4" destOrd="0" presId="urn:microsoft.com/office/officeart/2005/8/layout/list1"/>
    <dgm:cxn modelId="{EF8160C8-F350-468E-940A-BF5464599968}" type="presParOf" srcId="{C37C6666-EB3E-456F-BA31-8271B879F784}" destId="{99F0EEDD-D975-4A59-8C9D-1139CEE4AD52}" srcOrd="0" destOrd="0" presId="urn:microsoft.com/office/officeart/2005/8/layout/list1"/>
    <dgm:cxn modelId="{551B78D9-8678-4D99-A949-CC4E810E7B0C}" type="presParOf" srcId="{C37C6666-EB3E-456F-BA31-8271B879F784}" destId="{08F7B80E-939D-4C2D-A8AE-4C7C3A70AF1D}" srcOrd="1" destOrd="0" presId="urn:microsoft.com/office/officeart/2005/8/layout/list1"/>
    <dgm:cxn modelId="{CEB08D8C-72D3-45E1-BB2E-3DA5CE5F3B4C}" type="presParOf" srcId="{6BD6A09C-1DF3-4186-BD79-84957C9C2494}" destId="{EA4BB8CA-C845-44AD-A93C-6477AF4A94DB}" srcOrd="5" destOrd="0" presId="urn:microsoft.com/office/officeart/2005/8/layout/list1"/>
    <dgm:cxn modelId="{8387A9F3-D1A4-4305-A0D4-4813D45E4DEE}" type="presParOf" srcId="{6BD6A09C-1DF3-4186-BD79-84957C9C2494}" destId="{95A48553-DCE2-4BD2-A4A2-746FBE0AC73C}" srcOrd="6" destOrd="0" presId="urn:microsoft.com/office/officeart/2005/8/layout/list1"/>
    <dgm:cxn modelId="{2E0EEE73-9A64-474A-9380-DF46A5E5B3BB}" type="presParOf" srcId="{6BD6A09C-1DF3-4186-BD79-84957C9C2494}" destId="{9DEE1EDC-4C6B-4C59-B170-A10948C8C512}" srcOrd="7" destOrd="0" presId="urn:microsoft.com/office/officeart/2005/8/layout/list1"/>
    <dgm:cxn modelId="{0CC79FCF-DEBD-4724-A514-D47B784F1EF2}" type="presParOf" srcId="{6BD6A09C-1DF3-4186-BD79-84957C9C2494}" destId="{6B9CAC58-154B-41ED-A56D-2F0779842D49}" srcOrd="8" destOrd="0" presId="urn:microsoft.com/office/officeart/2005/8/layout/list1"/>
    <dgm:cxn modelId="{18098223-B68B-4BC8-B0F0-23E98E736252}" type="presParOf" srcId="{6B9CAC58-154B-41ED-A56D-2F0779842D49}" destId="{470C48AF-099A-4EA7-8E9E-7D180B45764F}" srcOrd="0" destOrd="0" presId="urn:microsoft.com/office/officeart/2005/8/layout/list1"/>
    <dgm:cxn modelId="{B1E3A0A6-1355-49C5-A2CF-168A5BD22FAA}" type="presParOf" srcId="{6B9CAC58-154B-41ED-A56D-2F0779842D49}" destId="{423B15E2-04DC-49A4-AB44-F5EE2310E19E}" srcOrd="1" destOrd="0" presId="urn:microsoft.com/office/officeart/2005/8/layout/list1"/>
    <dgm:cxn modelId="{FF29A53A-92AD-43C9-8A3C-4DF81FC3FAB3}" type="presParOf" srcId="{6BD6A09C-1DF3-4186-BD79-84957C9C2494}" destId="{4EEE7411-CB73-4824-ABFD-D93F50C7A857}" srcOrd="9" destOrd="0" presId="urn:microsoft.com/office/officeart/2005/8/layout/list1"/>
    <dgm:cxn modelId="{C1836D92-D318-44B9-AE02-614319E16C98}" type="presParOf" srcId="{6BD6A09C-1DF3-4186-BD79-84957C9C2494}" destId="{931D4D23-2C1B-425A-8503-88406312BC7B}" srcOrd="10" destOrd="0" presId="urn:microsoft.com/office/officeart/2005/8/layout/list1"/>
    <dgm:cxn modelId="{1EF63B31-D65A-4E2A-91F6-30DEA0B2C5C4}" type="presParOf" srcId="{6BD6A09C-1DF3-4186-BD79-84957C9C2494}" destId="{36C4F125-2D26-4AEF-87E7-7AFD43E63BE2}" srcOrd="11" destOrd="0" presId="urn:microsoft.com/office/officeart/2005/8/layout/list1"/>
    <dgm:cxn modelId="{F63E5086-9E3B-4C71-B2A9-B40ECAF9CADC}" type="presParOf" srcId="{6BD6A09C-1DF3-4186-BD79-84957C9C2494}" destId="{BE32C4BC-DEF2-4782-B534-7E6BA2B4ACB9}" srcOrd="12" destOrd="0" presId="urn:microsoft.com/office/officeart/2005/8/layout/list1"/>
    <dgm:cxn modelId="{3C5BD6BF-91CE-4B76-BEF0-7974DE75482A}" type="presParOf" srcId="{BE32C4BC-DEF2-4782-B534-7E6BA2B4ACB9}" destId="{F3BF1862-F782-4A1C-AD96-EC3EBF45DF10}" srcOrd="0" destOrd="0" presId="urn:microsoft.com/office/officeart/2005/8/layout/list1"/>
    <dgm:cxn modelId="{E69EC0D0-BC55-4776-ACFB-20AC3174C49A}" type="presParOf" srcId="{BE32C4BC-DEF2-4782-B534-7E6BA2B4ACB9}" destId="{47C487A4-0575-48AE-9C84-B899AF596EC2}" srcOrd="1" destOrd="0" presId="urn:microsoft.com/office/officeart/2005/8/layout/list1"/>
    <dgm:cxn modelId="{52638C63-545A-40B9-A589-7E73AF2D9A86}" type="presParOf" srcId="{6BD6A09C-1DF3-4186-BD79-84957C9C2494}" destId="{E152F42C-BB1C-4391-9EFC-5197562E98D9}" srcOrd="13" destOrd="0" presId="urn:microsoft.com/office/officeart/2005/8/layout/list1"/>
    <dgm:cxn modelId="{85690643-C89B-4594-90A8-EA444345DF87}" type="presParOf" srcId="{6BD6A09C-1DF3-4186-BD79-84957C9C2494}" destId="{5A0DFA66-D555-4EAE-8971-03B3402E450F}" srcOrd="14" destOrd="0" presId="urn:microsoft.com/office/officeart/2005/8/layout/list1"/>
    <dgm:cxn modelId="{25AF196F-6870-433C-B410-9715BEB1ED4F}" type="presParOf" srcId="{6BD6A09C-1DF3-4186-BD79-84957C9C2494}" destId="{C3909955-D396-4D28-A54D-BBC71005B2FD}" srcOrd="15" destOrd="0" presId="urn:microsoft.com/office/officeart/2005/8/layout/list1"/>
    <dgm:cxn modelId="{923B7D9F-5A79-4631-80D7-9DDAD13B874A}" type="presParOf" srcId="{6BD6A09C-1DF3-4186-BD79-84957C9C2494}" destId="{8D25DBCE-6BC5-4D7C-8843-342C864B73E3}" srcOrd="16" destOrd="0" presId="urn:microsoft.com/office/officeart/2005/8/layout/list1"/>
    <dgm:cxn modelId="{0E79249D-FF66-40C4-B168-B08CAA1E38B7}" type="presParOf" srcId="{8D25DBCE-6BC5-4D7C-8843-342C864B73E3}" destId="{F9ADCD42-89B5-48ED-B034-AF9643254FB5}" srcOrd="0" destOrd="0" presId="urn:microsoft.com/office/officeart/2005/8/layout/list1"/>
    <dgm:cxn modelId="{1B269CC0-09F7-40A3-9362-61BE15EE7FA3}" type="presParOf" srcId="{8D25DBCE-6BC5-4D7C-8843-342C864B73E3}" destId="{91080D81-DC6D-439E-AA03-4B7362EF9410}" srcOrd="1" destOrd="0" presId="urn:microsoft.com/office/officeart/2005/8/layout/list1"/>
    <dgm:cxn modelId="{7D4AD048-9E72-4EA7-B2A2-993990B19134}" type="presParOf" srcId="{6BD6A09C-1DF3-4186-BD79-84957C9C2494}" destId="{72CB02CF-39C4-4E77-9C43-E0D7D18B99D5}" srcOrd="17" destOrd="0" presId="urn:microsoft.com/office/officeart/2005/8/layout/list1"/>
    <dgm:cxn modelId="{6ADA4538-662C-4822-A021-C3919B43F381}" type="presParOf" srcId="{6BD6A09C-1DF3-4186-BD79-84957C9C2494}" destId="{DBE6AE79-20A6-4E29-A875-703F528519F1}"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87BFD1-81DD-43DE-A64F-C6E5FC090B75}">
      <dsp:nvSpPr>
        <dsp:cNvPr id="0" name=""/>
        <dsp:cNvSpPr/>
      </dsp:nvSpPr>
      <dsp:spPr>
        <a:xfrm>
          <a:off x="3968" y="802282"/>
          <a:ext cx="2030015" cy="185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latin typeface="Bell MT" panose="02020503060305020303" pitchFamily="18" charset="0"/>
            </a:rPr>
            <a:t>Create the Outlet_Age based on Outlet_Year</a:t>
          </a:r>
        </a:p>
        <a:p>
          <a:pPr marL="0" lvl="0" indent="0" algn="r" defTabSz="1111250">
            <a:lnSpc>
              <a:spcPct val="90000"/>
            </a:lnSpc>
            <a:spcBef>
              <a:spcPct val="0"/>
            </a:spcBef>
            <a:spcAft>
              <a:spcPct val="35000"/>
            </a:spcAft>
            <a:buNone/>
          </a:pPr>
          <a:endParaRPr lang="en-US" sz="2500" kern="1200" dirty="0">
            <a:latin typeface="Bell MT" panose="02020503060305020303" pitchFamily="18" charset="0"/>
          </a:endParaRPr>
        </a:p>
      </dsp:txBody>
      <dsp:txXfrm>
        <a:off x="3968" y="802282"/>
        <a:ext cx="2030015" cy="1856250"/>
      </dsp:txXfrm>
    </dsp:sp>
    <dsp:sp modelId="{7DD2ED57-A0FA-487F-A41A-29175FAE624E}">
      <dsp:nvSpPr>
        <dsp:cNvPr id="0" name=""/>
        <dsp:cNvSpPr/>
      </dsp:nvSpPr>
      <dsp:spPr>
        <a:xfrm>
          <a:off x="2033984" y="686267"/>
          <a:ext cx="406003" cy="2088281"/>
        </a:xfrm>
        <a:prstGeom prst="leftBrace">
          <a:avLst>
            <a:gd name="adj1" fmla="val 35000"/>
            <a:gd name="adj2" fmla="val 50000"/>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908981-C62A-47C8-B878-322C265717ED}">
      <dsp:nvSpPr>
        <dsp:cNvPr id="0" name=""/>
        <dsp:cNvSpPr/>
      </dsp:nvSpPr>
      <dsp:spPr>
        <a:xfrm>
          <a:off x="2602388" y="686267"/>
          <a:ext cx="5521642" cy="208828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Bell MT" panose="02020503060305020303" pitchFamily="18" charset="0"/>
            </a:rPr>
            <a:t>In the given dataset, we have a feayure called Outlet_Year but this by itself is not going to be very useful</a:t>
          </a:r>
        </a:p>
        <a:p>
          <a:pPr marL="228600" lvl="1" indent="-228600" algn="l" defTabSz="889000">
            <a:lnSpc>
              <a:spcPct val="90000"/>
            </a:lnSpc>
            <a:spcBef>
              <a:spcPct val="0"/>
            </a:spcBef>
            <a:spcAft>
              <a:spcPct val="15000"/>
            </a:spcAft>
            <a:buChar char="•"/>
          </a:pPr>
          <a:r>
            <a:rPr lang="en-US" sz="2000" kern="1200" dirty="0">
              <a:latin typeface="Bell MT" panose="02020503060305020303" pitchFamily="18" charset="0"/>
            </a:rPr>
            <a:t>We know that the age of an outlet can have some impact on the sales, an older more well known outlet might have more sales than a newer one.</a:t>
          </a:r>
        </a:p>
        <a:p>
          <a:pPr marL="228600" lvl="1" indent="-228600" algn="l" defTabSz="1155700">
            <a:lnSpc>
              <a:spcPct val="90000"/>
            </a:lnSpc>
            <a:spcBef>
              <a:spcPct val="0"/>
            </a:spcBef>
            <a:spcAft>
              <a:spcPct val="15000"/>
            </a:spcAft>
            <a:buChar char="•"/>
          </a:pPr>
          <a:endParaRPr lang="en-US" sz="2600" kern="1200" dirty="0">
            <a:latin typeface="Bell MT" panose="02020503060305020303" pitchFamily="18" charset="0"/>
          </a:endParaRPr>
        </a:p>
      </dsp:txBody>
      <dsp:txXfrm>
        <a:off x="2602388" y="686267"/>
        <a:ext cx="5521642" cy="2088281"/>
      </dsp:txXfrm>
    </dsp:sp>
    <dsp:sp modelId="{8377479D-AFA7-4929-A909-1224A4807CE0}">
      <dsp:nvSpPr>
        <dsp:cNvPr id="0" name=""/>
        <dsp:cNvSpPr/>
      </dsp:nvSpPr>
      <dsp:spPr>
        <a:xfrm>
          <a:off x="3968" y="3086911"/>
          <a:ext cx="2030015" cy="1423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latin typeface="Bell MT" panose="02020503060305020303" pitchFamily="18" charset="0"/>
            </a:rPr>
            <a:t>Create the Item_Group based on Item_Type</a:t>
          </a:r>
        </a:p>
      </dsp:txBody>
      <dsp:txXfrm>
        <a:off x="3968" y="3086911"/>
        <a:ext cx="2030015" cy="1423125"/>
      </dsp:txXfrm>
    </dsp:sp>
    <dsp:sp modelId="{CFE5AD8F-97C8-436A-8D60-21ACFD3CF3BD}">
      <dsp:nvSpPr>
        <dsp:cNvPr id="0" name=""/>
        <dsp:cNvSpPr/>
      </dsp:nvSpPr>
      <dsp:spPr>
        <a:xfrm>
          <a:off x="2033984" y="2864548"/>
          <a:ext cx="406003" cy="1867851"/>
        </a:xfrm>
        <a:prstGeom prst="leftBrace">
          <a:avLst>
            <a:gd name="adj1" fmla="val 35000"/>
            <a:gd name="adj2" fmla="val 50000"/>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433D85-6FC1-4B12-8050-4A691AFFA39D}">
      <dsp:nvSpPr>
        <dsp:cNvPr id="0" name=""/>
        <dsp:cNvSpPr/>
      </dsp:nvSpPr>
      <dsp:spPr>
        <a:xfrm>
          <a:off x="2602388" y="2864548"/>
          <a:ext cx="5521642" cy="1867851"/>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Bell MT" panose="02020503060305020303" pitchFamily="18" charset="0"/>
            </a:rPr>
            <a:t>Here, we notice that Item-Type values can be grouped into some common categories of data like Drinks, Non Consumables and Food</a:t>
          </a:r>
        </a:p>
        <a:p>
          <a:pPr marL="228600" lvl="1" indent="-228600" algn="l" defTabSz="889000">
            <a:lnSpc>
              <a:spcPct val="90000"/>
            </a:lnSpc>
            <a:spcBef>
              <a:spcPct val="0"/>
            </a:spcBef>
            <a:spcAft>
              <a:spcPct val="15000"/>
            </a:spcAft>
            <a:buChar char="•"/>
          </a:pPr>
          <a:r>
            <a:rPr lang="en-US" sz="2000" kern="1200" dirty="0">
              <a:latin typeface="Bell MT" panose="02020503060305020303" pitchFamily="18" charset="0"/>
            </a:rPr>
            <a:t>Creating these new features help us better train the model in later stage.</a:t>
          </a:r>
        </a:p>
        <a:p>
          <a:pPr marL="228600" lvl="1" indent="-228600" algn="l" defTabSz="1155700">
            <a:lnSpc>
              <a:spcPct val="90000"/>
            </a:lnSpc>
            <a:spcBef>
              <a:spcPct val="0"/>
            </a:spcBef>
            <a:spcAft>
              <a:spcPct val="15000"/>
            </a:spcAft>
            <a:buChar char="•"/>
          </a:pPr>
          <a:endParaRPr lang="en-US" sz="2600" kern="1200" dirty="0">
            <a:latin typeface="Bell MT" panose="02020503060305020303" pitchFamily="18" charset="0"/>
          </a:endParaRPr>
        </a:p>
      </dsp:txBody>
      <dsp:txXfrm>
        <a:off x="2602388" y="2864548"/>
        <a:ext cx="5521642" cy="18678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7D6D8-81F4-4C13-B4F6-9FDA3F19A303}">
      <dsp:nvSpPr>
        <dsp:cNvPr id="0" name=""/>
        <dsp:cNvSpPr/>
      </dsp:nvSpPr>
      <dsp:spPr>
        <a:xfrm>
          <a:off x="0" y="495877"/>
          <a:ext cx="6003635" cy="22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12C27A-82FD-4229-90B2-B0017FEEEF3C}">
      <dsp:nvSpPr>
        <dsp:cNvPr id="0" name=""/>
        <dsp:cNvSpPr/>
      </dsp:nvSpPr>
      <dsp:spPr>
        <a:xfrm>
          <a:off x="299888" y="120928"/>
          <a:ext cx="4198441" cy="5077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846" tIns="0" rIns="158846" bIns="0" numCol="1" spcCol="1270" anchor="ctr" anchorCtr="0">
          <a:noAutofit/>
        </a:bodyPr>
        <a:lstStyle/>
        <a:p>
          <a:pPr marL="0" lvl="0" indent="0" algn="l" defTabSz="622300">
            <a:lnSpc>
              <a:spcPct val="90000"/>
            </a:lnSpc>
            <a:spcBef>
              <a:spcPct val="0"/>
            </a:spcBef>
            <a:spcAft>
              <a:spcPct val="35000"/>
            </a:spcAft>
            <a:buNone/>
          </a:pPr>
          <a:r>
            <a:rPr lang="en-US" sz="1400" kern="1200" dirty="0"/>
            <a:t>Keep MRP prices low as Sales tend to be higher</a:t>
          </a:r>
        </a:p>
      </dsp:txBody>
      <dsp:txXfrm>
        <a:off x="324676" y="145716"/>
        <a:ext cx="4148865" cy="458212"/>
      </dsp:txXfrm>
    </dsp:sp>
    <dsp:sp modelId="{95A48553-DCE2-4BD2-A4A2-746FBE0AC73C}">
      <dsp:nvSpPr>
        <dsp:cNvPr id="0" name=""/>
        <dsp:cNvSpPr/>
      </dsp:nvSpPr>
      <dsp:spPr>
        <a:xfrm>
          <a:off x="0" y="1144943"/>
          <a:ext cx="6003635" cy="22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8F7B80E-939D-4C2D-A8AE-4C7C3A70AF1D}">
      <dsp:nvSpPr>
        <dsp:cNvPr id="0" name=""/>
        <dsp:cNvSpPr/>
      </dsp:nvSpPr>
      <dsp:spPr>
        <a:xfrm>
          <a:off x="299888" y="771277"/>
          <a:ext cx="4198441" cy="506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846" tIns="0" rIns="158846" bIns="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Bell MT" panose="02020503060305020303" pitchFamily="18" charset="0"/>
            </a:rPr>
            <a:t>Sell more items whose MRP falls around Rs. 60, 125 and 200 mark.</a:t>
          </a:r>
          <a:endParaRPr lang="en-US" sz="1400" kern="1200" dirty="0"/>
        </a:p>
      </dsp:txBody>
      <dsp:txXfrm>
        <a:off x="324614" y="796003"/>
        <a:ext cx="4148989" cy="457053"/>
      </dsp:txXfrm>
    </dsp:sp>
    <dsp:sp modelId="{931D4D23-2C1B-425A-8503-88406312BC7B}">
      <dsp:nvSpPr>
        <dsp:cNvPr id="0" name=""/>
        <dsp:cNvSpPr/>
      </dsp:nvSpPr>
      <dsp:spPr>
        <a:xfrm>
          <a:off x="0" y="1697925"/>
          <a:ext cx="6003635" cy="22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3B15E2-04DC-49A4-AB44-F5EE2310E19E}">
      <dsp:nvSpPr>
        <dsp:cNvPr id="0" name=""/>
        <dsp:cNvSpPr/>
      </dsp:nvSpPr>
      <dsp:spPr>
        <a:xfrm>
          <a:off x="300181" y="1420343"/>
          <a:ext cx="4202545" cy="41042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846" tIns="0" rIns="158846" bIns="0" numCol="1" spcCol="1270" anchor="ctr" anchorCtr="0">
          <a:noAutofit/>
        </a:bodyPr>
        <a:lstStyle/>
        <a:p>
          <a:pPr marL="0" lvl="0" indent="0" algn="l" defTabSz="622300">
            <a:lnSpc>
              <a:spcPct val="90000"/>
            </a:lnSpc>
            <a:spcBef>
              <a:spcPct val="0"/>
            </a:spcBef>
            <a:spcAft>
              <a:spcPct val="35000"/>
            </a:spcAft>
            <a:buNone/>
          </a:pPr>
          <a:r>
            <a:rPr lang="en-US" sz="1400" kern="1200" dirty="0"/>
            <a:t>Invest in bigger outlets in Tier 2 cities to increase sales</a:t>
          </a:r>
        </a:p>
      </dsp:txBody>
      <dsp:txXfrm>
        <a:off x="320216" y="1440378"/>
        <a:ext cx="4162475" cy="370352"/>
      </dsp:txXfrm>
    </dsp:sp>
    <dsp:sp modelId="{5A0DFA66-D555-4EAE-8971-03B3402E450F}">
      <dsp:nvSpPr>
        <dsp:cNvPr id="0" name=""/>
        <dsp:cNvSpPr/>
      </dsp:nvSpPr>
      <dsp:spPr>
        <a:xfrm>
          <a:off x="0" y="2432808"/>
          <a:ext cx="6003635" cy="22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C487A4-0575-48AE-9C84-B899AF596EC2}">
      <dsp:nvSpPr>
        <dsp:cNvPr id="0" name=""/>
        <dsp:cNvSpPr/>
      </dsp:nvSpPr>
      <dsp:spPr>
        <a:xfrm>
          <a:off x="299888" y="1973325"/>
          <a:ext cx="4198441" cy="59232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846" tIns="0" rIns="158846" bIns="0" numCol="1" spcCol="1270" anchor="ctr" anchorCtr="0">
          <a:noAutofit/>
        </a:bodyPr>
        <a:lstStyle/>
        <a:p>
          <a:pPr marL="0" lvl="0" indent="0" algn="l" defTabSz="622300">
            <a:lnSpc>
              <a:spcPct val="90000"/>
            </a:lnSpc>
            <a:spcBef>
              <a:spcPct val="0"/>
            </a:spcBef>
            <a:spcAft>
              <a:spcPct val="35000"/>
            </a:spcAft>
            <a:buNone/>
          </a:pPr>
          <a:r>
            <a:rPr lang="en-US" sz="1400" kern="1200" dirty="0"/>
            <a:t>Invest in renovating older outlets to attract customers</a:t>
          </a:r>
        </a:p>
      </dsp:txBody>
      <dsp:txXfrm>
        <a:off x="328803" y="2002240"/>
        <a:ext cx="4140611" cy="534492"/>
      </dsp:txXfrm>
    </dsp:sp>
    <dsp:sp modelId="{DBE6AE79-20A6-4E29-A875-703F528519F1}">
      <dsp:nvSpPr>
        <dsp:cNvPr id="0" name=""/>
        <dsp:cNvSpPr/>
      </dsp:nvSpPr>
      <dsp:spPr>
        <a:xfrm>
          <a:off x="0" y="3247430"/>
          <a:ext cx="6003635" cy="22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080D81-DC6D-439E-AA03-4B7362EF9410}">
      <dsp:nvSpPr>
        <dsp:cNvPr id="0" name=""/>
        <dsp:cNvSpPr/>
      </dsp:nvSpPr>
      <dsp:spPr>
        <a:xfrm>
          <a:off x="299888" y="2708208"/>
          <a:ext cx="4198441" cy="6720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846" tIns="0" rIns="158846" bIns="0" numCol="1" spcCol="1270" anchor="ctr" anchorCtr="0">
          <a:noAutofit/>
        </a:bodyPr>
        <a:lstStyle/>
        <a:p>
          <a:pPr marL="0" lvl="0" indent="0" algn="l" defTabSz="622300">
            <a:lnSpc>
              <a:spcPct val="90000"/>
            </a:lnSpc>
            <a:spcBef>
              <a:spcPct val="0"/>
            </a:spcBef>
            <a:spcAft>
              <a:spcPct val="35000"/>
            </a:spcAft>
            <a:buNone/>
          </a:pPr>
          <a:r>
            <a:rPr lang="en-US" sz="1400" kern="1200" dirty="0"/>
            <a:t>Outlet  OUT013 has minimum sales, so offer discount on items here</a:t>
          </a:r>
        </a:p>
      </dsp:txBody>
      <dsp:txXfrm>
        <a:off x="332695" y="2741015"/>
        <a:ext cx="4132827" cy="606447"/>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13T19:43:23.6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10,'0'-4,"0"-2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13T19:43:24.7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0,'0'5,"0"1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13T19:43:25.2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13T19:43:25.5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13T19:43:29.6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13T19:43:50.13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11,'0'-4,"0"-2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53F045-90A8-4F5B-91DB-6D43DFBEE53F}" type="datetimeFigureOut">
              <a:rPr lang="en-US" smtClean="0"/>
              <a:t>11/14/2021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06D360-5283-4EDC-9294-CE27AA965D9B}" type="slidenum">
              <a:rPr lang="en-US" smtClean="0"/>
              <a:t>‹#›</a:t>
            </a:fld>
            <a:endParaRPr lang="en-US" dirty="0"/>
          </a:p>
        </p:txBody>
      </p:sp>
    </p:spTree>
    <p:extLst>
      <p:ext uri="{BB962C8B-B14F-4D97-AF65-F5344CB8AC3E}">
        <p14:creationId xmlns:p14="http://schemas.microsoft.com/office/powerpoint/2010/main" val="1884414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E2E7B0-C5DA-47B1-845D-0A1BC91D494E}" type="datetimeFigureOut">
              <a:rPr lang="en-IN" smtClean="0"/>
              <a:t>13-11-2021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DD0C4E3-CFC1-4A2B-B820-C16620AE9A5E}" type="slidenum">
              <a:rPr lang="en-IN" smtClean="0"/>
              <a:t>‹#›</a:t>
            </a:fld>
            <a:endParaRPr lang="en-IN" dirty="0"/>
          </a:p>
        </p:txBody>
      </p:sp>
    </p:spTree>
    <p:extLst>
      <p:ext uri="{BB962C8B-B14F-4D97-AF65-F5344CB8AC3E}">
        <p14:creationId xmlns:p14="http://schemas.microsoft.com/office/powerpoint/2010/main" val="1916963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E2E7B0-C5DA-47B1-845D-0A1BC91D494E}" type="datetimeFigureOut">
              <a:rPr lang="en-IN" smtClean="0"/>
              <a:t>13-11-2021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DD0C4E3-CFC1-4A2B-B820-C16620AE9A5E}" type="slidenum">
              <a:rPr lang="en-IN" smtClean="0"/>
              <a:t>‹#›</a:t>
            </a:fld>
            <a:endParaRPr lang="en-IN" dirty="0"/>
          </a:p>
        </p:txBody>
      </p:sp>
    </p:spTree>
    <p:extLst>
      <p:ext uri="{BB962C8B-B14F-4D97-AF65-F5344CB8AC3E}">
        <p14:creationId xmlns:p14="http://schemas.microsoft.com/office/powerpoint/2010/main" val="139121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E2E7B0-C5DA-47B1-845D-0A1BC91D494E}" type="datetimeFigureOut">
              <a:rPr lang="en-IN" smtClean="0"/>
              <a:t>13-11-2021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DD0C4E3-CFC1-4A2B-B820-C16620AE9A5E}" type="slidenum">
              <a:rPr lang="en-IN" smtClean="0"/>
              <a:t>‹#›</a:t>
            </a:fld>
            <a:endParaRPr lang="en-IN" dirty="0"/>
          </a:p>
        </p:txBody>
      </p:sp>
    </p:spTree>
    <p:extLst>
      <p:ext uri="{BB962C8B-B14F-4D97-AF65-F5344CB8AC3E}">
        <p14:creationId xmlns:p14="http://schemas.microsoft.com/office/powerpoint/2010/main" val="4181676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E2E7B0-C5DA-47B1-845D-0A1BC91D494E}" type="datetimeFigureOut">
              <a:rPr lang="en-IN" smtClean="0"/>
              <a:t>13-11-2021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DD0C4E3-CFC1-4A2B-B820-C16620AE9A5E}" type="slidenum">
              <a:rPr lang="en-IN" smtClean="0"/>
              <a:t>‹#›</a:t>
            </a:fld>
            <a:endParaRPr lang="en-IN" dirty="0"/>
          </a:p>
        </p:txBody>
      </p:sp>
    </p:spTree>
    <p:extLst>
      <p:ext uri="{BB962C8B-B14F-4D97-AF65-F5344CB8AC3E}">
        <p14:creationId xmlns:p14="http://schemas.microsoft.com/office/powerpoint/2010/main" val="167107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E2E7B0-C5DA-47B1-845D-0A1BC91D494E}" type="datetimeFigureOut">
              <a:rPr lang="en-IN" smtClean="0"/>
              <a:t>13-11-2021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DD0C4E3-CFC1-4A2B-B820-C16620AE9A5E}" type="slidenum">
              <a:rPr lang="en-IN" smtClean="0"/>
              <a:t>‹#›</a:t>
            </a:fld>
            <a:endParaRPr lang="en-IN" dirty="0"/>
          </a:p>
        </p:txBody>
      </p:sp>
    </p:spTree>
    <p:extLst>
      <p:ext uri="{BB962C8B-B14F-4D97-AF65-F5344CB8AC3E}">
        <p14:creationId xmlns:p14="http://schemas.microsoft.com/office/powerpoint/2010/main" val="2036735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E2E7B0-C5DA-47B1-845D-0A1BC91D494E}" type="datetimeFigureOut">
              <a:rPr lang="en-IN" smtClean="0"/>
              <a:t>13-11-2021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DD0C4E3-CFC1-4A2B-B820-C16620AE9A5E}" type="slidenum">
              <a:rPr lang="en-IN" smtClean="0"/>
              <a:t>‹#›</a:t>
            </a:fld>
            <a:endParaRPr lang="en-IN" dirty="0"/>
          </a:p>
        </p:txBody>
      </p:sp>
    </p:spTree>
    <p:extLst>
      <p:ext uri="{BB962C8B-B14F-4D97-AF65-F5344CB8AC3E}">
        <p14:creationId xmlns:p14="http://schemas.microsoft.com/office/powerpoint/2010/main" val="575478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E2E7B0-C5DA-47B1-845D-0A1BC91D494E}" type="datetimeFigureOut">
              <a:rPr lang="en-IN" smtClean="0"/>
              <a:t>13-11-2021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DD0C4E3-CFC1-4A2B-B820-C16620AE9A5E}" type="slidenum">
              <a:rPr lang="en-IN" smtClean="0"/>
              <a:t>‹#›</a:t>
            </a:fld>
            <a:endParaRPr lang="en-IN" dirty="0"/>
          </a:p>
        </p:txBody>
      </p:sp>
    </p:spTree>
    <p:extLst>
      <p:ext uri="{BB962C8B-B14F-4D97-AF65-F5344CB8AC3E}">
        <p14:creationId xmlns:p14="http://schemas.microsoft.com/office/powerpoint/2010/main" val="2242567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E2E7B0-C5DA-47B1-845D-0A1BC91D494E}" type="datetimeFigureOut">
              <a:rPr lang="en-IN" smtClean="0"/>
              <a:t>13-11-2021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DD0C4E3-CFC1-4A2B-B820-C16620AE9A5E}" type="slidenum">
              <a:rPr lang="en-IN" smtClean="0"/>
              <a:t>‹#›</a:t>
            </a:fld>
            <a:endParaRPr lang="en-IN" dirty="0"/>
          </a:p>
        </p:txBody>
      </p:sp>
    </p:spTree>
    <p:extLst>
      <p:ext uri="{BB962C8B-B14F-4D97-AF65-F5344CB8AC3E}">
        <p14:creationId xmlns:p14="http://schemas.microsoft.com/office/powerpoint/2010/main" val="1508775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E2E7B0-C5DA-47B1-845D-0A1BC91D494E}" type="datetimeFigureOut">
              <a:rPr lang="en-IN" smtClean="0"/>
              <a:t>13-11-2021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DD0C4E3-CFC1-4A2B-B820-C16620AE9A5E}" type="slidenum">
              <a:rPr lang="en-IN" smtClean="0"/>
              <a:t>‹#›</a:t>
            </a:fld>
            <a:endParaRPr lang="en-IN" dirty="0"/>
          </a:p>
        </p:txBody>
      </p:sp>
    </p:spTree>
    <p:extLst>
      <p:ext uri="{BB962C8B-B14F-4D97-AF65-F5344CB8AC3E}">
        <p14:creationId xmlns:p14="http://schemas.microsoft.com/office/powerpoint/2010/main" val="436183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E2E7B0-C5DA-47B1-845D-0A1BC91D494E}" type="datetimeFigureOut">
              <a:rPr lang="en-IN" smtClean="0"/>
              <a:t>13-11-2021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DD0C4E3-CFC1-4A2B-B820-C16620AE9A5E}" type="slidenum">
              <a:rPr lang="en-IN" smtClean="0"/>
              <a:t>‹#›</a:t>
            </a:fld>
            <a:endParaRPr lang="en-IN" dirty="0"/>
          </a:p>
        </p:txBody>
      </p:sp>
    </p:spTree>
    <p:extLst>
      <p:ext uri="{BB962C8B-B14F-4D97-AF65-F5344CB8AC3E}">
        <p14:creationId xmlns:p14="http://schemas.microsoft.com/office/powerpoint/2010/main" val="1835568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E2E7B0-C5DA-47B1-845D-0A1BC91D494E}" type="datetimeFigureOut">
              <a:rPr lang="en-IN" smtClean="0"/>
              <a:t>13-11-2021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DD0C4E3-CFC1-4A2B-B820-C16620AE9A5E}" type="slidenum">
              <a:rPr lang="en-IN" smtClean="0"/>
              <a:t>‹#›</a:t>
            </a:fld>
            <a:endParaRPr lang="en-IN" dirty="0"/>
          </a:p>
        </p:txBody>
      </p:sp>
    </p:spTree>
    <p:extLst>
      <p:ext uri="{BB962C8B-B14F-4D97-AF65-F5344CB8AC3E}">
        <p14:creationId xmlns:p14="http://schemas.microsoft.com/office/powerpoint/2010/main" val="890000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E2E7B0-C5DA-47B1-845D-0A1BC91D494E}" type="datetimeFigureOut">
              <a:rPr lang="en-IN" smtClean="0"/>
              <a:t>13-11-2021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0C4E3-CFC1-4A2B-B820-C16620AE9A5E}" type="slidenum">
              <a:rPr lang="en-IN" smtClean="0"/>
              <a:t>‹#›</a:t>
            </a:fld>
            <a:endParaRPr lang="en-IN" dirty="0"/>
          </a:p>
        </p:txBody>
      </p:sp>
      <p:sp>
        <p:nvSpPr>
          <p:cNvPr id="7" name="MSIPCMContentMarking" descr="{&quot;HashCode&quot;:1235388660,&quot;Placement&quot;:&quot;Footer&quot;,&quot;Top&quot;:525.346863,&quot;Left&quot;:462.094818,&quot;SlideWidth&quot;:960,&quot;SlideHeight&quot;:540}">
            <a:extLst>
              <a:ext uri="{FF2B5EF4-FFF2-40B4-BE49-F238E27FC236}">
                <a16:creationId xmlns:a16="http://schemas.microsoft.com/office/drawing/2014/main" id="{4F93C7B2-ACA6-46D6-A7D2-B5AE7AAA0AAB}"/>
              </a:ext>
            </a:extLst>
          </p:cNvPr>
          <p:cNvSpPr txBox="1"/>
          <p:nvPr userDrawn="1"/>
        </p:nvSpPr>
        <p:spPr>
          <a:xfrm>
            <a:off x="5868604" y="6671905"/>
            <a:ext cx="454791" cy="186095"/>
          </a:xfrm>
          <a:prstGeom prst="rect">
            <a:avLst/>
          </a:prstGeom>
          <a:noFill/>
        </p:spPr>
        <p:txBody>
          <a:bodyPr vert="horz" wrap="square" lIns="0" tIns="0" rIns="0" bIns="0" rtlCol="0" anchor="ctr" anchorCtr="1">
            <a:spAutoFit/>
          </a:bodyPr>
          <a:lstStyle/>
          <a:p>
            <a:pPr algn="ctr">
              <a:spcBef>
                <a:spcPts val="0"/>
              </a:spcBef>
              <a:spcAft>
                <a:spcPts val="0"/>
              </a:spcAft>
            </a:pPr>
            <a:r>
              <a:rPr lang="en-US" sz="600" dirty="0">
                <a:solidFill>
                  <a:srgbClr val="626469"/>
                </a:solidFill>
                <a:latin typeface="Arial" panose="020B0604020202020204" pitchFamily="34" charset="0"/>
              </a:rPr>
              <a:t>Internal</a:t>
            </a:r>
          </a:p>
        </p:txBody>
      </p:sp>
    </p:spTree>
    <p:extLst>
      <p:ext uri="{BB962C8B-B14F-4D97-AF65-F5344CB8AC3E}">
        <p14:creationId xmlns:p14="http://schemas.microsoft.com/office/powerpoint/2010/main" val="42189263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customXml" Target="../ink/ink1.xml"/><Relationship Id="rId7"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42.png"/><Relationship Id="rId5" Type="http://schemas.openxmlformats.org/officeDocument/2006/relationships/customXml" Target="../ink/ink2.xml"/><Relationship Id="rId10" Type="http://schemas.openxmlformats.org/officeDocument/2006/relationships/customXml" Target="../ink/ink6.xml"/><Relationship Id="rId4" Type="http://schemas.openxmlformats.org/officeDocument/2006/relationships/image" Target="../media/image40.png"/><Relationship Id="rId9" Type="http://schemas.openxmlformats.org/officeDocument/2006/relationships/customXml" Target="../ink/ink5.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solidFill>
                  <a:schemeClr val="accent1">
                    <a:lumMod val="50000"/>
                  </a:schemeClr>
                </a:solidFill>
              </a:rPr>
              <a:t>Analytics Olympiad ‘21</a:t>
            </a:r>
          </a:p>
        </p:txBody>
      </p:sp>
      <p:sp>
        <p:nvSpPr>
          <p:cNvPr id="3" name="Subtitle 2"/>
          <p:cNvSpPr>
            <a:spLocks noGrp="1"/>
          </p:cNvSpPr>
          <p:nvPr>
            <p:ph type="subTitle" idx="1"/>
          </p:nvPr>
        </p:nvSpPr>
        <p:spPr/>
        <p:txBody>
          <a:bodyPr>
            <a:normAutofit fontScale="92500" lnSpcReduction="10000"/>
          </a:bodyPr>
          <a:lstStyle/>
          <a:p>
            <a:r>
              <a:rPr lang="en-IN" sz="3000" dirty="0"/>
              <a:t>Business Outcome Presentation</a:t>
            </a:r>
          </a:p>
          <a:p>
            <a:endParaRPr lang="en-IN" dirty="0"/>
          </a:p>
          <a:p>
            <a:r>
              <a:rPr lang="en-IN" dirty="0">
                <a:solidFill>
                  <a:schemeClr val="accent1">
                    <a:lumMod val="50000"/>
                  </a:schemeClr>
                </a:solidFill>
              </a:rPr>
              <a:t>Arka Ghosh</a:t>
            </a:r>
          </a:p>
          <a:p>
            <a:r>
              <a:rPr lang="en-IN" dirty="0">
                <a:solidFill>
                  <a:schemeClr val="accent1">
                    <a:lumMod val="50000"/>
                  </a:schemeClr>
                </a:solidFill>
              </a:rPr>
              <a:t>arkaghosh.nb@gmail.com</a:t>
            </a:r>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Tree>
    <p:extLst>
      <p:ext uri="{BB962C8B-B14F-4D97-AF65-F5344CB8AC3E}">
        <p14:creationId xmlns:p14="http://schemas.microsoft.com/office/powerpoint/2010/main" val="392482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a:extLst>
              <a:ext uri="{FF2B5EF4-FFF2-40B4-BE49-F238E27FC236}">
                <a16:creationId xmlns:a16="http://schemas.microsoft.com/office/drawing/2014/main" id="{19D913EA-4112-4910-AD68-561038C602B4}"/>
              </a:ext>
            </a:extLst>
          </p:cNvPr>
          <p:cNvSpPr txBox="1">
            <a:spLocks/>
          </p:cNvSpPr>
          <p:nvPr/>
        </p:nvSpPr>
        <p:spPr>
          <a:xfrm>
            <a:off x="1116498" y="655128"/>
            <a:ext cx="4613919" cy="149961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200" b="1" dirty="0">
                <a:ln w="6600">
                  <a:solidFill>
                    <a:schemeClr val="accent2"/>
                  </a:solidFill>
                  <a:prstDash val="solid"/>
                </a:ln>
                <a:effectLst>
                  <a:outerShdw dist="38100" dir="2700000" algn="tl" rotWithShape="0">
                    <a:schemeClr val="accent2"/>
                  </a:outerShdw>
                </a:effectLst>
              </a:rPr>
              <a:t>      Data Understanding</a:t>
            </a:r>
          </a:p>
        </p:txBody>
      </p:sp>
      <p:sp>
        <p:nvSpPr>
          <p:cNvPr id="12" name="Rectangle 11">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5"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9837" y="1205215"/>
            <a:ext cx="5586942" cy="865977"/>
          </a:xfrm>
          <a:prstGeom prst="rect">
            <a:avLst/>
          </a:prstGeom>
        </p:spPr>
      </p:pic>
      <p:sp>
        <p:nvSpPr>
          <p:cNvPr id="36" name="Rectangle 35">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Chart, treemap chart&#10;&#10;Description automatically generated">
            <a:extLst>
              <a:ext uri="{FF2B5EF4-FFF2-40B4-BE49-F238E27FC236}">
                <a16:creationId xmlns:a16="http://schemas.microsoft.com/office/drawing/2014/main" id="{49A110B2-821A-4981-AAE1-92E61093CA93}"/>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749204" y="3423447"/>
            <a:ext cx="5586942" cy="3240425"/>
          </a:xfrm>
          <a:prstGeom prst="rect">
            <a:avLst/>
          </a:prstGeom>
          <a:noFill/>
        </p:spPr>
      </p:pic>
      <p:pic>
        <p:nvPicPr>
          <p:cNvPr id="5" name="Picture 4" descr="Table&#10;&#10;Description automatically generated">
            <a:extLst>
              <a:ext uri="{FF2B5EF4-FFF2-40B4-BE49-F238E27FC236}">
                <a16:creationId xmlns:a16="http://schemas.microsoft.com/office/drawing/2014/main" id="{80EE6D26-D36A-4890-9FB1-F67841175B20}"/>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6479837" y="3080126"/>
            <a:ext cx="5586942" cy="2079216"/>
          </a:xfrm>
          <a:prstGeom prst="rect">
            <a:avLst/>
          </a:prstGeom>
          <a:noFill/>
        </p:spPr>
      </p:pic>
      <p:sp>
        <p:nvSpPr>
          <p:cNvPr id="6" name="TextBox 5">
            <a:extLst>
              <a:ext uri="{FF2B5EF4-FFF2-40B4-BE49-F238E27FC236}">
                <a16:creationId xmlns:a16="http://schemas.microsoft.com/office/drawing/2014/main" id="{D31FE21C-0627-4811-8EAD-61600B31D67C}"/>
              </a:ext>
            </a:extLst>
          </p:cNvPr>
          <p:cNvSpPr txBox="1"/>
          <p:nvPr/>
        </p:nvSpPr>
        <p:spPr>
          <a:xfrm>
            <a:off x="1188720" y="2495550"/>
            <a:ext cx="4326255" cy="369332"/>
          </a:xfrm>
          <a:prstGeom prst="rect">
            <a:avLst/>
          </a:prstGeom>
          <a:noFill/>
        </p:spPr>
        <p:txBody>
          <a:bodyPr wrap="square" rtlCol="0">
            <a:spAutoFit/>
          </a:bodyPr>
          <a:lstStyle/>
          <a:p>
            <a:r>
              <a:rPr lang="en-US" b="1" dirty="0">
                <a:latin typeface="Papyrus" panose="03070502060502030205" pitchFamily="66" charset="0"/>
              </a:rPr>
              <a:t>Spearman Rank Correlation with Sales</a:t>
            </a:r>
          </a:p>
        </p:txBody>
      </p:sp>
      <p:sp>
        <p:nvSpPr>
          <p:cNvPr id="7" name="Rectangle 6">
            <a:extLst>
              <a:ext uri="{FF2B5EF4-FFF2-40B4-BE49-F238E27FC236}">
                <a16:creationId xmlns:a16="http://schemas.microsoft.com/office/drawing/2014/main" id="{E9F20D8B-C9A4-4AC3-9901-5F3759D5698A}"/>
              </a:ext>
            </a:extLst>
          </p:cNvPr>
          <p:cNvSpPr/>
          <p:nvPr/>
        </p:nvSpPr>
        <p:spPr>
          <a:xfrm>
            <a:off x="6410325" y="5362339"/>
            <a:ext cx="5586942" cy="1384995"/>
          </a:xfrm>
          <a:prstGeom prst="rect">
            <a:avLst/>
          </a:prstGeom>
          <a:solidFill>
            <a:schemeClr val="accent4">
              <a:lumMod val="40000"/>
              <a:lumOff val="60000"/>
            </a:schemeClr>
          </a:solidFill>
        </p:spPr>
        <p:txBody>
          <a:bodyPr wrap="square">
            <a:spAutoFit/>
          </a:bodyPr>
          <a:lstStyle/>
          <a:p>
            <a:pPr marL="285750" indent="-285750">
              <a:buFont typeface="Wingdings" panose="05000000000000000000" pitchFamily="2" charset="2"/>
              <a:buChar char="q"/>
            </a:pPr>
            <a:r>
              <a:rPr lang="en-US" sz="1400" dirty="0">
                <a:latin typeface="Bell MT" panose="02020503060305020303" pitchFamily="18" charset="0"/>
              </a:rPr>
              <a:t>There is a -negative correlation between Sales &amp; Item_MRP implying that when prices are low, sales tend to be higher.</a:t>
            </a:r>
          </a:p>
          <a:p>
            <a:pPr marL="285750" indent="-285750">
              <a:buFont typeface="Wingdings" panose="05000000000000000000" pitchFamily="2" charset="2"/>
              <a:buChar char="q"/>
            </a:pPr>
            <a:endParaRPr lang="en-US" sz="1400" dirty="0">
              <a:latin typeface="Bell MT" panose="02020503060305020303" pitchFamily="18" charset="0"/>
            </a:endParaRPr>
          </a:p>
          <a:p>
            <a:pPr marL="285750" indent="-285750">
              <a:buFont typeface="Wingdings" panose="05000000000000000000" pitchFamily="2" charset="2"/>
              <a:buChar char="q"/>
            </a:pPr>
            <a:r>
              <a:rPr lang="en-US" sz="1400" dirty="0">
                <a:latin typeface="Bell MT" panose="02020503060305020303" pitchFamily="18" charset="0"/>
              </a:rPr>
              <a:t>There is a negative correlation between Item_MRP &amp; Outlet_Year implying that in earlier days prices were relatively higher than recent times.</a:t>
            </a:r>
            <a:endParaRPr lang="en-US" sz="1600" dirty="0">
              <a:latin typeface="Bell MT" panose="02020503060305020303" pitchFamily="18" charset="0"/>
            </a:endParaRPr>
          </a:p>
        </p:txBody>
      </p:sp>
    </p:spTree>
    <p:extLst>
      <p:ext uri="{BB962C8B-B14F-4D97-AF65-F5344CB8AC3E}">
        <p14:creationId xmlns:p14="http://schemas.microsoft.com/office/powerpoint/2010/main" val="1168752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Title 1">
            <a:extLst>
              <a:ext uri="{FF2B5EF4-FFF2-40B4-BE49-F238E27FC236}">
                <a16:creationId xmlns:a16="http://schemas.microsoft.com/office/drawing/2014/main" id="{19D913EA-4112-4910-AD68-561038C602B4}"/>
              </a:ext>
            </a:extLst>
          </p:cNvPr>
          <p:cNvSpPr txBox="1">
            <a:spLocks/>
          </p:cNvSpPr>
          <p:nvPr/>
        </p:nvSpPr>
        <p:spPr>
          <a:xfrm>
            <a:off x="1584036" y="46651"/>
            <a:ext cx="10515600" cy="841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ln w="6600">
                  <a:solidFill>
                    <a:schemeClr val="accent2"/>
                  </a:solidFill>
                  <a:prstDash val="solid"/>
                </a:ln>
                <a:solidFill>
                  <a:srgbClr val="FFFFFF"/>
                </a:solidFill>
                <a:effectLst>
                  <a:outerShdw dist="38100" dir="2700000" algn="tl" rotWithShape="0">
                    <a:schemeClr val="accent2"/>
                  </a:outerShdw>
                </a:effectLst>
              </a:rPr>
              <a:t>      Data Understanding</a:t>
            </a:r>
          </a:p>
        </p:txBody>
      </p:sp>
      <p:sp>
        <p:nvSpPr>
          <p:cNvPr id="4" name="Rectangle 3">
            <a:extLst>
              <a:ext uri="{FF2B5EF4-FFF2-40B4-BE49-F238E27FC236}">
                <a16:creationId xmlns:a16="http://schemas.microsoft.com/office/drawing/2014/main" id="{D38EB369-97CD-432D-ADD6-C60716F5C160}"/>
              </a:ext>
            </a:extLst>
          </p:cNvPr>
          <p:cNvSpPr/>
          <p:nvPr/>
        </p:nvSpPr>
        <p:spPr>
          <a:xfrm>
            <a:off x="386080" y="1800267"/>
            <a:ext cx="5338445" cy="3199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a:lnSpc>
                <a:spcPct val="107000"/>
              </a:lnSpc>
              <a:spcBef>
                <a:spcPts val="200"/>
              </a:spcBef>
            </a:pPr>
            <a:r>
              <a:rPr lang="en-US" sz="2400" b="1" dirty="0">
                <a:solidFill>
                  <a:srgbClr val="2F5496"/>
                </a:solidFill>
                <a:latin typeface="Bell MT" panose="02020503060305020303" pitchFamily="18" charset="0"/>
                <a:ea typeface="Times New Roman" panose="02020603050405020304" pitchFamily="18" charset="0"/>
                <a:cs typeface="Times New Roman" panose="02020603050405020304" pitchFamily="18" charset="0"/>
              </a:rPr>
              <a:t>Times Series Analysis</a:t>
            </a:r>
          </a:p>
          <a:p>
            <a:pPr algn="just">
              <a:lnSpc>
                <a:spcPct val="107000"/>
              </a:lnSpc>
              <a:spcAft>
                <a:spcPts val="800"/>
              </a:spcAft>
            </a:pPr>
            <a:r>
              <a:rPr lang="en-US" dirty="0">
                <a:solidFill>
                  <a:srgbClr val="202124"/>
                </a:solidFill>
                <a:latin typeface="Bell MT" panose="02020503060305020303" pitchFamily="18" charset="0"/>
                <a:ea typeface="Calibri" panose="020F0502020204030204" pitchFamily="34" charset="0"/>
                <a:cs typeface="Arial" panose="020B0604020202020204" pitchFamily="34" charset="0"/>
              </a:rPr>
              <a:t>Time series analysis is a specific way of analyzing a sequence of data points collected over an interval of time. In time series analysis, analysts record data points at consistent intervals over a set period of time rather than just recording the data points intermittently or randomly.</a:t>
            </a:r>
            <a:endParaRPr lang="en-US" dirty="0">
              <a:latin typeface="Bell MT" panose="02020503060305020303" pitchFamily="18" charset="0"/>
              <a:ea typeface="Calibri" panose="020F0502020204030204" pitchFamily="34" charset="0"/>
              <a:cs typeface="Times New Roman" panose="02020603050405020304" pitchFamily="18" charset="0"/>
            </a:endParaRPr>
          </a:p>
          <a:p>
            <a:pPr algn="just"/>
            <a:r>
              <a:rPr lang="en-US" dirty="0">
                <a:latin typeface="Bell MT" panose="02020503060305020303" pitchFamily="18" charset="0"/>
              </a:rPr>
              <a:t>Here, we see that combined sales amount varied a lot over the years although in 2005 there was a sharp drop followed by a steep increase in 2006-2007 period.</a:t>
            </a:r>
          </a:p>
        </p:txBody>
      </p:sp>
      <p:pic>
        <p:nvPicPr>
          <p:cNvPr id="17" name="Picture 16">
            <a:extLst>
              <a:ext uri="{FF2B5EF4-FFF2-40B4-BE49-F238E27FC236}">
                <a16:creationId xmlns:a16="http://schemas.microsoft.com/office/drawing/2014/main" id="{CD580DF0-2AE5-49B2-BF3D-CC862A1A9BB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62320" y="1800267"/>
            <a:ext cx="5943600" cy="3288030"/>
          </a:xfrm>
          <a:prstGeom prst="rect">
            <a:avLst/>
          </a:prstGeom>
          <a:noFill/>
          <a:ln>
            <a:noFill/>
          </a:ln>
        </p:spPr>
      </p:pic>
    </p:spTree>
    <p:extLst>
      <p:ext uri="{BB962C8B-B14F-4D97-AF65-F5344CB8AC3E}">
        <p14:creationId xmlns:p14="http://schemas.microsoft.com/office/powerpoint/2010/main" val="3089932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Title 1">
            <a:extLst>
              <a:ext uri="{FF2B5EF4-FFF2-40B4-BE49-F238E27FC236}">
                <a16:creationId xmlns:a16="http://schemas.microsoft.com/office/drawing/2014/main" id="{19D913EA-4112-4910-AD68-561038C602B4}"/>
              </a:ext>
            </a:extLst>
          </p:cNvPr>
          <p:cNvSpPr txBox="1">
            <a:spLocks/>
          </p:cNvSpPr>
          <p:nvPr/>
        </p:nvSpPr>
        <p:spPr>
          <a:xfrm>
            <a:off x="1584036" y="46651"/>
            <a:ext cx="10515600" cy="841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ln w="6600">
                  <a:solidFill>
                    <a:schemeClr val="accent2"/>
                  </a:solidFill>
                  <a:prstDash val="solid"/>
                </a:ln>
                <a:solidFill>
                  <a:srgbClr val="FFFFFF"/>
                </a:solidFill>
                <a:effectLst>
                  <a:outerShdw dist="38100" dir="2700000" algn="tl" rotWithShape="0">
                    <a:schemeClr val="accent2"/>
                  </a:outerShdw>
                </a:effectLst>
              </a:rPr>
              <a:t>      Data Understanding</a:t>
            </a:r>
          </a:p>
        </p:txBody>
      </p:sp>
      <p:pic>
        <p:nvPicPr>
          <p:cNvPr id="8" name="Picture 7">
            <a:extLst>
              <a:ext uri="{FF2B5EF4-FFF2-40B4-BE49-F238E27FC236}">
                <a16:creationId xmlns:a16="http://schemas.microsoft.com/office/drawing/2014/main" id="{5718C40C-3D0E-4C89-B165-AA66E1D1CE6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3987" y="915696"/>
            <a:ext cx="5605313" cy="2913109"/>
          </a:xfrm>
          <a:prstGeom prst="rect">
            <a:avLst/>
          </a:prstGeom>
          <a:noFill/>
          <a:ln>
            <a:noFill/>
          </a:ln>
        </p:spPr>
      </p:pic>
      <p:pic>
        <p:nvPicPr>
          <p:cNvPr id="9" name="Picture 8">
            <a:extLst>
              <a:ext uri="{FF2B5EF4-FFF2-40B4-BE49-F238E27FC236}">
                <a16:creationId xmlns:a16="http://schemas.microsoft.com/office/drawing/2014/main" id="{8BA3AD9C-01DD-4BE9-A85D-AAD8E9CAAE2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924550" y="3810220"/>
            <a:ext cx="5810250" cy="3047779"/>
          </a:xfrm>
          <a:prstGeom prst="rect">
            <a:avLst/>
          </a:prstGeom>
          <a:noFill/>
          <a:ln>
            <a:noFill/>
          </a:ln>
        </p:spPr>
      </p:pic>
      <p:pic>
        <p:nvPicPr>
          <p:cNvPr id="10" name="Picture 9">
            <a:extLst>
              <a:ext uri="{FF2B5EF4-FFF2-40B4-BE49-F238E27FC236}">
                <a16:creationId xmlns:a16="http://schemas.microsoft.com/office/drawing/2014/main" id="{A97ECA87-43CD-446A-928D-00FFCD56E30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024413" y="861244"/>
            <a:ext cx="5710387" cy="2976294"/>
          </a:xfrm>
          <a:prstGeom prst="rect">
            <a:avLst/>
          </a:prstGeom>
          <a:noFill/>
          <a:ln>
            <a:noFill/>
          </a:ln>
        </p:spPr>
      </p:pic>
      <p:pic>
        <p:nvPicPr>
          <p:cNvPr id="11" name="Picture 10">
            <a:extLst>
              <a:ext uri="{FF2B5EF4-FFF2-40B4-BE49-F238E27FC236}">
                <a16:creationId xmlns:a16="http://schemas.microsoft.com/office/drawing/2014/main" id="{E39852E6-3D59-4E30-A176-BDC9B40E9B9F}"/>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243037" y="3810221"/>
            <a:ext cx="5586263" cy="2913110"/>
          </a:xfrm>
          <a:prstGeom prst="rect">
            <a:avLst/>
          </a:prstGeom>
          <a:noFill/>
          <a:ln>
            <a:noFill/>
          </a:ln>
        </p:spPr>
      </p:pic>
    </p:spTree>
    <p:extLst>
      <p:ext uri="{BB962C8B-B14F-4D97-AF65-F5344CB8AC3E}">
        <p14:creationId xmlns:p14="http://schemas.microsoft.com/office/powerpoint/2010/main" val="833576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Title 1">
            <a:extLst>
              <a:ext uri="{FF2B5EF4-FFF2-40B4-BE49-F238E27FC236}">
                <a16:creationId xmlns:a16="http://schemas.microsoft.com/office/drawing/2014/main" id="{19D913EA-4112-4910-AD68-561038C602B4}"/>
              </a:ext>
            </a:extLst>
          </p:cNvPr>
          <p:cNvSpPr txBox="1">
            <a:spLocks/>
          </p:cNvSpPr>
          <p:nvPr/>
        </p:nvSpPr>
        <p:spPr>
          <a:xfrm>
            <a:off x="1584036" y="46651"/>
            <a:ext cx="10515600" cy="841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ln w="6600">
                  <a:solidFill>
                    <a:schemeClr val="accent2"/>
                  </a:solidFill>
                  <a:prstDash val="solid"/>
                </a:ln>
                <a:solidFill>
                  <a:srgbClr val="FFFFFF"/>
                </a:solidFill>
                <a:effectLst>
                  <a:outerShdw dist="38100" dir="2700000" algn="tl" rotWithShape="0">
                    <a:schemeClr val="accent2"/>
                  </a:outerShdw>
                </a:effectLst>
              </a:rPr>
              <a:t>      Data Understanding</a:t>
            </a:r>
          </a:p>
        </p:txBody>
      </p:sp>
      <p:sp>
        <p:nvSpPr>
          <p:cNvPr id="4" name="TextBox 3">
            <a:extLst>
              <a:ext uri="{FF2B5EF4-FFF2-40B4-BE49-F238E27FC236}">
                <a16:creationId xmlns:a16="http://schemas.microsoft.com/office/drawing/2014/main" id="{FE3ABEF5-AD2A-420A-AC25-B9632FAF739C}"/>
              </a:ext>
            </a:extLst>
          </p:cNvPr>
          <p:cNvSpPr txBox="1"/>
          <p:nvPr/>
        </p:nvSpPr>
        <p:spPr>
          <a:xfrm>
            <a:off x="676275" y="1476375"/>
            <a:ext cx="3524250"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b="1" dirty="0">
                <a:latin typeface="Papyrus" panose="03070502060502030205" pitchFamily="66" charset="0"/>
              </a:rPr>
              <a:t>Sales Forecast - Next 5 years</a:t>
            </a:r>
          </a:p>
        </p:txBody>
      </p:sp>
      <p:sp>
        <p:nvSpPr>
          <p:cNvPr id="5" name="Rectangle 4">
            <a:extLst>
              <a:ext uri="{FF2B5EF4-FFF2-40B4-BE49-F238E27FC236}">
                <a16:creationId xmlns:a16="http://schemas.microsoft.com/office/drawing/2014/main" id="{35E36CB0-30D2-4B6E-8042-BA89E169755F}"/>
              </a:ext>
            </a:extLst>
          </p:cNvPr>
          <p:cNvSpPr/>
          <p:nvPr/>
        </p:nvSpPr>
        <p:spPr>
          <a:xfrm>
            <a:off x="673389" y="2066062"/>
            <a:ext cx="4912014" cy="1569660"/>
          </a:xfrm>
          <a:prstGeom prst="rect">
            <a:avLst/>
          </a:prstGeom>
          <a:solidFill>
            <a:schemeClr val="accent6">
              <a:lumMod val="20000"/>
              <a:lumOff val="80000"/>
            </a:schemeClr>
          </a:solidFill>
        </p:spPr>
        <p:txBody>
          <a:bodyPr wrap="square">
            <a:spAutoFit/>
          </a:bodyPr>
          <a:lstStyle/>
          <a:p>
            <a:pPr algn="just"/>
            <a:r>
              <a:rPr lang="en-US" sz="1600" dirty="0">
                <a:latin typeface="Bell MT" panose="02020503060305020303" pitchFamily="18" charset="0"/>
                <a:ea typeface="Calibri" panose="020F0502020204030204" pitchFamily="34" charset="0"/>
                <a:cs typeface="Times New Roman" panose="02020603050405020304" pitchFamily="18" charset="0"/>
              </a:rPr>
              <a:t>We will try to forecast the approximate sales value for the next 5 years based on Facebook’s Prophet algorithm.</a:t>
            </a:r>
            <a:r>
              <a:rPr lang="en-US" sz="1600" dirty="0">
                <a:solidFill>
                  <a:srgbClr val="393939"/>
                </a:solidFill>
                <a:latin typeface="Bell MT" panose="02020503060305020303" pitchFamily="18" charset="0"/>
                <a:ea typeface="Calibri" panose="020F0502020204030204" pitchFamily="34" charset="0"/>
                <a:cs typeface="Calibri" panose="020F0502020204030204" pitchFamily="34" charset="0"/>
              </a:rPr>
              <a:t> Prophet is a procedure for forecasting time series data based on an additive model where non-linear trends are fit with yearly, weekly, and daily seasonality, plus holiday effects. </a:t>
            </a:r>
            <a:endParaRPr lang="en-US" sz="1600" dirty="0">
              <a:latin typeface="Bell MT" panose="02020503060305020303" pitchFamily="18" charset="0"/>
            </a:endParaRPr>
          </a:p>
        </p:txBody>
      </p:sp>
      <p:sp>
        <p:nvSpPr>
          <p:cNvPr id="9" name="Rectangle 8">
            <a:extLst>
              <a:ext uri="{FF2B5EF4-FFF2-40B4-BE49-F238E27FC236}">
                <a16:creationId xmlns:a16="http://schemas.microsoft.com/office/drawing/2014/main" id="{4D672C25-C3EA-4219-A7E3-57289F66BCE1}"/>
              </a:ext>
            </a:extLst>
          </p:cNvPr>
          <p:cNvSpPr/>
          <p:nvPr/>
        </p:nvSpPr>
        <p:spPr>
          <a:xfrm>
            <a:off x="5902325" y="4832314"/>
            <a:ext cx="6096000" cy="1569660"/>
          </a:xfrm>
          <a:prstGeom prst="rect">
            <a:avLst/>
          </a:prstGeom>
          <a:solidFill>
            <a:schemeClr val="accent6">
              <a:lumMod val="20000"/>
              <a:lumOff val="80000"/>
            </a:schemeClr>
          </a:solidFill>
        </p:spPr>
        <p:txBody>
          <a:bodyPr>
            <a:spAutoFit/>
          </a:bodyPr>
          <a:lstStyle/>
          <a:p>
            <a:pPr algn="just">
              <a:spcBef>
                <a:spcPts val="1200"/>
              </a:spcBef>
            </a:pPr>
            <a:r>
              <a:rPr lang="en-US" sz="1600" dirty="0">
                <a:latin typeface="Bell MT" panose="02020503060305020303" pitchFamily="18" charset="0"/>
              </a:rPr>
              <a:t>Here, we can see the trends with respect to year and cyclicity in a year. The first graph represents a strong decreasing trend as we progress through the 5 years from 2009 to 2013 and the latter shows a fluctuating trend in the monthly sales. For most months it is steady but towards the start of the year from January to February there is strong downward fluctuation</a:t>
            </a:r>
            <a:endParaRPr lang="en-US" sz="1400" dirty="0">
              <a:effectLst/>
              <a:latin typeface="Bell MT" panose="02020503060305020303"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A4878367-4D90-4937-B6AA-26BF8D3F6C88}"/>
              </a:ext>
            </a:extLst>
          </p:cNvPr>
          <p:cNvSpPr txBox="1"/>
          <p:nvPr/>
        </p:nvSpPr>
        <p:spPr>
          <a:xfrm>
            <a:off x="5991225" y="4342726"/>
            <a:ext cx="2133600"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b="1" dirty="0">
                <a:latin typeface="Papyrus" panose="03070502060502030205" pitchFamily="66" charset="0"/>
              </a:rPr>
              <a:t>Upcoming Trend</a:t>
            </a:r>
          </a:p>
        </p:txBody>
      </p:sp>
      <p:pic>
        <p:nvPicPr>
          <p:cNvPr id="11" name="Picture 10">
            <a:extLst>
              <a:ext uri="{FF2B5EF4-FFF2-40B4-BE49-F238E27FC236}">
                <a16:creationId xmlns:a16="http://schemas.microsoft.com/office/drawing/2014/main" id="{EAF5BB05-CFD4-4481-8635-24194C4BB647}"/>
              </a:ext>
            </a:extLst>
          </p:cNvPr>
          <p:cNvPicPr>
            <a:picLocks noChangeAspect="1"/>
          </p:cNvPicPr>
          <p:nvPr/>
        </p:nvPicPr>
        <p:blipFill>
          <a:blip r:embed="rId3"/>
          <a:stretch>
            <a:fillRect/>
          </a:stretch>
        </p:blipFill>
        <p:spPr>
          <a:xfrm>
            <a:off x="742950" y="3971925"/>
            <a:ext cx="4842453" cy="2324100"/>
          </a:xfrm>
          <a:prstGeom prst="rect">
            <a:avLst/>
          </a:prstGeom>
        </p:spPr>
      </p:pic>
      <p:pic>
        <p:nvPicPr>
          <p:cNvPr id="12" name="Picture 11">
            <a:extLst>
              <a:ext uri="{FF2B5EF4-FFF2-40B4-BE49-F238E27FC236}">
                <a16:creationId xmlns:a16="http://schemas.microsoft.com/office/drawing/2014/main" id="{52B302B3-6B9D-4356-B27A-E70DDC0F42C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560574" y="612900"/>
            <a:ext cx="5943600" cy="3515899"/>
          </a:xfrm>
          <a:prstGeom prst="rect">
            <a:avLst/>
          </a:prstGeom>
          <a:noFill/>
          <a:ln>
            <a:noFill/>
          </a:ln>
        </p:spPr>
      </p:pic>
    </p:spTree>
    <p:extLst>
      <p:ext uri="{BB962C8B-B14F-4D97-AF65-F5344CB8AC3E}">
        <p14:creationId xmlns:p14="http://schemas.microsoft.com/office/powerpoint/2010/main" val="3280600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2318"/>
            <a:ext cx="10515600" cy="1091757"/>
          </a:xfrm>
        </p:spPr>
        <p:txBody>
          <a:bodyPr/>
          <a:lstStyle/>
          <a:p>
            <a:pPr algn="ctr"/>
            <a:r>
              <a:rPr lang="en-IN" dirty="0"/>
              <a:t>Data Preparation</a:t>
            </a:r>
          </a:p>
        </p:txBody>
      </p:sp>
      <p:sp>
        <p:nvSpPr>
          <p:cNvPr id="3" name="Content Placeholder 2"/>
          <p:cNvSpPr>
            <a:spLocks noGrp="1"/>
          </p:cNvSpPr>
          <p:nvPr>
            <p:ph idx="1"/>
          </p:nvPr>
        </p:nvSpPr>
        <p:spPr>
          <a:xfrm>
            <a:off x="958273" y="2248279"/>
            <a:ext cx="10515600" cy="4351338"/>
          </a:xfrm>
        </p:spPr>
        <p:txBody>
          <a:bodyPr>
            <a:normAutofit/>
          </a:bodyPr>
          <a:lstStyle/>
          <a:p>
            <a:pPr marL="0" indent="0">
              <a:buNone/>
            </a:pPr>
            <a:r>
              <a:rPr lang="en-IN" dirty="0"/>
              <a:t>Presenting how data was cleaned and prepared for building model.</a:t>
            </a:r>
          </a:p>
          <a:p>
            <a:pPr marL="0" indent="0">
              <a:buNone/>
            </a:pPr>
            <a:endParaRPr lang="en-IN" dirty="0"/>
          </a:p>
          <a:p>
            <a:pPr marL="0" indent="0" algn="just">
              <a:buNone/>
            </a:pPr>
            <a:r>
              <a:rPr lang="en-IN" dirty="0"/>
              <a:t>Important points:</a:t>
            </a:r>
          </a:p>
          <a:p>
            <a:pPr lvl="1" algn="just"/>
            <a:r>
              <a:rPr lang="en-IN" dirty="0"/>
              <a:t>How missing values were handled?</a:t>
            </a:r>
          </a:p>
          <a:p>
            <a:pPr lvl="1" algn="just"/>
            <a:r>
              <a:rPr lang="en-IN" dirty="0"/>
              <a:t>How were the outliers handled?</a:t>
            </a:r>
          </a:p>
          <a:p>
            <a:pPr lvl="1" algn="just"/>
            <a:r>
              <a:rPr lang="en-IN" dirty="0"/>
              <a:t>Which new features / derived features were created from the data?</a:t>
            </a:r>
          </a:p>
          <a:p>
            <a:pPr lvl="1" algn="just"/>
            <a:r>
              <a:rPr lang="en-IN" dirty="0"/>
              <a:t>How was feature selection done?</a:t>
            </a:r>
          </a:p>
          <a:p>
            <a:pPr lvl="1" algn="just"/>
            <a:r>
              <a:rPr lang="en-IN" dirty="0"/>
              <a:t>Was binning required? If yes, why and how was it done?</a:t>
            </a:r>
          </a:p>
          <a:p>
            <a:pPr lvl="1" algn="just"/>
            <a:r>
              <a:rPr lang="en-IN" dirty="0"/>
              <a:t>Details of data partitioning</a:t>
            </a:r>
          </a:p>
          <a:p>
            <a:pPr lvl="1" algn="just"/>
            <a:r>
              <a:rPr lang="en-IN" dirty="0"/>
              <a:t>Any other important step used by the team</a:t>
            </a:r>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Tree>
    <p:extLst>
      <p:ext uri="{BB962C8B-B14F-4D97-AF65-F5344CB8AC3E}">
        <p14:creationId xmlns:p14="http://schemas.microsoft.com/office/powerpoint/2010/main" val="3741264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Title 1">
            <a:extLst>
              <a:ext uri="{FF2B5EF4-FFF2-40B4-BE49-F238E27FC236}">
                <a16:creationId xmlns:a16="http://schemas.microsoft.com/office/drawing/2014/main" id="{19D913EA-4112-4910-AD68-561038C602B4}"/>
              </a:ext>
            </a:extLst>
          </p:cNvPr>
          <p:cNvSpPr txBox="1">
            <a:spLocks/>
          </p:cNvSpPr>
          <p:nvPr/>
        </p:nvSpPr>
        <p:spPr>
          <a:xfrm>
            <a:off x="1584036" y="46651"/>
            <a:ext cx="10515600" cy="841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ln w="6600">
                  <a:solidFill>
                    <a:schemeClr val="accent2"/>
                  </a:solidFill>
                  <a:prstDash val="solid"/>
                </a:ln>
                <a:solidFill>
                  <a:srgbClr val="FFFFFF"/>
                </a:solidFill>
                <a:effectLst>
                  <a:outerShdw dist="38100" dir="2700000" algn="tl" rotWithShape="0">
                    <a:schemeClr val="accent2"/>
                  </a:outerShdw>
                </a:effectLst>
              </a:rPr>
              <a:t>      Data Preparation</a:t>
            </a:r>
          </a:p>
        </p:txBody>
      </p:sp>
      <p:sp>
        <p:nvSpPr>
          <p:cNvPr id="4" name="Rectangle 3">
            <a:extLst>
              <a:ext uri="{FF2B5EF4-FFF2-40B4-BE49-F238E27FC236}">
                <a16:creationId xmlns:a16="http://schemas.microsoft.com/office/drawing/2014/main" id="{E44DFDBA-CB86-44FD-936B-E7BE0128A4EB}"/>
              </a:ext>
            </a:extLst>
          </p:cNvPr>
          <p:cNvSpPr/>
          <p:nvPr/>
        </p:nvSpPr>
        <p:spPr>
          <a:xfrm>
            <a:off x="428625" y="1358853"/>
            <a:ext cx="5238750" cy="2456057"/>
          </a:xfrm>
          <a:prstGeom prst="rect">
            <a:avLst/>
          </a:prstGeom>
          <a:solidFill>
            <a:schemeClr val="accent4">
              <a:lumMod val="40000"/>
              <a:lumOff val="60000"/>
            </a:schemeClr>
          </a:solidFill>
        </p:spPr>
        <p:txBody>
          <a:bodyPr wrap="square">
            <a:spAutoFit/>
          </a:bodyPr>
          <a:lstStyle/>
          <a:p>
            <a:pPr>
              <a:lnSpc>
                <a:spcPct val="107000"/>
              </a:lnSpc>
              <a:spcBef>
                <a:spcPts val="1200"/>
              </a:spcBef>
            </a:pPr>
            <a:r>
              <a:rPr lang="en-US" b="1" kern="0" dirty="0">
                <a:solidFill>
                  <a:srgbClr val="2F5496"/>
                </a:solidFill>
                <a:latin typeface="Bell MT" panose="02020503060305020303" pitchFamily="18" charset="0"/>
                <a:ea typeface="Times New Roman" panose="02020603050405020304" pitchFamily="18" charset="0"/>
                <a:cs typeface="Times New Roman" panose="02020603050405020304" pitchFamily="18" charset="0"/>
              </a:rPr>
              <a:t>Handle -ve sales numbers</a:t>
            </a:r>
          </a:p>
          <a:p>
            <a:pPr algn="just">
              <a:lnSpc>
                <a:spcPct val="107000"/>
              </a:lnSpc>
              <a:spcAft>
                <a:spcPts val="800"/>
              </a:spcAft>
            </a:pPr>
            <a:r>
              <a:rPr lang="en-US" dirty="0">
                <a:latin typeface="Bell MT" panose="02020503060305020303" pitchFamily="18" charset="0"/>
                <a:ea typeface="Calibri" panose="020F0502020204030204" pitchFamily="34" charset="0"/>
                <a:cs typeface="Times New Roman" panose="02020603050405020304" pitchFamily="18" charset="0"/>
              </a:rPr>
              <a:t>We find there are some -ve sales values which is not clear. Negative sales number might mean that these are losses , however this is not clearly defined in the problem statement. First, we try by dropping the -ve sales records but its leads to reduced RMSE values. Finally, we found that by turning these -ve numbers to positive , we can get a marginally better RMSE.</a:t>
            </a:r>
          </a:p>
        </p:txBody>
      </p:sp>
      <p:sp>
        <p:nvSpPr>
          <p:cNvPr id="5" name="Rectangle 4">
            <a:extLst>
              <a:ext uri="{FF2B5EF4-FFF2-40B4-BE49-F238E27FC236}">
                <a16:creationId xmlns:a16="http://schemas.microsoft.com/office/drawing/2014/main" id="{FBDB132A-ACA2-4ED8-8ACB-2972376313E9}"/>
              </a:ext>
            </a:extLst>
          </p:cNvPr>
          <p:cNvSpPr/>
          <p:nvPr/>
        </p:nvSpPr>
        <p:spPr>
          <a:xfrm>
            <a:off x="5667375" y="1358853"/>
            <a:ext cx="6096000" cy="1965923"/>
          </a:xfrm>
          <a:prstGeom prst="rect">
            <a:avLst/>
          </a:prstGeom>
          <a:solidFill>
            <a:schemeClr val="accent5">
              <a:lumMod val="20000"/>
              <a:lumOff val="80000"/>
            </a:schemeClr>
          </a:solidFill>
        </p:spPr>
        <p:txBody>
          <a:bodyPr>
            <a:spAutoFit/>
          </a:bodyPr>
          <a:lstStyle/>
          <a:p>
            <a:pPr>
              <a:lnSpc>
                <a:spcPct val="107000"/>
              </a:lnSpc>
              <a:spcBef>
                <a:spcPts val="1200"/>
              </a:spcBef>
            </a:pPr>
            <a:r>
              <a:rPr lang="en-US" b="1" kern="0" dirty="0">
                <a:solidFill>
                  <a:srgbClr val="2F5496"/>
                </a:solidFill>
                <a:latin typeface="Bell MT" panose="02020503060305020303" pitchFamily="18" charset="0"/>
                <a:ea typeface="Times New Roman" panose="02020603050405020304" pitchFamily="18" charset="0"/>
                <a:cs typeface="Times New Roman" panose="02020603050405020304" pitchFamily="18" charset="0"/>
              </a:rPr>
              <a:t>Handle missing values</a:t>
            </a:r>
          </a:p>
          <a:p>
            <a:pPr algn="just">
              <a:lnSpc>
                <a:spcPct val="107000"/>
              </a:lnSpc>
              <a:spcAft>
                <a:spcPts val="800"/>
              </a:spcAft>
            </a:pPr>
            <a:r>
              <a:rPr lang="en-US" dirty="0">
                <a:latin typeface="Bell MT" panose="02020503060305020303" pitchFamily="18" charset="0"/>
                <a:ea typeface="Calibri" panose="020F0502020204030204" pitchFamily="34" charset="0"/>
                <a:cs typeface="Times New Roman" panose="02020603050405020304" pitchFamily="18" charset="0"/>
              </a:rPr>
              <a:t>As shown earlier, we found no missing values in dataset. If there were any missing values, we would have imputed them with column mean or mode depending upon if it’s categorical or continuous.</a:t>
            </a:r>
          </a:p>
          <a:p>
            <a:pPr algn="just">
              <a:lnSpc>
                <a:spcPct val="107000"/>
              </a:lnSpc>
              <a:spcAft>
                <a:spcPts val="800"/>
              </a:spcAft>
            </a:pPr>
            <a:endParaRPr lang="en-US" dirty="0">
              <a:latin typeface="Bell MT" panose="02020503060305020303" pitchFamily="18"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6E623106-E2C4-4F27-B847-763E99AB8C9F}"/>
              </a:ext>
            </a:extLst>
          </p:cNvPr>
          <p:cNvSpPr/>
          <p:nvPr/>
        </p:nvSpPr>
        <p:spPr>
          <a:xfrm>
            <a:off x="466725" y="3954660"/>
            <a:ext cx="5162550" cy="2159694"/>
          </a:xfrm>
          <a:prstGeom prst="rect">
            <a:avLst/>
          </a:prstGeom>
          <a:solidFill>
            <a:schemeClr val="accent6">
              <a:lumMod val="40000"/>
              <a:lumOff val="60000"/>
            </a:schemeClr>
          </a:solidFill>
        </p:spPr>
        <p:txBody>
          <a:bodyPr wrap="square">
            <a:spAutoFit/>
          </a:bodyPr>
          <a:lstStyle/>
          <a:p>
            <a:pPr>
              <a:lnSpc>
                <a:spcPct val="107000"/>
              </a:lnSpc>
              <a:spcBef>
                <a:spcPts val="1200"/>
              </a:spcBef>
            </a:pPr>
            <a:r>
              <a:rPr lang="en-US" b="1" kern="0" dirty="0">
                <a:solidFill>
                  <a:srgbClr val="2F5496"/>
                </a:solidFill>
                <a:latin typeface="Bell MT" panose="02020503060305020303" pitchFamily="18" charset="0"/>
                <a:ea typeface="Times New Roman" panose="02020603050405020304" pitchFamily="18" charset="0"/>
                <a:cs typeface="Times New Roman" panose="02020603050405020304" pitchFamily="18" charset="0"/>
              </a:rPr>
              <a:t>Handle non-normal data</a:t>
            </a:r>
          </a:p>
          <a:p>
            <a:pPr algn="just">
              <a:lnSpc>
                <a:spcPct val="107000"/>
              </a:lnSpc>
              <a:spcAft>
                <a:spcPts val="800"/>
              </a:spcAft>
            </a:pPr>
            <a:r>
              <a:rPr lang="en-US" dirty="0">
                <a:latin typeface="Bell MT" panose="02020503060305020303" pitchFamily="18" charset="0"/>
                <a:ea typeface="Calibri" panose="020F0502020204030204" pitchFamily="34" charset="0"/>
                <a:cs typeface="Times New Roman" panose="02020603050405020304" pitchFamily="18" charset="0"/>
              </a:rPr>
              <a:t>None of the numeric features are normally distributed. We have calculated the skewness of all such columns and they are not 0s. We have tried to do some conversions like log transformation, exponential transforations etc but it is not helping us improve the final RMSE score.</a:t>
            </a:r>
          </a:p>
        </p:txBody>
      </p:sp>
      <p:sp>
        <p:nvSpPr>
          <p:cNvPr id="7" name="Rectangle 6">
            <a:extLst>
              <a:ext uri="{FF2B5EF4-FFF2-40B4-BE49-F238E27FC236}">
                <a16:creationId xmlns:a16="http://schemas.microsoft.com/office/drawing/2014/main" id="{6CE3C5ED-DADE-4B96-82DA-F62DF6B71EE8}"/>
              </a:ext>
            </a:extLst>
          </p:cNvPr>
          <p:cNvSpPr/>
          <p:nvPr/>
        </p:nvSpPr>
        <p:spPr>
          <a:xfrm>
            <a:off x="5667375" y="5205957"/>
            <a:ext cx="6096000" cy="1270604"/>
          </a:xfrm>
          <a:prstGeom prst="rect">
            <a:avLst/>
          </a:prstGeom>
          <a:solidFill>
            <a:schemeClr val="accent3">
              <a:lumMod val="60000"/>
              <a:lumOff val="40000"/>
            </a:schemeClr>
          </a:solidFill>
        </p:spPr>
        <p:txBody>
          <a:bodyPr>
            <a:spAutoFit/>
          </a:bodyPr>
          <a:lstStyle/>
          <a:p>
            <a:pPr>
              <a:lnSpc>
                <a:spcPct val="107000"/>
              </a:lnSpc>
              <a:spcBef>
                <a:spcPts val="1200"/>
              </a:spcBef>
            </a:pPr>
            <a:r>
              <a:rPr lang="en-US" b="1" kern="0" dirty="0">
                <a:solidFill>
                  <a:srgbClr val="2F5496"/>
                </a:solidFill>
                <a:latin typeface="Bell MT" panose="02020503060305020303" pitchFamily="18" charset="0"/>
                <a:ea typeface="Times New Roman" panose="02020603050405020304" pitchFamily="18" charset="0"/>
                <a:cs typeface="Times New Roman" panose="02020603050405020304" pitchFamily="18" charset="0"/>
              </a:rPr>
              <a:t>Handle Scaling/Standardization</a:t>
            </a:r>
          </a:p>
          <a:p>
            <a:pPr algn="just">
              <a:lnSpc>
                <a:spcPct val="107000"/>
              </a:lnSpc>
              <a:spcAft>
                <a:spcPts val="800"/>
              </a:spcAft>
            </a:pPr>
            <a:r>
              <a:rPr lang="en-US" dirty="0">
                <a:latin typeface="Bell MT" panose="02020503060305020303" pitchFamily="18" charset="0"/>
                <a:ea typeface="Calibri" panose="020F0502020204030204" pitchFamily="34" charset="0"/>
                <a:cs typeface="Times New Roman" panose="02020603050405020304" pitchFamily="18" charset="0"/>
              </a:rPr>
              <a:t>For the numeric columns that are on different range, we have tried to use Min-Max scaling, Standard scaling  and RobustScaling. </a:t>
            </a:r>
          </a:p>
        </p:txBody>
      </p:sp>
      <p:sp>
        <p:nvSpPr>
          <p:cNvPr id="8" name="Rectangle 7">
            <a:extLst>
              <a:ext uri="{FF2B5EF4-FFF2-40B4-BE49-F238E27FC236}">
                <a16:creationId xmlns:a16="http://schemas.microsoft.com/office/drawing/2014/main" id="{975B3970-31F1-45C1-A18F-FB57F3690234}"/>
              </a:ext>
            </a:extLst>
          </p:cNvPr>
          <p:cNvSpPr/>
          <p:nvPr/>
        </p:nvSpPr>
        <p:spPr>
          <a:xfrm>
            <a:off x="5667375" y="3380142"/>
            <a:ext cx="6096000" cy="1754326"/>
          </a:xfrm>
          <a:prstGeom prst="rect">
            <a:avLst/>
          </a:prstGeom>
          <a:solidFill>
            <a:schemeClr val="accent2">
              <a:lumMod val="40000"/>
              <a:lumOff val="60000"/>
            </a:schemeClr>
          </a:solidFill>
        </p:spPr>
        <p:txBody>
          <a:bodyPr>
            <a:spAutoFit/>
          </a:bodyPr>
          <a:lstStyle/>
          <a:p>
            <a:pPr algn="just"/>
            <a:r>
              <a:rPr lang="en-US" b="1" dirty="0">
                <a:solidFill>
                  <a:schemeClr val="tx2"/>
                </a:solidFill>
                <a:latin typeface="Bell MT" panose="02020503060305020303" pitchFamily="18" charset="0"/>
              </a:rPr>
              <a:t>Handle outliers</a:t>
            </a:r>
          </a:p>
          <a:p>
            <a:pPr algn="just"/>
            <a:r>
              <a:rPr lang="en-US" dirty="0">
                <a:latin typeface="Bell MT" panose="02020503060305020303" pitchFamily="18" charset="0"/>
              </a:rPr>
              <a:t>There are some outliers as identified by IQR method. We have tried to use percentile capping method to cap &amp; floor the outliers to the 1% or 99% percentile values.  While building models, we saw that in this case too much outlier removal is not helping improve the RMSE, so we kept the values.</a:t>
            </a:r>
          </a:p>
        </p:txBody>
      </p:sp>
    </p:spTree>
    <p:extLst>
      <p:ext uri="{BB962C8B-B14F-4D97-AF65-F5344CB8AC3E}">
        <p14:creationId xmlns:p14="http://schemas.microsoft.com/office/powerpoint/2010/main" val="1519907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Title 1">
            <a:extLst>
              <a:ext uri="{FF2B5EF4-FFF2-40B4-BE49-F238E27FC236}">
                <a16:creationId xmlns:a16="http://schemas.microsoft.com/office/drawing/2014/main" id="{19D913EA-4112-4910-AD68-561038C602B4}"/>
              </a:ext>
            </a:extLst>
          </p:cNvPr>
          <p:cNvSpPr txBox="1">
            <a:spLocks/>
          </p:cNvSpPr>
          <p:nvPr/>
        </p:nvSpPr>
        <p:spPr>
          <a:xfrm>
            <a:off x="1584036" y="46651"/>
            <a:ext cx="10515600" cy="841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ln w="6600">
                  <a:solidFill>
                    <a:schemeClr val="accent2"/>
                  </a:solidFill>
                  <a:prstDash val="solid"/>
                </a:ln>
                <a:solidFill>
                  <a:srgbClr val="FFFFFF"/>
                </a:solidFill>
                <a:effectLst>
                  <a:outerShdw dist="38100" dir="2700000" algn="tl" rotWithShape="0">
                    <a:schemeClr val="accent2"/>
                  </a:outerShdw>
                </a:effectLst>
              </a:rPr>
              <a:t>      Data Preparation</a:t>
            </a:r>
          </a:p>
        </p:txBody>
      </p:sp>
      <p:graphicFrame>
        <p:nvGraphicFramePr>
          <p:cNvPr id="4" name="Diagram 3">
            <a:extLst>
              <a:ext uri="{FF2B5EF4-FFF2-40B4-BE49-F238E27FC236}">
                <a16:creationId xmlns:a16="http://schemas.microsoft.com/office/drawing/2014/main" id="{02C178E5-49CB-4290-A8EF-9D4E699DEAC8}"/>
              </a:ext>
            </a:extLst>
          </p:cNvPr>
          <p:cNvGraphicFramePr/>
          <p:nvPr>
            <p:extLst>
              <p:ext uri="{D42A27DB-BD31-4B8C-83A1-F6EECF244321}">
                <p14:modId xmlns:p14="http://schemas.microsoft.com/office/powerpoint/2010/main" val="309580634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6348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D1A8A5-47E0-4546-A3F9-FC33D546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a:extLst>
              <a:ext uri="{FF2B5EF4-FFF2-40B4-BE49-F238E27FC236}">
                <a16:creationId xmlns:a16="http://schemas.microsoft.com/office/drawing/2014/main" id="{19D913EA-4112-4910-AD68-561038C602B4}"/>
              </a:ext>
            </a:extLst>
          </p:cNvPr>
          <p:cNvSpPr txBox="1">
            <a:spLocks/>
          </p:cNvSpPr>
          <p:nvPr/>
        </p:nvSpPr>
        <p:spPr>
          <a:xfrm>
            <a:off x="1166648" y="679927"/>
            <a:ext cx="4929352" cy="22706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dirty="0">
                <a:ln w="6600">
                  <a:solidFill>
                    <a:schemeClr val="accent2"/>
                  </a:solidFill>
                  <a:prstDash val="solid"/>
                </a:ln>
                <a:effectLst>
                  <a:outerShdw dist="38100" dir="2700000" algn="tl" rotWithShape="0">
                    <a:schemeClr val="accent2"/>
                  </a:outerShdw>
                </a:effectLst>
              </a:rPr>
              <a:t>      Data Preparation</a:t>
            </a:r>
          </a:p>
        </p:txBody>
      </p:sp>
      <p:sp>
        <p:nvSpPr>
          <p:cNvPr id="14" name="Rectangle 13">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36E4654-58CD-422E-884A-D4ED28FCF6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7" name="Rectangle 64">
              <a:extLst>
                <a:ext uri="{FF2B5EF4-FFF2-40B4-BE49-F238E27FC236}">
                  <a16:creationId xmlns:a16="http://schemas.microsoft.com/office/drawing/2014/main" id="{4BE227E0-71B4-4555-AFAA-22C04AA6F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66">
              <a:extLst>
                <a:ext uri="{FF2B5EF4-FFF2-40B4-BE49-F238E27FC236}">
                  <a16:creationId xmlns:a16="http://schemas.microsoft.com/office/drawing/2014/main" id="{72D85191-DF12-4356-904F-664E1D9AF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64">
              <a:extLst>
                <a:ext uri="{FF2B5EF4-FFF2-40B4-BE49-F238E27FC236}">
                  <a16:creationId xmlns:a16="http://schemas.microsoft.com/office/drawing/2014/main" id="{C7445D04-F9A8-4746-8B90-6A13DEFED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66">
              <a:extLst>
                <a:ext uri="{FF2B5EF4-FFF2-40B4-BE49-F238E27FC236}">
                  <a16:creationId xmlns:a16="http://schemas.microsoft.com/office/drawing/2014/main" id="{E95FCE8F-A967-4388-9DFA-1A76A35B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64">
              <a:extLst>
                <a:ext uri="{FF2B5EF4-FFF2-40B4-BE49-F238E27FC236}">
                  <a16:creationId xmlns:a16="http://schemas.microsoft.com/office/drawing/2014/main" id="{05939A2B-5E1B-405C-84E1-788586F8B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66">
              <a:extLst>
                <a:ext uri="{FF2B5EF4-FFF2-40B4-BE49-F238E27FC236}">
                  <a16:creationId xmlns:a16="http://schemas.microsoft.com/office/drawing/2014/main" id="{FEC27F93-D2D8-496E-A373-8043A75FD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64">
              <a:extLst>
                <a:ext uri="{FF2B5EF4-FFF2-40B4-BE49-F238E27FC236}">
                  <a16:creationId xmlns:a16="http://schemas.microsoft.com/office/drawing/2014/main" id="{3B576C51-A72E-4F6A-B49F-5A5CBE888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66">
              <a:extLst>
                <a:ext uri="{FF2B5EF4-FFF2-40B4-BE49-F238E27FC236}">
                  <a16:creationId xmlns:a16="http://schemas.microsoft.com/office/drawing/2014/main" id="{99B65923-6F23-4733-9CF9-F4B9352432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64">
              <a:extLst>
                <a:ext uri="{FF2B5EF4-FFF2-40B4-BE49-F238E27FC236}">
                  <a16:creationId xmlns:a16="http://schemas.microsoft.com/office/drawing/2014/main" id="{9E0623A6-24A9-4816-B863-75B77547A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66">
              <a:extLst>
                <a:ext uri="{FF2B5EF4-FFF2-40B4-BE49-F238E27FC236}">
                  <a16:creationId xmlns:a16="http://schemas.microsoft.com/office/drawing/2014/main" id="{C20EF281-FA60-4D37-90E6-E5B28BD8C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64">
              <a:extLst>
                <a:ext uri="{FF2B5EF4-FFF2-40B4-BE49-F238E27FC236}">
                  <a16:creationId xmlns:a16="http://schemas.microsoft.com/office/drawing/2014/main" id="{9069E840-C429-4236-A4DA-891EA1E9AD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66">
              <a:extLst>
                <a:ext uri="{FF2B5EF4-FFF2-40B4-BE49-F238E27FC236}">
                  <a16:creationId xmlns:a16="http://schemas.microsoft.com/office/drawing/2014/main" id="{BF564ADA-3181-40F2-B9C7-45CB4BB1D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64">
              <a:extLst>
                <a:ext uri="{FF2B5EF4-FFF2-40B4-BE49-F238E27FC236}">
                  <a16:creationId xmlns:a16="http://schemas.microsoft.com/office/drawing/2014/main" id="{8AB1352F-B74F-442B-9A30-922B52BFB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66">
              <a:extLst>
                <a:ext uri="{FF2B5EF4-FFF2-40B4-BE49-F238E27FC236}">
                  <a16:creationId xmlns:a16="http://schemas.microsoft.com/office/drawing/2014/main" id="{F003180C-C0C2-44E5-9485-47F357C00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64">
              <a:extLst>
                <a:ext uri="{FF2B5EF4-FFF2-40B4-BE49-F238E27FC236}">
                  <a16:creationId xmlns:a16="http://schemas.microsoft.com/office/drawing/2014/main" id="{32812F6B-EE30-4B15-AF9F-FC1507D2B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66">
              <a:extLst>
                <a:ext uri="{FF2B5EF4-FFF2-40B4-BE49-F238E27FC236}">
                  <a16:creationId xmlns:a16="http://schemas.microsoft.com/office/drawing/2014/main" id="{E14F058D-0D19-42EC-9D49-21C0117B4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64">
              <a:extLst>
                <a:ext uri="{FF2B5EF4-FFF2-40B4-BE49-F238E27FC236}">
                  <a16:creationId xmlns:a16="http://schemas.microsoft.com/office/drawing/2014/main" id="{F7299257-9C1E-4F28-B180-47377237E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66">
              <a:extLst>
                <a:ext uri="{FF2B5EF4-FFF2-40B4-BE49-F238E27FC236}">
                  <a16:creationId xmlns:a16="http://schemas.microsoft.com/office/drawing/2014/main" id="{DD5BEB94-4B65-4017-8F89-E8FE34AB2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64">
              <a:extLst>
                <a:ext uri="{FF2B5EF4-FFF2-40B4-BE49-F238E27FC236}">
                  <a16:creationId xmlns:a16="http://schemas.microsoft.com/office/drawing/2014/main" id="{C809A0CC-3F6B-458C-8F13-A84E953DD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66">
              <a:extLst>
                <a:ext uri="{FF2B5EF4-FFF2-40B4-BE49-F238E27FC236}">
                  <a16:creationId xmlns:a16="http://schemas.microsoft.com/office/drawing/2014/main" id="{426FCC53-798B-44C6-97C0-1725C0DF2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9811" y="1272006"/>
            <a:ext cx="5120639" cy="793700"/>
          </a:xfrm>
          <a:prstGeom prst="rect">
            <a:avLst/>
          </a:prstGeom>
        </p:spPr>
      </p:pic>
      <p:sp>
        <p:nvSpPr>
          <p:cNvPr id="38" name="Rectangle 37">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E011D8FE-8D7A-433A-BA29-CF731D5B93F4}"/>
              </a:ext>
            </a:extLst>
          </p:cNvPr>
          <p:cNvSpPr/>
          <p:nvPr/>
        </p:nvSpPr>
        <p:spPr>
          <a:xfrm>
            <a:off x="1166649" y="3540334"/>
            <a:ext cx="4929351" cy="3043346"/>
          </a:xfrm>
          <a:prstGeom prst="rect">
            <a:avLst/>
          </a:prstGeom>
        </p:spPr>
        <p:txBody>
          <a:bodyPr vert="horz" lIns="91440" tIns="45720" rIns="91440" bIns="45720" rtlCol="0" anchor="ctr">
            <a:normAutofit/>
          </a:bodyPr>
          <a:lstStyle/>
          <a:p>
            <a:pPr>
              <a:lnSpc>
                <a:spcPct val="90000"/>
              </a:lnSpc>
              <a:spcAft>
                <a:spcPts val="600"/>
              </a:spcAft>
            </a:pPr>
            <a:r>
              <a:rPr lang="en-US" b="1" dirty="0">
                <a:latin typeface="Papyrus" panose="03070502060502030205" pitchFamily="66" charset="0"/>
              </a:rPr>
              <a:t>Categorical to Numeric Conversion</a:t>
            </a:r>
          </a:p>
          <a:p>
            <a:pPr algn="just">
              <a:lnSpc>
                <a:spcPct val="90000"/>
              </a:lnSpc>
              <a:spcAft>
                <a:spcPts val="600"/>
              </a:spcAft>
            </a:pPr>
            <a:r>
              <a:rPr lang="en-US" dirty="0">
                <a:latin typeface="Bell MT" panose="02020503060305020303" pitchFamily="18" charset="0"/>
              </a:rPr>
              <a:t>Many machine learning algorithms cannot operate on label data directly. They require all input variables and output variables to be numeric. Since we will be applying a regression algorithm, all the features must be numeric in nature. We can do it by converting the existing categorical columns by applying encoding.</a:t>
            </a:r>
          </a:p>
        </p:txBody>
      </p:sp>
      <p:graphicFrame>
        <p:nvGraphicFramePr>
          <p:cNvPr id="5" name="Table 4">
            <a:extLst>
              <a:ext uri="{FF2B5EF4-FFF2-40B4-BE49-F238E27FC236}">
                <a16:creationId xmlns:a16="http://schemas.microsoft.com/office/drawing/2014/main" id="{AAA088E3-EB8F-4879-9998-82A8D54A68FE}"/>
              </a:ext>
            </a:extLst>
          </p:cNvPr>
          <p:cNvGraphicFramePr>
            <a:graphicFrameLocks noGrp="1"/>
          </p:cNvGraphicFramePr>
          <p:nvPr>
            <p:extLst>
              <p:ext uri="{D42A27DB-BD31-4B8C-83A1-F6EECF244321}">
                <p14:modId xmlns:p14="http://schemas.microsoft.com/office/powerpoint/2010/main" val="3098031230"/>
              </p:ext>
            </p:extLst>
          </p:nvPr>
        </p:nvGraphicFramePr>
        <p:xfrm>
          <a:off x="6799812" y="3709384"/>
          <a:ext cx="5120638" cy="2667070"/>
        </p:xfrm>
        <a:graphic>
          <a:graphicData uri="http://schemas.openxmlformats.org/drawingml/2006/table">
            <a:tbl>
              <a:tblPr firstRow="1" firstCol="1" bandRow="1">
                <a:tableStyleId>{69012ECD-51FC-41F1-AA8D-1B2483CD663E}</a:tableStyleId>
              </a:tblPr>
              <a:tblGrid>
                <a:gridCol w="2268045">
                  <a:extLst>
                    <a:ext uri="{9D8B030D-6E8A-4147-A177-3AD203B41FA5}">
                      <a16:colId xmlns:a16="http://schemas.microsoft.com/office/drawing/2014/main" val="2476309683"/>
                    </a:ext>
                  </a:extLst>
                </a:gridCol>
                <a:gridCol w="2852593">
                  <a:extLst>
                    <a:ext uri="{9D8B030D-6E8A-4147-A177-3AD203B41FA5}">
                      <a16:colId xmlns:a16="http://schemas.microsoft.com/office/drawing/2014/main" val="1291061591"/>
                    </a:ext>
                  </a:extLst>
                </a:gridCol>
              </a:tblGrid>
              <a:tr h="381010">
                <a:tc>
                  <a:txBody>
                    <a:bodyPr/>
                    <a:lstStyle/>
                    <a:p>
                      <a:pPr marL="0" marR="0">
                        <a:lnSpc>
                          <a:spcPct val="107000"/>
                        </a:lnSpc>
                        <a:spcBef>
                          <a:spcPts val="0"/>
                        </a:spcBef>
                        <a:spcAft>
                          <a:spcPts val="0"/>
                        </a:spcAft>
                      </a:pPr>
                      <a:r>
                        <a:rPr lang="en-US" sz="2000" dirty="0">
                          <a:effectLst/>
                          <a:latin typeface="Bell MT" panose="02020503060305020303" pitchFamily="18" charset="0"/>
                        </a:rPr>
                        <a:t>Encoding</a:t>
                      </a:r>
                      <a:endParaRPr lang="en-US" sz="2000" dirty="0">
                        <a:effectLst/>
                        <a:latin typeface="Bell MT" panose="02020503060305020303" pitchFamily="18" charset="0"/>
                        <a:ea typeface="Calibri" panose="020F0502020204030204" pitchFamily="34" charset="0"/>
                        <a:cs typeface="Times New Roman" panose="02020603050405020304" pitchFamily="18" charset="0"/>
                      </a:endParaRPr>
                    </a:p>
                  </a:txBody>
                  <a:tcPr marL="126262" marR="126262" marT="0" marB="0" anchor="b"/>
                </a:tc>
                <a:tc>
                  <a:txBody>
                    <a:bodyPr/>
                    <a:lstStyle/>
                    <a:p>
                      <a:pPr marL="0" marR="0">
                        <a:lnSpc>
                          <a:spcPct val="107000"/>
                        </a:lnSpc>
                        <a:spcBef>
                          <a:spcPts val="0"/>
                        </a:spcBef>
                        <a:spcAft>
                          <a:spcPts val="0"/>
                        </a:spcAft>
                      </a:pPr>
                      <a:r>
                        <a:rPr lang="en-US" sz="2000" dirty="0">
                          <a:effectLst/>
                          <a:latin typeface="Bell MT" panose="02020503060305020303" pitchFamily="18" charset="0"/>
                        </a:rPr>
                        <a:t>Feature</a:t>
                      </a:r>
                      <a:endParaRPr lang="en-US" sz="2000" dirty="0">
                        <a:effectLst/>
                        <a:latin typeface="Bell MT" panose="02020503060305020303" pitchFamily="18" charset="0"/>
                        <a:ea typeface="Calibri" panose="020F0502020204030204" pitchFamily="34" charset="0"/>
                        <a:cs typeface="Times New Roman" panose="02020603050405020304" pitchFamily="18" charset="0"/>
                      </a:endParaRPr>
                    </a:p>
                  </a:txBody>
                  <a:tcPr marL="126262" marR="126262" marT="0" marB="0" anchor="b"/>
                </a:tc>
                <a:extLst>
                  <a:ext uri="{0D108BD9-81ED-4DB2-BD59-A6C34878D82A}">
                    <a16:rowId xmlns:a16="http://schemas.microsoft.com/office/drawing/2014/main" val="2131083890"/>
                  </a:ext>
                </a:extLst>
              </a:tr>
              <a:tr h="381010">
                <a:tc>
                  <a:txBody>
                    <a:bodyPr/>
                    <a:lstStyle/>
                    <a:p>
                      <a:pPr marL="0" marR="0">
                        <a:lnSpc>
                          <a:spcPct val="107000"/>
                        </a:lnSpc>
                        <a:spcBef>
                          <a:spcPts val="0"/>
                        </a:spcBef>
                        <a:spcAft>
                          <a:spcPts val="0"/>
                        </a:spcAft>
                      </a:pPr>
                      <a:r>
                        <a:rPr lang="en-US" sz="1800" dirty="0">
                          <a:effectLst/>
                          <a:latin typeface="Bell MT" panose="02020503060305020303" pitchFamily="18" charset="0"/>
                        </a:rPr>
                        <a:t>One-Hot Encode</a:t>
                      </a:r>
                      <a:endParaRPr lang="en-US" sz="1800" dirty="0">
                        <a:effectLst/>
                        <a:latin typeface="Bell MT" panose="02020503060305020303" pitchFamily="18" charset="0"/>
                        <a:ea typeface="Calibri" panose="020F0502020204030204" pitchFamily="34" charset="0"/>
                        <a:cs typeface="Times New Roman" panose="02020603050405020304" pitchFamily="18" charset="0"/>
                      </a:endParaRPr>
                    </a:p>
                  </a:txBody>
                  <a:tcPr marL="126262" marR="126262" marT="0" marB="0" anchor="b"/>
                </a:tc>
                <a:tc>
                  <a:txBody>
                    <a:bodyPr/>
                    <a:lstStyle/>
                    <a:p>
                      <a:pPr marL="0" marR="0">
                        <a:lnSpc>
                          <a:spcPct val="107000"/>
                        </a:lnSpc>
                        <a:spcBef>
                          <a:spcPts val="0"/>
                        </a:spcBef>
                        <a:spcAft>
                          <a:spcPts val="0"/>
                        </a:spcAft>
                      </a:pPr>
                      <a:r>
                        <a:rPr lang="en-US" sz="1800" dirty="0">
                          <a:effectLst/>
                          <a:latin typeface="Bell MT" panose="02020503060305020303" pitchFamily="18" charset="0"/>
                        </a:rPr>
                        <a:t>Item_Type</a:t>
                      </a:r>
                      <a:endParaRPr lang="en-US" sz="1800" dirty="0">
                        <a:effectLst/>
                        <a:latin typeface="Bell MT" panose="02020503060305020303" pitchFamily="18" charset="0"/>
                        <a:ea typeface="Calibri" panose="020F0502020204030204" pitchFamily="34" charset="0"/>
                        <a:cs typeface="Times New Roman" panose="02020603050405020304" pitchFamily="18" charset="0"/>
                      </a:endParaRPr>
                    </a:p>
                  </a:txBody>
                  <a:tcPr marL="126262" marR="126262" marT="0" marB="0" anchor="b"/>
                </a:tc>
                <a:extLst>
                  <a:ext uri="{0D108BD9-81ED-4DB2-BD59-A6C34878D82A}">
                    <a16:rowId xmlns:a16="http://schemas.microsoft.com/office/drawing/2014/main" val="3425842890"/>
                  </a:ext>
                </a:extLst>
              </a:tr>
              <a:tr h="381010">
                <a:tc>
                  <a:txBody>
                    <a:bodyPr/>
                    <a:lstStyle/>
                    <a:p>
                      <a:pPr marL="0" marR="0">
                        <a:lnSpc>
                          <a:spcPct val="107000"/>
                        </a:lnSpc>
                        <a:spcBef>
                          <a:spcPts val="0"/>
                        </a:spcBef>
                        <a:spcAft>
                          <a:spcPts val="0"/>
                        </a:spcAft>
                      </a:pPr>
                      <a:r>
                        <a:rPr lang="en-US" sz="1800" dirty="0">
                          <a:effectLst/>
                          <a:latin typeface="Bell MT" panose="02020503060305020303" pitchFamily="18" charset="0"/>
                        </a:rPr>
                        <a:t>Label Encode</a:t>
                      </a:r>
                      <a:endParaRPr lang="en-US" sz="1800" dirty="0">
                        <a:effectLst/>
                        <a:latin typeface="Bell MT" panose="02020503060305020303" pitchFamily="18" charset="0"/>
                        <a:ea typeface="Calibri" panose="020F0502020204030204" pitchFamily="34" charset="0"/>
                        <a:cs typeface="Times New Roman" panose="02020603050405020304" pitchFamily="18" charset="0"/>
                      </a:endParaRPr>
                    </a:p>
                  </a:txBody>
                  <a:tcPr marL="126262" marR="126262" marT="0" marB="0" anchor="b"/>
                </a:tc>
                <a:tc>
                  <a:txBody>
                    <a:bodyPr/>
                    <a:lstStyle/>
                    <a:p>
                      <a:pPr marL="0" marR="0">
                        <a:lnSpc>
                          <a:spcPct val="107000"/>
                        </a:lnSpc>
                        <a:spcBef>
                          <a:spcPts val="0"/>
                        </a:spcBef>
                        <a:spcAft>
                          <a:spcPts val="0"/>
                        </a:spcAft>
                      </a:pPr>
                      <a:r>
                        <a:rPr lang="en-US" sz="1800" dirty="0">
                          <a:effectLst/>
                          <a:latin typeface="Bell MT" panose="02020503060305020303" pitchFamily="18" charset="0"/>
                        </a:rPr>
                        <a:t>Outlet_Size</a:t>
                      </a:r>
                      <a:endParaRPr lang="en-US" sz="1800" dirty="0">
                        <a:effectLst/>
                        <a:latin typeface="Bell MT" panose="02020503060305020303" pitchFamily="18" charset="0"/>
                        <a:ea typeface="Calibri" panose="020F0502020204030204" pitchFamily="34" charset="0"/>
                        <a:cs typeface="Times New Roman" panose="02020603050405020304" pitchFamily="18" charset="0"/>
                      </a:endParaRPr>
                    </a:p>
                  </a:txBody>
                  <a:tcPr marL="126262" marR="126262" marT="0" marB="0" anchor="b"/>
                </a:tc>
                <a:extLst>
                  <a:ext uri="{0D108BD9-81ED-4DB2-BD59-A6C34878D82A}">
                    <a16:rowId xmlns:a16="http://schemas.microsoft.com/office/drawing/2014/main" val="403718187"/>
                  </a:ext>
                </a:extLst>
              </a:tr>
              <a:tr h="381010">
                <a:tc>
                  <a:txBody>
                    <a:bodyPr/>
                    <a:lstStyle/>
                    <a:p>
                      <a:pPr marL="0" marR="0">
                        <a:lnSpc>
                          <a:spcPct val="107000"/>
                        </a:lnSpc>
                        <a:spcBef>
                          <a:spcPts val="0"/>
                        </a:spcBef>
                        <a:spcAft>
                          <a:spcPts val="0"/>
                        </a:spcAft>
                      </a:pPr>
                      <a:r>
                        <a:rPr lang="en-US" sz="1800" dirty="0">
                          <a:effectLst/>
                          <a:latin typeface="Bell MT" panose="02020503060305020303" pitchFamily="18" charset="0"/>
                        </a:rPr>
                        <a:t>Label Encode</a:t>
                      </a:r>
                      <a:endParaRPr lang="en-US" sz="1800" dirty="0">
                        <a:effectLst/>
                        <a:latin typeface="Bell MT" panose="02020503060305020303" pitchFamily="18" charset="0"/>
                        <a:ea typeface="Calibri" panose="020F0502020204030204" pitchFamily="34" charset="0"/>
                        <a:cs typeface="Times New Roman" panose="02020603050405020304" pitchFamily="18" charset="0"/>
                      </a:endParaRPr>
                    </a:p>
                  </a:txBody>
                  <a:tcPr marL="126262" marR="126262" marT="0" marB="0" anchor="b"/>
                </a:tc>
                <a:tc>
                  <a:txBody>
                    <a:bodyPr/>
                    <a:lstStyle/>
                    <a:p>
                      <a:pPr marL="0" marR="0">
                        <a:lnSpc>
                          <a:spcPct val="107000"/>
                        </a:lnSpc>
                        <a:spcBef>
                          <a:spcPts val="0"/>
                        </a:spcBef>
                        <a:spcAft>
                          <a:spcPts val="0"/>
                        </a:spcAft>
                      </a:pPr>
                      <a:r>
                        <a:rPr lang="en-US" sz="1800" dirty="0">
                          <a:effectLst/>
                          <a:latin typeface="Bell MT" panose="02020503060305020303" pitchFamily="18" charset="0"/>
                        </a:rPr>
                        <a:t>Outlet_Location_Type</a:t>
                      </a:r>
                      <a:endParaRPr lang="en-US" sz="1800" dirty="0">
                        <a:effectLst/>
                        <a:latin typeface="Bell MT" panose="02020503060305020303" pitchFamily="18" charset="0"/>
                        <a:ea typeface="Calibri" panose="020F0502020204030204" pitchFamily="34" charset="0"/>
                        <a:cs typeface="Times New Roman" panose="02020603050405020304" pitchFamily="18" charset="0"/>
                      </a:endParaRPr>
                    </a:p>
                  </a:txBody>
                  <a:tcPr marL="126262" marR="126262" marT="0" marB="0" anchor="b"/>
                </a:tc>
                <a:extLst>
                  <a:ext uri="{0D108BD9-81ED-4DB2-BD59-A6C34878D82A}">
                    <a16:rowId xmlns:a16="http://schemas.microsoft.com/office/drawing/2014/main" val="4160429428"/>
                  </a:ext>
                </a:extLst>
              </a:tr>
              <a:tr h="381010">
                <a:tc>
                  <a:txBody>
                    <a:bodyPr/>
                    <a:lstStyle/>
                    <a:p>
                      <a:pPr marL="0" marR="0">
                        <a:lnSpc>
                          <a:spcPct val="107000"/>
                        </a:lnSpc>
                        <a:spcBef>
                          <a:spcPts val="0"/>
                        </a:spcBef>
                        <a:spcAft>
                          <a:spcPts val="0"/>
                        </a:spcAft>
                      </a:pPr>
                      <a:r>
                        <a:rPr lang="en-US" sz="1800" dirty="0">
                          <a:effectLst/>
                          <a:latin typeface="Bell MT" panose="02020503060305020303" pitchFamily="18" charset="0"/>
                        </a:rPr>
                        <a:t>One-Hot Encode</a:t>
                      </a:r>
                      <a:endParaRPr lang="en-US" sz="1800" dirty="0">
                        <a:effectLst/>
                        <a:latin typeface="Bell MT" panose="02020503060305020303" pitchFamily="18" charset="0"/>
                        <a:ea typeface="Calibri" panose="020F0502020204030204" pitchFamily="34" charset="0"/>
                        <a:cs typeface="Times New Roman" panose="02020603050405020304" pitchFamily="18" charset="0"/>
                      </a:endParaRPr>
                    </a:p>
                  </a:txBody>
                  <a:tcPr marL="126262" marR="126262" marT="0" marB="0" anchor="b"/>
                </a:tc>
                <a:tc>
                  <a:txBody>
                    <a:bodyPr/>
                    <a:lstStyle/>
                    <a:p>
                      <a:pPr marL="0" marR="0">
                        <a:lnSpc>
                          <a:spcPct val="107000"/>
                        </a:lnSpc>
                        <a:spcBef>
                          <a:spcPts val="0"/>
                        </a:spcBef>
                        <a:spcAft>
                          <a:spcPts val="0"/>
                        </a:spcAft>
                      </a:pPr>
                      <a:r>
                        <a:rPr lang="en-US" sz="1800" dirty="0">
                          <a:effectLst/>
                          <a:latin typeface="Bell MT" panose="02020503060305020303" pitchFamily="18" charset="0"/>
                        </a:rPr>
                        <a:t>Outlet_ID</a:t>
                      </a:r>
                      <a:endParaRPr lang="en-US" sz="1800" dirty="0">
                        <a:effectLst/>
                        <a:latin typeface="Bell MT" panose="02020503060305020303" pitchFamily="18" charset="0"/>
                        <a:ea typeface="Calibri" panose="020F0502020204030204" pitchFamily="34" charset="0"/>
                        <a:cs typeface="Times New Roman" panose="02020603050405020304" pitchFamily="18" charset="0"/>
                      </a:endParaRPr>
                    </a:p>
                  </a:txBody>
                  <a:tcPr marL="126262" marR="126262" marT="0" marB="0" anchor="b"/>
                </a:tc>
                <a:extLst>
                  <a:ext uri="{0D108BD9-81ED-4DB2-BD59-A6C34878D82A}">
                    <a16:rowId xmlns:a16="http://schemas.microsoft.com/office/drawing/2014/main" val="1300348381"/>
                  </a:ext>
                </a:extLst>
              </a:tr>
              <a:tr h="381010">
                <a:tc>
                  <a:txBody>
                    <a:bodyPr/>
                    <a:lstStyle/>
                    <a:p>
                      <a:pPr marL="0" marR="0">
                        <a:lnSpc>
                          <a:spcPct val="107000"/>
                        </a:lnSpc>
                        <a:spcBef>
                          <a:spcPts val="0"/>
                        </a:spcBef>
                        <a:spcAft>
                          <a:spcPts val="0"/>
                        </a:spcAft>
                      </a:pPr>
                      <a:r>
                        <a:rPr lang="en-US" sz="1800" dirty="0">
                          <a:effectLst/>
                          <a:latin typeface="Bell MT" panose="02020503060305020303" pitchFamily="18" charset="0"/>
                        </a:rPr>
                        <a:t>One-Hot Encode</a:t>
                      </a:r>
                      <a:endParaRPr lang="en-US" sz="1800" dirty="0">
                        <a:effectLst/>
                        <a:latin typeface="Bell MT" panose="02020503060305020303" pitchFamily="18" charset="0"/>
                        <a:ea typeface="Calibri" panose="020F0502020204030204" pitchFamily="34" charset="0"/>
                        <a:cs typeface="Times New Roman" panose="02020603050405020304" pitchFamily="18" charset="0"/>
                      </a:endParaRPr>
                    </a:p>
                  </a:txBody>
                  <a:tcPr marL="126262" marR="126262" marT="0" marB="0" anchor="b"/>
                </a:tc>
                <a:tc>
                  <a:txBody>
                    <a:bodyPr/>
                    <a:lstStyle/>
                    <a:p>
                      <a:pPr marL="0" marR="0">
                        <a:lnSpc>
                          <a:spcPct val="107000"/>
                        </a:lnSpc>
                        <a:spcBef>
                          <a:spcPts val="0"/>
                        </a:spcBef>
                        <a:spcAft>
                          <a:spcPts val="0"/>
                        </a:spcAft>
                      </a:pPr>
                      <a:r>
                        <a:rPr lang="en-US" sz="1800" dirty="0">
                          <a:effectLst/>
                          <a:latin typeface="Bell MT" panose="02020503060305020303" pitchFamily="18" charset="0"/>
                        </a:rPr>
                        <a:t>Item_Group</a:t>
                      </a:r>
                      <a:endParaRPr lang="en-US" sz="1800" dirty="0">
                        <a:effectLst/>
                        <a:latin typeface="Bell MT" panose="02020503060305020303" pitchFamily="18" charset="0"/>
                        <a:ea typeface="Calibri" panose="020F0502020204030204" pitchFamily="34" charset="0"/>
                        <a:cs typeface="Times New Roman" panose="02020603050405020304" pitchFamily="18" charset="0"/>
                      </a:endParaRPr>
                    </a:p>
                  </a:txBody>
                  <a:tcPr marL="126262" marR="126262" marT="0" marB="0" anchor="b"/>
                </a:tc>
                <a:extLst>
                  <a:ext uri="{0D108BD9-81ED-4DB2-BD59-A6C34878D82A}">
                    <a16:rowId xmlns:a16="http://schemas.microsoft.com/office/drawing/2014/main" val="2071079030"/>
                  </a:ext>
                </a:extLst>
              </a:tr>
              <a:tr h="381010">
                <a:tc>
                  <a:txBody>
                    <a:bodyPr/>
                    <a:lstStyle/>
                    <a:p>
                      <a:pPr marL="0" marR="0">
                        <a:lnSpc>
                          <a:spcPct val="107000"/>
                        </a:lnSpc>
                        <a:spcBef>
                          <a:spcPts val="0"/>
                        </a:spcBef>
                        <a:spcAft>
                          <a:spcPts val="0"/>
                        </a:spcAft>
                      </a:pPr>
                      <a:r>
                        <a:rPr lang="en-US" sz="1800" dirty="0">
                          <a:effectLst/>
                          <a:latin typeface="Bell MT" panose="02020503060305020303" pitchFamily="18" charset="0"/>
                        </a:rPr>
                        <a:t>One-Hot Encode</a:t>
                      </a:r>
                      <a:endParaRPr lang="en-US" sz="1800" dirty="0">
                        <a:effectLst/>
                        <a:latin typeface="Bell MT" panose="02020503060305020303" pitchFamily="18" charset="0"/>
                        <a:ea typeface="Calibri" panose="020F0502020204030204" pitchFamily="34" charset="0"/>
                        <a:cs typeface="Times New Roman" panose="02020603050405020304" pitchFamily="18" charset="0"/>
                      </a:endParaRPr>
                    </a:p>
                  </a:txBody>
                  <a:tcPr marL="126262" marR="126262" marT="0" marB="0" anchor="b"/>
                </a:tc>
                <a:tc>
                  <a:txBody>
                    <a:bodyPr/>
                    <a:lstStyle/>
                    <a:p>
                      <a:pPr marL="0" marR="0">
                        <a:lnSpc>
                          <a:spcPct val="107000"/>
                        </a:lnSpc>
                        <a:spcBef>
                          <a:spcPts val="0"/>
                        </a:spcBef>
                        <a:spcAft>
                          <a:spcPts val="0"/>
                        </a:spcAft>
                      </a:pPr>
                      <a:r>
                        <a:rPr lang="en-US" sz="1800" dirty="0">
                          <a:effectLst/>
                          <a:latin typeface="Bell MT" panose="02020503060305020303" pitchFamily="18" charset="0"/>
                        </a:rPr>
                        <a:t>Item_ID</a:t>
                      </a:r>
                      <a:endParaRPr lang="en-US" sz="1800" dirty="0">
                        <a:effectLst/>
                        <a:latin typeface="Bell MT" panose="02020503060305020303" pitchFamily="18" charset="0"/>
                        <a:ea typeface="Calibri" panose="020F0502020204030204" pitchFamily="34" charset="0"/>
                        <a:cs typeface="Times New Roman" panose="02020603050405020304" pitchFamily="18" charset="0"/>
                      </a:endParaRPr>
                    </a:p>
                  </a:txBody>
                  <a:tcPr marL="126262" marR="126262" marT="0" marB="0" anchor="b"/>
                </a:tc>
                <a:extLst>
                  <a:ext uri="{0D108BD9-81ED-4DB2-BD59-A6C34878D82A}">
                    <a16:rowId xmlns:a16="http://schemas.microsoft.com/office/drawing/2014/main" val="489447979"/>
                  </a:ext>
                </a:extLst>
              </a:tr>
            </a:tbl>
          </a:graphicData>
        </a:graphic>
      </p:graphicFrame>
    </p:spTree>
    <p:extLst>
      <p:ext uri="{BB962C8B-B14F-4D97-AF65-F5344CB8AC3E}">
        <p14:creationId xmlns:p14="http://schemas.microsoft.com/office/powerpoint/2010/main" val="4140389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564" y="1271009"/>
            <a:ext cx="10515600" cy="868652"/>
          </a:xfrm>
        </p:spPr>
        <p:txBody>
          <a:bodyPr/>
          <a:lstStyle/>
          <a:p>
            <a:pPr algn="ctr"/>
            <a:r>
              <a:rPr lang="en-IN" dirty="0"/>
              <a:t>Model Building &amp; Evaluation</a:t>
            </a:r>
          </a:p>
        </p:txBody>
      </p:sp>
      <p:sp>
        <p:nvSpPr>
          <p:cNvPr id="3" name="Content Placeholder 2"/>
          <p:cNvSpPr>
            <a:spLocks noGrp="1"/>
          </p:cNvSpPr>
          <p:nvPr>
            <p:ph idx="1"/>
          </p:nvPr>
        </p:nvSpPr>
        <p:spPr>
          <a:xfrm>
            <a:off x="838200" y="2139661"/>
            <a:ext cx="10515600" cy="4351338"/>
          </a:xfrm>
        </p:spPr>
        <p:txBody>
          <a:bodyPr>
            <a:normAutofit fontScale="92500"/>
          </a:bodyPr>
          <a:lstStyle/>
          <a:p>
            <a:pPr marL="0" indent="0" algn="just">
              <a:buNone/>
            </a:pPr>
            <a:r>
              <a:rPr lang="en-IN" dirty="0"/>
              <a:t>Presenting a detailed overview of model(s) used and the results observed.</a:t>
            </a:r>
          </a:p>
          <a:p>
            <a:pPr marL="0" indent="0" algn="just">
              <a:buNone/>
            </a:pPr>
            <a:endParaRPr lang="en-IN" dirty="0"/>
          </a:p>
          <a:p>
            <a:pPr marL="0" indent="0" algn="just">
              <a:buNone/>
            </a:pPr>
            <a:r>
              <a:rPr lang="en-IN" dirty="0"/>
              <a:t>Important points:</a:t>
            </a:r>
          </a:p>
          <a:p>
            <a:pPr lvl="1" algn="just"/>
            <a:r>
              <a:rPr lang="en-IN" dirty="0"/>
              <a:t>Which models were used? If a small number of models were used, why were they preferred over others? Which model gave the best performance?</a:t>
            </a:r>
          </a:p>
          <a:p>
            <a:pPr lvl="1" algn="just"/>
            <a:r>
              <a:rPr lang="en-IN" dirty="0"/>
              <a:t>Details of hyperparameter tuning for different models, particularly the most effective model (If relevant)</a:t>
            </a:r>
          </a:p>
          <a:p>
            <a:pPr lvl="1" algn="just"/>
            <a:r>
              <a:rPr lang="en-IN" dirty="0"/>
              <a:t>Comparison of results for different models (Both train and test data)</a:t>
            </a:r>
          </a:p>
          <a:p>
            <a:pPr lvl="1" algn="just"/>
            <a:r>
              <a:rPr lang="en-IN" dirty="0"/>
              <a:t>Explanation of the results (If an explanatory model like regression / trees were used)</a:t>
            </a:r>
          </a:p>
          <a:p>
            <a:pPr lvl="1" algn="just"/>
            <a:r>
              <a:rPr lang="en-IN" dirty="0"/>
              <a:t>Feature importance observed in different models</a:t>
            </a:r>
          </a:p>
          <a:p>
            <a:pPr lvl="1" algn="just"/>
            <a:r>
              <a:rPr lang="en-IN" dirty="0"/>
              <a:t>Important business insights coming from the models</a:t>
            </a:r>
          </a:p>
          <a:p>
            <a:pPr lvl="1" algn="just"/>
            <a:endParaRPr lang="en-IN" dirty="0"/>
          </a:p>
          <a:p>
            <a:pPr lvl="1" algn="just"/>
            <a:endParaRPr lang="en-IN" dirty="0"/>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Tree>
    <p:extLst>
      <p:ext uri="{BB962C8B-B14F-4D97-AF65-F5344CB8AC3E}">
        <p14:creationId xmlns:p14="http://schemas.microsoft.com/office/powerpoint/2010/main" val="1628807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036" y="46651"/>
            <a:ext cx="10515600" cy="841910"/>
          </a:xfrm>
        </p:spPr>
        <p:txBody>
          <a:bodyPr/>
          <a:lstStyle/>
          <a:p>
            <a:pPr algn="ctr"/>
            <a:r>
              <a:rPr lang="en-IN" dirty="0"/>
              <a:t>           </a:t>
            </a:r>
            <a:r>
              <a:rPr lang="en-IN" b="1" dirty="0">
                <a:ln w="6600">
                  <a:solidFill>
                    <a:schemeClr val="accent2"/>
                  </a:solidFill>
                  <a:prstDash val="solid"/>
                </a:ln>
                <a:solidFill>
                  <a:srgbClr val="FFFFFF"/>
                </a:solidFill>
                <a:effectLst>
                  <a:outerShdw dist="38100" dir="2700000" algn="tl" rotWithShape="0">
                    <a:schemeClr val="accent2"/>
                  </a:outerShdw>
                </a:effectLst>
              </a:rPr>
              <a:t>Model Building &amp; Evaluation</a:t>
            </a:r>
            <a:endParaRPr lang="en-IN" dirty="0"/>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Rectangle 2">
            <a:extLst>
              <a:ext uri="{FF2B5EF4-FFF2-40B4-BE49-F238E27FC236}">
                <a16:creationId xmlns:a16="http://schemas.microsoft.com/office/drawing/2014/main" id="{1811CA32-D2FC-4610-836C-C5C6EEA4CB52}"/>
              </a:ext>
            </a:extLst>
          </p:cNvPr>
          <p:cNvSpPr/>
          <p:nvPr/>
        </p:nvSpPr>
        <p:spPr>
          <a:xfrm>
            <a:off x="590550" y="1005156"/>
            <a:ext cx="10610850" cy="969817"/>
          </a:xfrm>
          <a:prstGeom prst="rect">
            <a:avLst/>
          </a:prstGeom>
        </p:spPr>
        <p:txBody>
          <a:bodyPr wrap="square">
            <a:spAutoFit/>
          </a:bodyPr>
          <a:lstStyle/>
          <a:p>
            <a:pPr algn="just">
              <a:lnSpc>
                <a:spcPct val="107000"/>
              </a:lnSpc>
              <a:spcAft>
                <a:spcPts val="800"/>
              </a:spcAft>
            </a:pPr>
            <a:r>
              <a:rPr lang="en-US" dirty="0">
                <a:latin typeface="Bell MT" panose="02020503060305020303" pitchFamily="18" charset="0"/>
                <a:ea typeface="Calibri" panose="020F0502020204030204" pitchFamily="34" charset="0"/>
                <a:cs typeface="Times New Roman" panose="02020603050405020304" pitchFamily="18" charset="0"/>
              </a:rPr>
              <a:t>We will implement some popular ML models and check their performance. The RMSE values are compared against those in the public leaderboard. Lastly, we will try out a stacked ensemble model using H2O library to give us the best performance metric.</a:t>
            </a:r>
          </a:p>
        </p:txBody>
      </p:sp>
      <p:sp>
        <p:nvSpPr>
          <p:cNvPr id="5" name="Rectangle 4">
            <a:extLst>
              <a:ext uri="{FF2B5EF4-FFF2-40B4-BE49-F238E27FC236}">
                <a16:creationId xmlns:a16="http://schemas.microsoft.com/office/drawing/2014/main" id="{47A5C079-627B-4FB0-9B3B-4E64A78CE202}"/>
              </a:ext>
            </a:extLst>
          </p:cNvPr>
          <p:cNvSpPr/>
          <p:nvPr/>
        </p:nvSpPr>
        <p:spPr>
          <a:xfrm>
            <a:off x="590550" y="2368034"/>
            <a:ext cx="3251211"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a:spAutoFit/>
          </a:bodyPr>
          <a:lstStyle/>
          <a:p>
            <a:r>
              <a:rPr lang="en-US" b="1" dirty="0">
                <a:solidFill>
                  <a:srgbClr val="000000"/>
                </a:solidFill>
                <a:latin typeface="Papyrus" panose="03070502060502030205" pitchFamily="66" charset="0"/>
              </a:rPr>
              <a:t>Multivariate Linear Regression</a:t>
            </a:r>
            <a:endParaRPr lang="en-US" b="1" i="0" dirty="0">
              <a:solidFill>
                <a:srgbClr val="000000"/>
              </a:solidFill>
              <a:effectLst/>
              <a:latin typeface="Papyrus" panose="03070502060502030205" pitchFamily="66" charset="0"/>
            </a:endParaRPr>
          </a:p>
        </p:txBody>
      </p:sp>
      <p:sp>
        <p:nvSpPr>
          <p:cNvPr id="7" name="Rectangle 6">
            <a:extLst>
              <a:ext uri="{FF2B5EF4-FFF2-40B4-BE49-F238E27FC236}">
                <a16:creationId xmlns:a16="http://schemas.microsoft.com/office/drawing/2014/main" id="{C5B15CE5-F3C1-45D2-880A-16E2F4695A4E}"/>
              </a:ext>
            </a:extLst>
          </p:cNvPr>
          <p:cNvSpPr/>
          <p:nvPr/>
        </p:nvSpPr>
        <p:spPr>
          <a:xfrm>
            <a:off x="590550" y="3197989"/>
            <a:ext cx="6096000" cy="3416320"/>
          </a:xfrm>
          <a:prstGeom prst="rect">
            <a:avLst/>
          </a:prstGeom>
        </p:spPr>
        <p:txBody>
          <a:bodyPr>
            <a:spAutoFit/>
          </a:bodyPr>
          <a:lstStyle/>
          <a:p>
            <a:endParaRPr lang="en-US" b="1" dirty="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r>
              <a:rPr lang="en-US" b="1" dirty="0">
                <a:latin typeface="Bell MT" panose="02020503060305020303" pitchFamily="18" charset="0"/>
              </a:rPr>
              <a:t>Train</a:t>
            </a:r>
          </a:p>
          <a:p>
            <a:endParaRPr lang="en-US" dirty="0">
              <a:latin typeface="Bell MT" panose="02020503060305020303" pitchFamily="18" charset="0"/>
            </a:endParaRPr>
          </a:p>
          <a:p>
            <a:r>
              <a:rPr lang="en-US" dirty="0">
                <a:latin typeface="Bell MT" panose="02020503060305020303" pitchFamily="18" charset="0"/>
              </a:rPr>
              <a:t>Root Mean Squared Error:  1273.09</a:t>
            </a:r>
          </a:p>
          <a:p>
            <a:r>
              <a:rPr lang="en-US" dirty="0">
                <a:latin typeface="Bell MT" panose="02020503060305020303" pitchFamily="18" charset="0"/>
              </a:rPr>
              <a:t>R2 Score:  0.02809</a:t>
            </a:r>
          </a:p>
          <a:p>
            <a:endParaRPr lang="en-US" dirty="0">
              <a:latin typeface="Bell MT" panose="02020503060305020303" pitchFamily="18" charset="0"/>
            </a:endParaRPr>
          </a:p>
          <a:p>
            <a:r>
              <a:rPr lang="en-US" b="1" dirty="0">
                <a:latin typeface="Bell MT" panose="02020503060305020303" pitchFamily="18" charset="0"/>
              </a:rPr>
              <a:t>Test</a:t>
            </a:r>
          </a:p>
          <a:p>
            <a:endParaRPr lang="en-US" dirty="0">
              <a:latin typeface="Bell MT" panose="02020503060305020303" pitchFamily="18" charset="0"/>
            </a:endParaRPr>
          </a:p>
          <a:p>
            <a:r>
              <a:rPr lang="en-US" dirty="0">
                <a:latin typeface="Bell MT" panose="02020503060305020303" pitchFamily="18" charset="0"/>
              </a:rPr>
              <a:t>Root Mean Squared Error:  1285.84</a:t>
            </a:r>
          </a:p>
          <a:p>
            <a:r>
              <a:rPr lang="en-US" dirty="0">
                <a:latin typeface="Bell MT" panose="02020503060305020303" pitchFamily="18" charset="0"/>
              </a:rPr>
              <a:t>R2 Score:  -0.0013</a:t>
            </a:r>
          </a:p>
        </p:txBody>
      </p:sp>
      <p:pic>
        <p:nvPicPr>
          <p:cNvPr id="15365" name="Picture 5">
            <a:extLst>
              <a:ext uri="{FF2B5EF4-FFF2-40B4-BE49-F238E27FC236}">
                <a16:creationId xmlns:a16="http://schemas.microsoft.com/office/drawing/2014/main" id="{7984FBE1-BB3E-4D45-9BEA-9717BDE27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5255" y="2208163"/>
            <a:ext cx="7112038" cy="3949750"/>
          </a:xfrm>
          <a:prstGeom prst="rect">
            <a:avLst/>
          </a:prstGeom>
          <a:noFill/>
          <a:extLst>
            <a:ext uri="{909E8E84-426E-40DD-AFC4-6F175D3DCCD1}">
              <a14:hiddenFill xmlns:a14="http://schemas.microsoft.com/office/drawing/2010/main">
                <a:solidFill>
                  <a:srgbClr val="FFFFFF"/>
                </a:solidFill>
              </a14:hiddenFill>
            </a:ext>
          </a:extLst>
        </p:spPr>
      </p:pic>
      <p:pic>
        <p:nvPicPr>
          <p:cNvPr id="15371" name="Picture 11" descr="Linear Regression Example — scikit-learn 1.0.1 documentation">
            <a:extLst>
              <a:ext uri="{FF2B5EF4-FFF2-40B4-BE49-F238E27FC236}">
                <a16:creationId xmlns:a16="http://schemas.microsoft.com/office/drawing/2014/main" id="{6D982E61-C5DA-401D-AA8E-A1090E27BB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549" y="2817492"/>
            <a:ext cx="1841211" cy="1223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389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836" y="1433013"/>
            <a:ext cx="10515600" cy="841910"/>
          </a:xfrm>
        </p:spPr>
        <p:txBody>
          <a:bodyPr/>
          <a:lstStyle/>
          <a:p>
            <a:pPr algn="ctr"/>
            <a:r>
              <a:rPr lang="en-IN" dirty="0"/>
              <a:t>Data Understanding</a:t>
            </a:r>
          </a:p>
        </p:txBody>
      </p:sp>
      <p:sp>
        <p:nvSpPr>
          <p:cNvPr id="3" name="Content Placeholder 2"/>
          <p:cNvSpPr>
            <a:spLocks noGrp="1"/>
          </p:cNvSpPr>
          <p:nvPr>
            <p:ph idx="1"/>
          </p:nvPr>
        </p:nvSpPr>
        <p:spPr>
          <a:xfrm>
            <a:off x="838200" y="2591090"/>
            <a:ext cx="10515600" cy="3485354"/>
          </a:xfrm>
        </p:spPr>
        <p:txBody>
          <a:bodyPr>
            <a:normAutofit/>
          </a:bodyPr>
          <a:lstStyle/>
          <a:p>
            <a:pPr marL="0" indent="0" algn="just">
              <a:buNone/>
            </a:pPr>
            <a:r>
              <a:rPr lang="en-IN" dirty="0"/>
              <a:t>Presenting a detailed overview of the data.</a:t>
            </a:r>
          </a:p>
          <a:p>
            <a:pPr marL="0" indent="0" algn="just">
              <a:buNone/>
            </a:pPr>
            <a:endParaRPr lang="en-IN" dirty="0"/>
          </a:p>
          <a:p>
            <a:pPr marL="0" indent="0" algn="just">
              <a:buNone/>
            </a:pPr>
            <a:r>
              <a:rPr lang="en-IN" dirty="0"/>
              <a:t>Important points:</a:t>
            </a:r>
          </a:p>
          <a:p>
            <a:pPr lvl="1" algn="just"/>
            <a:r>
              <a:rPr lang="en-IN" dirty="0"/>
              <a:t>Size and dimensionality of data</a:t>
            </a:r>
          </a:p>
          <a:p>
            <a:pPr lvl="1" algn="just"/>
            <a:r>
              <a:rPr lang="en-IN" dirty="0"/>
              <a:t>Important summary statistics of the variables (including distribution of target variable)?</a:t>
            </a:r>
          </a:p>
          <a:p>
            <a:pPr lvl="1" algn="just"/>
            <a:r>
              <a:rPr lang="en-IN" dirty="0"/>
              <a:t>Details of blank / null values and outliers</a:t>
            </a:r>
          </a:p>
          <a:p>
            <a:pPr lvl="1" algn="just"/>
            <a:r>
              <a:rPr lang="en-IN" dirty="0"/>
              <a:t>Any other important point, as observed by the team</a:t>
            </a:r>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Tree>
    <p:extLst>
      <p:ext uri="{BB962C8B-B14F-4D97-AF65-F5344CB8AC3E}">
        <p14:creationId xmlns:p14="http://schemas.microsoft.com/office/powerpoint/2010/main" val="3478028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036" y="46651"/>
            <a:ext cx="10515600" cy="841910"/>
          </a:xfrm>
        </p:spPr>
        <p:txBody>
          <a:bodyPr/>
          <a:lstStyle/>
          <a:p>
            <a:pPr algn="ctr"/>
            <a:r>
              <a:rPr lang="en-IN" dirty="0"/>
              <a:t>           </a:t>
            </a:r>
            <a:r>
              <a:rPr lang="en-IN" b="1" dirty="0">
                <a:ln w="6600">
                  <a:solidFill>
                    <a:schemeClr val="accent2"/>
                  </a:solidFill>
                  <a:prstDash val="solid"/>
                </a:ln>
                <a:solidFill>
                  <a:srgbClr val="FFFFFF"/>
                </a:solidFill>
                <a:effectLst>
                  <a:outerShdw dist="38100" dir="2700000" algn="tl" rotWithShape="0">
                    <a:schemeClr val="accent2"/>
                  </a:outerShdw>
                </a:effectLst>
              </a:rPr>
              <a:t>Model Building &amp; Evaluation</a:t>
            </a:r>
            <a:endParaRPr lang="en-IN" dirty="0"/>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11" name="Rectangle 10">
            <a:extLst>
              <a:ext uri="{FF2B5EF4-FFF2-40B4-BE49-F238E27FC236}">
                <a16:creationId xmlns:a16="http://schemas.microsoft.com/office/drawing/2014/main" id="{9B8EF74C-5F65-4B35-827E-8D57BAC789F5}"/>
              </a:ext>
            </a:extLst>
          </p:cNvPr>
          <p:cNvSpPr/>
          <p:nvPr/>
        </p:nvSpPr>
        <p:spPr>
          <a:xfrm>
            <a:off x="436267" y="1339334"/>
            <a:ext cx="2866041"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a:spAutoFit/>
          </a:bodyPr>
          <a:lstStyle/>
          <a:p>
            <a:r>
              <a:rPr lang="en-US" b="1" dirty="0">
                <a:solidFill>
                  <a:srgbClr val="000000"/>
                </a:solidFill>
                <a:latin typeface="Papyrus" panose="03070502060502030205" pitchFamily="66" charset="0"/>
              </a:rPr>
              <a:t> Random Forest Regressor</a:t>
            </a:r>
            <a:endParaRPr lang="en-US" b="1" i="0" dirty="0">
              <a:solidFill>
                <a:srgbClr val="000000"/>
              </a:solidFill>
              <a:effectLst/>
              <a:latin typeface="Papyrus" panose="03070502060502030205" pitchFamily="66" charset="0"/>
            </a:endParaRPr>
          </a:p>
        </p:txBody>
      </p:sp>
      <p:sp>
        <p:nvSpPr>
          <p:cNvPr id="14" name="Rectangle 13">
            <a:extLst>
              <a:ext uri="{FF2B5EF4-FFF2-40B4-BE49-F238E27FC236}">
                <a16:creationId xmlns:a16="http://schemas.microsoft.com/office/drawing/2014/main" id="{8058B690-3662-470F-B629-FDCAC5811389}"/>
              </a:ext>
            </a:extLst>
          </p:cNvPr>
          <p:cNvSpPr/>
          <p:nvPr/>
        </p:nvSpPr>
        <p:spPr>
          <a:xfrm>
            <a:off x="436267" y="2459838"/>
            <a:ext cx="4535783" cy="3416320"/>
          </a:xfrm>
          <a:prstGeom prst="rect">
            <a:avLst/>
          </a:prstGeom>
        </p:spPr>
        <p:txBody>
          <a:bodyPr wrap="square">
            <a:spAutoFit/>
          </a:bodyPr>
          <a:lstStyle/>
          <a:p>
            <a:endParaRPr lang="en-US" b="1" dirty="0">
              <a:latin typeface="Bell MT" panose="02020503060305020303" pitchFamily="18" charset="0"/>
            </a:endParaRPr>
          </a:p>
          <a:p>
            <a:endParaRPr lang="en-US" b="1" dirty="0">
              <a:latin typeface="Bell MT" panose="02020503060305020303" pitchFamily="18" charset="0"/>
            </a:endParaRPr>
          </a:p>
          <a:p>
            <a:r>
              <a:rPr lang="en-US" b="1" dirty="0">
                <a:latin typeface="Bell MT" panose="02020503060305020303" pitchFamily="18" charset="0"/>
              </a:rPr>
              <a:t>Train</a:t>
            </a:r>
          </a:p>
          <a:p>
            <a:endParaRPr lang="en-US" dirty="0">
              <a:latin typeface="Bell MT" panose="02020503060305020303" pitchFamily="18" charset="0"/>
            </a:endParaRPr>
          </a:p>
          <a:p>
            <a:r>
              <a:rPr lang="en-US" dirty="0">
                <a:latin typeface="Bell MT" panose="02020503060305020303" pitchFamily="18" charset="0"/>
              </a:rPr>
              <a:t>Root Mean Squared Error:  1040.87</a:t>
            </a:r>
          </a:p>
          <a:p>
            <a:r>
              <a:rPr lang="en-US" dirty="0">
                <a:latin typeface="Bell MT" panose="02020503060305020303" pitchFamily="18" charset="0"/>
              </a:rPr>
              <a:t>R2 Score:  0.3503</a:t>
            </a:r>
          </a:p>
          <a:p>
            <a:endParaRPr lang="en-US" dirty="0">
              <a:latin typeface="Bell MT" panose="02020503060305020303" pitchFamily="18" charset="0"/>
            </a:endParaRPr>
          </a:p>
          <a:p>
            <a:endParaRPr lang="en-US" dirty="0">
              <a:latin typeface="Bell MT" panose="02020503060305020303" pitchFamily="18" charset="0"/>
            </a:endParaRPr>
          </a:p>
          <a:p>
            <a:r>
              <a:rPr lang="en-US" b="1" dirty="0">
                <a:latin typeface="Bell MT" panose="02020503060305020303" pitchFamily="18" charset="0"/>
              </a:rPr>
              <a:t>Test</a:t>
            </a:r>
          </a:p>
          <a:p>
            <a:endParaRPr lang="en-US" dirty="0">
              <a:latin typeface="Bell MT" panose="02020503060305020303" pitchFamily="18" charset="0"/>
            </a:endParaRPr>
          </a:p>
          <a:p>
            <a:r>
              <a:rPr lang="en-US" dirty="0">
                <a:latin typeface="Bell MT" panose="02020503060305020303" pitchFamily="18" charset="0"/>
              </a:rPr>
              <a:t>Root Mean Squared Error:  1285.84</a:t>
            </a:r>
          </a:p>
          <a:p>
            <a:r>
              <a:rPr lang="en-US" dirty="0">
                <a:latin typeface="Bell MT" panose="02020503060305020303" pitchFamily="18" charset="0"/>
              </a:rPr>
              <a:t>R2 Score:  -0.0013</a:t>
            </a:r>
          </a:p>
        </p:txBody>
      </p:sp>
      <p:pic>
        <p:nvPicPr>
          <p:cNvPr id="19459" name="Picture 3">
            <a:extLst>
              <a:ext uri="{FF2B5EF4-FFF2-40B4-BE49-F238E27FC236}">
                <a16:creationId xmlns:a16="http://schemas.microsoft.com/office/drawing/2014/main" id="{C14EAE63-94C7-4FB4-BE01-CC40BE0927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050" y="1708666"/>
            <a:ext cx="6415088" cy="3964543"/>
          </a:xfrm>
          <a:prstGeom prst="rect">
            <a:avLst/>
          </a:prstGeom>
          <a:noFill/>
          <a:extLst>
            <a:ext uri="{909E8E84-426E-40DD-AFC4-6F175D3DCCD1}">
              <a14:hiddenFill xmlns:a14="http://schemas.microsoft.com/office/drawing/2010/main">
                <a:solidFill>
                  <a:srgbClr val="FFFFFF"/>
                </a:solidFill>
              </a14:hiddenFill>
            </a:ext>
          </a:extLst>
        </p:spPr>
      </p:pic>
      <p:pic>
        <p:nvPicPr>
          <p:cNvPr id="19463" name="Picture 7" descr="Random Forest Regression. Random Forest Regression is a… | by Chaya Bakshi  | Level Up Coding">
            <a:extLst>
              <a:ext uri="{FF2B5EF4-FFF2-40B4-BE49-F238E27FC236}">
                <a16:creationId xmlns:a16="http://schemas.microsoft.com/office/drawing/2014/main" id="{1AC28D09-89D4-4E60-9756-D6BE1C74C1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960" y="1834701"/>
            <a:ext cx="2634028" cy="1250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304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036" y="46651"/>
            <a:ext cx="10515600" cy="841910"/>
          </a:xfrm>
        </p:spPr>
        <p:txBody>
          <a:bodyPr/>
          <a:lstStyle/>
          <a:p>
            <a:pPr algn="ctr"/>
            <a:r>
              <a:rPr lang="en-IN" dirty="0"/>
              <a:t>           </a:t>
            </a:r>
            <a:r>
              <a:rPr lang="en-IN" b="1" dirty="0">
                <a:ln w="6600">
                  <a:solidFill>
                    <a:schemeClr val="accent2"/>
                  </a:solidFill>
                  <a:prstDash val="solid"/>
                </a:ln>
                <a:solidFill>
                  <a:srgbClr val="FFFFFF"/>
                </a:solidFill>
                <a:effectLst>
                  <a:outerShdw dist="38100" dir="2700000" algn="tl" rotWithShape="0">
                    <a:schemeClr val="accent2"/>
                  </a:outerShdw>
                </a:effectLst>
              </a:rPr>
              <a:t>Model Building &amp; Evaluation</a:t>
            </a:r>
            <a:endParaRPr lang="en-IN" dirty="0"/>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5" name="Rectangle 4">
            <a:extLst>
              <a:ext uri="{FF2B5EF4-FFF2-40B4-BE49-F238E27FC236}">
                <a16:creationId xmlns:a16="http://schemas.microsoft.com/office/drawing/2014/main" id="{309307AF-EED3-4081-A7CF-0B145D729570}"/>
              </a:ext>
            </a:extLst>
          </p:cNvPr>
          <p:cNvSpPr/>
          <p:nvPr/>
        </p:nvSpPr>
        <p:spPr>
          <a:xfrm>
            <a:off x="395249" y="1596509"/>
            <a:ext cx="3078087"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a:spAutoFit/>
          </a:bodyPr>
          <a:lstStyle/>
          <a:p>
            <a:r>
              <a:rPr lang="en-US" b="1" dirty="0">
                <a:solidFill>
                  <a:srgbClr val="000000"/>
                </a:solidFill>
                <a:latin typeface="Papyrus" panose="03070502060502030205" pitchFamily="66" charset="0"/>
              </a:rPr>
              <a:t>Deep Neural Net Regressor</a:t>
            </a:r>
            <a:endParaRPr lang="en-US" b="1" i="0" dirty="0">
              <a:solidFill>
                <a:srgbClr val="000000"/>
              </a:solidFill>
              <a:effectLst/>
              <a:latin typeface="Papyrus" panose="03070502060502030205" pitchFamily="66" charset="0"/>
            </a:endParaRPr>
          </a:p>
        </p:txBody>
      </p:sp>
      <p:sp>
        <p:nvSpPr>
          <p:cNvPr id="6" name="Rectangle 5">
            <a:extLst>
              <a:ext uri="{FF2B5EF4-FFF2-40B4-BE49-F238E27FC236}">
                <a16:creationId xmlns:a16="http://schemas.microsoft.com/office/drawing/2014/main" id="{7B67068F-985D-4C43-B76A-4EACF5D4ED32}"/>
              </a:ext>
            </a:extLst>
          </p:cNvPr>
          <p:cNvSpPr/>
          <p:nvPr/>
        </p:nvSpPr>
        <p:spPr>
          <a:xfrm>
            <a:off x="223987" y="3290411"/>
            <a:ext cx="6096000" cy="2308324"/>
          </a:xfrm>
          <a:prstGeom prst="rect">
            <a:avLst/>
          </a:prstGeom>
        </p:spPr>
        <p:txBody>
          <a:bodyPr>
            <a:spAutoFit/>
          </a:bodyPr>
          <a:lstStyle/>
          <a:p>
            <a:endParaRPr lang="en-US" b="1" dirty="0">
              <a:latin typeface="Bell MT" panose="02020503060305020303" pitchFamily="18" charset="0"/>
            </a:endParaRPr>
          </a:p>
          <a:p>
            <a:r>
              <a:rPr lang="en-US" b="1" dirty="0">
                <a:latin typeface="Bell MT" panose="02020503060305020303" pitchFamily="18" charset="0"/>
              </a:rPr>
              <a:t>Train</a:t>
            </a:r>
          </a:p>
          <a:p>
            <a:r>
              <a:rPr lang="en-US" dirty="0">
                <a:latin typeface="Bell MT" panose="02020503060305020303" pitchFamily="18" charset="0"/>
              </a:rPr>
              <a:t>Root Mean Squared Error:  1273.85 </a:t>
            </a:r>
          </a:p>
          <a:p>
            <a:r>
              <a:rPr lang="en-US" dirty="0">
                <a:latin typeface="Bell MT" panose="02020503060305020303" pitchFamily="18" charset="0"/>
              </a:rPr>
              <a:t>R2 Score:  N/A</a:t>
            </a:r>
          </a:p>
          <a:p>
            <a:endParaRPr lang="en-US" dirty="0">
              <a:latin typeface="Bell MT" panose="02020503060305020303" pitchFamily="18" charset="0"/>
            </a:endParaRPr>
          </a:p>
          <a:p>
            <a:r>
              <a:rPr lang="en-US" b="1" dirty="0">
                <a:latin typeface="Bell MT" panose="02020503060305020303" pitchFamily="18" charset="0"/>
              </a:rPr>
              <a:t>Test</a:t>
            </a:r>
          </a:p>
          <a:p>
            <a:r>
              <a:rPr lang="en-US" dirty="0">
                <a:latin typeface="Bell MT" panose="02020503060305020303" pitchFamily="18" charset="0"/>
              </a:rPr>
              <a:t>Root Mean Squared Error:  1283.41  </a:t>
            </a:r>
          </a:p>
          <a:p>
            <a:r>
              <a:rPr lang="en-US" dirty="0">
                <a:latin typeface="Bell MT" panose="02020503060305020303" pitchFamily="18" charset="0"/>
              </a:rPr>
              <a:t>R2 Score:  N/A</a:t>
            </a:r>
          </a:p>
        </p:txBody>
      </p:sp>
      <p:pic>
        <p:nvPicPr>
          <p:cNvPr id="17411" name="Picture 3" descr="Getting started with Neural Network for regression and Tensorflow | by  Rajat Gupta | Medium">
            <a:extLst>
              <a:ext uri="{FF2B5EF4-FFF2-40B4-BE49-F238E27FC236}">
                <a16:creationId xmlns:a16="http://schemas.microsoft.com/office/drawing/2014/main" id="{1B1DB6D9-1BA2-439B-903C-227D8645F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613" y="2128198"/>
            <a:ext cx="2471737" cy="116221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89F4B84-FA4B-49CE-BF71-56639F21DE31}"/>
              </a:ext>
            </a:extLst>
          </p:cNvPr>
          <p:cNvPicPr>
            <a:picLocks noChangeAspect="1"/>
          </p:cNvPicPr>
          <p:nvPr/>
        </p:nvPicPr>
        <p:blipFill>
          <a:blip r:embed="rId4"/>
          <a:stretch>
            <a:fillRect/>
          </a:stretch>
        </p:blipFill>
        <p:spPr>
          <a:xfrm>
            <a:off x="4007868" y="1333500"/>
            <a:ext cx="7381875" cy="4191000"/>
          </a:xfrm>
          <a:prstGeom prst="rect">
            <a:avLst/>
          </a:prstGeom>
        </p:spPr>
      </p:pic>
    </p:spTree>
    <p:extLst>
      <p:ext uri="{BB962C8B-B14F-4D97-AF65-F5344CB8AC3E}">
        <p14:creationId xmlns:p14="http://schemas.microsoft.com/office/powerpoint/2010/main" val="2997368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036" y="46651"/>
            <a:ext cx="10515600" cy="841910"/>
          </a:xfrm>
        </p:spPr>
        <p:txBody>
          <a:bodyPr/>
          <a:lstStyle/>
          <a:p>
            <a:pPr algn="ctr"/>
            <a:r>
              <a:rPr lang="en-IN" dirty="0"/>
              <a:t>           </a:t>
            </a:r>
            <a:r>
              <a:rPr lang="en-IN" b="1" dirty="0">
                <a:ln w="6600">
                  <a:solidFill>
                    <a:schemeClr val="accent2"/>
                  </a:solidFill>
                  <a:prstDash val="solid"/>
                </a:ln>
                <a:solidFill>
                  <a:srgbClr val="FFFFFF"/>
                </a:solidFill>
                <a:effectLst>
                  <a:outerShdw dist="38100" dir="2700000" algn="tl" rotWithShape="0">
                    <a:schemeClr val="accent2"/>
                  </a:outerShdw>
                </a:effectLst>
              </a:rPr>
              <a:t>Model Building &amp; Evaluation</a:t>
            </a:r>
            <a:endParaRPr lang="en-IN" dirty="0"/>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Rectangle 2">
            <a:extLst>
              <a:ext uri="{FF2B5EF4-FFF2-40B4-BE49-F238E27FC236}">
                <a16:creationId xmlns:a16="http://schemas.microsoft.com/office/drawing/2014/main" id="{5DB1BD33-1C6B-4381-833C-5B79C4EBBE2A}"/>
              </a:ext>
            </a:extLst>
          </p:cNvPr>
          <p:cNvSpPr/>
          <p:nvPr/>
        </p:nvSpPr>
        <p:spPr>
          <a:xfrm>
            <a:off x="395249" y="1596509"/>
            <a:ext cx="2351926"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a:spAutoFit/>
          </a:bodyPr>
          <a:lstStyle/>
          <a:p>
            <a:r>
              <a:rPr lang="en-US" b="1" dirty="0">
                <a:solidFill>
                  <a:srgbClr val="000000"/>
                </a:solidFill>
                <a:latin typeface="Papyrus" panose="03070502060502030205" pitchFamily="66" charset="0"/>
              </a:rPr>
              <a:t>XGBoost Regressor</a:t>
            </a:r>
            <a:endParaRPr lang="en-US" b="1" i="0" dirty="0">
              <a:solidFill>
                <a:srgbClr val="000000"/>
              </a:solidFill>
              <a:effectLst/>
              <a:latin typeface="Papyrus" panose="03070502060502030205" pitchFamily="66" charset="0"/>
            </a:endParaRPr>
          </a:p>
        </p:txBody>
      </p:sp>
      <p:pic>
        <p:nvPicPr>
          <p:cNvPr id="16386" name="Picture 2" descr="How to Visualize Gradient Boosting Decision Trees With XGBoost in Python">
            <a:extLst>
              <a:ext uri="{FF2B5EF4-FFF2-40B4-BE49-F238E27FC236}">
                <a16:creationId xmlns:a16="http://schemas.microsoft.com/office/drawing/2014/main" id="{04FDF68F-B2EF-469D-A4BB-49CE38BC0F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419" y="1965841"/>
            <a:ext cx="2005012" cy="132028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AA857C2-2ACE-42A2-8069-4FD2241CC3BF}"/>
              </a:ext>
            </a:extLst>
          </p:cNvPr>
          <p:cNvSpPr/>
          <p:nvPr/>
        </p:nvSpPr>
        <p:spPr>
          <a:xfrm>
            <a:off x="590550" y="3429000"/>
            <a:ext cx="4686300" cy="2031325"/>
          </a:xfrm>
          <a:prstGeom prst="rect">
            <a:avLst/>
          </a:prstGeom>
        </p:spPr>
        <p:txBody>
          <a:bodyPr wrap="square">
            <a:spAutoFit/>
          </a:bodyPr>
          <a:lstStyle/>
          <a:p>
            <a:pPr fontAlgn="base" latinLnBrk="1"/>
            <a:r>
              <a:rPr lang="en-US" b="1" dirty="0">
                <a:latin typeface="Bell MT" panose="02020503060305020303" pitchFamily="18" charset="0"/>
              </a:rPr>
              <a:t>Train</a:t>
            </a:r>
            <a:endParaRPr lang="en-US" dirty="0">
              <a:latin typeface="Bell MT" panose="02020503060305020303" pitchFamily="18" charset="0"/>
            </a:endParaRPr>
          </a:p>
          <a:p>
            <a:pPr fontAlgn="base" latinLnBrk="1"/>
            <a:r>
              <a:rPr lang="en-US" dirty="0">
                <a:latin typeface="Bell MT" panose="02020503060305020303" pitchFamily="18" charset="0"/>
              </a:rPr>
              <a:t>Root Mean Squared Error:  1217.39    </a:t>
            </a:r>
          </a:p>
          <a:p>
            <a:pPr fontAlgn="base" latinLnBrk="1"/>
            <a:r>
              <a:rPr lang="en-US" dirty="0">
                <a:latin typeface="Bell MT" panose="02020503060305020303" pitchFamily="18" charset="0"/>
              </a:rPr>
              <a:t>R2 Score:  0.1129</a:t>
            </a:r>
          </a:p>
          <a:p>
            <a:pPr fontAlgn="base" latinLnBrk="1"/>
            <a:r>
              <a:rPr lang="en-US" dirty="0">
                <a:latin typeface="Bell MT" panose="02020503060305020303" pitchFamily="18" charset="0"/>
              </a:rPr>
              <a:t> </a:t>
            </a:r>
          </a:p>
          <a:p>
            <a:pPr fontAlgn="base" latinLnBrk="1"/>
            <a:r>
              <a:rPr lang="en-US" b="1" dirty="0">
                <a:latin typeface="Bell MT" panose="02020503060305020303" pitchFamily="18" charset="0"/>
              </a:rPr>
              <a:t>Test</a:t>
            </a:r>
            <a:endParaRPr lang="en-US" dirty="0">
              <a:latin typeface="Bell MT" panose="02020503060305020303" pitchFamily="18" charset="0"/>
            </a:endParaRPr>
          </a:p>
          <a:p>
            <a:pPr fontAlgn="base" latinLnBrk="1"/>
            <a:r>
              <a:rPr lang="en-US" dirty="0">
                <a:latin typeface="Bell MT" panose="02020503060305020303" pitchFamily="18" charset="0"/>
              </a:rPr>
              <a:t>Root Mean Squared Error:  1287.29    </a:t>
            </a:r>
          </a:p>
          <a:p>
            <a:pPr fontAlgn="base" latinLnBrk="1"/>
            <a:r>
              <a:rPr lang="en-US" dirty="0">
                <a:latin typeface="Bell MT" panose="02020503060305020303" pitchFamily="18" charset="0"/>
              </a:rPr>
              <a:t>R2 Score:  -0.0013</a:t>
            </a:r>
          </a:p>
        </p:txBody>
      </p:sp>
      <p:pic>
        <p:nvPicPr>
          <p:cNvPr id="8" name="Picture 5">
            <a:extLst>
              <a:ext uri="{FF2B5EF4-FFF2-40B4-BE49-F238E27FC236}">
                <a16:creationId xmlns:a16="http://schemas.microsoft.com/office/drawing/2014/main" id="{56694DBB-A3C2-4181-96C8-8C8E5053D1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6280" y="1454125"/>
            <a:ext cx="7112038" cy="394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535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036" y="46651"/>
            <a:ext cx="10515600" cy="841910"/>
          </a:xfrm>
        </p:spPr>
        <p:txBody>
          <a:bodyPr/>
          <a:lstStyle/>
          <a:p>
            <a:pPr algn="ctr"/>
            <a:r>
              <a:rPr lang="en-IN" dirty="0"/>
              <a:t>           </a:t>
            </a:r>
            <a:r>
              <a:rPr lang="en-IN" b="1" dirty="0">
                <a:ln w="6600">
                  <a:solidFill>
                    <a:schemeClr val="accent2"/>
                  </a:solidFill>
                  <a:prstDash val="solid"/>
                </a:ln>
                <a:solidFill>
                  <a:srgbClr val="FFFFFF"/>
                </a:solidFill>
                <a:effectLst>
                  <a:outerShdw dist="38100" dir="2700000" algn="tl" rotWithShape="0">
                    <a:schemeClr val="accent2"/>
                  </a:outerShdw>
                </a:effectLst>
              </a:rPr>
              <a:t>Model Building &amp; Evaluation</a:t>
            </a:r>
            <a:endParaRPr lang="en-IN" dirty="0"/>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pic>
        <p:nvPicPr>
          <p:cNvPr id="5" name="Picture 4">
            <a:extLst>
              <a:ext uri="{FF2B5EF4-FFF2-40B4-BE49-F238E27FC236}">
                <a16:creationId xmlns:a16="http://schemas.microsoft.com/office/drawing/2014/main" id="{69CE5721-AF11-4D77-A7CF-9DAEA7384C5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9309" y="1554359"/>
            <a:ext cx="5803139" cy="4165600"/>
          </a:xfrm>
          <a:prstGeom prst="rect">
            <a:avLst/>
          </a:prstGeom>
          <a:noFill/>
          <a:ln>
            <a:noFill/>
          </a:ln>
        </p:spPr>
      </p:pic>
      <p:pic>
        <p:nvPicPr>
          <p:cNvPr id="6" name="Picture 5">
            <a:extLst>
              <a:ext uri="{FF2B5EF4-FFF2-40B4-BE49-F238E27FC236}">
                <a16:creationId xmlns:a16="http://schemas.microsoft.com/office/drawing/2014/main" id="{6FF30728-96AD-4231-8525-369D5DC933F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526272" y="1554360"/>
            <a:ext cx="5427602" cy="4165599"/>
          </a:xfrm>
          <a:prstGeom prst="rect">
            <a:avLst/>
          </a:prstGeom>
          <a:noFill/>
          <a:ln>
            <a:noFill/>
          </a:ln>
        </p:spPr>
      </p:pic>
      <p:sp>
        <p:nvSpPr>
          <p:cNvPr id="7" name="Rectangle 6">
            <a:extLst>
              <a:ext uri="{FF2B5EF4-FFF2-40B4-BE49-F238E27FC236}">
                <a16:creationId xmlns:a16="http://schemas.microsoft.com/office/drawing/2014/main" id="{4AC2163F-D187-4AEA-B2F4-93BB4E4AE3E4}"/>
              </a:ext>
            </a:extLst>
          </p:cNvPr>
          <p:cNvSpPr/>
          <p:nvPr/>
        </p:nvSpPr>
        <p:spPr>
          <a:xfrm>
            <a:off x="4891049" y="888561"/>
            <a:ext cx="3270447"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a:spAutoFit/>
          </a:bodyPr>
          <a:lstStyle/>
          <a:p>
            <a:r>
              <a:rPr lang="en-US" b="1" dirty="0">
                <a:solidFill>
                  <a:srgbClr val="000000"/>
                </a:solidFill>
                <a:latin typeface="Papyrus" panose="03070502060502030205" pitchFamily="66" charset="0"/>
              </a:rPr>
              <a:t>XGBoost Feature Importance</a:t>
            </a:r>
            <a:endParaRPr lang="en-US" b="1" i="0" dirty="0">
              <a:solidFill>
                <a:srgbClr val="000000"/>
              </a:solidFill>
              <a:effectLst/>
              <a:latin typeface="Papyrus" panose="03070502060502030205" pitchFamily="66" charset="0"/>
            </a:endParaRPr>
          </a:p>
        </p:txBody>
      </p:sp>
    </p:spTree>
    <p:extLst>
      <p:ext uri="{BB962C8B-B14F-4D97-AF65-F5344CB8AC3E}">
        <p14:creationId xmlns:p14="http://schemas.microsoft.com/office/powerpoint/2010/main" val="3090651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036" y="46651"/>
            <a:ext cx="10515600" cy="841910"/>
          </a:xfrm>
        </p:spPr>
        <p:txBody>
          <a:bodyPr/>
          <a:lstStyle/>
          <a:p>
            <a:pPr algn="ctr"/>
            <a:r>
              <a:rPr lang="en-IN" dirty="0"/>
              <a:t>           </a:t>
            </a:r>
            <a:r>
              <a:rPr lang="en-IN" b="1" dirty="0">
                <a:ln w="6600">
                  <a:solidFill>
                    <a:schemeClr val="accent2"/>
                  </a:solidFill>
                  <a:prstDash val="solid"/>
                </a:ln>
                <a:solidFill>
                  <a:srgbClr val="FFFFFF"/>
                </a:solidFill>
                <a:effectLst>
                  <a:outerShdw dist="38100" dir="2700000" algn="tl" rotWithShape="0">
                    <a:schemeClr val="accent2"/>
                  </a:outerShdw>
                </a:effectLst>
              </a:rPr>
              <a:t>Model Building &amp; Evaluation</a:t>
            </a:r>
            <a:endParaRPr lang="en-IN" dirty="0"/>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Rectangle 2">
            <a:extLst>
              <a:ext uri="{FF2B5EF4-FFF2-40B4-BE49-F238E27FC236}">
                <a16:creationId xmlns:a16="http://schemas.microsoft.com/office/drawing/2014/main" id="{30797D58-D028-4809-91C0-E2B34B6474EC}"/>
              </a:ext>
            </a:extLst>
          </p:cNvPr>
          <p:cNvSpPr/>
          <p:nvPr/>
        </p:nvSpPr>
        <p:spPr>
          <a:xfrm>
            <a:off x="438150" y="1634609"/>
            <a:ext cx="4250331"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a:spAutoFit/>
          </a:bodyPr>
          <a:lstStyle/>
          <a:p>
            <a:r>
              <a:rPr lang="en-US" b="1" dirty="0">
                <a:latin typeface="Bell MT" panose="02020503060305020303" pitchFamily="18" charset="0"/>
                <a:ea typeface="Calibri" panose="020F0502020204030204" pitchFamily="34" charset="0"/>
                <a:cs typeface="Times New Roman" panose="02020603050405020304" pitchFamily="18" charset="0"/>
              </a:rPr>
              <a:t>Best Model: Stacked Ensemble Learning</a:t>
            </a:r>
            <a:endParaRPr lang="en-US" b="1" dirty="0">
              <a:latin typeface="Bell MT" panose="02020503060305020303" pitchFamily="18" charset="0"/>
            </a:endParaRPr>
          </a:p>
        </p:txBody>
      </p:sp>
      <p:sp>
        <p:nvSpPr>
          <p:cNvPr id="5" name="Rectangle 4">
            <a:extLst>
              <a:ext uri="{FF2B5EF4-FFF2-40B4-BE49-F238E27FC236}">
                <a16:creationId xmlns:a16="http://schemas.microsoft.com/office/drawing/2014/main" id="{FC44B428-E6C7-4543-8460-9267881D4195}"/>
              </a:ext>
            </a:extLst>
          </p:cNvPr>
          <p:cNvSpPr/>
          <p:nvPr/>
        </p:nvSpPr>
        <p:spPr>
          <a:xfrm>
            <a:off x="438150" y="2207549"/>
            <a:ext cx="4943475" cy="3345147"/>
          </a:xfrm>
          <a:prstGeom prst="rect">
            <a:avLst/>
          </a:prstGeom>
          <a:solidFill>
            <a:schemeClr val="accent4">
              <a:lumMod val="40000"/>
              <a:lumOff val="60000"/>
            </a:schemeClr>
          </a:solidFill>
        </p:spPr>
        <p:txBody>
          <a:bodyPr wrap="square">
            <a:spAutoFit/>
          </a:bodyPr>
          <a:lstStyle/>
          <a:p>
            <a:pPr algn="just">
              <a:lnSpc>
                <a:spcPct val="107000"/>
              </a:lnSpc>
              <a:spcAft>
                <a:spcPts val="800"/>
              </a:spcAft>
            </a:pPr>
            <a:r>
              <a:rPr lang="en-US" dirty="0">
                <a:solidFill>
                  <a:srgbClr val="404040"/>
                </a:solidFill>
                <a:latin typeface="Bell MT" panose="02020503060305020303" pitchFamily="18" charset="0"/>
                <a:ea typeface="Calibri" panose="020F0502020204030204" pitchFamily="34" charset="0"/>
                <a:cs typeface="Arial" panose="020B0604020202020204" pitchFamily="34" charset="0"/>
              </a:rPr>
              <a:t>Ensemble machine learning methods use multiple learning algorithms to obtain better predictive performance than could be obtained from any of the constituent learning algorithms. H2O’s Stacked Ensemble method is a supervised ensemble machine learning algorithm that finds the optimal combination of a collection of prediction algorithms using a process called stacking. Like all supervised models in H2O, Stacked Ensemble supports regression, binary classification, and multiclass classification.</a:t>
            </a:r>
            <a:endParaRPr lang="en-US" dirty="0">
              <a:latin typeface="Bell MT" panose="02020503060305020303"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E5CD5F1A-A8AA-4EBD-AED3-E925DCAD99B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10225" y="2003941"/>
            <a:ext cx="5943600" cy="2578100"/>
          </a:xfrm>
          <a:prstGeom prst="rect">
            <a:avLst/>
          </a:prstGeom>
          <a:noFill/>
          <a:ln>
            <a:noFill/>
          </a:ln>
        </p:spPr>
      </p:pic>
      <p:graphicFrame>
        <p:nvGraphicFramePr>
          <p:cNvPr id="11" name="Table 10">
            <a:extLst>
              <a:ext uri="{FF2B5EF4-FFF2-40B4-BE49-F238E27FC236}">
                <a16:creationId xmlns:a16="http://schemas.microsoft.com/office/drawing/2014/main" id="{1236C24A-8CD9-4005-99EB-DC112D22BC63}"/>
              </a:ext>
            </a:extLst>
          </p:cNvPr>
          <p:cNvGraphicFramePr>
            <a:graphicFrameLocks noGrp="1"/>
          </p:cNvGraphicFramePr>
          <p:nvPr>
            <p:extLst>
              <p:ext uri="{D42A27DB-BD31-4B8C-83A1-F6EECF244321}">
                <p14:modId xmlns:p14="http://schemas.microsoft.com/office/powerpoint/2010/main" val="1849524408"/>
              </p:ext>
            </p:extLst>
          </p:nvPr>
        </p:nvGraphicFramePr>
        <p:xfrm>
          <a:off x="5553075" y="4865571"/>
          <a:ext cx="6045200" cy="1653540"/>
        </p:xfrm>
        <a:graphic>
          <a:graphicData uri="http://schemas.openxmlformats.org/drawingml/2006/table">
            <a:tbl>
              <a:tblPr>
                <a:tableStyleId>{5C22544A-7EE6-4342-B048-85BDC9FD1C3A}</a:tableStyleId>
              </a:tblPr>
              <a:tblGrid>
                <a:gridCol w="3581400">
                  <a:extLst>
                    <a:ext uri="{9D8B030D-6E8A-4147-A177-3AD203B41FA5}">
                      <a16:colId xmlns:a16="http://schemas.microsoft.com/office/drawing/2014/main" val="1054007066"/>
                    </a:ext>
                  </a:extLst>
                </a:gridCol>
                <a:gridCol w="2463800">
                  <a:extLst>
                    <a:ext uri="{9D8B030D-6E8A-4147-A177-3AD203B41FA5}">
                      <a16:colId xmlns:a16="http://schemas.microsoft.com/office/drawing/2014/main" val="1462005431"/>
                    </a:ext>
                  </a:extLst>
                </a:gridCol>
              </a:tblGrid>
              <a:tr h="184150">
                <a:tc>
                  <a:txBody>
                    <a:bodyPr/>
                    <a:lstStyle/>
                    <a:p>
                      <a:pPr algn="l" fontAlgn="b"/>
                      <a:r>
                        <a:rPr lang="en-US" sz="1100" b="1" u="none" strike="noStrike" dirty="0">
                          <a:effectLst/>
                        </a:rPr>
                        <a:t>StackedEnsemble_Best1000_1_AutoML_4_20211107_64351</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80717300"/>
                  </a:ext>
                </a:extLst>
              </a:tr>
              <a:tr h="184150">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05299353"/>
                  </a:ext>
                </a:extLst>
              </a:tr>
              <a:tr h="184150">
                <a:tc>
                  <a:txBody>
                    <a:bodyPr/>
                    <a:lstStyle/>
                    <a:p>
                      <a:pPr algn="l" fontAlgn="b"/>
                      <a:r>
                        <a:rPr lang="en-US" sz="1100" b="1" u="none" strike="noStrike" dirty="0">
                          <a:effectLst/>
                        </a:rPr>
                        <a:t>** Reported on train data. **</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1" u="none" strike="noStrike" dirty="0">
                          <a:effectLst/>
                        </a:rPr>
                        <a:t>** Reported on cross-validation data. **</a:t>
                      </a:r>
                      <a:endParaRPr lang="en-US"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44780300"/>
                  </a:ext>
                </a:extLst>
              </a:tr>
              <a:tr h="184150">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38753066"/>
                  </a:ext>
                </a:extLst>
              </a:tr>
              <a:tr h="184150">
                <a:tc>
                  <a:txBody>
                    <a:bodyPr/>
                    <a:lstStyle/>
                    <a:p>
                      <a:pPr algn="l" fontAlgn="b"/>
                      <a:r>
                        <a:rPr lang="en-US" sz="1100" u="none" strike="noStrike" dirty="0">
                          <a:effectLst/>
                        </a:rPr>
                        <a:t>MSE: 1616513.1736752875</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MSE: 1620921.740375437</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99001596"/>
                  </a:ext>
                </a:extLst>
              </a:tr>
              <a:tr h="100129">
                <a:tc>
                  <a:txBody>
                    <a:bodyPr/>
                    <a:lstStyle/>
                    <a:p>
                      <a:pPr algn="l" fontAlgn="b"/>
                      <a:r>
                        <a:rPr lang="en-US" sz="1100" u="none" strike="noStrike" dirty="0">
                          <a:effectLst/>
                          <a:highlight>
                            <a:srgbClr val="00FFFF"/>
                          </a:highlight>
                        </a:rPr>
                        <a:t>RMSE: 1271.4217135456227</a:t>
                      </a:r>
                      <a:endParaRPr lang="en-US" sz="1100" b="0" i="0" u="none" strike="noStrike" dirty="0">
                        <a:solidFill>
                          <a:srgbClr val="000000"/>
                        </a:solidFill>
                        <a:effectLst/>
                        <a:highlight>
                          <a:srgbClr val="00FFFF"/>
                        </a:highlight>
                        <a:latin typeface="Calibri" panose="020F0502020204030204" pitchFamily="34" charset="0"/>
                      </a:endParaRPr>
                    </a:p>
                  </a:txBody>
                  <a:tcPr marL="6350" marR="6350" marT="6350" marB="0" anchor="b"/>
                </a:tc>
                <a:tc>
                  <a:txBody>
                    <a:bodyPr/>
                    <a:lstStyle/>
                    <a:p>
                      <a:pPr algn="l" fontAlgn="b"/>
                      <a:r>
                        <a:rPr lang="en-US" sz="1100" u="none" strike="noStrike" dirty="0">
                          <a:effectLst/>
                          <a:highlight>
                            <a:srgbClr val="00FFFF"/>
                          </a:highlight>
                        </a:rPr>
                        <a:t>RMSE: 1273.154248461449</a:t>
                      </a:r>
                      <a:endParaRPr lang="en-US" sz="1100" b="0" i="0" u="none" strike="noStrike" dirty="0">
                        <a:solidFill>
                          <a:srgbClr val="000000"/>
                        </a:solidFill>
                        <a:effectLst/>
                        <a:highlight>
                          <a:srgbClr val="00FFFF"/>
                        </a:highlight>
                        <a:latin typeface="Calibri" panose="020F0502020204030204" pitchFamily="34" charset="0"/>
                      </a:endParaRPr>
                    </a:p>
                  </a:txBody>
                  <a:tcPr marL="6350" marR="6350" marT="6350" marB="0" anchor="b"/>
                </a:tc>
                <a:extLst>
                  <a:ext uri="{0D108BD9-81ED-4DB2-BD59-A6C34878D82A}">
                    <a16:rowId xmlns:a16="http://schemas.microsoft.com/office/drawing/2014/main" val="4288682555"/>
                  </a:ext>
                </a:extLst>
              </a:tr>
              <a:tr h="184150">
                <a:tc>
                  <a:txBody>
                    <a:bodyPr/>
                    <a:lstStyle/>
                    <a:p>
                      <a:pPr algn="l" fontAlgn="b"/>
                      <a:r>
                        <a:rPr lang="en-US" sz="1100" u="none" strike="noStrike" dirty="0">
                          <a:effectLst/>
                        </a:rPr>
                        <a:t>MAE: 997.614318280515</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MAE: 999.1295029658132</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76264919"/>
                  </a:ext>
                </a:extLst>
              </a:tr>
              <a:tr h="184150">
                <a:tc>
                  <a:txBody>
                    <a:bodyPr/>
                    <a:lstStyle/>
                    <a:p>
                      <a:pPr algn="l" fontAlgn="b"/>
                      <a:r>
                        <a:rPr lang="en-US" sz="1100" u="none" strike="noStrike" dirty="0">
                          <a:effectLst/>
                        </a:rPr>
                        <a:t>RMSLE: 0.8488591943425776</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RMSLE: 0.8492642990325258</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05509071"/>
                  </a:ext>
                </a:extLst>
              </a:tr>
              <a:tr h="190500">
                <a:tc>
                  <a:txBody>
                    <a:bodyPr/>
                    <a:lstStyle/>
                    <a:p>
                      <a:pPr algn="l" fontAlgn="b"/>
                      <a:r>
                        <a:rPr lang="en-US" sz="1100" u="none" strike="noStrike" dirty="0">
                          <a:effectLst/>
                        </a:rPr>
                        <a:t>R^2: 0.052036319180277624</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R^2: 0.026072930599253752</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62602650"/>
                  </a:ext>
                </a:extLst>
              </a:tr>
            </a:tbl>
          </a:graphicData>
        </a:graphic>
      </p:graphicFrame>
    </p:spTree>
    <p:extLst>
      <p:ext uri="{BB962C8B-B14F-4D97-AF65-F5344CB8AC3E}">
        <p14:creationId xmlns:p14="http://schemas.microsoft.com/office/powerpoint/2010/main" val="2595251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036" y="46651"/>
            <a:ext cx="10515600" cy="841910"/>
          </a:xfrm>
        </p:spPr>
        <p:txBody>
          <a:bodyPr/>
          <a:lstStyle/>
          <a:p>
            <a:pPr algn="ctr"/>
            <a:r>
              <a:rPr lang="en-IN" dirty="0"/>
              <a:t>           </a:t>
            </a:r>
            <a:r>
              <a:rPr lang="en-IN" b="1" dirty="0">
                <a:ln w="6600">
                  <a:solidFill>
                    <a:schemeClr val="accent2"/>
                  </a:solidFill>
                  <a:prstDash val="solid"/>
                </a:ln>
                <a:solidFill>
                  <a:srgbClr val="FFFFFF"/>
                </a:solidFill>
                <a:effectLst>
                  <a:outerShdw dist="38100" dir="2700000" algn="tl" rotWithShape="0">
                    <a:schemeClr val="accent2"/>
                  </a:outerShdw>
                </a:effectLst>
              </a:rPr>
              <a:t>Model Building &amp; Evaluation</a:t>
            </a:r>
            <a:endParaRPr lang="en-IN" dirty="0"/>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pic>
        <p:nvPicPr>
          <p:cNvPr id="5" name="Picture 4">
            <a:extLst>
              <a:ext uri="{FF2B5EF4-FFF2-40B4-BE49-F238E27FC236}">
                <a16:creationId xmlns:a16="http://schemas.microsoft.com/office/drawing/2014/main" id="{A70D763B-DFE7-40CC-AE9F-E903ED589AD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57599" y="1102658"/>
            <a:ext cx="7781925" cy="5321739"/>
          </a:xfrm>
          <a:prstGeom prst="rect">
            <a:avLst/>
          </a:prstGeom>
          <a:noFill/>
          <a:ln>
            <a:noFill/>
          </a:ln>
        </p:spPr>
      </p:pic>
      <p:sp>
        <p:nvSpPr>
          <p:cNvPr id="6" name="Rectangle 5">
            <a:extLst>
              <a:ext uri="{FF2B5EF4-FFF2-40B4-BE49-F238E27FC236}">
                <a16:creationId xmlns:a16="http://schemas.microsoft.com/office/drawing/2014/main" id="{C1DE5A3C-2849-470D-BD8F-3C13F5A55C61}"/>
              </a:ext>
            </a:extLst>
          </p:cNvPr>
          <p:cNvSpPr/>
          <p:nvPr/>
        </p:nvSpPr>
        <p:spPr>
          <a:xfrm>
            <a:off x="381000" y="1443841"/>
            <a:ext cx="3276599" cy="4939814"/>
          </a:xfrm>
          <a:prstGeom prst="rect">
            <a:avLst/>
          </a:prstGeom>
          <a:solidFill>
            <a:schemeClr val="accent4">
              <a:lumMod val="40000"/>
              <a:lumOff val="60000"/>
            </a:schemeClr>
          </a:solidFill>
        </p:spPr>
        <p:txBody>
          <a:bodyPr wrap="square">
            <a:spAutoFit/>
          </a:bodyPr>
          <a:lstStyle/>
          <a:p>
            <a:pPr algn="just"/>
            <a:r>
              <a:rPr lang="en-US" sz="1500" b="1" dirty="0">
                <a:latin typeface="Papyrus" panose="03070502060502030205" pitchFamily="66" charset="0"/>
              </a:rPr>
              <a:t>Ensemble Exploration</a:t>
            </a:r>
          </a:p>
          <a:p>
            <a:pPr algn="just"/>
            <a:endParaRPr lang="en-US" sz="1500" dirty="0">
              <a:latin typeface="Bell MT" panose="02020503060305020303" pitchFamily="18" charset="0"/>
            </a:endParaRPr>
          </a:p>
          <a:p>
            <a:pPr algn="just"/>
            <a:r>
              <a:rPr lang="en-US" sz="1500" dirty="0">
                <a:latin typeface="Bell MT" panose="02020503060305020303" pitchFamily="18" charset="0"/>
              </a:rPr>
              <a:t>To understand how the ensemble works, let's take a peek inside the Stacked Ensemble "All Models" model. The "All Models" ensemble is an ensemble of all of the individual models in the AutoML run. This is often the top performing model on the leaderboard</a:t>
            </a:r>
          </a:p>
          <a:p>
            <a:pPr algn="just"/>
            <a:r>
              <a:rPr lang="en-US" sz="1500" dirty="0">
                <a:latin typeface="Bell MT" panose="02020503060305020303" pitchFamily="18" charset="0"/>
              </a:rPr>
              <a:t>Examine the variable importance of the metalearner (combiner) algorithm in the ensemble. This shows us how much each base learner is contributing to the ensemble. The AutoML Stacked Ensembles use the default metalearner algorithm (GLM with non-negative weights), so the variable importance of the metalearner is actually the standardized coefficient magnitudes of the GLM.</a:t>
            </a:r>
          </a:p>
        </p:txBody>
      </p:sp>
    </p:spTree>
    <p:extLst>
      <p:ext uri="{BB962C8B-B14F-4D97-AF65-F5344CB8AC3E}">
        <p14:creationId xmlns:p14="http://schemas.microsoft.com/office/powerpoint/2010/main" val="1266291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218" y="1353682"/>
            <a:ext cx="10515600" cy="813233"/>
          </a:xfrm>
        </p:spPr>
        <p:txBody>
          <a:bodyPr/>
          <a:lstStyle/>
          <a:p>
            <a:pPr algn="ctr"/>
            <a:r>
              <a:rPr lang="en-IN" dirty="0"/>
              <a:t>Results and Recommendations</a:t>
            </a:r>
          </a:p>
        </p:txBody>
      </p:sp>
      <p:sp>
        <p:nvSpPr>
          <p:cNvPr id="3" name="Content Placeholder 2"/>
          <p:cNvSpPr>
            <a:spLocks noGrp="1"/>
          </p:cNvSpPr>
          <p:nvPr>
            <p:ph idx="1"/>
          </p:nvPr>
        </p:nvSpPr>
        <p:spPr>
          <a:xfrm>
            <a:off x="838200" y="2296325"/>
            <a:ext cx="10515600" cy="4237194"/>
          </a:xfrm>
        </p:spPr>
        <p:txBody>
          <a:bodyPr>
            <a:normAutofit fontScale="85000" lnSpcReduction="20000"/>
          </a:bodyPr>
          <a:lstStyle/>
          <a:p>
            <a:pPr marL="0" indent="0" algn="just">
              <a:buNone/>
            </a:pPr>
            <a:r>
              <a:rPr lang="en-IN" sz="3400" dirty="0"/>
              <a:t>A summary of the important insights and results obtained and recommendations for deployment!</a:t>
            </a:r>
          </a:p>
          <a:p>
            <a:pPr marL="0" indent="0">
              <a:buNone/>
            </a:pPr>
            <a:endParaRPr lang="en-IN" dirty="0"/>
          </a:p>
          <a:p>
            <a:pPr marL="0" indent="0">
              <a:buNone/>
            </a:pPr>
            <a:r>
              <a:rPr lang="en-IN" sz="3400" dirty="0"/>
              <a:t>Important points:</a:t>
            </a:r>
          </a:p>
          <a:p>
            <a:pPr marL="0" indent="0">
              <a:buNone/>
            </a:pPr>
            <a:endParaRPr lang="en-IN" sz="3400" dirty="0"/>
          </a:p>
          <a:p>
            <a:pPr lvl="1"/>
            <a:r>
              <a:rPr lang="en-IN" sz="2800" dirty="0"/>
              <a:t>Which of the developed models is best suited for deployment and why?</a:t>
            </a:r>
          </a:p>
          <a:p>
            <a:pPr lvl="1"/>
            <a:r>
              <a:rPr lang="en-IN" sz="2800" dirty="0"/>
              <a:t>A summary of the innovative and new ideas proposed based on the analysis.</a:t>
            </a:r>
          </a:p>
          <a:p>
            <a:pPr lvl="1"/>
            <a:r>
              <a:rPr lang="en-IN" sz="2800" dirty="0"/>
              <a:t>A summary of the important business outcomes /real life impact</a:t>
            </a:r>
          </a:p>
          <a:p>
            <a:pPr marL="457200" lvl="1" indent="0">
              <a:buNone/>
            </a:pPr>
            <a:endParaRPr lang="en-IN" dirty="0"/>
          </a:p>
          <a:p>
            <a:pPr marL="0" indent="0">
              <a:buNone/>
            </a:pPr>
            <a:endParaRPr lang="en-IN" dirty="0"/>
          </a:p>
          <a:p>
            <a:pPr marL="0" indent="0">
              <a:buNone/>
            </a:pPr>
            <a:r>
              <a:rPr lang="en-IN" dirty="0"/>
              <a:t> </a:t>
            </a:r>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Tree>
    <p:extLst>
      <p:ext uri="{BB962C8B-B14F-4D97-AF65-F5344CB8AC3E}">
        <p14:creationId xmlns:p14="http://schemas.microsoft.com/office/powerpoint/2010/main" val="200871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Title 1">
            <a:extLst>
              <a:ext uri="{FF2B5EF4-FFF2-40B4-BE49-F238E27FC236}">
                <a16:creationId xmlns:a16="http://schemas.microsoft.com/office/drawing/2014/main" id="{19D913EA-4112-4910-AD68-561038C602B4}"/>
              </a:ext>
            </a:extLst>
          </p:cNvPr>
          <p:cNvSpPr txBox="1">
            <a:spLocks/>
          </p:cNvSpPr>
          <p:nvPr/>
        </p:nvSpPr>
        <p:spPr>
          <a:xfrm>
            <a:off x="1584036" y="46651"/>
            <a:ext cx="10515600" cy="841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ln w="6600">
                  <a:solidFill>
                    <a:schemeClr val="accent2"/>
                  </a:solidFill>
                  <a:prstDash val="solid"/>
                </a:ln>
                <a:solidFill>
                  <a:srgbClr val="FFFFFF"/>
                </a:solidFill>
                <a:effectLst>
                  <a:outerShdw dist="38100" dir="2700000" algn="tl" rotWithShape="0">
                    <a:schemeClr val="accent2"/>
                  </a:outerShdw>
                </a:effectLst>
              </a:rPr>
              <a:t>      	    Results &amp; Recommendations</a:t>
            </a:r>
          </a:p>
        </p:txBody>
      </p:sp>
      <p:sp>
        <p:nvSpPr>
          <p:cNvPr id="6" name="Rectangle 5">
            <a:extLst>
              <a:ext uri="{FF2B5EF4-FFF2-40B4-BE49-F238E27FC236}">
                <a16:creationId xmlns:a16="http://schemas.microsoft.com/office/drawing/2014/main" id="{98A00A13-6333-465F-9436-4F38A4520A87}"/>
              </a:ext>
            </a:extLst>
          </p:cNvPr>
          <p:cNvSpPr/>
          <p:nvPr/>
        </p:nvSpPr>
        <p:spPr>
          <a:xfrm>
            <a:off x="647700" y="1087815"/>
            <a:ext cx="10515600" cy="1708160"/>
          </a:xfrm>
          <a:prstGeom prst="rect">
            <a:avLst/>
          </a:prstGeom>
          <a:solidFill>
            <a:schemeClr val="accent4">
              <a:lumMod val="20000"/>
              <a:lumOff val="80000"/>
            </a:schemeClr>
          </a:solidFill>
        </p:spPr>
        <p:txBody>
          <a:bodyPr wrap="square">
            <a:spAutoFit/>
          </a:bodyPr>
          <a:lstStyle/>
          <a:p>
            <a:r>
              <a:rPr lang="en-US" sz="1500" dirty="0">
                <a:latin typeface="Bell MT" panose="02020503060305020303" pitchFamily="18" charset="0"/>
              </a:rPr>
              <a:t>1. Sales data is not normally distributed.</a:t>
            </a:r>
          </a:p>
          <a:p>
            <a:r>
              <a:rPr lang="en-US" sz="1500" dirty="0">
                <a:latin typeface="Bell MT" panose="02020503060305020303" pitchFamily="18" charset="0"/>
              </a:rPr>
              <a:t>   There are no missing values in training set.</a:t>
            </a:r>
          </a:p>
          <a:p>
            <a:r>
              <a:rPr lang="en-US" sz="1500" dirty="0">
                <a:latin typeface="Bell MT" panose="02020503060305020303" pitchFamily="18" charset="0"/>
              </a:rPr>
              <a:t>   We created correlation matrix to study the numeric-numeric relationships.</a:t>
            </a:r>
          </a:p>
          <a:p>
            <a:r>
              <a:rPr lang="en-US" sz="1500" dirty="0">
                <a:latin typeface="Bell MT" panose="02020503060305020303" pitchFamily="18" charset="0"/>
              </a:rPr>
              <a:t>   There is no strong correlation to be found between Sales and other continuous features.</a:t>
            </a:r>
          </a:p>
          <a:p>
            <a:r>
              <a:rPr lang="en-US" sz="1500" dirty="0">
                <a:latin typeface="Bell MT" panose="02020503060305020303" pitchFamily="18" charset="0"/>
              </a:rPr>
              <a:t>   There is a -negative correlation between Sales &amp; Item_MRP implying that when prices are low, sales tend to be higher.</a:t>
            </a:r>
          </a:p>
          <a:p>
            <a:r>
              <a:rPr lang="en-US" sz="1500" dirty="0">
                <a:latin typeface="Bell MT" panose="02020503060305020303" pitchFamily="18" charset="0"/>
              </a:rPr>
              <a:t>   There is a negative correlation between Item_MRP &amp; Outlet_Year implying that in earlier days prices were relatively higher than recent times.</a:t>
            </a:r>
          </a:p>
        </p:txBody>
      </p:sp>
      <p:sp>
        <p:nvSpPr>
          <p:cNvPr id="7" name="Rectangle 6">
            <a:extLst>
              <a:ext uri="{FF2B5EF4-FFF2-40B4-BE49-F238E27FC236}">
                <a16:creationId xmlns:a16="http://schemas.microsoft.com/office/drawing/2014/main" id="{AE03D03E-FC31-41FC-B972-E92255EE424E}"/>
              </a:ext>
            </a:extLst>
          </p:cNvPr>
          <p:cNvSpPr/>
          <p:nvPr/>
        </p:nvSpPr>
        <p:spPr>
          <a:xfrm>
            <a:off x="647700" y="2887507"/>
            <a:ext cx="10515600" cy="784830"/>
          </a:xfrm>
          <a:prstGeom prst="rect">
            <a:avLst/>
          </a:prstGeom>
          <a:solidFill>
            <a:schemeClr val="accent6">
              <a:lumMod val="20000"/>
              <a:lumOff val="80000"/>
            </a:schemeClr>
          </a:solidFill>
        </p:spPr>
        <p:txBody>
          <a:bodyPr wrap="square">
            <a:spAutoFit/>
          </a:bodyPr>
          <a:lstStyle/>
          <a:p>
            <a:r>
              <a:rPr lang="en-US" sz="1500" dirty="0">
                <a:latin typeface="Bell MT" panose="02020503060305020303" pitchFamily="18" charset="0"/>
              </a:rPr>
              <a:t>2. Sales data has some outliers defined by the Inter-Quartile Range method. We have viewed these outliers using standard box plot.</a:t>
            </a:r>
          </a:p>
          <a:p>
            <a:r>
              <a:rPr lang="en-US" sz="1500" dirty="0">
                <a:latin typeface="Bell MT" panose="02020503060305020303" pitchFamily="18" charset="0"/>
              </a:rPr>
              <a:t>   We have tried to apply percentile-based capping of 1% and 99% on these outliers. </a:t>
            </a:r>
          </a:p>
          <a:p>
            <a:r>
              <a:rPr lang="en-US" sz="1500" dirty="0">
                <a:latin typeface="Bell MT" panose="02020503060305020303" pitchFamily="18" charset="0"/>
              </a:rPr>
              <a:t>   However, removing these outliers completely does not necessarily improve the RMSE of our models.</a:t>
            </a:r>
          </a:p>
        </p:txBody>
      </p:sp>
      <p:sp>
        <p:nvSpPr>
          <p:cNvPr id="8" name="Rectangle 7">
            <a:extLst>
              <a:ext uri="{FF2B5EF4-FFF2-40B4-BE49-F238E27FC236}">
                <a16:creationId xmlns:a16="http://schemas.microsoft.com/office/drawing/2014/main" id="{5CE09443-80FB-4A47-A4DE-09F1827A0F29}"/>
              </a:ext>
            </a:extLst>
          </p:cNvPr>
          <p:cNvSpPr/>
          <p:nvPr/>
        </p:nvSpPr>
        <p:spPr>
          <a:xfrm>
            <a:off x="647700" y="3785027"/>
            <a:ext cx="10515599" cy="553998"/>
          </a:xfrm>
          <a:prstGeom prst="rect">
            <a:avLst/>
          </a:prstGeom>
          <a:solidFill>
            <a:schemeClr val="accent1">
              <a:lumMod val="20000"/>
              <a:lumOff val="80000"/>
            </a:schemeClr>
          </a:solidFill>
        </p:spPr>
        <p:txBody>
          <a:bodyPr wrap="square">
            <a:spAutoFit/>
          </a:bodyPr>
          <a:lstStyle/>
          <a:p>
            <a:r>
              <a:rPr lang="en-US" sz="1500" dirty="0">
                <a:latin typeface="Bell MT" panose="02020503060305020303" pitchFamily="18" charset="0"/>
              </a:rPr>
              <a:t>3. We have created a histogram with 20 bins for 'Sales'. Most frequent occurrence is the range between Rs.1000-2000.  This means that maximum products that are being sold fall in this range.  Beyond this, the frequency of sales is on a downward slope. </a:t>
            </a:r>
          </a:p>
        </p:txBody>
      </p:sp>
      <p:sp>
        <p:nvSpPr>
          <p:cNvPr id="9" name="Rectangle 8">
            <a:extLst>
              <a:ext uri="{FF2B5EF4-FFF2-40B4-BE49-F238E27FC236}">
                <a16:creationId xmlns:a16="http://schemas.microsoft.com/office/drawing/2014/main" id="{B2DC0DEF-67CC-441F-8C4A-249FC289D495}"/>
              </a:ext>
            </a:extLst>
          </p:cNvPr>
          <p:cNvSpPr/>
          <p:nvPr/>
        </p:nvSpPr>
        <p:spPr>
          <a:xfrm>
            <a:off x="647701" y="4451715"/>
            <a:ext cx="10515598" cy="553998"/>
          </a:xfrm>
          <a:prstGeom prst="rect">
            <a:avLst/>
          </a:prstGeom>
          <a:solidFill>
            <a:schemeClr val="tx2">
              <a:lumMod val="20000"/>
              <a:lumOff val="80000"/>
            </a:schemeClr>
          </a:solidFill>
        </p:spPr>
        <p:txBody>
          <a:bodyPr wrap="square">
            <a:spAutoFit/>
          </a:bodyPr>
          <a:lstStyle/>
          <a:p>
            <a:r>
              <a:rPr lang="en-US" sz="1500" dirty="0">
                <a:latin typeface="Bell MT" panose="02020503060305020303" pitchFamily="18" charset="0"/>
              </a:rPr>
              <a:t>4. We have created a histogram with 20 bins for 'Item_MRP'. Most frequent occurrence is when the items MRPS is around 60, 125 and 200.  This means that maximum Item-MRP of products that are being sold fall in this range. </a:t>
            </a:r>
          </a:p>
        </p:txBody>
      </p:sp>
      <p:sp>
        <p:nvSpPr>
          <p:cNvPr id="10" name="Rectangle 9">
            <a:extLst>
              <a:ext uri="{FF2B5EF4-FFF2-40B4-BE49-F238E27FC236}">
                <a16:creationId xmlns:a16="http://schemas.microsoft.com/office/drawing/2014/main" id="{46F9A36A-F5C1-42B7-9545-95CC4B4986BC}"/>
              </a:ext>
            </a:extLst>
          </p:cNvPr>
          <p:cNvSpPr/>
          <p:nvPr/>
        </p:nvSpPr>
        <p:spPr>
          <a:xfrm>
            <a:off x="647700" y="5118403"/>
            <a:ext cx="10515598" cy="1246495"/>
          </a:xfrm>
          <a:prstGeom prst="rect">
            <a:avLst/>
          </a:prstGeom>
          <a:solidFill>
            <a:schemeClr val="accent2">
              <a:lumMod val="20000"/>
              <a:lumOff val="80000"/>
            </a:schemeClr>
          </a:solidFill>
        </p:spPr>
        <p:txBody>
          <a:bodyPr wrap="square">
            <a:spAutoFit/>
          </a:bodyPr>
          <a:lstStyle/>
          <a:p>
            <a:r>
              <a:rPr lang="en-US" sz="1500" dirty="0">
                <a:latin typeface="Bell MT" panose="02020503060305020303" pitchFamily="18" charset="0"/>
              </a:rPr>
              <a:t>5. We plotted ales numbers to generate 4 KPI : 'Sales Distribution by Outlet Location Type' ,'Sales Distribution by Outlet_ID',</a:t>
            </a:r>
          </a:p>
          <a:p>
            <a:r>
              <a:rPr lang="en-US" sz="1500" dirty="0">
                <a:latin typeface="Bell MT" panose="02020503060305020303" pitchFamily="18" charset="0"/>
              </a:rPr>
              <a:t>   'Year-wise Sales(Trend)' and 'Sales Distribution by Outlet Size'.</a:t>
            </a:r>
          </a:p>
          <a:p>
            <a:r>
              <a:rPr lang="en-US" sz="1500" dirty="0">
                <a:latin typeface="Bell MT" panose="02020503060305020303" pitchFamily="18" charset="0"/>
              </a:rPr>
              <a:t>   Median sales was highest in the year 1996 and the lowest in 2005. </a:t>
            </a:r>
          </a:p>
          <a:p>
            <a:r>
              <a:rPr lang="en-US" sz="1500" dirty="0">
                <a:latin typeface="Bell MT" panose="02020503060305020303" pitchFamily="18" charset="0"/>
              </a:rPr>
              <a:t>   Big outlets have maximum median sales and medium sized outlets have minimum median sales. </a:t>
            </a:r>
          </a:p>
          <a:p>
            <a:r>
              <a:rPr lang="en-US" sz="1500" dirty="0">
                <a:latin typeface="Bell MT" panose="02020503060305020303" pitchFamily="18" charset="0"/>
              </a:rPr>
              <a:t>   Tier 2 cities have highest median sales and OUT013 had the highest median sales.</a:t>
            </a:r>
          </a:p>
        </p:txBody>
      </p:sp>
    </p:spTree>
    <p:extLst>
      <p:ext uri="{BB962C8B-B14F-4D97-AF65-F5344CB8AC3E}">
        <p14:creationId xmlns:p14="http://schemas.microsoft.com/office/powerpoint/2010/main" val="2090197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Title 1">
            <a:extLst>
              <a:ext uri="{FF2B5EF4-FFF2-40B4-BE49-F238E27FC236}">
                <a16:creationId xmlns:a16="http://schemas.microsoft.com/office/drawing/2014/main" id="{19D913EA-4112-4910-AD68-561038C602B4}"/>
              </a:ext>
            </a:extLst>
          </p:cNvPr>
          <p:cNvSpPr txBox="1">
            <a:spLocks/>
          </p:cNvSpPr>
          <p:nvPr/>
        </p:nvSpPr>
        <p:spPr>
          <a:xfrm>
            <a:off x="1584036" y="46651"/>
            <a:ext cx="10515600" cy="841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ln w="6600">
                  <a:solidFill>
                    <a:schemeClr val="accent2"/>
                  </a:solidFill>
                  <a:prstDash val="solid"/>
                </a:ln>
                <a:solidFill>
                  <a:srgbClr val="FFFFFF"/>
                </a:solidFill>
                <a:effectLst>
                  <a:outerShdw dist="38100" dir="2700000" algn="tl" rotWithShape="0">
                    <a:schemeClr val="accent2"/>
                  </a:outerShdw>
                </a:effectLst>
              </a:rPr>
              <a:t>      	    Results &amp; Recommendations</a:t>
            </a:r>
          </a:p>
        </p:txBody>
      </p:sp>
      <p:sp>
        <p:nvSpPr>
          <p:cNvPr id="4" name="Rectangle 3">
            <a:extLst>
              <a:ext uri="{FF2B5EF4-FFF2-40B4-BE49-F238E27FC236}">
                <a16:creationId xmlns:a16="http://schemas.microsoft.com/office/drawing/2014/main" id="{9934CF45-EED7-467E-99AE-0400DAE1DD84}"/>
              </a:ext>
            </a:extLst>
          </p:cNvPr>
          <p:cNvSpPr/>
          <p:nvPr/>
        </p:nvSpPr>
        <p:spPr>
          <a:xfrm>
            <a:off x="447674" y="1175088"/>
            <a:ext cx="10315575" cy="784830"/>
          </a:xfrm>
          <a:prstGeom prst="rect">
            <a:avLst/>
          </a:prstGeom>
          <a:solidFill>
            <a:schemeClr val="accent2">
              <a:lumMod val="20000"/>
              <a:lumOff val="80000"/>
            </a:schemeClr>
          </a:solidFill>
        </p:spPr>
        <p:txBody>
          <a:bodyPr wrap="square">
            <a:spAutoFit/>
          </a:bodyPr>
          <a:lstStyle/>
          <a:p>
            <a:r>
              <a:rPr lang="en-US" sz="1500" dirty="0">
                <a:latin typeface="Bell MT" panose="02020503060305020303" pitchFamily="18" charset="0"/>
              </a:rPr>
              <a:t>6. We plotted the sales data on a time series by year. We see that 'combined sales amount' varied around the Rs. 2000 mark all through the years, although in 2005 there was a sharp drop followed by a steep increase in 2006-2007 period. Similar behaviour can be seen when sales is plotted by Outlets,Outlet Location Type, Item Type and Outlet Size.</a:t>
            </a:r>
          </a:p>
        </p:txBody>
      </p:sp>
      <p:sp>
        <p:nvSpPr>
          <p:cNvPr id="5" name="Rectangle 4">
            <a:extLst>
              <a:ext uri="{FF2B5EF4-FFF2-40B4-BE49-F238E27FC236}">
                <a16:creationId xmlns:a16="http://schemas.microsoft.com/office/drawing/2014/main" id="{5C19C614-B8B6-40FC-8F1E-670D7B0DC5C1}"/>
              </a:ext>
            </a:extLst>
          </p:cNvPr>
          <p:cNvSpPr/>
          <p:nvPr/>
        </p:nvSpPr>
        <p:spPr>
          <a:xfrm>
            <a:off x="447672" y="2011172"/>
            <a:ext cx="10315575" cy="1938992"/>
          </a:xfrm>
          <a:prstGeom prst="rect">
            <a:avLst/>
          </a:prstGeom>
          <a:solidFill>
            <a:schemeClr val="accent5">
              <a:lumMod val="20000"/>
              <a:lumOff val="80000"/>
            </a:schemeClr>
          </a:solidFill>
        </p:spPr>
        <p:txBody>
          <a:bodyPr wrap="square">
            <a:spAutoFit/>
          </a:bodyPr>
          <a:lstStyle/>
          <a:p>
            <a:r>
              <a:rPr lang="en-US" sz="1500" dirty="0">
                <a:latin typeface="Bell MT" panose="02020503060305020303" pitchFamily="18" charset="0"/>
              </a:rPr>
              <a:t>7. Using Facebook's prophet package we were able to build a timeseries model and predict sales for the next 5 years as follows. </a:t>
            </a:r>
          </a:p>
          <a:p>
            <a:r>
              <a:rPr lang="en-US" sz="1500" dirty="0">
                <a:latin typeface="Bell MT" panose="02020503060305020303" pitchFamily="18" charset="0"/>
              </a:rPr>
              <a:t>   This is the total sales figures across all data.</a:t>
            </a:r>
          </a:p>
          <a:p>
            <a:r>
              <a:rPr lang="en-US" sz="1500" dirty="0">
                <a:latin typeface="Bell MT" panose="02020503060305020303" pitchFamily="18" charset="0"/>
              </a:rPr>
              <a:t>	Year	Predicted Sales Amount</a:t>
            </a:r>
          </a:p>
          <a:p>
            <a:r>
              <a:rPr lang="en-US" sz="1500" dirty="0">
                <a:latin typeface="Bell MT" panose="02020503060305020303" pitchFamily="18" charset="0"/>
              </a:rPr>
              <a:t>	2009	₹ 6,096,266</a:t>
            </a:r>
          </a:p>
          <a:p>
            <a:r>
              <a:rPr lang="en-US" sz="1500" dirty="0">
                <a:latin typeface="Bell MT" panose="02020503060305020303" pitchFamily="18" charset="0"/>
              </a:rPr>
              <a:t>	2010	₹ 4,087,752</a:t>
            </a:r>
          </a:p>
          <a:p>
            <a:r>
              <a:rPr lang="en-US" sz="1500" dirty="0">
                <a:latin typeface="Bell MT" panose="02020503060305020303" pitchFamily="18" charset="0"/>
              </a:rPr>
              <a:t>	2011	₹ 2,103,909</a:t>
            </a:r>
          </a:p>
          <a:p>
            <a:r>
              <a:rPr lang="en-US" sz="1500" dirty="0">
                <a:latin typeface="Bell MT" panose="02020503060305020303" pitchFamily="18" charset="0"/>
              </a:rPr>
              <a:t>	2012	₹ 7,395,303</a:t>
            </a:r>
          </a:p>
          <a:p>
            <a:r>
              <a:rPr lang="en-US" sz="1500" dirty="0">
                <a:latin typeface="Bell MT" panose="02020503060305020303" pitchFamily="18" charset="0"/>
              </a:rPr>
              <a:t>	2013	₹ 5,364,278</a:t>
            </a:r>
          </a:p>
        </p:txBody>
      </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BD9E6005-B51A-41FD-8192-25852AD94E28}"/>
                  </a:ext>
                </a:extLst>
              </p14:cNvPr>
              <p14:cNvContentPartPr/>
              <p14:nvPr/>
            </p14:nvContentPartPr>
            <p14:xfrm>
              <a:off x="3848115" y="1881705"/>
              <a:ext cx="360" cy="3960"/>
            </p14:xfrm>
          </p:contentPart>
        </mc:Choice>
        <mc:Fallback>
          <p:pic>
            <p:nvPicPr>
              <p:cNvPr id="8" name="Ink 7">
                <a:extLst>
                  <a:ext uri="{FF2B5EF4-FFF2-40B4-BE49-F238E27FC236}">
                    <a16:creationId xmlns:a16="http://schemas.microsoft.com/office/drawing/2014/main" id="{BD9E6005-B51A-41FD-8192-25852AD94E28}"/>
                  </a:ext>
                </a:extLst>
              </p:cNvPr>
              <p:cNvPicPr/>
              <p:nvPr/>
            </p:nvPicPr>
            <p:blipFill>
              <a:blip r:embed="rId4"/>
              <a:stretch>
                <a:fillRect/>
              </a:stretch>
            </p:blipFill>
            <p:spPr>
              <a:xfrm>
                <a:off x="3839115" y="1872705"/>
                <a:ext cx="18000" cy="21600"/>
              </a:xfrm>
              <a:prstGeom prst="rect">
                <a:avLst/>
              </a:prstGeom>
            </p:spPr>
          </p:pic>
        </mc:Fallback>
      </mc:AlternateContent>
      <p:grpSp>
        <p:nvGrpSpPr>
          <p:cNvPr id="12" name="Group 11">
            <a:extLst>
              <a:ext uri="{FF2B5EF4-FFF2-40B4-BE49-F238E27FC236}">
                <a16:creationId xmlns:a16="http://schemas.microsoft.com/office/drawing/2014/main" id="{7F80DDCC-80B8-4A1F-BAB6-3E5301FB5E88}"/>
              </a:ext>
            </a:extLst>
          </p:cNvPr>
          <p:cNvGrpSpPr/>
          <p:nvPr/>
        </p:nvGrpSpPr>
        <p:grpSpPr>
          <a:xfrm>
            <a:off x="3828675" y="1914105"/>
            <a:ext cx="360" cy="9720"/>
            <a:chOff x="3828675" y="1914105"/>
            <a:chExt cx="360" cy="9720"/>
          </a:xfrm>
        </p:grpSpPr>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E6A9B82B-6934-401A-BC1B-1A0BFA9A0C5A}"/>
                    </a:ext>
                  </a:extLst>
                </p14:cNvPr>
                <p14:cNvContentPartPr/>
                <p14:nvPr/>
              </p14:nvContentPartPr>
              <p14:xfrm>
                <a:off x="3828675" y="1914105"/>
                <a:ext cx="360" cy="4320"/>
              </p14:xfrm>
            </p:contentPart>
          </mc:Choice>
          <mc:Fallback>
            <p:pic>
              <p:nvPicPr>
                <p:cNvPr id="9" name="Ink 8">
                  <a:extLst>
                    <a:ext uri="{FF2B5EF4-FFF2-40B4-BE49-F238E27FC236}">
                      <a16:creationId xmlns:a16="http://schemas.microsoft.com/office/drawing/2014/main" id="{E6A9B82B-6934-401A-BC1B-1A0BFA9A0C5A}"/>
                    </a:ext>
                  </a:extLst>
                </p:cNvPr>
                <p:cNvPicPr/>
                <p:nvPr/>
              </p:nvPicPr>
              <p:blipFill>
                <a:blip r:embed="rId4"/>
                <a:stretch>
                  <a:fillRect/>
                </a:stretch>
              </p:blipFill>
              <p:spPr>
                <a:xfrm>
                  <a:off x="3819675" y="1905105"/>
                  <a:ext cx="1800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A3CDA58A-86BA-4C87-9490-05839F43D097}"/>
                    </a:ext>
                  </a:extLst>
                </p14:cNvPr>
                <p14:cNvContentPartPr/>
                <p14:nvPr/>
              </p14:nvContentPartPr>
              <p14:xfrm>
                <a:off x="3828675" y="1923465"/>
                <a:ext cx="360" cy="360"/>
              </p14:xfrm>
            </p:contentPart>
          </mc:Choice>
          <mc:Fallback>
            <p:pic>
              <p:nvPicPr>
                <p:cNvPr id="10" name="Ink 9">
                  <a:extLst>
                    <a:ext uri="{FF2B5EF4-FFF2-40B4-BE49-F238E27FC236}">
                      <a16:creationId xmlns:a16="http://schemas.microsoft.com/office/drawing/2014/main" id="{A3CDA58A-86BA-4C87-9490-05839F43D097}"/>
                    </a:ext>
                  </a:extLst>
                </p:cNvPr>
                <p:cNvPicPr/>
                <p:nvPr/>
              </p:nvPicPr>
              <p:blipFill>
                <a:blip r:embed="rId7"/>
                <a:stretch>
                  <a:fillRect/>
                </a:stretch>
              </p:blipFill>
              <p:spPr>
                <a:xfrm>
                  <a:off x="3819675" y="191482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385F7986-9FA4-4B69-82F6-A719934B74D9}"/>
                    </a:ext>
                  </a:extLst>
                </p14:cNvPr>
                <p14:cNvContentPartPr/>
                <p14:nvPr/>
              </p14:nvContentPartPr>
              <p14:xfrm>
                <a:off x="3828675" y="1923465"/>
                <a:ext cx="360" cy="360"/>
              </p14:xfrm>
            </p:contentPart>
          </mc:Choice>
          <mc:Fallback>
            <p:pic>
              <p:nvPicPr>
                <p:cNvPr id="11" name="Ink 10">
                  <a:extLst>
                    <a:ext uri="{FF2B5EF4-FFF2-40B4-BE49-F238E27FC236}">
                      <a16:creationId xmlns:a16="http://schemas.microsoft.com/office/drawing/2014/main" id="{385F7986-9FA4-4B69-82F6-A719934B74D9}"/>
                    </a:ext>
                  </a:extLst>
                </p:cNvPr>
                <p:cNvPicPr/>
                <p:nvPr/>
              </p:nvPicPr>
              <p:blipFill>
                <a:blip r:embed="rId7"/>
                <a:stretch>
                  <a:fillRect/>
                </a:stretch>
              </p:blipFill>
              <p:spPr>
                <a:xfrm>
                  <a:off x="3819675" y="1914825"/>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13" name="Ink 12">
                <a:extLst>
                  <a:ext uri="{FF2B5EF4-FFF2-40B4-BE49-F238E27FC236}">
                    <a16:creationId xmlns:a16="http://schemas.microsoft.com/office/drawing/2014/main" id="{4EDE06AE-984F-4E2C-B5F5-2FFF4E8C8027}"/>
                  </a:ext>
                </a:extLst>
              </p14:cNvPr>
              <p14:cNvContentPartPr/>
              <p14:nvPr/>
            </p14:nvContentPartPr>
            <p14:xfrm>
              <a:off x="3371835" y="1914105"/>
              <a:ext cx="360" cy="360"/>
            </p14:xfrm>
          </p:contentPart>
        </mc:Choice>
        <mc:Fallback>
          <p:pic>
            <p:nvPicPr>
              <p:cNvPr id="13" name="Ink 12">
                <a:extLst>
                  <a:ext uri="{FF2B5EF4-FFF2-40B4-BE49-F238E27FC236}">
                    <a16:creationId xmlns:a16="http://schemas.microsoft.com/office/drawing/2014/main" id="{4EDE06AE-984F-4E2C-B5F5-2FFF4E8C8027}"/>
                  </a:ext>
                </a:extLst>
              </p:cNvPr>
              <p:cNvPicPr/>
              <p:nvPr/>
            </p:nvPicPr>
            <p:blipFill>
              <a:blip r:embed="rId7"/>
              <a:stretch>
                <a:fillRect/>
              </a:stretch>
            </p:blipFill>
            <p:spPr>
              <a:xfrm>
                <a:off x="3362835" y="190510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 name="Ink 15">
                <a:extLst>
                  <a:ext uri="{FF2B5EF4-FFF2-40B4-BE49-F238E27FC236}">
                    <a16:creationId xmlns:a16="http://schemas.microsoft.com/office/drawing/2014/main" id="{6C0590B2-A52F-47A2-883D-22A92B6764B2}"/>
                  </a:ext>
                </a:extLst>
              </p14:cNvPr>
              <p14:cNvContentPartPr/>
              <p14:nvPr/>
            </p14:nvContentPartPr>
            <p14:xfrm>
              <a:off x="580755" y="5024865"/>
              <a:ext cx="360" cy="3960"/>
            </p14:xfrm>
          </p:contentPart>
        </mc:Choice>
        <mc:Fallback>
          <p:pic>
            <p:nvPicPr>
              <p:cNvPr id="16" name="Ink 15">
                <a:extLst>
                  <a:ext uri="{FF2B5EF4-FFF2-40B4-BE49-F238E27FC236}">
                    <a16:creationId xmlns:a16="http://schemas.microsoft.com/office/drawing/2014/main" id="{6C0590B2-A52F-47A2-883D-22A92B6764B2}"/>
                  </a:ext>
                </a:extLst>
              </p:cNvPr>
              <p:cNvPicPr/>
              <p:nvPr/>
            </p:nvPicPr>
            <p:blipFill>
              <a:blip r:embed="rId11"/>
              <a:stretch>
                <a:fillRect/>
              </a:stretch>
            </p:blipFill>
            <p:spPr>
              <a:xfrm>
                <a:off x="572115" y="5016225"/>
                <a:ext cx="18000" cy="21600"/>
              </a:xfrm>
              <a:prstGeom prst="rect">
                <a:avLst/>
              </a:prstGeom>
            </p:spPr>
          </p:pic>
        </mc:Fallback>
      </mc:AlternateContent>
      <p:sp>
        <p:nvSpPr>
          <p:cNvPr id="17" name="Rectangle 16">
            <a:extLst>
              <a:ext uri="{FF2B5EF4-FFF2-40B4-BE49-F238E27FC236}">
                <a16:creationId xmlns:a16="http://schemas.microsoft.com/office/drawing/2014/main" id="{AA11449A-980E-482A-8FCF-E0C034998775}"/>
              </a:ext>
            </a:extLst>
          </p:cNvPr>
          <p:cNvSpPr/>
          <p:nvPr/>
        </p:nvSpPr>
        <p:spPr>
          <a:xfrm>
            <a:off x="447671" y="4022603"/>
            <a:ext cx="10315575" cy="784830"/>
          </a:xfrm>
          <a:prstGeom prst="rect">
            <a:avLst/>
          </a:prstGeom>
          <a:solidFill>
            <a:schemeClr val="accent6">
              <a:lumMod val="20000"/>
              <a:lumOff val="80000"/>
            </a:schemeClr>
          </a:solidFill>
        </p:spPr>
        <p:txBody>
          <a:bodyPr wrap="square">
            <a:spAutoFit/>
          </a:bodyPr>
          <a:lstStyle/>
          <a:p>
            <a:r>
              <a:rPr lang="en-US" sz="1500" dirty="0">
                <a:latin typeface="Bell MT" panose="02020503060305020303" pitchFamily="18" charset="0"/>
              </a:rPr>
              <a:t>8. In our regression models (XGBoost), we found the features that are of most importance and have significant SHAP values. </a:t>
            </a:r>
          </a:p>
          <a:p>
            <a:r>
              <a:rPr lang="en-US" sz="1500" dirty="0">
                <a:latin typeface="Bell MT" panose="02020503060305020303" pitchFamily="18" charset="0"/>
              </a:rPr>
              <a:t>   Outlet_Age is the most important feature contributing to the prediction model of XGBoost. </a:t>
            </a:r>
          </a:p>
          <a:p>
            <a:r>
              <a:rPr lang="en-US" sz="1500" dirty="0">
                <a:latin typeface="Bell MT" panose="02020503060305020303" pitchFamily="18" charset="0"/>
              </a:rPr>
              <a:t>   Next 'Item_MRP' and 'Item_Weight' have significant impact on Sales.</a:t>
            </a:r>
          </a:p>
        </p:txBody>
      </p:sp>
      <p:sp>
        <p:nvSpPr>
          <p:cNvPr id="18" name="Rectangle 17">
            <a:extLst>
              <a:ext uri="{FF2B5EF4-FFF2-40B4-BE49-F238E27FC236}">
                <a16:creationId xmlns:a16="http://schemas.microsoft.com/office/drawing/2014/main" id="{97BF72EE-6F14-40AE-8A66-BB20EFB9CBE8}"/>
              </a:ext>
            </a:extLst>
          </p:cNvPr>
          <p:cNvSpPr/>
          <p:nvPr/>
        </p:nvSpPr>
        <p:spPr>
          <a:xfrm>
            <a:off x="447671" y="4879873"/>
            <a:ext cx="10315575" cy="784830"/>
          </a:xfrm>
          <a:prstGeom prst="rect">
            <a:avLst/>
          </a:prstGeom>
          <a:solidFill>
            <a:schemeClr val="accent4">
              <a:lumMod val="20000"/>
              <a:lumOff val="80000"/>
            </a:schemeClr>
          </a:solidFill>
        </p:spPr>
        <p:txBody>
          <a:bodyPr wrap="square">
            <a:spAutoFit/>
          </a:bodyPr>
          <a:lstStyle/>
          <a:p>
            <a:r>
              <a:rPr lang="en-US" sz="1500" dirty="0">
                <a:latin typeface="Bell MT" panose="02020503060305020303" pitchFamily="18" charset="0"/>
              </a:rPr>
              <a:t>9. We have tried building many machine learning models like Linear Regression, Random Forest Regressor, XGBoost Regressor and Deep Neural Net Regressor, these did not give us the best RMSE values. Among these base models, XGBoost was the best model. Given below is the performance metrics of all the models. </a:t>
            </a:r>
          </a:p>
        </p:txBody>
      </p:sp>
      <p:sp>
        <p:nvSpPr>
          <p:cNvPr id="19" name="Rectangle 18">
            <a:extLst>
              <a:ext uri="{FF2B5EF4-FFF2-40B4-BE49-F238E27FC236}">
                <a16:creationId xmlns:a16="http://schemas.microsoft.com/office/drawing/2014/main" id="{2E99CB64-8CC1-4429-897B-9D4D77DD5F7B}"/>
              </a:ext>
            </a:extLst>
          </p:cNvPr>
          <p:cNvSpPr/>
          <p:nvPr/>
        </p:nvSpPr>
        <p:spPr>
          <a:xfrm>
            <a:off x="447671" y="5783310"/>
            <a:ext cx="10315575" cy="1015663"/>
          </a:xfrm>
          <a:prstGeom prst="rect">
            <a:avLst/>
          </a:prstGeom>
          <a:solidFill>
            <a:schemeClr val="bg2"/>
          </a:solidFill>
        </p:spPr>
        <p:txBody>
          <a:bodyPr wrap="square">
            <a:spAutoFit/>
          </a:bodyPr>
          <a:lstStyle/>
          <a:p>
            <a:r>
              <a:rPr lang="en-US" sz="1500" dirty="0">
                <a:latin typeface="Bell MT" panose="02020503060305020303" pitchFamily="18" charset="0"/>
              </a:rPr>
              <a:t> 10. Finally, we applied H2O's Stacked Ensemble that uses multiple learning algorithms to obtain better predictive performance than could be obtained from any of the constituent learning algorithms. Ensemble machine learning methods use multiple learning algorithms to obtain better predictive performance than could be obtained from any of the constituent learning algorithms. </a:t>
            </a:r>
          </a:p>
        </p:txBody>
      </p:sp>
    </p:spTree>
    <p:extLst>
      <p:ext uri="{BB962C8B-B14F-4D97-AF65-F5344CB8AC3E}">
        <p14:creationId xmlns:p14="http://schemas.microsoft.com/office/powerpoint/2010/main" val="3371983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Title 1">
            <a:extLst>
              <a:ext uri="{FF2B5EF4-FFF2-40B4-BE49-F238E27FC236}">
                <a16:creationId xmlns:a16="http://schemas.microsoft.com/office/drawing/2014/main" id="{19D913EA-4112-4910-AD68-561038C602B4}"/>
              </a:ext>
            </a:extLst>
          </p:cNvPr>
          <p:cNvSpPr txBox="1">
            <a:spLocks/>
          </p:cNvSpPr>
          <p:nvPr/>
        </p:nvSpPr>
        <p:spPr>
          <a:xfrm>
            <a:off x="1584036" y="46651"/>
            <a:ext cx="10515600" cy="841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ln w="6600">
                  <a:solidFill>
                    <a:schemeClr val="accent2"/>
                  </a:solidFill>
                  <a:prstDash val="solid"/>
                </a:ln>
                <a:solidFill>
                  <a:srgbClr val="FFFFFF"/>
                </a:solidFill>
                <a:effectLst>
                  <a:outerShdw dist="38100" dir="2700000" algn="tl" rotWithShape="0">
                    <a:schemeClr val="accent2"/>
                  </a:outerShdw>
                </a:effectLst>
              </a:rPr>
              <a:t>      	    Results &amp; Recommendations</a:t>
            </a:r>
          </a:p>
        </p:txBody>
      </p:sp>
      <p:graphicFrame>
        <p:nvGraphicFramePr>
          <p:cNvPr id="4" name="Table 3">
            <a:extLst>
              <a:ext uri="{FF2B5EF4-FFF2-40B4-BE49-F238E27FC236}">
                <a16:creationId xmlns:a16="http://schemas.microsoft.com/office/drawing/2014/main" id="{2EF4F574-44BB-4E56-9072-CB626CBFC6F7}"/>
              </a:ext>
            </a:extLst>
          </p:cNvPr>
          <p:cNvGraphicFramePr>
            <a:graphicFrameLocks noGrp="1"/>
          </p:cNvGraphicFramePr>
          <p:nvPr>
            <p:extLst>
              <p:ext uri="{D42A27DB-BD31-4B8C-83A1-F6EECF244321}">
                <p14:modId xmlns:p14="http://schemas.microsoft.com/office/powerpoint/2010/main" val="1156483581"/>
              </p:ext>
            </p:extLst>
          </p:nvPr>
        </p:nvGraphicFramePr>
        <p:xfrm>
          <a:off x="476252" y="1455676"/>
          <a:ext cx="5343522" cy="3421124"/>
        </p:xfrm>
        <a:graphic>
          <a:graphicData uri="http://schemas.openxmlformats.org/drawingml/2006/table">
            <a:tbl>
              <a:tblPr/>
              <a:tblGrid>
                <a:gridCol w="3165274">
                  <a:extLst>
                    <a:ext uri="{9D8B030D-6E8A-4147-A177-3AD203B41FA5}">
                      <a16:colId xmlns:a16="http://schemas.microsoft.com/office/drawing/2014/main" val="1820971230"/>
                    </a:ext>
                  </a:extLst>
                </a:gridCol>
                <a:gridCol w="544562">
                  <a:extLst>
                    <a:ext uri="{9D8B030D-6E8A-4147-A177-3AD203B41FA5}">
                      <a16:colId xmlns:a16="http://schemas.microsoft.com/office/drawing/2014/main" val="2727357634"/>
                    </a:ext>
                  </a:extLst>
                </a:gridCol>
                <a:gridCol w="544562">
                  <a:extLst>
                    <a:ext uri="{9D8B030D-6E8A-4147-A177-3AD203B41FA5}">
                      <a16:colId xmlns:a16="http://schemas.microsoft.com/office/drawing/2014/main" val="51395384"/>
                    </a:ext>
                  </a:extLst>
                </a:gridCol>
                <a:gridCol w="544562">
                  <a:extLst>
                    <a:ext uri="{9D8B030D-6E8A-4147-A177-3AD203B41FA5}">
                      <a16:colId xmlns:a16="http://schemas.microsoft.com/office/drawing/2014/main" val="1187391289"/>
                    </a:ext>
                  </a:extLst>
                </a:gridCol>
                <a:gridCol w="544562">
                  <a:extLst>
                    <a:ext uri="{9D8B030D-6E8A-4147-A177-3AD203B41FA5}">
                      <a16:colId xmlns:a16="http://schemas.microsoft.com/office/drawing/2014/main" val="1386430045"/>
                    </a:ext>
                  </a:extLst>
                </a:gridCol>
              </a:tblGrid>
              <a:tr h="260913">
                <a:tc>
                  <a:txBody>
                    <a:bodyPr/>
                    <a:lstStyle/>
                    <a:p>
                      <a:pPr algn="l" fontAlgn="b"/>
                      <a:r>
                        <a:rPr lang="en-US" sz="12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200" b="1" i="0" u="none" strike="noStrike" dirty="0">
                          <a:solidFill>
                            <a:srgbClr val="000000"/>
                          </a:solidFill>
                          <a:effectLst/>
                          <a:latin typeface="Calibri" panose="020F0502020204030204" pitchFamily="34" charset="0"/>
                        </a:rPr>
                        <a:t>Train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1200" b="1" i="0" u="none" strike="noStrike" dirty="0">
                          <a:solidFill>
                            <a:srgbClr val="000000"/>
                          </a:solidFill>
                          <a:effectLst/>
                          <a:latin typeface="Calibri" panose="020F0502020204030204" pitchFamily="34" charset="0"/>
                        </a:rPr>
                        <a:t>Test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509388371"/>
                  </a:ext>
                </a:extLst>
              </a:tr>
              <a:tr h="484037">
                <a:tc>
                  <a:txBody>
                    <a:bodyPr/>
                    <a:lstStyle/>
                    <a:p>
                      <a:pPr algn="l" fontAlgn="b"/>
                      <a:r>
                        <a:rPr lang="en-US" sz="1200" b="1" i="0" u="none" strike="noStrike" dirty="0">
                          <a:solidFill>
                            <a:srgbClr val="000000"/>
                          </a:solidFill>
                          <a:effectLst/>
                          <a:latin typeface="Calibri" panose="020F0502020204030204" pitchFamily="34" charset="0"/>
                        </a:rPr>
                        <a:t>Model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dirty="0">
                          <a:solidFill>
                            <a:srgbClr val="000000"/>
                          </a:solidFill>
                          <a:effectLst/>
                          <a:latin typeface="Calibri" panose="020F0502020204030204" pitchFamily="34" charset="0"/>
                        </a:rPr>
                        <a:t>RMSE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dirty="0">
                          <a:solidFill>
                            <a:srgbClr val="000000"/>
                          </a:solidFill>
                          <a:effectLst/>
                          <a:latin typeface="Calibri" panose="020F0502020204030204" pitchFamily="34" charset="0"/>
                        </a:rPr>
                        <a:t>R2 Score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dirty="0">
                          <a:solidFill>
                            <a:srgbClr val="000000"/>
                          </a:solidFill>
                          <a:effectLst/>
                          <a:latin typeface="Calibri" panose="020F0502020204030204" pitchFamily="34" charset="0"/>
                        </a:rPr>
                        <a:t>RMSE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dirty="0">
                          <a:solidFill>
                            <a:srgbClr val="000000"/>
                          </a:solidFill>
                          <a:effectLst/>
                          <a:latin typeface="Calibri" panose="020F0502020204030204" pitchFamily="34" charset="0"/>
                        </a:rPr>
                        <a:t>R2 Score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0059879"/>
                  </a:ext>
                </a:extLst>
              </a:tr>
              <a:tr h="446029">
                <a:tc>
                  <a:txBody>
                    <a:bodyPr/>
                    <a:lstStyle/>
                    <a:p>
                      <a:pPr algn="l" fontAlgn="ctr"/>
                      <a:r>
                        <a:rPr lang="en-US" sz="1200" b="0" i="0" u="none" strike="noStrike" dirty="0">
                          <a:solidFill>
                            <a:srgbClr val="000000"/>
                          </a:solidFill>
                          <a:effectLst/>
                          <a:latin typeface="Calibri" panose="020F0502020204030204" pitchFamily="34" charset="0"/>
                        </a:rPr>
                        <a:t>Multivariate Linear Regression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1273.09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0.0281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1285.84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-0.0013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6778877"/>
                  </a:ext>
                </a:extLst>
              </a:tr>
              <a:tr h="446029">
                <a:tc>
                  <a:txBody>
                    <a:bodyPr/>
                    <a:lstStyle/>
                    <a:p>
                      <a:pPr algn="l" fontAlgn="ctr"/>
                      <a:r>
                        <a:rPr lang="en-US" sz="1200" b="0" i="0" u="none" strike="noStrike" dirty="0">
                          <a:solidFill>
                            <a:srgbClr val="000000"/>
                          </a:solidFill>
                          <a:effectLst/>
                          <a:latin typeface="Calibri" panose="020F0502020204030204" pitchFamily="34" charset="0"/>
                        </a:rPr>
                        <a:t>Random Forest Regressor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1040.87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0.3503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1285.84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-0.0013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3678924"/>
                  </a:ext>
                </a:extLst>
              </a:tr>
              <a:tr h="446029">
                <a:tc>
                  <a:txBody>
                    <a:bodyPr/>
                    <a:lstStyle/>
                    <a:p>
                      <a:pPr algn="l" fontAlgn="ctr"/>
                      <a:r>
                        <a:rPr lang="en-US" sz="1200" b="0" i="0" u="none" strike="noStrike" dirty="0">
                          <a:solidFill>
                            <a:srgbClr val="000000"/>
                          </a:solidFill>
                          <a:effectLst/>
                          <a:latin typeface="Calibri" panose="020F0502020204030204" pitchFamily="34" charset="0"/>
                          <a:ea typeface="Times New Roman" panose="02020603050405020304" pitchFamily="18" charset="0"/>
                        </a:rPr>
                        <a:t>Deep Neural Net Regressor</a:t>
                      </a:r>
                      <a:endParaRPr lang="en-US" sz="12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1273.85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NA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1283.41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NA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5628461"/>
                  </a:ext>
                </a:extLst>
              </a:tr>
              <a:tr h="446029">
                <a:tc>
                  <a:txBody>
                    <a:bodyPr/>
                    <a:lstStyle/>
                    <a:p>
                      <a:pPr algn="l" fontAlgn="ctr"/>
                      <a:r>
                        <a:rPr lang="en-US" sz="1200" b="0" i="0" u="none" strike="noStrike" dirty="0">
                          <a:solidFill>
                            <a:srgbClr val="000000"/>
                          </a:solidFill>
                          <a:effectLst/>
                          <a:latin typeface="Calibri" panose="020F0502020204030204" pitchFamily="34" charset="0"/>
                        </a:rPr>
                        <a:t>XGBoost Regressor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1217.39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0.1129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1287.29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-0.0013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1567221"/>
                  </a:ext>
                </a:extLst>
              </a:tr>
              <a:tr h="446029">
                <a:tc>
                  <a:txBody>
                    <a:bodyPr/>
                    <a:lstStyle/>
                    <a:p>
                      <a:pPr algn="l" fontAlgn="ctr"/>
                      <a:r>
                        <a:rPr lang="en-US" sz="1200" b="0" i="0" u="none" strike="noStrike" dirty="0">
                          <a:solidFill>
                            <a:srgbClr val="000000"/>
                          </a:solidFill>
                          <a:effectLst/>
                          <a:latin typeface="Calibri" panose="020F0502020204030204" pitchFamily="34" charset="0"/>
                        </a:rPr>
                        <a:t>XGBoost Regressor(Hypertuned)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1458.79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-0.2737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1287.29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-0.0013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7593203"/>
                  </a:ext>
                </a:extLst>
              </a:tr>
              <a:tr h="446029">
                <a:tc>
                  <a:txBody>
                    <a:bodyPr/>
                    <a:lstStyle/>
                    <a:p>
                      <a:pPr algn="l" fontAlgn="ctr"/>
                      <a:r>
                        <a:rPr lang="en-US" sz="1200" b="0" i="0" u="none" strike="noStrike" dirty="0">
                          <a:solidFill>
                            <a:srgbClr val="000000"/>
                          </a:solidFill>
                          <a:effectLst/>
                          <a:latin typeface="Calibri" panose="020F0502020204030204" pitchFamily="34" charset="0"/>
                        </a:rPr>
                        <a:t>**Stacked Ensemble Learning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1271.42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0.05203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1273.15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0.02607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1463929"/>
                  </a:ext>
                </a:extLst>
              </a:tr>
            </a:tbl>
          </a:graphicData>
        </a:graphic>
      </p:graphicFrame>
      <p:sp>
        <p:nvSpPr>
          <p:cNvPr id="5" name="Rectangle 4">
            <a:extLst>
              <a:ext uri="{FF2B5EF4-FFF2-40B4-BE49-F238E27FC236}">
                <a16:creationId xmlns:a16="http://schemas.microsoft.com/office/drawing/2014/main" id="{F8CD9D13-0FE9-425B-AADF-19E93CD3FC84}"/>
              </a:ext>
            </a:extLst>
          </p:cNvPr>
          <p:cNvSpPr/>
          <p:nvPr/>
        </p:nvSpPr>
        <p:spPr>
          <a:xfrm>
            <a:off x="404093" y="5015331"/>
            <a:ext cx="1595245" cy="276999"/>
          </a:xfrm>
          <a:prstGeom prst="rect">
            <a:avLst/>
          </a:prstGeom>
        </p:spPr>
        <p:txBody>
          <a:bodyPr wrap="none">
            <a:spAutoFit/>
          </a:bodyPr>
          <a:lstStyle/>
          <a:p>
            <a:r>
              <a:rPr lang="en-US" sz="1200" dirty="0">
                <a:solidFill>
                  <a:srgbClr val="000000"/>
                </a:solidFill>
                <a:latin typeface="Bell MT" panose="02020503060305020303" pitchFamily="18" charset="0"/>
              </a:rPr>
              <a:t>** Top scoring model</a:t>
            </a:r>
            <a:r>
              <a:rPr lang="en-US" sz="1200" dirty="0">
                <a:latin typeface="Bell MT" panose="02020503060305020303" pitchFamily="18" charset="0"/>
              </a:rPr>
              <a:t> </a:t>
            </a:r>
          </a:p>
        </p:txBody>
      </p:sp>
      <p:graphicFrame>
        <p:nvGraphicFramePr>
          <p:cNvPr id="6" name="Diagram 5">
            <a:extLst>
              <a:ext uri="{FF2B5EF4-FFF2-40B4-BE49-F238E27FC236}">
                <a16:creationId xmlns:a16="http://schemas.microsoft.com/office/drawing/2014/main" id="{C062AF50-272D-4031-A0FE-B6AF6B5C7B2F}"/>
              </a:ext>
            </a:extLst>
          </p:cNvPr>
          <p:cNvGraphicFramePr/>
          <p:nvPr>
            <p:extLst>
              <p:ext uri="{D42A27DB-BD31-4B8C-83A1-F6EECF244321}">
                <p14:modId xmlns:p14="http://schemas.microsoft.com/office/powerpoint/2010/main" val="2065970761"/>
              </p:ext>
            </p:extLst>
          </p:nvPr>
        </p:nvGraphicFramePr>
        <p:xfrm>
          <a:off x="6010275" y="1454027"/>
          <a:ext cx="6003636" cy="35951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32E57A5A-5CC8-4119-B5AB-F01B00D3105B}"/>
              </a:ext>
            </a:extLst>
          </p:cNvPr>
          <p:cNvSpPr txBox="1"/>
          <p:nvPr/>
        </p:nvSpPr>
        <p:spPr>
          <a:xfrm>
            <a:off x="404093" y="929155"/>
            <a:ext cx="4152898"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b="1" dirty="0">
                <a:latin typeface="Papyrus" panose="03070502060502030205" pitchFamily="66" charset="0"/>
              </a:rPr>
              <a:t>Model Comparison</a:t>
            </a:r>
          </a:p>
        </p:txBody>
      </p:sp>
      <p:sp>
        <p:nvSpPr>
          <p:cNvPr id="8" name="TextBox 7">
            <a:extLst>
              <a:ext uri="{FF2B5EF4-FFF2-40B4-BE49-F238E27FC236}">
                <a16:creationId xmlns:a16="http://schemas.microsoft.com/office/drawing/2014/main" id="{6CCBC148-D214-41FF-888F-A1605C52DB54}"/>
              </a:ext>
            </a:extLst>
          </p:cNvPr>
          <p:cNvSpPr txBox="1"/>
          <p:nvPr/>
        </p:nvSpPr>
        <p:spPr>
          <a:xfrm>
            <a:off x="6010275" y="888561"/>
            <a:ext cx="4152898"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b="1" dirty="0">
                <a:latin typeface="Papyrus" panose="03070502060502030205" pitchFamily="66" charset="0"/>
              </a:rPr>
              <a:t>Top 5  Recommendations</a:t>
            </a:r>
          </a:p>
        </p:txBody>
      </p:sp>
      <p:sp>
        <p:nvSpPr>
          <p:cNvPr id="9" name="Rectangle 8">
            <a:extLst>
              <a:ext uri="{FF2B5EF4-FFF2-40B4-BE49-F238E27FC236}">
                <a16:creationId xmlns:a16="http://schemas.microsoft.com/office/drawing/2014/main" id="{808F0D50-94FE-49A2-A641-8ABA4900CB9A}"/>
              </a:ext>
            </a:extLst>
          </p:cNvPr>
          <p:cNvSpPr/>
          <p:nvPr/>
        </p:nvSpPr>
        <p:spPr>
          <a:xfrm>
            <a:off x="476252" y="5384663"/>
            <a:ext cx="11468098" cy="123110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r>
              <a:rPr lang="en-US" sz="1600" b="1" dirty="0">
                <a:latin typeface="Papyrus" panose="03070502060502030205" pitchFamily="66" charset="0"/>
              </a:rPr>
              <a:t>Conclusion</a:t>
            </a:r>
          </a:p>
          <a:p>
            <a:endParaRPr lang="en-US" sz="1600" b="1" dirty="0">
              <a:latin typeface="Papyrus" panose="03070502060502030205" pitchFamily="66" charset="0"/>
            </a:endParaRPr>
          </a:p>
          <a:p>
            <a:pPr algn="just"/>
            <a:r>
              <a:rPr lang="en-US" sz="1400" dirty="0">
                <a:latin typeface="Bell MT" panose="02020503060305020303" pitchFamily="18" charset="0"/>
              </a:rPr>
              <a:t>To deploy, it is recommended that Stacked Ensemble learning be applied that builds upon several base models like GBM, XGB etc.</a:t>
            </a:r>
          </a:p>
          <a:p>
            <a:pPr algn="just"/>
            <a:r>
              <a:rPr lang="en-US" sz="1400" dirty="0">
                <a:latin typeface="Bell MT" panose="02020503060305020303" pitchFamily="18" charset="0"/>
              </a:rPr>
              <a:t>Also, some key insights have been shared that can be applied to increase sales. The model can be deployed online if there is a AWS account via </a:t>
            </a:r>
            <a:r>
              <a:rPr lang="en-US" sz="1400" dirty="0" err="1">
                <a:latin typeface="Bell MT" panose="02020503060305020303" pitchFamily="18" charset="0"/>
              </a:rPr>
              <a:t>MLOps</a:t>
            </a:r>
            <a:r>
              <a:rPr lang="en-US" sz="1400" dirty="0">
                <a:latin typeface="Bell MT" panose="02020503060305020303" pitchFamily="18" charset="0"/>
              </a:rPr>
              <a:t>. Otherwise it can also be deployed on an On-Premise server. In future, more data features can be gathered for even better prediction of Sales.</a:t>
            </a:r>
          </a:p>
        </p:txBody>
      </p:sp>
    </p:spTree>
    <p:extLst>
      <p:ext uri="{BB962C8B-B14F-4D97-AF65-F5344CB8AC3E}">
        <p14:creationId xmlns:p14="http://schemas.microsoft.com/office/powerpoint/2010/main" val="1182276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036" y="46651"/>
            <a:ext cx="10515600" cy="841910"/>
          </a:xfrm>
        </p:spPr>
        <p:txBody>
          <a:bodyPr/>
          <a:lstStyle/>
          <a:p>
            <a:pPr algn="ctr"/>
            <a:r>
              <a:rPr lang="en-IN" dirty="0"/>
              <a:t> </a:t>
            </a:r>
            <a:r>
              <a:rPr lang="en-IN" b="1" dirty="0">
                <a:ln w="6600">
                  <a:solidFill>
                    <a:schemeClr val="accent2"/>
                  </a:solidFill>
                  <a:prstDash val="solid"/>
                </a:ln>
                <a:solidFill>
                  <a:srgbClr val="FFFFFF"/>
                </a:solidFill>
                <a:effectLst>
                  <a:outerShdw dist="38100" dir="2700000" algn="tl" rotWithShape="0">
                    <a:schemeClr val="accent2"/>
                  </a:outerShdw>
                </a:effectLst>
              </a:rPr>
              <a:t>Data Understanding</a:t>
            </a:r>
            <a:endParaRPr lang="en-IN" dirty="0"/>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pic>
        <p:nvPicPr>
          <p:cNvPr id="6" name="Content Placeholder 5">
            <a:extLst>
              <a:ext uri="{FF2B5EF4-FFF2-40B4-BE49-F238E27FC236}">
                <a16:creationId xmlns:a16="http://schemas.microsoft.com/office/drawing/2014/main" id="{24AC75BB-8F90-43EC-83B1-AF525CDB5D4C}"/>
              </a:ext>
            </a:extLst>
          </p:cNvPr>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661450" y="1555076"/>
            <a:ext cx="6729949" cy="2026324"/>
          </a:xfrm>
          <a:prstGeom prst="rect">
            <a:avLst/>
          </a:prstGeom>
          <a:noFill/>
          <a:ln>
            <a:noFill/>
          </a:ln>
        </p:spPr>
      </p:pic>
      <p:sp>
        <p:nvSpPr>
          <p:cNvPr id="5" name="TextBox 4">
            <a:extLst>
              <a:ext uri="{FF2B5EF4-FFF2-40B4-BE49-F238E27FC236}">
                <a16:creationId xmlns:a16="http://schemas.microsoft.com/office/drawing/2014/main" id="{97DC6F66-18F5-40C6-85F3-54386655B8A3}"/>
              </a:ext>
            </a:extLst>
          </p:cNvPr>
          <p:cNvSpPr txBox="1"/>
          <p:nvPr/>
        </p:nvSpPr>
        <p:spPr>
          <a:xfrm>
            <a:off x="164810" y="1121805"/>
            <a:ext cx="3683289" cy="369332"/>
          </a:xfrm>
          <a:prstGeom prst="rect">
            <a:avLst/>
          </a:prstGeom>
          <a:noFill/>
        </p:spPr>
        <p:txBody>
          <a:bodyPr wrap="square" rtlCol="0">
            <a:spAutoFit/>
          </a:bodyPr>
          <a:lstStyle/>
          <a:p>
            <a:pPr algn="ctr"/>
            <a:r>
              <a:rPr lang="en-US" b="1" dirty="0">
                <a:latin typeface="Papyrus" panose="03070502060502030205" pitchFamily="66" charset="0"/>
              </a:rPr>
              <a:t>Summary Statistics[Train]</a:t>
            </a:r>
          </a:p>
        </p:txBody>
      </p:sp>
      <p:pic>
        <p:nvPicPr>
          <p:cNvPr id="1026" name="Picture 2">
            <a:extLst>
              <a:ext uri="{FF2B5EF4-FFF2-40B4-BE49-F238E27FC236}">
                <a16:creationId xmlns:a16="http://schemas.microsoft.com/office/drawing/2014/main" id="{3A8286C7-FC80-4E95-BDD3-CD66FAD8FD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0950" y="1555076"/>
            <a:ext cx="4010025" cy="282593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FA70A59-65ED-4E41-9B58-93581D53E66F}"/>
              </a:ext>
            </a:extLst>
          </p:cNvPr>
          <p:cNvSpPr txBox="1"/>
          <p:nvPr/>
        </p:nvSpPr>
        <p:spPr>
          <a:xfrm>
            <a:off x="8220075" y="4779704"/>
            <a:ext cx="3609975" cy="1077218"/>
          </a:xfrm>
          <a:prstGeom prst="rect">
            <a:avLst/>
          </a:prstGeom>
          <a:solidFill>
            <a:schemeClr val="accent4">
              <a:lumMod val="40000"/>
              <a:lumOff val="60000"/>
            </a:schemeClr>
          </a:solidFill>
        </p:spPr>
        <p:txBody>
          <a:bodyPr wrap="square" rtlCol="0">
            <a:spAutoFit/>
          </a:bodyPr>
          <a:lstStyle/>
          <a:p>
            <a:r>
              <a:rPr lang="en-US" sz="1600" dirty="0">
                <a:latin typeface="Bell MT" panose="02020503060305020303" pitchFamily="18" charset="0"/>
              </a:rPr>
              <a:t>Sales data is not normally distributed, so we will use non-parametric statistical tests.</a:t>
            </a:r>
          </a:p>
          <a:p>
            <a:r>
              <a:rPr lang="en-US" sz="1600" b="1" dirty="0">
                <a:latin typeface="Bell MT" panose="02020503060305020303" pitchFamily="18" charset="0"/>
              </a:rPr>
              <a:t>Skewness : 1.1313</a:t>
            </a:r>
          </a:p>
        </p:txBody>
      </p:sp>
      <p:pic>
        <p:nvPicPr>
          <p:cNvPr id="13" name="Picture 12">
            <a:extLst>
              <a:ext uri="{FF2B5EF4-FFF2-40B4-BE49-F238E27FC236}">
                <a16:creationId xmlns:a16="http://schemas.microsoft.com/office/drawing/2014/main" id="{54A8D6C8-B2A4-40A8-9E79-EC8C4A23699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003261" y="3812559"/>
            <a:ext cx="4597689" cy="2825935"/>
          </a:xfrm>
          <a:prstGeom prst="rect">
            <a:avLst/>
          </a:prstGeom>
          <a:noFill/>
          <a:ln>
            <a:noFill/>
          </a:ln>
        </p:spPr>
      </p:pic>
      <p:sp>
        <p:nvSpPr>
          <p:cNvPr id="9" name="Rectangle 8">
            <a:extLst>
              <a:ext uri="{FF2B5EF4-FFF2-40B4-BE49-F238E27FC236}">
                <a16:creationId xmlns:a16="http://schemas.microsoft.com/office/drawing/2014/main" id="{98FB777F-7638-4ECB-BA22-A6350654F3A1}"/>
              </a:ext>
            </a:extLst>
          </p:cNvPr>
          <p:cNvSpPr/>
          <p:nvPr/>
        </p:nvSpPr>
        <p:spPr>
          <a:xfrm>
            <a:off x="661450" y="3852617"/>
            <a:ext cx="2341811" cy="1569660"/>
          </a:xfrm>
          <a:prstGeom prst="rect">
            <a:avLst/>
          </a:prstGeom>
          <a:solidFill>
            <a:schemeClr val="accent4">
              <a:lumMod val="40000"/>
              <a:lumOff val="60000"/>
            </a:schemeClr>
          </a:solidFill>
        </p:spPr>
        <p:txBody>
          <a:bodyPr wrap="square">
            <a:spAutoFit/>
          </a:bodyPr>
          <a:lstStyle/>
          <a:p>
            <a:r>
              <a:rPr lang="en-US" sz="1600" dirty="0">
                <a:latin typeface="Bell MT" panose="02020503060305020303" pitchFamily="18" charset="0"/>
                <a:ea typeface="Calibri" panose="020F0502020204030204" pitchFamily="34" charset="0"/>
                <a:cs typeface="Times New Roman" panose="02020603050405020304" pitchFamily="18" charset="0"/>
              </a:rPr>
              <a:t>A correlation matrix to verify if there is any particular feature that has a high degree of association(positive or negative) with Sales.</a:t>
            </a:r>
            <a:endParaRPr lang="en-US" sz="1600" dirty="0">
              <a:latin typeface="Bell MT" panose="02020503060305020303" pitchFamily="18" charset="0"/>
            </a:endParaRPr>
          </a:p>
        </p:txBody>
      </p:sp>
    </p:spTree>
    <p:extLst>
      <p:ext uri="{BB962C8B-B14F-4D97-AF65-F5344CB8AC3E}">
        <p14:creationId xmlns:p14="http://schemas.microsoft.com/office/powerpoint/2010/main" val="180170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713070-8114-4B92-803C-69358188DC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5" name="Title 1">
            <a:extLst>
              <a:ext uri="{FF2B5EF4-FFF2-40B4-BE49-F238E27FC236}">
                <a16:creationId xmlns:a16="http://schemas.microsoft.com/office/drawing/2014/main" id="{0C8E85F7-28B8-404F-97D2-344644F60B0B}"/>
              </a:ext>
            </a:extLst>
          </p:cNvPr>
          <p:cNvSpPr>
            <a:spLocks noGrp="1"/>
          </p:cNvSpPr>
          <p:nvPr>
            <p:ph type="title"/>
          </p:nvPr>
        </p:nvSpPr>
        <p:spPr>
          <a:xfrm>
            <a:off x="1584036" y="46651"/>
            <a:ext cx="10515600" cy="841910"/>
          </a:xfrm>
        </p:spPr>
        <p:txBody>
          <a:bodyPr/>
          <a:lstStyle/>
          <a:p>
            <a:pPr algn="ctr"/>
            <a:r>
              <a:rPr lang="en-IN" b="1" dirty="0">
                <a:ln w="6600">
                  <a:solidFill>
                    <a:schemeClr val="accent2"/>
                  </a:solidFill>
                  <a:prstDash val="solid"/>
                </a:ln>
                <a:solidFill>
                  <a:srgbClr val="FFFFFF"/>
                </a:solidFill>
                <a:effectLst>
                  <a:outerShdw dist="38100" dir="2700000" algn="tl" rotWithShape="0">
                    <a:schemeClr val="accent2"/>
                  </a:outerShdw>
                </a:effectLst>
              </a:rPr>
              <a:t>      Data Understanding</a:t>
            </a:r>
          </a:p>
        </p:txBody>
      </p:sp>
      <p:pic>
        <p:nvPicPr>
          <p:cNvPr id="7" name="Picture 6">
            <a:extLst>
              <a:ext uri="{FF2B5EF4-FFF2-40B4-BE49-F238E27FC236}">
                <a16:creationId xmlns:a16="http://schemas.microsoft.com/office/drawing/2014/main" id="{77245388-A26C-45FA-ABC8-0D6D419A14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2124" y="1984375"/>
            <a:ext cx="6451601" cy="2374900"/>
          </a:xfrm>
          <a:prstGeom prst="rect">
            <a:avLst/>
          </a:prstGeom>
          <a:noFill/>
          <a:ln>
            <a:noFill/>
          </a:ln>
        </p:spPr>
      </p:pic>
      <p:sp>
        <p:nvSpPr>
          <p:cNvPr id="6" name="TextBox 5">
            <a:extLst>
              <a:ext uri="{FF2B5EF4-FFF2-40B4-BE49-F238E27FC236}">
                <a16:creationId xmlns:a16="http://schemas.microsoft.com/office/drawing/2014/main" id="{2E33E71B-626D-43F6-B5D4-59D57EC79846}"/>
              </a:ext>
            </a:extLst>
          </p:cNvPr>
          <p:cNvSpPr txBox="1"/>
          <p:nvPr/>
        </p:nvSpPr>
        <p:spPr>
          <a:xfrm>
            <a:off x="492125" y="1295400"/>
            <a:ext cx="3635738" cy="369332"/>
          </a:xfrm>
          <a:prstGeom prst="rect">
            <a:avLst/>
          </a:prstGeom>
          <a:solidFill>
            <a:schemeClr val="accent4">
              <a:lumMod val="40000"/>
              <a:lumOff val="60000"/>
            </a:schemeClr>
          </a:solidFill>
        </p:spPr>
        <p:txBody>
          <a:bodyPr wrap="square" rtlCol="0">
            <a:spAutoFit/>
          </a:bodyPr>
          <a:lstStyle/>
          <a:p>
            <a:r>
              <a:rPr lang="en-US" dirty="0">
                <a:latin typeface="Bell MT" panose="02020503060305020303" pitchFamily="18" charset="0"/>
              </a:rPr>
              <a:t>Check Missing values or NAs - None</a:t>
            </a:r>
          </a:p>
        </p:txBody>
      </p:sp>
      <p:pic>
        <p:nvPicPr>
          <p:cNvPr id="9" name="Picture 8">
            <a:extLst>
              <a:ext uri="{FF2B5EF4-FFF2-40B4-BE49-F238E27FC236}">
                <a16:creationId xmlns:a16="http://schemas.microsoft.com/office/drawing/2014/main" id="{892F1A6C-302A-47B9-A9C9-5C5518AD0427}"/>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7661" y="1833885"/>
            <a:ext cx="3102264" cy="2263335"/>
          </a:xfrm>
          <a:prstGeom prst="rect">
            <a:avLst/>
          </a:prstGeom>
          <a:noFill/>
          <a:ln>
            <a:noFill/>
          </a:ln>
        </p:spPr>
      </p:pic>
      <p:pic>
        <p:nvPicPr>
          <p:cNvPr id="10" name="Picture 9">
            <a:extLst>
              <a:ext uri="{FF2B5EF4-FFF2-40B4-BE49-F238E27FC236}">
                <a16:creationId xmlns:a16="http://schemas.microsoft.com/office/drawing/2014/main" id="{A0F5ECA8-C481-4078-8EF8-669F64B1D47D}"/>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48154" y="4252199"/>
            <a:ext cx="3102264" cy="2263336"/>
          </a:xfrm>
          <a:prstGeom prst="rect">
            <a:avLst/>
          </a:prstGeom>
          <a:noFill/>
          <a:ln>
            <a:noFill/>
          </a:ln>
        </p:spPr>
      </p:pic>
      <p:pic>
        <p:nvPicPr>
          <p:cNvPr id="11" name="Picture 10">
            <a:extLst>
              <a:ext uri="{FF2B5EF4-FFF2-40B4-BE49-F238E27FC236}">
                <a16:creationId xmlns:a16="http://schemas.microsoft.com/office/drawing/2014/main" id="{AEB67A3C-F297-4423-A2BE-34DE07E2CEBE}"/>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5925" y="4487152"/>
            <a:ext cx="2901950" cy="1999371"/>
          </a:xfrm>
          <a:prstGeom prst="rect">
            <a:avLst/>
          </a:prstGeom>
          <a:noFill/>
          <a:ln>
            <a:noFill/>
          </a:ln>
        </p:spPr>
      </p:pic>
      <p:pic>
        <p:nvPicPr>
          <p:cNvPr id="12" name="Picture 11">
            <a:extLst>
              <a:ext uri="{FF2B5EF4-FFF2-40B4-BE49-F238E27FC236}">
                <a16:creationId xmlns:a16="http://schemas.microsoft.com/office/drawing/2014/main" id="{D6975F1B-FE7C-4BEC-AC84-71067F786AEF}"/>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12886" y="4487153"/>
            <a:ext cx="2787650" cy="1999372"/>
          </a:xfrm>
          <a:prstGeom prst="rect">
            <a:avLst/>
          </a:prstGeom>
          <a:noFill/>
          <a:ln>
            <a:noFill/>
          </a:ln>
        </p:spPr>
      </p:pic>
      <p:sp>
        <p:nvSpPr>
          <p:cNvPr id="8" name="TextBox 7">
            <a:extLst>
              <a:ext uri="{FF2B5EF4-FFF2-40B4-BE49-F238E27FC236}">
                <a16:creationId xmlns:a16="http://schemas.microsoft.com/office/drawing/2014/main" id="{C28B4CFE-F98D-437F-8699-8B8562E504BF}"/>
              </a:ext>
            </a:extLst>
          </p:cNvPr>
          <p:cNvSpPr txBox="1"/>
          <p:nvPr/>
        </p:nvSpPr>
        <p:spPr>
          <a:xfrm>
            <a:off x="7559530" y="1067136"/>
            <a:ext cx="3438525" cy="369332"/>
          </a:xfrm>
          <a:prstGeom prst="rect">
            <a:avLst/>
          </a:prstGeom>
          <a:solidFill>
            <a:schemeClr val="accent4">
              <a:lumMod val="40000"/>
              <a:lumOff val="60000"/>
            </a:schemeClr>
          </a:solidFill>
        </p:spPr>
        <p:txBody>
          <a:bodyPr wrap="square" rtlCol="0">
            <a:spAutoFit/>
          </a:bodyPr>
          <a:lstStyle/>
          <a:p>
            <a:r>
              <a:rPr lang="en-US" dirty="0">
                <a:latin typeface="Bell MT" panose="02020503060305020303" pitchFamily="18" charset="0"/>
              </a:rPr>
              <a:t>Plot Interactions with Sales</a:t>
            </a:r>
          </a:p>
        </p:txBody>
      </p:sp>
    </p:spTree>
    <p:extLst>
      <p:ext uri="{BB962C8B-B14F-4D97-AF65-F5344CB8AC3E}">
        <p14:creationId xmlns:p14="http://schemas.microsoft.com/office/powerpoint/2010/main" val="745847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Title 1">
            <a:extLst>
              <a:ext uri="{FF2B5EF4-FFF2-40B4-BE49-F238E27FC236}">
                <a16:creationId xmlns:a16="http://schemas.microsoft.com/office/drawing/2014/main" id="{19D913EA-4112-4910-AD68-561038C602B4}"/>
              </a:ext>
            </a:extLst>
          </p:cNvPr>
          <p:cNvSpPr txBox="1">
            <a:spLocks/>
          </p:cNvSpPr>
          <p:nvPr/>
        </p:nvSpPr>
        <p:spPr>
          <a:xfrm>
            <a:off x="1584036" y="46651"/>
            <a:ext cx="10515600" cy="841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ln w="6600">
                  <a:solidFill>
                    <a:schemeClr val="accent2"/>
                  </a:solidFill>
                  <a:prstDash val="solid"/>
                </a:ln>
                <a:solidFill>
                  <a:srgbClr val="FFFFFF"/>
                </a:solidFill>
                <a:effectLst>
                  <a:outerShdw dist="38100" dir="2700000" algn="tl" rotWithShape="0">
                    <a:schemeClr val="accent2"/>
                  </a:outerShdw>
                </a:effectLst>
              </a:rPr>
              <a:t>      Data Understanding</a:t>
            </a:r>
          </a:p>
        </p:txBody>
      </p:sp>
      <p:pic>
        <p:nvPicPr>
          <p:cNvPr id="5122" name="Picture 2">
            <a:extLst>
              <a:ext uri="{FF2B5EF4-FFF2-40B4-BE49-F238E27FC236}">
                <a16:creationId xmlns:a16="http://schemas.microsoft.com/office/drawing/2014/main" id="{BC608AAA-5956-499A-896C-2FBB83EB64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38" y="1252538"/>
            <a:ext cx="3705225" cy="2390775"/>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a:extLst>
              <a:ext uri="{FF2B5EF4-FFF2-40B4-BE49-F238E27FC236}">
                <a16:creationId xmlns:a16="http://schemas.microsoft.com/office/drawing/2014/main" id="{037051AE-9172-4817-9D61-64B57F1277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638" y="4054210"/>
            <a:ext cx="3705225" cy="23907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D696F447-9E79-4BF7-841D-63C3DF9C8C99}"/>
              </a:ext>
            </a:extLst>
          </p:cNvPr>
          <p:cNvSpPr>
            <a:spLocks noChangeArrowheads="1"/>
          </p:cNvSpPr>
          <p:nvPr/>
        </p:nvSpPr>
        <p:spPr bwMode="auto">
          <a:xfrm>
            <a:off x="790575" y="3690233"/>
            <a:ext cx="4991100"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urier New" panose="02070309020205020404" pitchFamily="49" charset="0"/>
              </a:rPr>
              <a:t>Skewness for Item_W : -0.17953093828329283</a:t>
            </a:r>
            <a:r>
              <a:rPr kumimoji="0" lang="en-US" altLang="en-US" sz="800" b="1" i="0" u="none" strike="noStrike" cap="none" normalizeH="0" baseline="0" dirty="0">
                <a:ln>
                  <a:noFill/>
                </a:ln>
                <a:solidFill>
                  <a:schemeClr val="tx1"/>
                </a:solidFill>
                <a:effectLst/>
              </a:rPr>
              <a:t> </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F5C70A0E-4321-439C-B7AB-6E42A24EBF8B}"/>
              </a:ext>
            </a:extLst>
          </p:cNvPr>
          <p:cNvSpPr>
            <a:spLocks noChangeArrowheads="1"/>
          </p:cNvSpPr>
          <p:nvPr/>
        </p:nvSpPr>
        <p:spPr bwMode="auto">
          <a:xfrm>
            <a:off x="745836" y="900074"/>
            <a:ext cx="3505807"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urier New" panose="02070309020205020404" pitchFamily="49" charset="0"/>
              </a:rPr>
              <a:t>Skewness for Item_MRP : 0.055660346208835934</a:t>
            </a:r>
            <a:r>
              <a:rPr kumimoji="0" lang="en-US" altLang="en-US" sz="800" b="1" i="0" u="none" strike="noStrike" cap="none" normalizeH="0" baseline="0" dirty="0">
                <a:ln>
                  <a:noFill/>
                </a:ln>
                <a:solidFill>
                  <a:schemeClr val="tx1"/>
                </a:solidFill>
                <a:effectLst/>
              </a:rPr>
              <a:t> </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pic>
        <p:nvPicPr>
          <p:cNvPr id="5129" name="Picture 9">
            <a:extLst>
              <a:ext uri="{FF2B5EF4-FFF2-40B4-BE49-F238E27FC236}">
                <a16:creationId xmlns:a16="http://schemas.microsoft.com/office/drawing/2014/main" id="{5B997AF8-497D-4E19-8E7D-59C5660417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109702"/>
            <a:ext cx="3467100" cy="26574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E5657DC-4D77-4DA8-A194-973846FF3E20}"/>
              </a:ext>
            </a:extLst>
          </p:cNvPr>
          <p:cNvSpPr/>
          <p:nvPr/>
        </p:nvSpPr>
        <p:spPr>
          <a:xfrm>
            <a:off x="4486275" y="4054210"/>
            <a:ext cx="3385863" cy="369332"/>
          </a:xfrm>
          <a:prstGeom prst="rect">
            <a:avLst/>
          </a:prstGeom>
        </p:spPr>
        <p:txBody>
          <a:bodyPr wrap="none">
            <a:spAutoFit/>
          </a:bodyPr>
          <a:lstStyle/>
          <a:p>
            <a:r>
              <a:rPr lang="en-US" b="1" dirty="0">
                <a:solidFill>
                  <a:srgbClr val="000000"/>
                </a:solidFill>
                <a:latin typeface="Papyrus" panose="03070502060502030205" pitchFamily="66" charset="0"/>
              </a:rPr>
              <a:t>IQR method of outlier detection</a:t>
            </a:r>
            <a:endParaRPr lang="en-US" b="1" i="0" dirty="0">
              <a:solidFill>
                <a:srgbClr val="000000"/>
              </a:solidFill>
              <a:effectLst/>
              <a:latin typeface="Papyrus" panose="03070502060502030205" pitchFamily="66" charset="0"/>
            </a:endParaRPr>
          </a:p>
        </p:txBody>
      </p:sp>
      <p:sp>
        <p:nvSpPr>
          <p:cNvPr id="10" name="Rectangle 9">
            <a:extLst>
              <a:ext uri="{FF2B5EF4-FFF2-40B4-BE49-F238E27FC236}">
                <a16:creationId xmlns:a16="http://schemas.microsoft.com/office/drawing/2014/main" id="{17672042-7A5B-492D-90E1-7306A1FCBC69}"/>
              </a:ext>
            </a:extLst>
          </p:cNvPr>
          <p:cNvSpPr/>
          <p:nvPr/>
        </p:nvSpPr>
        <p:spPr>
          <a:xfrm>
            <a:off x="4486275" y="4593382"/>
            <a:ext cx="6096000" cy="1754326"/>
          </a:xfrm>
          <a:prstGeom prst="rect">
            <a:avLst/>
          </a:prstGeom>
          <a:solidFill>
            <a:schemeClr val="accent4">
              <a:lumMod val="40000"/>
              <a:lumOff val="60000"/>
            </a:schemeClr>
          </a:solidFill>
        </p:spPr>
        <p:txBody>
          <a:bodyPr>
            <a:spAutoFit/>
          </a:bodyPr>
          <a:lstStyle/>
          <a:p>
            <a:r>
              <a:rPr lang="en-US" dirty="0">
                <a:latin typeface="Bell MT" panose="02020503060305020303" pitchFamily="18" charset="0"/>
              </a:rPr>
              <a:t>Calculate the interquartile range for the data. </a:t>
            </a:r>
          </a:p>
          <a:p>
            <a:r>
              <a:rPr lang="en-US" dirty="0">
                <a:latin typeface="Bell MT" panose="02020503060305020303" pitchFamily="18" charset="0"/>
              </a:rPr>
              <a:t>Multiply the interquartile range (IQR) by 1.5 (a constant used to discern outliers).</a:t>
            </a:r>
          </a:p>
          <a:p>
            <a:r>
              <a:rPr lang="en-US" dirty="0">
                <a:latin typeface="Bell MT" panose="02020503060305020303" pitchFamily="18" charset="0"/>
              </a:rPr>
              <a:t>Add 1.5 x (IQR) to the third quartile. Any number greater than this is a suspected outlier. Subtract 1.5 x (IQR) from the first quartile. Any number less than this is a suspected outlier.</a:t>
            </a:r>
          </a:p>
        </p:txBody>
      </p:sp>
      <p:sp>
        <p:nvSpPr>
          <p:cNvPr id="11" name="Rectangle 10">
            <a:extLst>
              <a:ext uri="{FF2B5EF4-FFF2-40B4-BE49-F238E27FC236}">
                <a16:creationId xmlns:a16="http://schemas.microsoft.com/office/drawing/2014/main" id="{D958D130-D610-4958-9B28-C931891AABB8}"/>
              </a:ext>
            </a:extLst>
          </p:cNvPr>
          <p:cNvSpPr/>
          <p:nvPr/>
        </p:nvSpPr>
        <p:spPr>
          <a:xfrm>
            <a:off x="8303243" y="925036"/>
            <a:ext cx="3619902" cy="369332"/>
          </a:xfrm>
          <a:prstGeom prst="rect">
            <a:avLst/>
          </a:prstGeom>
        </p:spPr>
        <p:txBody>
          <a:bodyPr wrap="none">
            <a:spAutoFit/>
          </a:bodyPr>
          <a:lstStyle/>
          <a:p>
            <a:r>
              <a:rPr lang="en-US" b="1" dirty="0">
                <a:solidFill>
                  <a:srgbClr val="000000"/>
                </a:solidFill>
                <a:latin typeface="Papyrus" panose="03070502060502030205" pitchFamily="66" charset="0"/>
              </a:rPr>
              <a:t>Outlier Handling by Winsorization</a:t>
            </a:r>
            <a:endParaRPr lang="en-US" b="1" i="0" dirty="0">
              <a:solidFill>
                <a:srgbClr val="000000"/>
              </a:solidFill>
              <a:effectLst/>
              <a:latin typeface="Papyrus" panose="03070502060502030205" pitchFamily="66" charset="0"/>
            </a:endParaRPr>
          </a:p>
        </p:txBody>
      </p:sp>
      <p:sp>
        <p:nvSpPr>
          <p:cNvPr id="12" name="Rectangle 11">
            <a:extLst>
              <a:ext uri="{FF2B5EF4-FFF2-40B4-BE49-F238E27FC236}">
                <a16:creationId xmlns:a16="http://schemas.microsoft.com/office/drawing/2014/main" id="{26F0C226-806A-4A09-859B-725511A0F2AB}"/>
              </a:ext>
            </a:extLst>
          </p:cNvPr>
          <p:cNvSpPr/>
          <p:nvPr/>
        </p:nvSpPr>
        <p:spPr>
          <a:xfrm>
            <a:off x="8458199" y="1412234"/>
            <a:ext cx="3000376" cy="1754326"/>
          </a:xfrm>
          <a:prstGeom prst="rect">
            <a:avLst/>
          </a:prstGeom>
          <a:solidFill>
            <a:schemeClr val="accent4">
              <a:lumMod val="40000"/>
              <a:lumOff val="60000"/>
            </a:schemeClr>
          </a:solidFill>
        </p:spPr>
        <p:txBody>
          <a:bodyPr wrap="square">
            <a:spAutoFit/>
          </a:bodyPr>
          <a:lstStyle/>
          <a:p>
            <a:r>
              <a:rPr lang="en-US" dirty="0">
                <a:latin typeface="Bell MT" panose="02020503060305020303" pitchFamily="18" charset="0"/>
              </a:rPr>
              <a:t>Handle outliers by replacing values above/below a certain threhold with the threshold</a:t>
            </a:r>
          </a:p>
          <a:p>
            <a:r>
              <a:rPr lang="en-US" dirty="0">
                <a:latin typeface="Bell MT" panose="02020503060305020303" pitchFamily="18" charset="0"/>
              </a:rPr>
              <a:t>Here, we have taken the lower and upper thresholds to be 1% and 99%.</a:t>
            </a:r>
          </a:p>
        </p:txBody>
      </p:sp>
    </p:spTree>
    <p:extLst>
      <p:ext uri="{BB962C8B-B14F-4D97-AF65-F5344CB8AC3E}">
        <p14:creationId xmlns:p14="http://schemas.microsoft.com/office/powerpoint/2010/main" val="263108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Title 1">
            <a:extLst>
              <a:ext uri="{FF2B5EF4-FFF2-40B4-BE49-F238E27FC236}">
                <a16:creationId xmlns:a16="http://schemas.microsoft.com/office/drawing/2014/main" id="{19D913EA-4112-4910-AD68-561038C602B4}"/>
              </a:ext>
            </a:extLst>
          </p:cNvPr>
          <p:cNvSpPr txBox="1">
            <a:spLocks/>
          </p:cNvSpPr>
          <p:nvPr/>
        </p:nvSpPr>
        <p:spPr>
          <a:xfrm>
            <a:off x="1584036" y="46651"/>
            <a:ext cx="10515600" cy="841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ln w="6600">
                  <a:solidFill>
                    <a:schemeClr val="accent2"/>
                  </a:solidFill>
                  <a:prstDash val="solid"/>
                </a:ln>
                <a:solidFill>
                  <a:srgbClr val="FFFFFF"/>
                </a:solidFill>
                <a:effectLst>
                  <a:outerShdw dist="38100" dir="2700000" algn="tl" rotWithShape="0">
                    <a:schemeClr val="accent2"/>
                  </a:outerShdw>
                </a:effectLst>
              </a:rPr>
              <a:t>      Data Understanding</a:t>
            </a:r>
          </a:p>
        </p:txBody>
      </p:sp>
      <p:pic>
        <p:nvPicPr>
          <p:cNvPr id="4" name="Picture 3">
            <a:extLst>
              <a:ext uri="{FF2B5EF4-FFF2-40B4-BE49-F238E27FC236}">
                <a16:creationId xmlns:a16="http://schemas.microsoft.com/office/drawing/2014/main" id="{A6BA6BD6-6A82-4C4A-85F2-B3093ED458C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5775" y="1179512"/>
            <a:ext cx="5816441" cy="2887663"/>
          </a:xfrm>
          <a:prstGeom prst="rect">
            <a:avLst/>
          </a:prstGeom>
          <a:noFill/>
          <a:ln>
            <a:noFill/>
          </a:ln>
        </p:spPr>
      </p:pic>
      <p:pic>
        <p:nvPicPr>
          <p:cNvPr id="5" name="Picture 4">
            <a:extLst>
              <a:ext uri="{FF2B5EF4-FFF2-40B4-BE49-F238E27FC236}">
                <a16:creationId xmlns:a16="http://schemas.microsoft.com/office/drawing/2014/main" id="{6184E891-94BA-41BF-985D-CDF9EAF10AC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50438" y="3850005"/>
            <a:ext cx="5816441" cy="3007995"/>
          </a:xfrm>
          <a:prstGeom prst="rect">
            <a:avLst/>
          </a:prstGeom>
          <a:noFill/>
          <a:ln>
            <a:noFill/>
          </a:ln>
        </p:spPr>
      </p:pic>
      <p:sp>
        <p:nvSpPr>
          <p:cNvPr id="6" name="TextBox 5">
            <a:extLst>
              <a:ext uri="{FF2B5EF4-FFF2-40B4-BE49-F238E27FC236}">
                <a16:creationId xmlns:a16="http://schemas.microsoft.com/office/drawing/2014/main" id="{0DF6D946-BEE3-45C5-B245-5258C75AB9A7}"/>
              </a:ext>
            </a:extLst>
          </p:cNvPr>
          <p:cNvSpPr txBox="1"/>
          <p:nvPr/>
        </p:nvSpPr>
        <p:spPr>
          <a:xfrm>
            <a:off x="6452552" y="1266825"/>
            <a:ext cx="5057775" cy="1815882"/>
          </a:xfrm>
          <a:prstGeom prst="rect">
            <a:avLst/>
          </a:prstGeom>
          <a:solidFill>
            <a:schemeClr val="accent4">
              <a:lumMod val="40000"/>
              <a:lumOff val="60000"/>
            </a:schemeClr>
          </a:solidFill>
        </p:spPr>
        <p:txBody>
          <a:bodyPr wrap="square" rtlCol="0">
            <a:spAutoFit/>
          </a:bodyPr>
          <a:lstStyle/>
          <a:p>
            <a:pPr algn="just"/>
            <a:r>
              <a:rPr lang="en-US" sz="1600" dirty="0">
                <a:latin typeface="Bell MT" panose="02020503060305020303" pitchFamily="18" charset="0"/>
              </a:rPr>
              <a:t>We have created a histogram with 20 bins for Sales. Most frequent occurrence is the range between </a:t>
            </a:r>
            <a:r>
              <a:rPr lang="en-US" sz="1600" u="sng" dirty="0">
                <a:latin typeface="Bell MT" panose="02020503060305020303" pitchFamily="18" charset="0"/>
              </a:rPr>
              <a:t>Rs.1000-2000</a:t>
            </a:r>
            <a:r>
              <a:rPr lang="en-US" sz="1600" dirty="0">
                <a:latin typeface="Bell MT" panose="02020503060305020303" pitchFamily="18" charset="0"/>
              </a:rPr>
              <a:t>. This means that maximum products that are being sold fall in this range. Beyond this , the frequency of sales is on a downward slope. Next, we plot the frequency charts of Sales as per Outlet_ID, Outlet_Year, Outlet_Size and Outlet_Location_Type.</a:t>
            </a:r>
          </a:p>
        </p:txBody>
      </p:sp>
      <p:sp>
        <p:nvSpPr>
          <p:cNvPr id="7" name="Rectangle 6">
            <a:extLst>
              <a:ext uri="{FF2B5EF4-FFF2-40B4-BE49-F238E27FC236}">
                <a16:creationId xmlns:a16="http://schemas.microsoft.com/office/drawing/2014/main" id="{B8A8BEC1-DF13-49CD-8D86-EA1025C16E32}"/>
              </a:ext>
            </a:extLst>
          </p:cNvPr>
          <p:cNvSpPr/>
          <p:nvPr/>
        </p:nvSpPr>
        <p:spPr>
          <a:xfrm>
            <a:off x="485775" y="4257551"/>
            <a:ext cx="5256530" cy="1930208"/>
          </a:xfrm>
          <a:prstGeom prst="rect">
            <a:avLst/>
          </a:prstGeom>
          <a:solidFill>
            <a:schemeClr val="accent4">
              <a:lumMod val="40000"/>
              <a:lumOff val="60000"/>
            </a:schemeClr>
          </a:solidFill>
        </p:spPr>
        <p:txBody>
          <a:bodyPr wrap="square">
            <a:spAutoFit/>
          </a:bodyPr>
          <a:lstStyle/>
          <a:p>
            <a:pPr algn="just">
              <a:lnSpc>
                <a:spcPct val="107000"/>
              </a:lnSpc>
              <a:spcAft>
                <a:spcPts val="800"/>
              </a:spcAft>
            </a:pPr>
            <a:r>
              <a:rPr lang="en-US" sz="1600" dirty="0">
                <a:solidFill>
                  <a:srgbClr val="111111"/>
                </a:solidFill>
                <a:latin typeface="Bell MT" panose="02020503060305020303" pitchFamily="18" charset="0"/>
                <a:ea typeface="Times New Roman" panose="02020603050405020304" pitchFamily="18" charset="0"/>
                <a:cs typeface="Arial" panose="020B0604020202020204" pitchFamily="34" charset="0"/>
              </a:rPr>
              <a:t>We have created a histogram with 20 bins for Item Weight. Most frequent occurrence is when the items </a:t>
            </a:r>
            <a:r>
              <a:rPr lang="en-US" sz="1600" u="sng" dirty="0">
                <a:solidFill>
                  <a:srgbClr val="111111"/>
                </a:solidFill>
                <a:latin typeface="Bell MT" panose="02020503060305020303" pitchFamily="18" charset="0"/>
                <a:ea typeface="Times New Roman" panose="02020603050405020304" pitchFamily="18" charset="0"/>
                <a:cs typeface="Arial" panose="020B0604020202020204" pitchFamily="34" charset="0"/>
              </a:rPr>
              <a:t>weighs 10, 14 and 22.</a:t>
            </a:r>
            <a:r>
              <a:rPr lang="en-US" sz="1600" dirty="0">
                <a:solidFill>
                  <a:srgbClr val="111111"/>
                </a:solidFill>
                <a:latin typeface="Bell MT" panose="02020503060305020303" pitchFamily="18" charset="0"/>
                <a:ea typeface="Times New Roman" panose="02020603050405020304" pitchFamily="18" charset="0"/>
                <a:cs typeface="Arial" panose="020B0604020202020204" pitchFamily="34" charset="0"/>
              </a:rPr>
              <a:t> This means that maximum item-weights of products that are being sold fall in this range. Beyond this , the frequency of Item Weight can vary.</a:t>
            </a:r>
            <a:r>
              <a:rPr lang="en-US" sz="1600" dirty="0">
                <a:latin typeface="Bell MT" panose="02020503060305020303" pitchFamily="18" charset="0"/>
                <a:ea typeface="Times New Roman" panose="02020603050405020304" pitchFamily="18" charset="0"/>
                <a:cs typeface="Times New Roman" panose="02020603050405020304" pitchFamily="18" charset="0"/>
              </a:rPr>
              <a:t> </a:t>
            </a:r>
            <a:r>
              <a:rPr lang="en-US" sz="1600" dirty="0">
                <a:solidFill>
                  <a:srgbClr val="111111"/>
                </a:solidFill>
                <a:latin typeface="Bell MT" panose="02020503060305020303" pitchFamily="18" charset="0"/>
                <a:ea typeface="Times New Roman" panose="02020603050405020304" pitchFamily="18" charset="0"/>
                <a:cs typeface="Arial" panose="020B0604020202020204" pitchFamily="34" charset="0"/>
              </a:rPr>
              <a:t>Next, we plot the frequency charts of Item Weight as per Outlet_ID, Outlet_Year, Outlet_Size and Outlet_Location_Type.</a:t>
            </a:r>
            <a:endParaRPr lang="en-US" sz="1600" dirty="0">
              <a:latin typeface="Bell MT" panose="020205030603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8581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Title 1">
            <a:extLst>
              <a:ext uri="{FF2B5EF4-FFF2-40B4-BE49-F238E27FC236}">
                <a16:creationId xmlns:a16="http://schemas.microsoft.com/office/drawing/2014/main" id="{19D913EA-4112-4910-AD68-561038C602B4}"/>
              </a:ext>
            </a:extLst>
          </p:cNvPr>
          <p:cNvSpPr txBox="1">
            <a:spLocks/>
          </p:cNvSpPr>
          <p:nvPr/>
        </p:nvSpPr>
        <p:spPr>
          <a:xfrm>
            <a:off x="1584036" y="46651"/>
            <a:ext cx="10515600" cy="841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ln w="6600">
                  <a:solidFill>
                    <a:schemeClr val="accent2"/>
                  </a:solidFill>
                  <a:prstDash val="solid"/>
                </a:ln>
                <a:solidFill>
                  <a:srgbClr val="FFFFFF"/>
                </a:solidFill>
                <a:effectLst>
                  <a:outerShdw dist="38100" dir="2700000" algn="tl" rotWithShape="0">
                    <a:schemeClr val="accent2"/>
                  </a:outerShdw>
                </a:effectLst>
              </a:rPr>
              <a:t>      Data Understanding</a:t>
            </a:r>
          </a:p>
        </p:txBody>
      </p:sp>
      <p:pic>
        <p:nvPicPr>
          <p:cNvPr id="4" name="Picture 3">
            <a:extLst>
              <a:ext uri="{FF2B5EF4-FFF2-40B4-BE49-F238E27FC236}">
                <a16:creationId xmlns:a16="http://schemas.microsoft.com/office/drawing/2014/main" id="{827451C9-EBCA-4F2E-BE6B-1EF72188D4A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8564" y="1217792"/>
            <a:ext cx="6786413" cy="4887913"/>
          </a:xfrm>
          <a:prstGeom prst="rect">
            <a:avLst/>
          </a:prstGeom>
          <a:noFill/>
          <a:ln>
            <a:noFill/>
          </a:ln>
        </p:spPr>
      </p:pic>
      <p:sp>
        <p:nvSpPr>
          <p:cNvPr id="5" name="Rectangle 4">
            <a:extLst>
              <a:ext uri="{FF2B5EF4-FFF2-40B4-BE49-F238E27FC236}">
                <a16:creationId xmlns:a16="http://schemas.microsoft.com/office/drawing/2014/main" id="{066D93D4-F71C-43CF-8967-12582F9638DE}"/>
              </a:ext>
            </a:extLst>
          </p:cNvPr>
          <p:cNvSpPr/>
          <p:nvPr/>
        </p:nvSpPr>
        <p:spPr>
          <a:xfrm>
            <a:off x="7086600" y="1217792"/>
            <a:ext cx="4936836" cy="1930208"/>
          </a:xfrm>
          <a:prstGeom prst="rect">
            <a:avLst/>
          </a:prstGeom>
          <a:solidFill>
            <a:schemeClr val="accent4">
              <a:lumMod val="40000"/>
              <a:lumOff val="60000"/>
            </a:schemeClr>
          </a:solidFill>
        </p:spPr>
        <p:txBody>
          <a:bodyPr wrap="square">
            <a:spAutoFit/>
          </a:bodyPr>
          <a:lstStyle/>
          <a:p>
            <a:pPr algn="just">
              <a:lnSpc>
                <a:spcPct val="107000"/>
              </a:lnSpc>
              <a:spcAft>
                <a:spcPts val="800"/>
              </a:spcAft>
            </a:pPr>
            <a:r>
              <a:rPr lang="en-US" sz="1600" dirty="0">
                <a:solidFill>
                  <a:srgbClr val="111111"/>
                </a:solidFill>
                <a:latin typeface="Bell MT" panose="02020503060305020303" pitchFamily="18" charset="0"/>
                <a:ea typeface="Times New Roman" panose="02020603050405020304" pitchFamily="18" charset="0"/>
                <a:cs typeface="Arial" panose="020B0604020202020204" pitchFamily="34" charset="0"/>
              </a:rPr>
              <a:t>We have created a histogram with 20 bins for Item MRP. Most frequent occurrence is when the items MRPS is around 60, 125 and 200. This means that maximum item-MRP of products that are being sold fall in this range. Beyond these values, the MRP can vary.</a:t>
            </a:r>
            <a:r>
              <a:rPr lang="en-US" sz="1600" dirty="0">
                <a:latin typeface="Bell MT" panose="02020503060305020303" pitchFamily="18" charset="0"/>
                <a:ea typeface="Times New Roman" panose="02020603050405020304" pitchFamily="18" charset="0"/>
                <a:cs typeface="Times New Roman" panose="02020603050405020304" pitchFamily="18" charset="0"/>
              </a:rPr>
              <a:t> </a:t>
            </a:r>
            <a:r>
              <a:rPr lang="en-US" sz="1600" dirty="0">
                <a:solidFill>
                  <a:srgbClr val="111111"/>
                </a:solidFill>
                <a:latin typeface="Bell MT" panose="02020503060305020303" pitchFamily="18" charset="0"/>
                <a:ea typeface="Times New Roman" panose="02020603050405020304" pitchFamily="18" charset="0"/>
                <a:cs typeface="Arial" panose="020B0604020202020204" pitchFamily="34" charset="0"/>
              </a:rPr>
              <a:t>Next, we plot the frequency charts of Item MRP as per Outlet_ID, Outlet_Year, Outlet_Size and Outlet_Location_Type.</a:t>
            </a:r>
            <a:endParaRPr lang="en-US" sz="1600" dirty="0">
              <a:latin typeface="Bell MT" panose="02020503060305020303"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70EFCBEB-ADFA-458F-8883-7398DA3F5DD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010400" y="3661749"/>
            <a:ext cx="5089236" cy="3149600"/>
          </a:xfrm>
          <a:prstGeom prst="rect">
            <a:avLst/>
          </a:prstGeom>
          <a:noFill/>
          <a:ln>
            <a:noFill/>
          </a:ln>
        </p:spPr>
      </p:pic>
    </p:spTree>
    <p:extLst>
      <p:ext uri="{BB962C8B-B14F-4D97-AF65-F5344CB8AC3E}">
        <p14:creationId xmlns:p14="http://schemas.microsoft.com/office/powerpoint/2010/main" val="2958088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Title 1">
            <a:extLst>
              <a:ext uri="{FF2B5EF4-FFF2-40B4-BE49-F238E27FC236}">
                <a16:creationId xmlns:a16="http://schemas.microsoft.com/office/drawing/2014/main" id="{19D913EA-4112-4910-AD68-561038C602B4}"/>
              </a:ext>
            </a:extLst>
          </p:cNvPr>
          <p:cNvSpPr txBox="1">
            <a:spLocks/>
          </p:cNvSpPr>
          <p:nvPr/>
        </p:nvSpPr>
        <p:spPr>
          <a:xfrm>
            <a:off x="1584036" y="46651"/>
            <a:ext cx="10515600" cy="841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ln w="6600">
                  <a:solidFill>
                    <a:schemeClr val="accent2"/>
                  </a:solidFill>
                  <a:prstDash val="solid"/>
                </a:ln>
                <a:solidFill>
                  <a:srgbClr val="FFFFFF"/>
                </a:solidFill>
                <a:effectLst>
                  <a:outerShdw dist="38100" dir="2700000" algn="tl" rotWithShape="0">
                    <a:schemeClr val="accent2"/>
                  </a:outerShdw>
                </a:effectLst>
              </a:rPr>
              <a:t>      Data Understanding</a:t>
            </a:r>
          </a:p>
        </p:txBody>
      </p:sp>
      <p:pic>
        <p:nvPicPr>
          <p:cNvPr id="4" name="Picture 3">
            <a:extLst>
              <a:ext uri="{FF2B5EF4-FFF2-40B4-BE49-F238E27FC236}">
                <a16:creationId xmlns:a16="http://schemas.microsoft.com/office/drawing/2014/main" id="{BDF48425-840A-4FA2-BE61-ADEA6A5CC31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9720" y="1005156"/>
            <a:ext cx="5943600" cy="2948305"/>
          </a:xfrm>
          <a:prstGeom prst="rect">
            <a:avLst/>
          </a:prstGeom>
          <a:noFill/>
          <a:ln>
            <a:noFill/>
          </a:ln>
        </p:spPr>
      </p:pic>
      <p:pic>
        <p:nvPicPr>
          <p:cNvPr id="5" name="Picture 4">
            <a:extLst>
              <a:ext uri="{FF2B5EF4-FFF2-40B4-BE49-F238E27FC236}">
                <a16:creationId xmlns:a16="http://schemas.microsoft.com/office/drawing/2014/main" id="{F6EE6D60-7033-4A8C-9284-17FADCA6858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948680" y="3662362"/>
            <a:ext cx="5943600" cy="2948305"/>
          </a:xfrm>
          <a:prstGeom prst="rect">
            <a:avLst/>
          </a:prstGeom>
          <a:noFill/>
          <a:ln>
            <a:noFill/>
          </a:ln>
        </p:spPr>
      </p:pic>
      <p:sp>
        <p:nvSpPr>
          <p:cNvPr id="6" name="Rectangle 5">
            <a:extLst>
              <a:ext uri="{FF2B5EF4-FFF2-40B4-BE49-F238E27FC236}">
                <a16:creationId xmlns:a16="http://schemas.microsoft.com/office/drawing/2014/main" id="{73495136-1FF9-45C5-88B7-61888B77299F}"/>
              </a:ext>
            </a:extLst>
          </p:cNvPr>
          <p:cNvSpPr/>
          <p:nvPr/>
        </p:nvSpPr>
        <p:spPr>
          <a:xfrm>
            <a:off x="461645" y="4255461"/>
            <a:ext cx="5619750" cy="1930208"/>
          </a:xfrm>
          <a:prstGeom prst="rect">
            <a:avLst/>
          </a:prstGeom>
          <a:solidFill>
            <a:schemeClr val="accent4">
              <a:lumMod val="40000"/>
              <a:lumOff val="60000"/>
            </a:schemeClr>
          </a:solidFill>
        </p:spPr>
        <p:txBody>
          <a:bodyPr wrap="square">
            <a:spAutoFit/>
          </a:bodyPr>
          <a:lstStyle/>
          <a:p>
            <a:pPr algn="just">
              <a:lnSpc>
                <a:spcPct val="107000"/>
              </a:lnSpc>
              <a:spcAft>
                <a:spcPts val="800"/>
              </a:spcAft>
            </a:pPr>
            <a:r>
              <a:rPr lang="en-US" sz="1600" dirty="0">
                <a:latin typeface="Bell MT" panose="02020503060305020303" pitchFamily="18" charset="0"/>
                <a:ea typeface="Calibri" panose="020F0502020204030204" pitchFamily="34" charset="0"/>
                <a:cs typeface="Times New Roman" panose="02020603050405020304" pitchFamily="18" charset="0"/>
              </a:rPr>
              <a:t>We plot Sales numbers to check  2 KPI : </a:t>
            </a:r>
            <a:r>
              <a:rPr lang="en-US" sz="1600" b="1" dirty="0">
                <a:latin typeface="Bell MT" panose="02020503060305020303" pitchFamily="18" charset="0"/>
                <a:ea typeface="Calibri" panose="020F0502020204030204" pitchFamily="34" charset="0"/>
                <a:cs typeface="Times New Roman" panose="02020603050405020304" pitchFamily="18" charset="0"/>
              </a:rPr>
              <a:t>Year-wise Sales(Trend) </a:t>
            </a:r>
            <a:r>
              <a:rPr lang="en-US" sz="1600" dirty="0">
                <a:latin typeface="Bell MT" panose="02020503060305020303" pitchFamily="18" charset="0"/>
                <a:ea typeface="Calibri" panose="020F0502020204030204" pitchFamily="34" charset="0"/>
                <a:cs typeface="Times New Roman" panose="02020603050405020304" pitchFamily="18" charset="0"/>
              </a:rPr>
              <a:t>and</a:t>
            </a:r>
            <a:r>
              <a:rPr lang="en-US" sz="1600" b="1" dirty="0">
                <a:latin typeface="Bell MT" panose="02020503060305020303" pitchFamily="18" charset="0"/>
                <a:ea typeface="Calibri" panose="020F0502020204030204" pitchFamily="34" charset="0"/>
                <a:cs typeface="Times New Roman" panose="02020603050405020304" pitchFamily="18" charset="0"/>
              </a:rPr>
              <a:t> Sales Distribution by Outlet Size. </a:t>
            </a:r>
            <a:r>
              <a:rPr lang="en-US" sz="1600" dirty="0">
                <a:latin typeface="Bell MT" panose="02020503060305020303" pitchFamily="18" charset="0"/>
                <a:ea typeface="Calibri" panose="020F0502020204030204" pitchFamily="34" charset="0"/>
                <a:cs typeface="Times New Roman" panose="02020603050405020304" pitchFamily="18" charset="0"/>
              </a:rPr>
              <a:t>The numbers here indicate the median values of Sales every year and by Outlet size. Median sales was highest in the year 1996 and the lowest in 2005. Big outlets have maximum median sales and medium sized outlets have minimum median sales. Tier 2 cities have highest median sales and OUT013 had the highest median sales.</a:t>
            </a:r>
          </a:p>
        </p:txBody>
      </p:sp>
      <p:sp>
        <p:nvSpPr>
          <p:cNvPr id="7" name="Rectangle 6">
            <a:extLst>
              <a:ext uri="{FF2B5EF4-FFF2-40B4-BE49-F238E27FC236}">
                <a16:creationId xmlns:a16="http://schemas.microsoft.com/office/drawing/2014/main" id="{DD0E76C8-3898-4278-B4A4-13E4135B31B9}"/>
              </a:ext>
            </a:extLst>
          </p:cNvPr>
          <p:cNvSpPr/>
          <p:nvPr/>
        </p:nvSpPr>
        <p:spPr>
          <a:xfrm>
            <a:off x="6400800" y="1005156"/>
            <a:ext cx="5619750" cy="2193677"/>
          </a:xfrm>
          <a:prstGeom prst="rect">
            <a:avLst/>
          </a:prstGeom>
          <a:solidFill>
            <a:schemeClr val="accent4">
              <a:lumMod val="40000"/>
              <a:lumOff val="60000"/>
            </a:schemeClr>
          </a:solidFill>
        </p:spPr>
        <p:txBody>
          <a:bodyPr wrap="square">
            <a:spAutoFit/>
          </a:bodyPr>
          <a:lstStyle/>
          <a:p>
            <a:pPr algn="just">
              <a:lnSpc>
                <a:spcPct val="107000"/>
              </a:lnSpc>
              <a:spcAft>
                <a:spcPts val="800"/>
              </a:spcAft>
            </a:pPr>
            <a:r>
              <a:rPr lang="en-US" sz="1600" dirty="0">
                <a:latin typeface="Bell MT" panose="02020503060305020303" pitchFamily="18" charset="0"/>
                <a:ea typeface="Calibri" panose="020F0502020204030204" pitchFamily="34" charset="0"/>
                <a:cs typeface="Times New Roman" panose="02020603050405020304" pitchFamily="18" charset="0"/>
              </a:rPr>
              <a:t>We plot Sales numbers to check  2 KPI : </a:t>
            </a:r>
            <a:r>
              <a:rPr lang="en-US" sz="1600" b="1" dirty="0">
                <a:latin typeface="Bell MT" panose="02020503060305020303" pitchFamily="18" charset="0"/>
                <a:ea typeface="Calibri" panose="020F0502020204030204" pitchFamily="34" charset="0"/>
                <a:cs typeface="Times New Roman" panose="02020603050405020304" pitchFamily="18" charset="0"/>
              </a:rPr>
              <a:t>Sales Distribution by Outlet Location Type </a:t>
            </a:r>
            <a:r>
              <a:rPr lang="en-US" sz="1600" dirty="0">
                <a:latin typeface="Bell MT" panose="02020503060305020303" pitchFamily="18" charset="0"/>
                <a:ea typeface="Calibri" panose="020F0502020204030204" pitchFamily="34" charset="0"/>
                <a:cs typeface="Times New Roman" panose="02020603050405020304" pitchFamily="18" charset="0"/>
              </a:rPr>
              <a:t>and</a:t>
            </a:r>
            <a:r>
              <a:rPr lang="en-US" sz="1600" b="1" dirty="0">
                <a:latin typeface="Bell MT" panose="02020503060305020303" pitchFamily="18" charset="0"/>
                <a:ea typeface="Calibri" panose="020F0502020204030204" pitchFamily="34" charset="0"/>
                <a:cs typeface="Times New Roman" panose="02020603050405020304" pitchFamily="18" charset="0"/>
              </a:rPr>
              <a:t> Sales Distribution by Outlet_ID. </a:t>
            </a:r>
            <a:r>
              <a:rPr lang="en-US" sz="1600" dirty="0">
                <a:latin typeface="Bell MT" panose="02020503060305020303" pitchFamily="18" charset="0"/>
                <a:ea typeface="Calibri" panose="020F0502020204030204" pitchFamily="34" charset="0"/>
                <a:cs typeface="Times New Roman" panose="02020603050405020304" pitchFamily="18" charset="0"/>
              </a:rPr>
              <a:t>The numbers here indicate the median values of Sales every year and by Outlet location &amp; Id. Median sales was highest in the year 1996 and the lowest in 2005. Big outlets have maximum median sales and medium sized outlets have minimum median sales. Tier 2 cities have highest median sales and OUT013 had the highest median sales.</a:t>
            </a:r>
          </a:p>
        </p:txBody>
      </p:sp>
    </p:spTree>
    <p:extLst>
      <p:ext uri="{BB962C8B-B14F-4D97-AF65-F5344CB8AC3E}">
        <p14:creationId xmlns:p14="http://schemas.microsoft.com/office/powerpoint/2010/main" val="1981697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Title 1">
            <a:extLst>
              <a:ext uri="{FF2B5EF4-FFF2-40B4-BE49-F238E27FC236}">
                <a16:creationId xmlns:a16="http://schemas.microsoft.com/office/drawing/2014/main" id="{19D913EA-4112-4910-AD68-561038C602B4}"/>
              </a:ext>
            </a:extLst>
          </p:cNvPr>
          <p:cNvSpPr txBox="1">
            <a:spLocks/>
          </p:cNvSpPr>
          <p:nvPr/>
        </p:nvSpPr>
        <p:spPr>
          <a:xfrm>
            <a:off x="1584036" y="46651"/>
            <a:ext cx="10515600" cy="841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ln w="6600">
                  <a:solidFill>
                    <a:schemeClr val="accent2"/>
                  </a:solidFill>
                  <a:prstDash val="solid"/>
                </a:ln>
                <a:solidFill>
                  <a:srgbClr val="FFFFFF"/>
                </a:solidFill>
                <a:effectLst>
                  <a:outerShdw dist="38100" dir="2700000" algn="tl" rotWithShape="0">
                    <a:schemeClr val="accent2"/>
                  </a:outerShdw>
                </a:effectLst>
              </a:rPr>
              <a:t>      Data Understanding</a:t>
            </a:r>
          </a:p>
        </p:txBody>
      </p:sp>
      <p:sp>
        <p:nvSpPr>
          <p:cNvPr id="6" name="Rectangle 5">
            <a:extLst>
              <a:ext uri="{FF2B5EF4-FFF2-40B4-BE49-F238E27FC236}">
                <a16:creationId xmlns:a16="http://schemas.microsoft.com/office/drawing/2014/main" id="{D99F5D6F-C87B-45A5-954B-ADC5848ABBB0}"/>
              </a:ext>
            </a:extLst>
          </p:cNvPr>
          <p:cNvSpPr/>
          <p:nvPr/>
        </p:nvSpPr>
        <p:spPr>
          <a:xfrm>
            <a:off x="457200" y="1375886"/>
            <a:ext cx="6096000" cy="107721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spAutoFit/>
          </a:bodyPr>
          <a:lstStyle/>
          <a:p>
            <a:r>
              <a:rPr lang="en-US" sz="1600" b="1" dirty="0">
                <a:latin typeface="Papyrus" panose="03070502060502030205" pitchFamily="66" charset="0"/>
              </a:rPr>
              <a:t>Anderson-Darling Test</a:t>
            </a:r>
          </a:p>
          <a:p>
            <a:pPr algn="just"/>
            <a:r>
              <a:rPr lang="en-US" sz="1600" dirty="0">
                <a:latin typeface="Bell MT" panose="02020503060305020303" pitchFamily="18" charset="0"/>
              </a:rPr>
              <a:t>Anderson-Darling Test is a statistical test that can be used to evaluate whether a data sample comes from one of among many known data samples, named for Theodore Anderson and Donald Darling.</a:t>
            </a:r>
          </a:p>
        </p:txBody>
      </p:sp>
      <p:sp>
        <p:nvSpPr>
          <p:cNvPr id="8" name="Rectangle 7">
            <a:extLst>
              <a:ext uri="{FF2B5EF4-FFF2-40B4-BE49-F238E27FC236}">
                <a16:creationId xmlns:a16="http://schemas.microsoft.com/office/drawing/2014/main" id="{62C29E50-8CEE-4AB4-B8AE-3D3D607C2863}"/>
              </a:ext>
            </a:extLst>
          </p:cNvPr>
          <p:cNvSpPr/>
          <p:nvPr/>
        </p:nvSpPr>
        <p:spPr>
          <a:xfrm>
            <a:off x="457200" y="2937633"/>
            <a:ext cx="6096000" cy="107721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spAutoFit/>
          </a:bodyPr>
          <a:lstStyle/>
          <a:p>
            <a:r>
              <a:rPr lang="en-US" sz="1600" b="1" dirty="0">
                <a:latin typeface="Papyrus" panose="03070502060502030205" pitchFamily="66" charset="0"/>
              </a:rPr>
              <a:t>Shapiro-Wilk Test</a:t>
            </a:r>
          </a:p>
          <a:p>
            <a:pPr algn="just"/>
            <a:r>
              <a:rPr lang="en-US" sz="1600" dirty="0">
                <a:latin typeface="Bell MT" panose="02020503060305020303" pitchFamily="18" charset="0"/>
              </a:rPr>
              <a:t>The Shapiro-Wilk test evaluates a data sample and quantifies how likely it is that the data was drawn from a Gaussian distribution, named for Samuel Shapiro and Martin Wilk.</a:t>
            </a:r>
          </a:p>
        </p:txBody>
      </p:sp>
      <p:sp>
        <p:nvSpPr>
          <p:cNvPr id="9" name="Rectangle 8">
            <a:extLst>
              <a:ext uri="{FF2B5EF4-FFF2-40B4-BE49-F238E27FC236}">
                <a16:creationId xmlns:a16="http://schemas.microsoft.com/office/drawing/2014/main" id="{E2F5F25E-86A8-4FDD-A92F-613438086AA9}"/>
              </a:ext>
            </a:extLst>
          </p:cNvPr>
          <p:cNvSpPr/>
          <p:nvPr/>
        </p:nvSpPr>
        <p:spPr>
          <a:xfrm>
            <a:off x="7432386" y="2200275"/>
            <a:ext cx="4667250" cy="872418"/>
          </a:xfrm>
          <a:prstGeom prst="rect">
            <a:avLst/>
          </a:prstGeom>
          <a:blipFill>
            <a:blip r:embed="rId3"/>
            <a:tile tx="0" ty="0" sx="100000" sy="100000" flip="none" algn="tl"/>
          </a:blipFill>
        </p:spPr>
        <p:txBody>
          <a:bodyPr wrap="square">
            <a:spAutoFit/>
          </a:bodyPr>
          <a:lstStyle/>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Papyrus" panose="03070502060502030205" pitchFamily="66" charset="0"/>
                <a:ea typeface="Times New Roman" panose="02020603050405020304" pitchFamily="18" charset="0"/>
                <a:cs typeface="Courier New" panose="02070309020205020404" pitchFamily="49" charset="0"/>
              </a:rPr>
              <a:t>Conclusion</a:t>
            </a:r>
            <a:endParaRPr lang="en-US" sz="1600" dirty="0">
              <a:latin typeface="Papyrus" panose="03070502060502030205" pitchFamily="66" charset="0"/>
              <a:ea typeface="Calibri" panose="020F05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Bell MT" panose="02020503060305020303" pitchFamily="18" charset="0"/>
                <a:ea typeface="Times New Roman" panose="02020603050405020304" pitchFamily="18" charset="0"/>
                <a:cs typeface="Courier New" panose="02070309020205020404" pitchFamily="49" charset="0"/>
              </a:rPr>
              <a:t> Sample does not look Gaussian (reject Null Hypothesis H0)</a:t>
            </a:r>
            <a:endParaRPr lang="en-US" sz="1600" dirty="0">
              <a:latin typeface="Bell MT" panose="02020503060305020303" pitchFamily="18" charset="0"/>
              <a:ea typeface="Calibri" panose="020F0502020204030204" pitchFamily="34"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3074124A-B776-4924-BB1F-4C4822F86885}"/>
              </a:ext>
            </a:extLst>
          </p:cNvPr>
          <p:cNvCxnSpPr/>
          <p:nvPr/>
        </p:nvCxnSpPr>
        <p:spPr>
          <a:xfrm>
            <a:off x="6715125" y="1914495"/>
            <a:ext cx="628650" cy="619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90D9CE4-3348-4B53-900C-4F76D7EB35CC}"/>
              </a:ext>
            </a:extLst>
          </p:cNvPr>
          <p:cNvCxnSpPr>
            <a:cxnSpLocks/>
          </p:cNvCxnSpPr>
          <p:nvPr/>
        </p:nvCxnSpPr>
        <p:spPr>
          <a:xfrm flipV="1">
            <a:off x="6715125" y="2940429"/>
            <a:ext cx="628650" cy="538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A936394-F5BF-434B-9926-814B98D79077}"/>
              </a:ext>
            </a:extLst>
          </p:cNvPr>
          <p:cNvSpPr/>
          <p:nvPr/>
        </p:nvSpPr>
        <p:spPr>
          <a:xfrm>
            <a:off x="397165" y="4505023"/>
            <a:ext cx="6096000" cy="156491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spAutoFit/>
          </a:bodyPr>
          <a:lstStyle/>
          <a:p>
            <a:pPr>
              <a:lnSpc>
                <a:spcPct val="107000"/>
              </a:lnSpc>
              <a:spcBef>
                <a:spcPts val="200"/>
              </a:spcBef>
            </a:pPr>
            <a:r>
              <a:rPr lang="en-US" sz="1600" b="1" dirty="0">
                <a:latin typeface="Papyrus" panose="03070502060502030205" pitchFamily="66" charset="0"/>
                <a:ea typeface="Times New Roman" panose="02020603050405020304" pitchFamily="18" charset="0"/>
                <a:cs typeface="Times New Roman" panose="02020603050405020304" pitchFamily="18" charset="0"/>
              </a:rPr>
              <a:t>Kruskal-Wallis H Test</a:t>
            </a:r>
          </a:p>
          <a:p>
            <a:pPr>
              <a:lnSpc>
                <a:spcPct val="107000"/>
              </a:lnSpc>
              <a:spcBef>
                <a:spcPts val="200"/>
              </a:spcBef>
            </a:pPr>
            <a:endParaRPr lang="en-US" sz="1600" dirty="0">
              <a:latin typeface="Bell MT" panose="02020503060305020303" pitchFamily="18" charset="0"/>
              <a:ea typeface="Times New Roman" panose="02020603050405020304" pitchFamily="18" charset="0"/>
              <a:cs typeface="Times New Roman" panose="02020603050405020304" pitchFamily="18" charset="0"/>
            </a:endParaRPr>
          </a:p>
          <a:p>
            <a:pPr>
              <a:lnSpc>
                <a:spcPct val="107000"/>
              </a:lnSpc>
              <a:spcBef>
                <a:spcPts val="200"/>
              </a:spcBef>
            </a:pPr>
            <a:r>
              <a:rPr lang="en-US" sz="1600" dirty="0">
                <a:latin typeface="Bell MT" panose="02020503060305020303" pitchFamily="18" charset="0"/>
                <a:ea typeface="Times New Roman" panose="02020603050405020304" pitchFamily="18" charset="0"/>
                <a:cs typeface="Times New Roman" panose="02020603050405020304" pitchFamily="18" charset="0"/>
              </a:rPr>
              <a:t>Relationship of Sales &amp; Outlet Size (</a:t>
            </a:r>
            <a:r>
              <a:rPr lang="en-US" dirty="0"/>
              <a:t>p=0.0000 </a:t>
            </a:r>
            <a:r>
              <a:rPr lang="en-US" sz="1600" dirty="0">
                <a:latin typeface="Bell MT" panose="02020503060305020303" pitchFamily="18" charset="0"/>
                <a:ea typeface="Times New Roman" panose="02020603050405020304" pitchFamily="18" charset="0"/>
                <a:cs typeface="Times New Roman" panose="02020603050405020304" pitchFamily="18" charset="0"/>
              </a:rPr>
              <a:t>)</a:t>
            </a:r>
          </a:p>
          <a:p>
            <a:pPr>
              <a:lnSpc>
                <a:spcPct val="107000"/>
              </a:lnSpc>
              <a:spcBef>
                <a:spcPts val="200"/>
              </a:spcBef>
            </a:pPr>
            <a:endParaRPr lang="en-US" sz="1600" dirty="0">
              <a:latin typeface="Bell MT" panose="02020503060305020303" pitchFamily="18" charset="0"/>
              <a:ea typeface="Times New Roman" panose="02020603050405020304" pitchFamily="18" charset="0"/>
              <a:cs typeface="Times New Roman" panose="02020603050405020304" pitchFamily="18" charset="0"/>
            </a:endParaRPr>
          </a:p>
          <a:p>
            <a:pPr>
              <a:lnSpc>
                <a:spcPct val="107000"/>
              </a:lnSpc>
              <a:spcBef>
                <a:spcPts val="200"/>
              </a:spcBef>
            </a:pPr>
            <a:r>
              <a:rPr lang="en-US" sz="1600" dirty="0">
                <a:latin typeface="Bell MT" panose="02020503060305020303" pitchFamily="18" charset="0"/>
              </a:rPr>
              <a:t>Relationship of Sales &amp; Outlet Location Type (</a:t>
            </a:r>
            <a:r>
              <a:rPr lang="en-US" dirty="0"/>
              <a:t>p=0.0000 </a:t>
            </a:r>
            <a:r>
              <a:rPr lang="en-US" sz="1600" dirty="0">
                <a:latin typeface="Bell MT" panose="02020503060305020303" pitchFamily="18" charset="0"/>
              </a:rPr>
              <a:t>)</a:t>
            </a:r>
            <a:endParaRPr lang="en-US" sz="1600" dirty="0">
              <a:latin typeface="Bell MT" panose="02020503060305020303" pitchFamily="18" charset="0"/>
              <a:ea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00805A79-5BA2-4EE6-9BCE-1E324A55EBC3}"/>
              </a:ext>
            </a:extLst>
          </p:cNvPr>
          <p:cNvSpPr/>
          <p:nvPr/>
        </p:nvSpPr>
        <p:spPr>
          <a:xfrm>
            <a:off x="7343775" y="4272940"/>
            <a:ext cx="4667250" cy="1666738"/>
          </a:xfrm>
          <a:prstGeom prst="rect">
            <a:avLst/>
          </a:prstGeom>
          <a:blipFill>
            <a:blip r:embed="rId3"/>
            <a:tile tx="0" ty="0" sx="100000" sy="100000" flip="none" algn="tl"/>
          </a:blipFill>
        </p:spPr>
        <p:txBody>
          <a:bodyPr wrap="square">
            <a:spAutoFit/>
          </a:bodyPr>
          <a:lstStyle/>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Papyrus" panose="03070502060502030205" pitchFamily="66" charset="0"/>
                <a:ea typeface="Times New Roman" panose="02020603050405020304" pitchFamily="18" charset="0"/>
                <a:cs typeface="Courier New" panose="02070309020205020404" pitchFamily="49" charset="0"/>
              </a:rPr>
              <a:t>Conclusion</a:t>
            </a:r>
            <a:endParaRPr lang="en-US" sz="1600" dirty="0">
              <a:latin typeface="Papyrus" panose="03070502060502030205" pitchFamily="66" charset="0"/>
              <a:ea typeface="Calibri" panose="020F05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Bell MT" panose="02020503060305020303" pitchFamily="18" charset="0"/>
                <a:ea typeface="Times New Roman" panose="02020603050405020304" pitchFamily="18" charset="0"/>
                <a:cs typeface="Courier New" panose="02070309020205020404" pitchFamily="49" charset="0"/>
              </a:rPr>
              <a:t>One or more sample distributions(small_sales, medium_sales &amp; high_sales) are not equal(reject H0)</a:t>
            </a: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a:solidFill>
                <a:srgbClr val="000000"/>
              </a:solidFill>
              <a:latin typeface="Bell MT" panose="02020503060305020303" pitchFamily="18" charset="0"/>
              <a:ea typeface="Times New Roman" panose="02020603050405020304" pitchFamily="18" charset="0"/>
              <a:cs typeface="Courier New" panose="02070309020205020404" pitchFamily="49"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Bell MT" panose="02020503060305020303" pitchFamily="18" charset="0"/>
                <a:ea typeface="Times New Roman" panose="02020603050405020304" pitchFamily="18" charset="0"/>
                <a:cs typeface="Courier New" panose="02070309020205020404" pitchFamily="49" charset="0"/>
              </a:rPr>
              <a:t>One or more sample distributions(tier1_sales, tier2_sales, tier3_sales) are not equal(reject H0).</a:t>
            </a:r>
            <a:endParaRPr lang="en-US" sz="1600" dirty="0">
              <a:latin typeface="Bell MT" panose="02020503060305020303" pitchFamily="18" charset="0"/>
              <a:ea typeface="Calibri" panose="020F0502020204030204" pitchFamily="34"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CE52E950-6351-4121-BE9C-921789F0EB04}"/>
              </a:ext>
            </a:extLst>
          </p:cNvPr>
          <p:cNvCxnSpPr>
            <a:cxnSpLocks/>
          </p:cNvCxnSpPr>
          <p:nvPr/>
        </p:nvCxnSpPr>
        <p:spPr>
          <a:xfrm flipV="1">
            <a:off x="6553200" y="5369779"/>
            <a:ext cx="79057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292" name="Picture 4" descr="Premium Vector | Man character avatar icon.statistician">
            <a:extLst>
              <a:ext uri="{FF2B5EF4-FFF2-40B4-BE49-F238E27FC236}">
                <a16:creationId xmlns:a16="http://schemas.microsoft.com/office/drawing/2014/main" id="{5777E3A8-AD09-4F72-BC5F-99DD6AAAE7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56511" y="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3775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638</TotalTime>
  <Words>3162</Words>
  <Application>Microsoft Office PowerPoint</Application>
  <PresentationFormat>Widescreen</PresentationFormat>
  <Paragraphs>296</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Bell MT</vt:lpstr>
      <vt:lpstr>Calibri</vt:lpstr>
      <vt:lpstr>Calibri Light</vt:lpstr>
      <vt:lpstr>Courier New</vt:lpstr>
      <vt:lpstr>Papyrus</vt:lpstr>
      <vt:lpstr>Wingdings</vt:lpstr>
      <vt:lpstr>Office Theme</vt:lpstr>
      <vt:lpstr>Analytics Olympiad ‘21</vt:lpstr>
      <vt:lpstr>Data Understanding</vt:lpstr>
      <vt:lpstr> Data Understanding</vt:lpstr>
      <vt:lpstr>      Data Understanding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Preparation</vt:lpstr>
      <vt:lpstr>PowerPoint Presentation</vt:lpstr>
      <vt:lpstr>PowerPoint Presentation</vt:lpstr>
      <vt:lpstr>PowerPoint Presentation</vt:lpstr>
      <vt:lpstr>Model Building &amp; Evaluation</vt:lpstr>
      <vt:lpstr>           Model Building &amp; Evaluation</vt:lpstr>
      <vt:lpstr>           Model Building &amp; Evaluation</vt:lpstr>
      <vt:lpstr>           Model Building &amp; Evaluation</vt:lpstr>
      <vt:lpstr>           Model Building &amp; Evaluation</vt:lpstr>
      <vt:lpstr>           Model Building &amp; Evaluation</vt:lpstr>
      <vt:lpstr>           Model Building &amp; Evaluation</vt:lpstr>
      <vt:lpstr>           Model Building &amp; Evaluation</vt:lpstr>
      <vt:lpstr>Results and Recommendations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Template</dc:title>
  <dc:creator>Vallurupalli Vamsi</dc:creator>
  <cp:lastModifiedBy>Arka Ghosh</cp:lastModifiedBy>
  <cp:revision>310</cp:revision>
  <dcterms:created xsi:type="dcterms:W3CDTF">2021-10-04T06:25:05Z</dcterms:created>
  <dcterms:modified xsi:type="dcterms:W3CDTF">2021-11-13T20:28:31Z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3f93e5f-d3c2-49a7-ba94-15405423c204_Enabled">
    <vt:lpwstr>true</vt:lpwstr>
  </property>
  <property fmtid="{D5CDD505-2E9C-101B-9397-08002B2CF9AE}" pid="3" name="MSIP_Label_23f93e5f-d3c2-49a7-ba94-15405423c204_SetDate">
    <vt:lpwstr>2021-11-13T20:28:31Z</vt:lpwstr>
  </property>
  <property fmtid="{D5CDD505-2E9C-101B-9397-08002B2CF9AE}" pid="4" name="MSIP_Label_23f93e5f-d3c2-49a7-ba94-15405423c204_Method">
    <vt:lpwstr>Standard</vt:lpwstr>
  </property>
  <property fmtid="{D5CDD505-2E9C-101B-9397-08002B2CF9AE}" pid="5" name="MSIP_Label_23f93e5f-d3c2-49a7-ba94-15405423c204_Name">
    <vt:lpwstr>SE Internal</vt:lpwstr>
  </property>
  <property fmtid="{D5CDD505-2E9C-101B-9397-08002B2CF9AE}" pid="6" name="MSIP_Label_23f93e5f-d3c2-49a7-ba94-15405423c204_SiteId">
    <vt:lpwstr>6e51e1ad-c54b-4b39-b598-0ffe9ae68fef</vt:lpwstr>
  </property>
  <property fmtid="{D5CDD505-2E9C-101B-9397-08002B2CF9AE}" pid="7" name="MSIP_Label_23f93e5f-d3c2-49a7-ba94-15405423c204_ActionId">
    <vt:lpwstr>cd74425e-7ef8-46cb-ad49-3934315919d9</vt:lpwstr>
  </property>
  <property fmtid="{D5CDD505-2E9C-101B-9397-08002B2CF9AE}" pid="8" name="MSIP_Label_23f93e5f-d3c2-49a7-ba94-15405423c204_ContentBits">
    <vt:lpwstr>2</vt:lpwstr>
  </property>
</Properties>
</file>