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sldIdLst>
    <p:sldId id="256" r:id="rId2"/>
    <p:sldId id="261" r:id="rId3"/>
    <p:sldId id="272" r:id="rId4"/>
    <p:sldId id="273" r:id="rId5"/>
    <p:sldId id="274" r:id="rId6"/>
    <p:sldId id="275" r:id="rId7"/>
    <p:sldId id="276" r:id="rId8"/>
    <p:sldId id="277" r:id="rId9"/>
    <p:sldId id="279" r:id="rId10"/>
    <p:sldId id="285" r:id="rId11"/>
    <p:sldId id="262" r:id="rId12"/>
    <p:sldId id="280" r:id="rId13"/>
    <p:sldId id="282" r:id="rId14"/>
    <p:sldId id="281" r:id="rId15"/>
    <p:sldId id="263" r:id="rId16"/>
    <p:sldId id="290" r:id="rId17"/>
    <p:sldId id="286" r:id="rId18"/>
    <p:sldId id="288" r:id="rId19"/>
    <p:sldId id="289" r:id="rId20"/>
    <p:sldId id="287" r:id="rId21"/>
    <p:sldId id="291" r:id="rId22"/>
    <p:sldId id="292" r:id="rId23"/>
    <p:sldId id="266" r:id="rId24"/>
    <p:sldId id="267"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260392-47BE-4685-AB73-14F79EC1F439}" type="doc">
      <dgm:prSet loTypeId="urn:diagrams.loki3.com/BracketList" loCatId="list" qsTypeId="urn:microsoft.com/office/officeart/2005/8/quickstyle/simple1" qsCatId="simple" csTypeId="urn:microsoft.com/office/officeart/2005/8/colors/colorful5" csCatId="colorful" phldr="1"/>
      <dgm:spPr/>
      <dgm:t>
        <a:bodyPr/>
        <a:lstStyle/>
        <a:p>
          <a:endParaRPr lang="en-US"/>
        </a:p>
      </dgm:t>
    </dgm:pt>
    <dgm:pt modelId="{E4881676-CBAD-4142-92A9-3BC0F40D2E76}">
      <dgm:prSet phldrT="[Text]"/>
      <dgm:spPr/>
      <dgm:t>
        <a:bodyPr/>
        <a:lstStyle/>
        <a:p>
          <a:r>
            <a:rPr lang="en-US" dirty="0">
              <a:latin typeface="Bell MT" panose="02020503060305020303" pitchFamily="18" charset="0"/>
            </a:rPr>
            <a:t>Create the Outlet_Age based on Outlet_Year</a:t>
          </a:r>
        </a:p>
        <a:p>
          <a:endParaRPr lang="en-US" dirty="0">
            <a:latin typeface="Bell MT" panose="02020503060305020303" pitchFamily="18" charset="0"/>
          </a:endParaRPr>
        </a:p>
      </dgm:t>
    </dgm:pt>
    <dgm:pt modelId="{3E47CFFC-01DC-464A-873A-EFD47211187B}" type="parTrans" cxnId="{94329060-A4D5-4667-BA11-E2353A4BFB0A}">
      <dgm:prSet/>
      <dgm:spPr/>
      <dgm:t>
        <a:bodyPr/>
        <a:lstStyle/>
        <a:p>
          <a:endParaRPr lang="en-US"/>
        </a:p>
      </dgm:t>
    </dgm:pt>
    <dgm:pt modelId="{E60DB902-D674-4E13-AC93-7647A678E354}" type="sibTrans" cxnId="{94329060-A4D5-4667-BA11-E2353A4BFB0A}">
      <dgm:prSet/>
      <dgm:spPr/>
      <dgm:t>
        <a:bodyPr/>
        <a:lstStyle/>
        <a:p>
          <a:endParaRPr lang="en-US"/>
        </a:p>
      </dgm:t>
    </dgm:pt>
    <dgm:pt modelId="{322BAFAC-3A3C-416C-A9CD-FCD65D223D3A}">
      <dgm:prSet phldrT="[Text]" custT="1"/>
      <dgm:spPr/>
      <dgm:t>
        <a:bodyPr/>
        <a:lstStyle/>
        <a:p>
          <a:r>
            <a:rPr lang="en-US" sz="2000" dirty="0">
              <a:latin typeface="Bell MT" panose="02020503060305020303" pitchFamily="18" charset="0"/>
            </a:rPr>
            <a:t>In the given dataset, we have a feayure called Outlet_Year but this by itself is not going to be very useful</a:t>
          </a:r>
        </a:p>
      </dgm:t>
    </dgm:pt>
    <dgm:pt modelId="{239C3C0E-FB97-4AE4-9F01-8C1233401AFE}" type="parTrans" cxnId="{1EDD05AF-A4F0-4919-AED8-A4497236796C}">
      <dgm:prSet/>
      <dgm:spPr/>
      <dgm:t>
        <a:bodyPr/>
        <a:lstStyle/>
        <a:p>
          <a:endParaRPr lang="en-US"/>
        </a:p>
      </dgm:t>
    </dgm:pt>
    <dgm:pt modelId="{0A16DB85-D7F3-4D51-AB55-FC8A697E0A59}" type="sibTrans" cxnId="{1EDD05AF-A4F0-4919-AED8-A4497236796C}">
      <dgm:prSet/>
      <dgm:spPr/>
      <dgm:t>
        <a:bodyPr/>
        <a:lstStyle/>
        <a:p>
          <a:endParaRPr lang="en-US"/>
        </a:p>
      </dgm:t>
    </dgm:pt>
    <dgm:pt modelId="{A6FBC39C-5FFD-43BB-B80D-2DBE028F3606}">
      <dgm:prSet phldrT="[Text]"/>
      <dgm:spPr/>
      <dgm:t>
        <a:bodyPr/>
        <a:lstStyle/>
        <a:p>
          <a:r>
            <a:rPr lang="en-US" dirty="0">
              <a:latin typeface="Bell MT" panose="02020503060305020303" pitchFamily="18" charset="0"/>
            </a:rPr>
            <a:t>Create the Item_Group based on Item_Type</a:t>
          </a:r>
        </a:p>
      </dgm:t>
    </dgm:pt>
    <dgm:pt modelId="{D48CA1A0-ED1A-4143-8615-1DE6C48FCB2E}" type="parTrans" cxnId="{D8057EA4-1F6C-4D85-8EB0-82AA5BF8783D}">
      <dgm:prSet/>
      <dgm:spPr/>
      <dgm:t>
        <a:bodyPr/>
        <a:lstStyle/>
        <a:p>
          <a:endParaRPr lang="en-US"/>
        </a:p>
      </dgm:t>
    </dgm:pt>
    <dgm:pt modelId="{C64C50E2-E833-4917-83BC-5A51089A8B3D}" type="sibTrans" cxnId="{D8057EA4-1F6C-4D85-8EB0-82AA5BF8783D}">
      <dgm:prSet/>
      <dgm:spPr/>
      <dgm:t>
        <a:bodyPr/>
        <a:lstStyle/>
        <a:p>
          <a:endParaRPr lang="en-US"/>
        </a:p>
      </dgm:t>
    </dgm:pt>
    <dgm:pt modelId="{D2113955-2ECF-4833-83E8-A8DE84C70396}">
      <dgm:prSet phldrT="[Text]" custT="1"/>
      <dgm:spPr/>
      <dgm:t>
        <a:bodyPr/>
        <a:lstStyle/>
        <a:p>
          <a:r>
            <a:rPr lang="en-US" sz="2000" dirty="0">
              <a:latin typeface="Bell MT" panose="02020503060305020303" pitchFamily="18" charset="0"/>
            </a:rPr>
            <a:t>Here, we notice that Item-Type values can be grouped into some common categories of data like Drinks, Non Consumables and Food</a:t>
          </a:r>
        </a:p>
      </dgm:t>
    </dgm:pt>
    <dgm:pt modelId="{6D2D5176-FD67-4FE4-A24F-2F304BAE5533}" type="parTrans" cxnId="{B39FD443-5422-459E-BA9A-7E9BE6B71FE2}">
      <dgm:prSet/>
      <dgm:spPr/>
      <dgm:t>
        <a:bodyPr/>
        <a:lstStyle/>
        <a:p>
          <a:endParaRPr lang="en-US"/>
        </a:p>
      </dgm:t>
    </dgm:pt>
    <dgm:pt modelId="{A77D685D-A219-4C4C-94AC-E3142F83B4A3}" type="sibTrans" cxnId="{B39FD443-5422-459E-BA9A-7E9BE6B71FE2}">
      <dgm:prSet/>
      <dgm:spPr/>
      <dgm:t>
        <a:bodyPr/>
        <a:lstStyle/>
        <a:p>
          <a:endParaRPr lang="en-US"/>
        </a:p>
      </dgm:t>
    </dgm:pt>
    <dgm:pt modelId="{0FE18477-96B3-43EA-ABE2-570003D94259}">
      <dgm:prSet custT="1"/>
      <dgm:spPr/>
      <dgm:t>
        <a:bodyPr/>
        <a:lstStyle/>
        <a:p>
          <a:r>
            <a:rPr lang="en-US" sz="2000" dirty="0">
              <a:latin typeface="Bell MT" panose="02020503060305020303" pitchFamily="18" charset="0"/>
            </a:rPr>
            <a:t>We know that the age of an outlet can have some impact on the sales, an older more well known outlet might have more sales than a newer one.</a:t>
          </a:r>
        </a:p>
      </dgm:t>
    </dgm:pt>
    <dgm:pt modelId="{42E09443-F4BA-40EC-88E7-8EF86D1F6A32}" type="parTrans" cxnId="{312745B1-FC9E-449E-95B2-37D467324049}">
      <dgm:prSet/>
      <dgm:spPr/>
      <dgm:t>
        <a:bodyPr/>
        <a:lstStyle/>
        <a:p>
          <a:endParaRPr lang="en-US"/>
        </a:p>
      </dgm:t>
    </dgm:pt>
    <dgm:pt modelId="{D7EE2FA4-9E40-473C-9AD6-17DA0A8A3F07}" type="sibTrans" cxnId="{312745B1-FC9E-449E-95B2-37D467324049}">
      <dgm:prSet/>
      <dgm:spPr/>
      <dgm:t>
        <a:bodyPr/>
        <a:lstStyle/>
        <a:p>
          <a:endParaRPr lang="en-US"/>
        </a:p>
      </dgm:t>
    </dgm:pt>
    <dgm:pt modelId="{A05EA5FC-774C-4D4F-BECD-5F3C6C6337D3}">
      <dgm:prSet/>
      <dgm:spPr/>
      <dgm:t>
        <a:bodyPr/>
        <a:lstStyle/>
        <a:p>
          <a:endParaRPr lang="en-US" sz="2600" dirty="0">
            <a:latin typeface="Bell MT" panose="02020503060305020303" pitchFamily="18" charset="0"/>
          </a:endParaRPr>
        </a:p>
      </dgm:t>
    </dgm:pt>
    <dgm:pt modelId="{9EF505BD-6836-4572-BE20-012CA85A6088}" type="parTrans" cxnId="{3A5B7689-13D1-42A2-A9B1-7CB58948EAE6}">
      <dgm:prSet/>
      <dgm:spPr/>
      <dgm:t>
        <a:bodyPr/>
        <a:lstStyle/>
        <a:p>
          <a:endParaRPr lang="en-US"/>
        </a:p>
      </dgm:t>
    </dgm:pt>
    <dgm:pt modelId="{E19F4A29-BD30-4CC2-B646-F5F7D9C0D76D}" type="sibTrans" cxnId="{3A5B7689-13D1-42A2-A9B1-7CB58948EAE6}">
      <dgm:prSet/>
      <dgm:spPr/>
      <dgm:t>
        <a:bodyPr/>
        <a:lstStyle/>
        <a:p>
          <a:endParaRPr lang="en-US"/>
        </a:p>
      </dgm:t>
    </dgm:pt>
    <dgm:pt modelId="{A3EBED1F-E74F-476E-B780-76D59CA9C2AC}">
      <dgm:prSet custT="1"/>
      <dgm:spPr/>
      <dgm:t>
        <a:bodyPr/>
        <a:lstStyle/>
        <a:p>
          <a:r>
            <a:rPr lang="en-US" sz="2000" dirty="0">
              <a:latin typeface="Bell MT" panose="02020503060305020303" pitchFamily="18" charset="0"/>
            </a:rPr>
            <a:t>Creating these new features help us better train the model in later stage.</a:t>
          </a:r>
        </a:p>
      </dgm:t>
    </dgm:pt>
    <dgm:pt modelId="{D25DB69B-B116-4E6C-8C3A-54ECE2117653}" type="parTrans" cxnId="{0AC374F8-7E76-41A9-BBDB-DC40A6B5BFE0}">
      <dgm:prSet/>
      <dgm:spPr/>
      <dgm:t>
        <a:bodyPr/>
        <a:lstStyle/>
        <a:p>
          <a:endParaRPr lang="en-US"/>
        </a:p>
      </dgm:t>
    </dgm:pt>
    <dgm:pt modelId="{6F3BB54F-222E-44E6-885F-5495AC0F3019}" type="sibTrans" cxnId="{0AC374F8-7E76-41A9-BBDB-DC40A6B5BFE0}">
      <dgm:prSet/>
      <dgm:spPr/>
      <dgm:t>
        <a:bodyPr/>
        <a:lstStyle/>
        <a:p>
          <a:endParaRPr lang="en-US"/>
        </a:p>
      </dgm:t>
    </dgm:pt>
    <dgm:pt modelId="{961F6081-AF83-4245-A08A-40C9A999712A}">
      <dgm:prSet/>
      <dgm:spPr/>
      <dgm:t>
        <a:bodyPr/>
        <a:lstStyle/>
        <a:p>
          <a:endParaRPr lang="en-US" sz="2600" dirty="0">
            <a:latin typeface="Bell MT" panose="02020503060305020303" pitchFamily="18" charset="0"/>
          </a:endParaRPr>
        </a:p>
      </dgm:t>
    </dgm:pt>
    <dgm:pt modelId="{F7EA035C-876F-4CED-A71D-EECE3DF2AAFF}" type="parTrans" cxnId="{8B96E221-6EEB-49DE-81B1-00437A2EC13C}">
      <dgm:prSet/>
      <dgm:spPr/>
      <dgm:t>
        <a:bodyPr/>
        <a:lstStyle/>
        <a:p>
          <a:endParaRPr lang="en-US"/>
        </a:p>
      </dgm:t>
    </dgm:pt>
    <dgm:pt modelId="{7ACE7F23-043D-40A2-88BC-B26D0F3CDB99}" type="sibTrans" cxnId="{8B96E221-6EEB-49DE-81B1-00437A2EC13C}">
      <dgm:prSet/>
      <dgm:spPr/>
      <dgm:t>
        <a:bodyPr/>
        <a:lstStyle/>
        <a:p>
          <a:endParaRPr lang="en-US"/>
        </a:p>
      </dgm:t>
    </dgm:pt>
    <dgm:pt modelId="{81762F4D-E16B-4FFE-A42D-7BFCBD5AED31}" type="pres">
      <dgm:prSet presAssocID="{72260392-47BE-4685-AB73-14F79EC1F439}" presName="Name0" presStyleCnt="0">
        <dgm:presLayoutVars>
          <dgm:dir/>
          <dgm:animLvl val="lvl"/>
          <dgm:resizeHandles val="exact"/>
        </dgm:presLayoutVars>
      </dgm:prSet>
      <dgm:spPr/>
    </dgm:pt>
    <dgm:pt modelId="{4DBAAB62-FB5E-484E-BF57-C47C66B8FB4F}" type="pres">
      <dgm:prSet presAssocID="{E4881676-CBAD-4142-92A9-3BC0F40D2E76}" presName="linNode" presStyleCnt="0"/>
      <dgm:spPr/>
    </dgm:pt>
    <dgm:pt modelId="{1087BFD1-81DD-43DE-A64F-C6E5FC090B75}" type="pres">
      <dgm:prSet presAssocID="{E4881676-CBAD-4142-92A9-3BC0F40D2E76}" presName="parTx" presStyleLbl="revTx" presStyleIdx="0" presStyleCnt="2">
        <dgm:presLayoutVars>
          <dgm:chMax val="1"/>
          <dgm:bulletEnabled val="1"/>
        </dgm:presLayoutVars>
      </dgm:prSet>
      <dgm:spPr/>
    </dgm:pt>
    <dgm:pt modelId="{7DD2ED57-A0FA-487F-A41A-29175FAE624E}" type="pres">
      <dgm:prSet presAssocID="{E4881676-CBAD-4142-92A9-3BC0F40D2E76}" presName="bracket" presStyleLbl="parChTrans1D1" presStyleIdx="0" presStyleCnt="2"/>
      <dgm:spPr/>
    </dgm:pt>
    <dgm:pt modelId="{54C56007-2A48-4C01-AF5F-51375A1CCA24}" type="pres">
      <dgm:prSet presAssocID="{E4881676-CBAD-4142-92A9-3BC0F40D2E76}" presName="spH" presStyleCnt="0"/>
      <dgm:spPr/>
    </dgm:pt>
    <dgm:pt modelId="{A1908981-C62A-47C8-B878-322C265717ED}" type="pres">
      <dgm:prSet presAssocID="{E4881676-CBAD-4142-92A9-3BC0F40D2E76}" presName="desTx" presStyleLbl="node1" presStyleIdx="0" presStyleCnt="2">
        <dgm:presLayoutVars>
          <dgm:bulletEnabled val="1"/>
        </dgm:presLayoutVars>
      </dgm:prSet>
      <dgm:spPr/>
    </dgm:pt>
    <dgm:pt modelId="{9AB1AAA2-AFC6-4444-B911-8310AD03673C}" type="pres">
      <dgm:prSet presAssocID="{E60DB902-D674-4E13-AC93-7647A678E354}" presName="spV" presStyleCnt="0"/>
      <dgm:spPr/>
    </dgm:pt>
    <dgm:pt modelId="{3E02046F-800C-4949-BF97-A6F9544B8A06}" type="pres">
      <dgm:prSet presAssocID="{A6FBC39C-5FFD-43BB-B80D-2DBE028F3606}" presName="linNode" presStyleCnt="0"/>
      <dgm:spPr/>
    </dgm:pt>
    <dgm:pt modelId="{8377479D-AFA7-4929-A909-1224A4807CE0}" type="pres">
      <dgm:prSet presAssocID="{A6FBC39C-5FFD-43BB-B80D-2DBE028F3606}" presName="parTx" presStyleLbl="revTx" presStyleIdx="1" presStyleCnt="2">
        <dgm:presLayoutVars>
          <dgm:chMax val="1"/>
          <dgm:bulletEnabled val="1"/>
        </dgm:presLayoutVars>
      </dgm:prSet>
      <dgm:spPr/>
    </dgm:pt>
    <dgm:pt modelId="{CFE5AD8F-97C8-436A-8D60-21ACFD3CF3BD}" type="pres">
      <dgm:prSet presAssocID="{A6FBC39C-5FFD-43BB-B80D-2DBE028F3606}" presName="bracket" presStyleLbl="parChTrans1D1" presStyleIdx="1" presStyleCnt="2"/>
      <dgm:spPr/>
    </dgm:pt>
    <dgm:pt modelId="{5AA3F3C7-19F7-4567-8E48-067E330E414B}" type="pres">
      <dgm:prSet presAssocID="{A6FBC39C-5FFD-43BB-B80D-2DBE028F3606}" presName="spH" presStyleCnt="0"/>
      <dgm:spPr/>
    </dgm:pt>
    <dgm:pt modelId="{EA433D85-6FC1-4B12-8050-4A691AFFA39D}" type="pres">
      <dgm:prSet presAssocID="{A6FBC39C-5FFD-43BB-B80D-2DBE028F3606}" presName="desTx" presStyleLbl="node1" presStyleIdx="1" presStyleCnt="2">
        <dgm:presLayoutVars>
          <dgm:bulletEnabled val="1"/>
        </dgm:presLayoutVars>
      </dgm:prSet>
      <dgm:spPr/>
    </dgm:pt>
  </dgm:ptLst>
  <dgm:cxnLst>
    <dgm:cxn modelId="{8F93DB13-B6F4-45BE-A7D3-ECB1FE926B8B}" type="presOf" srcId="{322BAFAC-3A3C-416C-A9CD-FCD65D223D3A}" destId="{A1908981-C62A-47C8-B878-322C265717ED}" srcOrd="0" destOrd="0" presId="urn:diagrams.loki3.com/BracketList"/>
    <dgm:cxn modelId="{8B96E221-6EEB-49DE-81B1-00437A2EC13C}" srcId="{A6FBC39C-5FFD-43BB-B80D-2DBE028F3606}" destId="{961F6081-AF83-4245-A08A-40C9A999712A}" srcOrd="2" destOrd="0" parTransId="{F7EA035C-876F-4CED-A71D-EECE3DF2AAFF}" sibTransId="{7ACE7F23-043D-40A2-88BC-B26D0F3CDB99}"/>
    <dgm:cxn modelId="{443F1A32-71EC-46F2-A671-A83ACD5A0140}" type="presOf" srcId="{A05EA5FC-774C-4D4F-BECD-5F3C6C6337D3}" destId="{A1908981-C62A-47C8-B878-322C265717ED}" srcOrd="0" destOrd="2" presId="urn:diagrams.loki3.com/BracketList"/>
    <dgm:cxn modelId="{FA25F03C-11B6-40AF-AFA6-6A00762A3264}" type="presOf" srcId="{A3EBED1F-E74F-476E-B780-76D59CA9C2AC}" destId="{EA433D85-6FC1-4B12-8050-4A691AFFA39D}" srcOrd="0" destOrd="1" presId="urn:diagrams.loki3.com/BracketList"/>
    <dgm:cxn modelId="{94329060-A4D5-4667-BA11-E2353A4BFB0A}" srcId="{72260392-47BE-4685-AB73-14F79EC1F439}" destId="{E4881676-CBAD-4142-92A9-3BC0F40D2E76}" srcOrd="0" destOrd="0" parTransId="{3E47CFFC-01DC-464A-873A-EFD47211187B}" sibTransId="{E60DB902-D674-4E13-AC93-7647A678E354}"/>
    <dgm:cxn modelId="{B39FD443-5422-459E-BA9A-7E9BE6B71FE2}" srcId="{A6FBC39C-5FFD-43BB-B80D-2DBE028F3606}" destId="{D2113955-2ECF-4833-83E8-A8DE84C70396}" srcOrd="0" destOrd="0" parTransId="{6D2D5176-FD67-4FE4-A24F-2F304BAE5533}" sibTransId="{A77D685D-A219-4C4C-94AC-E3142F83B4A3}"/>
    <dgm:cxn modelId="{81793E66-C8C6-4E86-8BC2-75033309CB61}" type="presOf" srcId="{72260392-47BE-4685-AB73-14F79EC1F439}" destId="{81762F4D-E16B-4FFE-A42D-7BFCBD5AED31}" srcOrd="0" destOrd="0" presId="urn:diagrams.loki3.com/BracketList"/>
    <dgm:cxn modelId="{F4C4A768-41EF-4888-A8B4-0FC14AC755A5}" type="presOf" srcId="{A6FBC39C-5FFD-43BB-B80D-2DBE028F3606}" destId="{8377479D-AFA7-4929-A909-1224A4807CE0}" srcOrd="0" destOrd="0" presId="urn:diagrams.loki3.com/BracketList"/>
    <dgm:cxn modelId="{D293496D-AA35-46EE-8A50-00FC6E6F77DB}" type="presOf" srcId="{0FE18477-96B3-43EA-ABE2-570003D94259}" destId="{A1908981-C62A-47C8-B878-322C265717ED}" srcOrd="0" destOrd="1" presId="urn:diagrams.loki3.com/BracketList"/>
    <dgm:cxn modelId="{3A5B7689-13D1-42A2-A9B1-7CB58948EAE6}" srcId="{E4881676-CBAD-4142-92A9-3BC0F40D2E76}" destId="{A05EA5FC-774C-4D4F-BECD-5F3C6C6337D3}" srcOrd="2" destOrd="0" parTransId="{9EF505BD-6836-4572-BE20-012CA85A6088}" sibTransId="{E19F4A29-BD30-4CC2-B646-F5F7D9C0D76D}"/>
    <dgm:cxn modelId="{46E9FB9A-05B7-4DBD-8D0F-875AD0816EEF}" type="presOf" srcId="{961F6081-AF83-4245-A08A-40C9A999712A}" destId="{EA433D85-6FC1-4B12-8050-4A691AFFA39D}" srcOrd="0" destOrd="2" presId="urn:diagrams.loki3.com/BracketList"/>
    <dgm:cxn modelId="{D8057EA4-1F6C-4D85-8EB0-82AA5BF8783D}" srcId="{72260392-47BE-4685-AB73-14F79EC1F439}" destId="{A6FBC39C-5FFD-43BB-B80D-2DBE028F3606}" srcOrd="1" destOrd="0" parTransId="{D48CA1A0-ED1A-4143-8615-1DE6C48FCB2E}" sibTransId="{C64C50E2-E833-4917-83BC-5A51089A8B3D}"/>
    <dgm:cxn modelId="{1EDD05AF-A4F0-4919-AED8-A4497236796C}" srcId="{E4881676-CBAD-4142-92A9-3BC0F40D2E76}" destId="{322BAFAC-3A3C-416C-A9CD-FCD65D223D3A}" srcOrd="0" destOrd="0" parTransId="{239C3C0E-FB97-4AE4-9F01-8C1233401AFE}" sibTransId="{0A16DB85-D7F3-4D51-AB55-FC8A697E0A59}"/>
    <dgm:cxn modelId="{312745B1-FC9E-449E-95B2-37D467324049}" srcId="{E4881676-CBAD-4142-92A9-3BC0F40D2E76}" destId="{0FE18477-96B3-43EA-ABE2-570003D94259}" srcOrd="1" destOrd="0" parTransId="{42E09443-F4BA-40EC-88E7-8EF86D1F6A32}" sibTransId="{D7EE2FA4-9E40-473C-9AD6-17DA0A8A3F07}"/>
    <dgm:cxn modelId="{C01FA7E7-C919-4353-9D53-50255BFA880D}" type="presOf" srcId="{D2113955-2ECF-4833-83E8-A8DE84C70396}" destId="{EA433D85-6FC1-4B12-8050-4A691AFFA39D}" srcOrd="0" destOrd="0" presId="urn:diagrams.loki3.com/BracketList"/>
    <dgm:cxn modelId="{B64EB4F3-4E93-4E0A-978D-4823858DE2DB}" type="presOf" srcId="{E4881676-CBAD-4142-92A9-3BC0F40D2E76}" destId="{1087BFD1-81DD-43DE-A64F-C6E5FC090B75}" srcOrd="0" destOrd="0" presId="urn:diagrams.loki3.com/BracketList"/>
    <dgm:cxn modelId="{0AC374F8-7E76-41A9-BBDB-DC40A6B5BFE0}" srcId="{A6FBC39C-5FFD-43BB-B80D-2DBE028F3606}" destId="{A3EBED1F-E74F-476E-B780-76D59CA9C2AC}" srcOrd="1" destOrd="0" parTransId="{D25DB69B-B116-4E6C-8C3A-54ECE2117653}" sibTransId="{6F3BB54F-222E-44E6-885F-5495AC0F3019}"/>
    <dgm:cxn modelId="{633E8620-CAA1-4DED-9C9A-5760DF4C3085}" type="presParOf" srcId="{81762F4D-E16B-4FFE-A42D-7BFCBD5AED31}" destId="{4DBAAB62-FB5E-484E-BF57-C47C66B8FB4F}" srcOrd="0" destOrd="0" presId="urn:diagrams.loki3.com/BracketList"/>
    <dgm:cxn modelId="{C0352EB3-ED79-4271-8201-E04C8B47E990}" type="presParOf" srcId="{4DBAAB62-FB5E-484E-BF57-C47C66B8FB4F}" destId="{1087BFD1-81DD-43DE-A64F-C6E5FC090B75}" srcOrd="0" destOrd="0" presId="urn:diagrams.loki3.com/BracketList"/>
    <dgm:cxn modelId="{2124D2FB-1CEB-414E-B2E3-69BC71C53531}" type="presParOf" srcId="{4DBAAB62-FB5E-484E-BF57-C47C66B8FB4F}" destId="{7DD2ED57-A0FA-487F-A41A-29175FAE624E}" srcOrd="1" destOrd="0" presId="urn:diagrams.loki3.com/BracketList"/>
    <dgm:cxn modelId="{9EBAF029-1AA2-4DAF-92CF-FE1C536E0E10}" type="presParOf" srcId="{4DBAAB62-FB5E-484E-BF57-C47C66B8FB4F}" destId="{54C56007-2A48-4C01-AF5F-51375A1CCA24}" srcOrd="2" destOrd="0" presId="urn:diagrams.loki3.com/BracketList"/>
    <dgm:cxn modelId="{0E47F2B5-9194-433D-9C18-B9B9848048A9}" type="presParOf" srcId="{4DBAAB62-FB5E-484E-BF57-C47C66B8FB4F}" destId="{A1908981-C62A-47C8-B878-322C265717ED}" srcOrd="3" destOrd="0" presId="urn:diagrams.loki3.com/BracketList"/>
    <dgm:cxn modelId="{997CC022-DB1C-491A-84DC-1D3A53054262}" type="presParOf" srcId="{81762F4D-E16B-4FFE-A42D-7BFCBD5AED31}" destId="{9AB1AAA2-AFC6-4444-B911-8310AD03673C}" srcOrd="1" destOrd="0" presId="urn:diagrams.loki3.com/BracketList"/>
    <dgm:cxn modelId="{9C2E7DE5-D110-480B-8B21-71BDB7296B48}" type="presParOf" srcId="{81762F4D-E16B-4FFE-A42D-7BFCBD5AED31}" destId="{3E02046F-800C-4949-BF97-A6F9544B8A06}" srcOrd="2" destOrd="0" presId="urn:diagrams.loki3.com/BracketList"/>
    <dgm:cxn modelId="{4A99A636-D722-4C7D-B0C6-8D0F09AF4D28}" type="presParOf" srcId="{3E02046F-800C-4949-BF97-A6F9544B8A06}" destId="{8377479D-AFA7-4929-A909-1224A4807CE0}" srcOrd="0" destOrd="0" presId="urn:diagrams.loki3.com/BracketList"/>
    <dgm:cxn modelId="{2A9D007F-81BC-4D61-8E5F-742AAC418236}" type="presParOf" srcId="{3E02046F-800C-4949-BF97-A6F9544B8A06}" destId="{CFE5AD8F-97C8-436A-8D60-21ACFD3CF3BD}" srcOrd="1" destOrd="0" presId="urn:diagrams.loki3.com/BracketList"/>
    <dgm:cxn modelId="{17B1F0DE-F6CA-46E9-B7D4-5A8B8F4BE8BC}" type="presParOf" srcId="{3E02046F-800C-4949-BF97-A6F9544B8A06}" destId="{5AA3F3C7-19F7-4567-8E48-067E330E414B}" srcOrd="2" destOrd="0" presId="urn:diagrams.loki3.com/BracketList"/>
    <dgm:cxn modelId="{2C742B1F-2769-4688-B9E1-F78E0F8EC7A1}" type="presParOf" srcId="{3E02046F-800C-4949-BF97-A6F9544B8A06}" destId="{EA433D85-6FC1-4B12-8050-4A691AFFA39D}"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7BFD1-81DD-43DE-A64F-C6E5FC090B75}">
      <dsp:nvSpPr>
        <dsp:cNvPr id="0" name=""/>
        <dsp:cNvSpPr/>
      </dsp:nvSpPr>
      <dsp:spPr>
        <a:xfrm>
          <a:off x="3968" y="802282"/>
          <a:ext cx="2030015" cy="185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latin typeface="Bell MT" panose="02020503060305020303" pitchFamily="18" charset="0"/>
            </a:rPr>
            <a:t>Create the Outlet_Age based on Outlet_Year</a:t>
          </a:r>
        </a:p>
        <a:p>
          <a:pPr marL="0" lvl="0" indent="0" algn="r" defTabSz="1111250">
            <a:lnSpc>
              <a:spcPct val="90000"/>
            </a:lnSpc>
            <a:spcBef>
              <a:spcPct val="0"/>
            </a:spcBef>
            <a:spcAft>
              <a:spcPct val="35000"/>
            </a:spcAft>
            <a:buNone/>
          </a:pPr>
          <a:endParaRPr lang="en-US" sz="2500" kern="1200" dirty="0">
            <a:latin typeface="Bell MT" panose="02020503060305020303" pitchFamily="18" charset="0"/>
          </a:endParaRPr>
        </a:p>
      </dsp:txBody>
      <dsp:txXfrm>
        <a:off x="3968" y="802282"/>
        <a:ext cx="2030015" cy="1856250"/>
      </dsp:txXfrm>
    </dsp:sp>
    <dsp:sp modelId="{7DD2ED57-A0FA-487F-A41A-29175FAE624E}">
      <dsp:nvSpPr>
        <dsp:cNvPr id="0" name=""/>
        <dsp:cNvSpPr/>
      </dsp:nvSpPr>
      <dsp:spPr>
        <a:xfrm>
          <a:off x="2033984" y="686267"/>
          <a:ext cx="406003" cy="2088281"/>
        </a:xfrm>
        <a:prstGeom prst="leftBrace">
          <a:avLst>
            <a:gd name="adj1" fmla="val 35000"/>
            <a:gd name="adj2" fmla="val 5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908981-C62A-47C8-B878-322C265717ED}">
      <dsp:nvSpPr>
        <dsp:cNvPr id="0" name=""/>
        <dsp:cNvSpPr/>
      </dsp:nvSpPr>
      <dsp:spPr>
        <a:xfrm>
          <a:off x="2602388" y="686267"/>
          <a:ext cx="5521642" cy="208828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Bell MT" panose="02020503060305020303" pitchFamily="18" charset="0"/>
            </a:rPr>
            <a:t>In the given dataset, we have a feayure called Outlet_Year but this by itself is not going to be very useful</a:t>
          </a:r>
        </a:p>
        <a:p>
          <a:pPr marL="228600" lvl="1" indent="-228600" algn="l" defTabSz="889000">
            <a:lnSpc>
              <a:spcPct val="90000"/>
            </a:lnSpc>
            <a:spcBef>
              <a:spcPct val="0"/>
            </a:spcBef>
            <a:spcAft>
              <a:spcPct val="15000"/>
            </a:spcAft>
            <a:buChar char="•"/>
          </a:pPr>
          <a:r>
            <a:rPr lang="en-US" sz="2000" kern="1200" dirty="0">
              <a:latin typeface="Bell MT" panose="02020503060305020303" pitchFamily="18" charset="0"/>
            </a:rPr>
            <a:t>We know that the age of an outlet can have some impact on the sales, an older more well known outlet might have more sales than a newer one.</a:t>
          </a:r>
        </a:p>
        <a:p>
          <a:pPr marL="228600" lvl="1" indent="-228600" algn="l" defTabSz="1155700">
            <a:lnSpc>
              <a:spcPct val="90000"/>
            </a:lnSpc>
            <a:spcBef>
              <a:spcPct val="0"/>
            </a:spcBef>
            <a:spcAft>
              <a:spcPct val="15000"/>
            </a:spcAft>
            <a:buChar char="•"/>
          </a:pPr>
          <a:endParaRPr lang="en-US" sz="2600" kern="1200" dirty="0">
            <a:latin typeface="Bell MT" panose="02020503060305020303" pitchFamily="18" charset="0"/>
          </a:endParaRPr>
        </a:p>
      </dsp:txBody>
      <dsp:txXfrm>
        <a:off x="2602388" y="686267"/>
        <a:ext cx="5521642" cy="2088281"/>
      </dsp:txXfrm>
    </dsp:sp>
    <dsp:sp modelId="{8377479D-AFA7-4929-A909-1224A4807CE0}">
      <dsp:nvSpPr>
        <dsp:cNvPr id="0" name=""/>
        <dsp:cNvSpPr/>
      </dsp:nvSpPr>
      <dsp:spPr>
        <a:xfrm>
          <a:off x="3968" y="3086911"/>
          <a:ext cx="2030015" cy="142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latin typeface="Bell MT" panose="02020503060305020303" pitchFamily="18" charset="0"/>
            </a:rPr>
            <a:t>Create the Item_Group based on Item_Type</a:t>
          </a:r>
        </a:p>
      </dsp:txBody>
      <dsp:txXfrm>
        <a:off x="3968" y="3086911"/>
        <a:ext cx="2030015" cy="1423125"/>
      </dsp:txXfrm>
    </dsp:sp>
    <dsp:sp modelId="{CFE5AD8F-97C8-436A-8D60-21ACFD3CF3BD}">
      <dsp:nvSpPr>
        <dsp:cNvPr id="0" name=""/>
        <dsp:cNvSpPr/>
      </dsp:nvSpPr>
      <dsp:spPr>
        <a:xfrm>
          <a:off x="2033984" y="2864548"/>
          <a:ext cx="406003" cy="1867851"/>
        </a:xfrm>
        <a:prstGeom prst="leftBrace">
          <a:avLst>
            <a:gd name="adj1" fmla="val 35000"/>
            <a:gd name="adj2" fmla="val 5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433D85-6FC1-4B12-8050-4A691AFFA39D}">
      <dsp:nvSpPr>
        <dsp:cNvPr id="0" name=""/>
        <dsp:cNvSpPr/>
      </dsp:nvSpPr>
      <dsp:spPr>
        <a:xfrm>
          <a:off x="2602388" y="2864548"/>
          <a:ext cx="5521642" cy="1867851"/>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Bell MT" panose="02020503060305020303" pitchFamily="18" charset="0"/>
            </a:rPr>
            <a:t>Here, we notice that Item-Type values can be grouped into some common categories of data like Drinks, Non Consumables and Food</a:t>
          </a:r>
        </a:p>
        <a:p>
          <a:pPr marL="228600" lvl="1" indent="-228600" algn="l" defTabSz="889000">
            <a:lnSpc>
              <a:spcPct val="90000"/>
            </a:lnSpc>
            <a:spcBef>
              <a:spcPct val="0"/>
            </a:spcBef>
            <a:spcAft>
              <a:spcPct val="15000"/>
            </a:spcAft>
            <a:buChar char="•"/>
          </a:pPr>
          <a:r>
            <a:rPr lang="en-US" sz="2000" kern="1200" dirty="0">
              <a:latin typeface="Bell MT" panose="02020503060305020303" pitchFamily="18" charset="0"/>
            </a:rPr>
            <a:t>Creating these new features help us better train the model in later stage.</a:t>
          </a:r>
        </a:p>
        <a:p>
          <a:pPr marL="228600" lvl="1" indent="-228600" algn="l" defTabSz="1155700">
            <a:lnSpc>
              <a:spcPct val="90000"/>
            </a:lnSpc>
            <a:spcBef>
              <a:spcPct val="0"/>
            </a:spcBef>
            <a:spcAft>
              <a:spcPct val="15000"/>
            </a:spcAft>
            <a:buChar char="•"/>
          </a:pPr>
          <a:endParaRPr lang="en-US" sz="2600" kern="1200" dirty="0">
            <a:latin typeface="Bell MT" panose="02020503060305020303" pitchFamily="18" charset="0"/>
          </a:endParaRPr>
        </a:p>
      </dsp:txBody>
      <dsp:txXfrm>
        <a:off x="2602388" y="2864548"/>
        <a:ext cx="5521642" cy="1867851"/>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1916963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13912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418167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167107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203673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57547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2242567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150877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43618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183556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E2E7B0-C5DA-47B1-845D-0A1BC91D494E}" type="datetimeFigureOut">
              <a:rPr lang="en-IN" smtClean="0"/>
              <a:t>13-11-2021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DD0C4E3-CFC1-4A2B-B820-C16620AE9A5E}" type="slidenum">
              <a:rPr lang="en-IN" smtClean="0"/>
              <a:t>‹#›</a:t>
            </a:fld>
            <a:endParaRPr lang="en-IN" dirty="0"/>
          </a:p>
        </p:txBody>
      </p:sp>
    </p:spTree>
    <p:extLst>
      <p:ext uri="{BB962C8B-B14F-4D97-AF65-F5344CB8AC3E}">
        <p14:creationId xmlns:p14="http://schemas.microsoft.com/office/powerpoint/2010/main" val="89000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2E7B0-C5DA-47B1-845D-0A1BC91D494E}" type="datetimeFigureOut">
              <a:rPr lang="en-IN" smtClean="0"/>
              <a:t>13-11-2021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0C4E3-CFC1-4A2B-B820-C16620AE9A5E}" type="slidenum">
              <a:rPr lang="en-IN" smtClean="0"/>
              <a:t>‹#›</a:t>
            </a:fld>
            <a:endParaRPr lang="en-IN" dirty="0"/>
          </a:p>
        </p:txBody>
      </p:sp>
      <p:sp>
        <p:nvSpPr>
          <p:cNvPr id="7" name="MSIPCMContentMarking" descr="{&quot;HashCode&quot;:1235388660,&quot;Placement&quot;:&quot;Footer&quot;,&quot;Top&quot;:525.346863,&quot;Left&quot;:462.094818,&quot;SlideWidth&quot;:960,&quot;SlideHeight&quot;:540}">
            <a:extLst>
              <a:ext uri="{FF2B5EF4-FFF2-40B4-BE49-F238E27FC236}">
                <a16:creationId xmlns:a16="http://schemas.microsoft.com/office/drawing/2014/main" id="{4F93C7B2-ACA6-46D6-A7D2-B5AE7AAA0AAB}"/>
              </a:ext>
            </a:extLst>
          </p:cNvPr>
          <p:cNvSpPr txBox="1"/>
          <p:nvPr userDrawn="1"/>
        </p:nvSpPr>
        <p:spPr>
          <a:xfrm>
            <a:off x="5868604" y="6671905"/>
            <a:ext cx="454791" cy="186095"/>
          </a:xfrm>
          <a:prstGeom prst="rect">
            <a:avLst/>
          </a:prstGeom>
          <a:noFill/>
        </p:spPr>
        <p:txBody>
          <a:bodyPr vert="horz" wrap="square" lIns="0" tIns="0" rIns="0" bIns="0" rtlCol="0" anchor="ctr" anchorCtr="1">
            <a:spAutoFit/>
          </a:bodyPr>
          <a:lstStyle/>
          <a:p>
            <a:pPr algn="ctr">
              <a:spcBef>
                <a:spcPts val="0"/>
              </a:spcBef>
              <a:spcAft>
                <a:spcPts val="0"/>
              </a:spcAft>
            </a:pPr>
            <a:r>
              <a:rPr lang="en-US" sz="600" dirty="0">
                <a:solidFill>
                  <a:srgbClr val="626469"/>
                </a:solidFill>
                <a:latin typeface="Arial" panose="020B0604020202020204" pitchFamily="34" charset="0"/>
              </a:rPr>
              <a:t>Internal</a:t>
            </a:r>
          </a:p>
        </p:txBody>
      </p:sp>
    </p:spTree>
    <p:extLst>
      <p:ext uri="{BB962C8B-B14F-4D97-AF65-F5344CB8AC3E}">
        <p14:creationId xmlns:p14="http://schemas.microsoft.com/office/powerpoint/2010/main" val="4218926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chemeClr val="accent1">
                    <a:lumMod val="50000"/>
                  </a:schemeClr>
                </a:solidFill>
              </a:rPr>
              <a:t>Analytics Olympiad ‘21</a:t>
            </a:r>
          </a:p>
        </p:txBody>
      </p:sp>
      <p:sp>
        <p:nvSpPr>
          <p:cNvPr id="3" name="Subtitle 2"/>
          <p:cNvSpPr>
            <a:spLocks noGrp="1"/>
          </p:cNvSpPr>
          <p:nvPr>
            <p:ph type="subTitle" idx="1"/>
          </p:nvPr>
        </p:nvSpPr>
        <p:spPr/>
        <p:txBody>
          <a:bodyPr>
            <a:normAutofit fontScale="92500" lnSpcReduction="10000"/>
          </a:bodyPr>
          <a:lstStyle/>
          <a:p>
            <a:r>
              <a:rPr lang="en-IN" sz="3000" dirty="0"/>
              <a:t>Business Outcome</a:t>
            </a:r>
          </a:p>
          <a:p>
            <a:endParaRPr lang="en-IN" dirty="0"/>
          </a:p>
          <a:p>
            <a:r>
              <a:rPr lang="en-IN" dirty="0">
                <a:solidFill>
                  <a:schemeClr val="accent1">
                    <a:lumMod val="50000"/>
                  </a:schemeClr>
                </a:solidFill>
              </a:rPr>
              <a:t>Arka Ghosh</a:t>
            </a:r>
          </a:p>
          <a:p>
            <a:r>
              <a:rPr lang="en-IN" dirty="0">
                <a:solidFill>
                  <a:schemeClr val="accent1">
                    <a:lumMod val="50000"/>
                  </a:schemeClr>
                </a:solidFill>
              </a:rPr>
              <a:t>arkaghosh.nb@gmail.com</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92482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19D913EA-4112-4910-AD68-561038C602B4}"/>
              </a:ext>
            </a:extLst>
          </p:cNvPr>
          <p:cNvSpPr txBox="1">
            <a:spLocks/>
          </p:cNvSpPr>
          <p:nvPr/>
        </p:nvSpPr>
        <p:spPr>
          <a:xfrm>
            <a:off x="1116498" y="655128"/>
            <a:ext cx="4613919" cy="14996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200" b="1" dirty="0">
                <a:ln w="6600">
                  <a:solidFill>
                    <a:schemeClr val="accent2"/>
                  </a:solidFill>
                  <a:prstDash val="solid"/>
                </a:ln>
                <a:effectLst>
                  <a:outerShdw dist="38100" dir="2700000" algn="tl" rotWithShape="0">
                    <a:schemeClr val="accent2"/>
                  </a:outerShdw>
                </a:effectLst>
              </a:rPr>
              <a:t>      Data Understanding</a:t>
            </a:r>
          </a:p>
        </p:txBody>
      </p:sp>
      <p:sp>
        <p:nvSpPr>
          <p:cNvPr id="12" name="Rectangle 1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5"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9837" y="1205215"/>
            <a:ext cx="5586942" cy="865977"/>
          </a:xfrm>
          <a:prstGeom prst="rect">
            <a:avLst/>
          </a:prstGeom>
        </p:spPr>
      </p:pic>
      <p:sp>
        <p:nvSpPr>
          <p:cNvPr id="36" name="Rectangle 3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hart, treemap chart&#10;&#10;Description automatically generated">
            <a:extLst>
              <a:ext uri="{FF2B5EF4-FFF2-40B4-BE49-F238E27FC236}">
                <a16:creationId xmlns:a16="http://schemas.microsoft.com/office/drawing/2014/main" id="{49A110B2-821A-4981-AAE1-92E61093CA9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49204" y="3423447"/>
            <a:ext cx="5586942" cy="3240425"/>
          </a:xfrm>
          <a:prstGeom prst="rect">
            <a:avLst/>
          </a:prstGeom>
          <a:noFill/>
        </p:spPr>
      </p:pic>
      <p:pic>
        <p:nvPicPr>
          <p:cNvPr id="5" name="Picture 4" descr="Table&#10;&#10;Description automatically generated">
            <a:extLst>
              <a:ext uri="{FF2B5EF4-FFF2-40B4-BE49-F238E27FC236}">
                <a16:creationId xmlns:a16="http://schemas.microsoft.com/office/drawing/2014/main" id="{80EE6D26-D36A-4890-9FB1-F67841175B20}"/>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479838" y="4004051"/>
            <a:ext cx="5586942" cy="2079216"/>
          </a:xfrm>
          <a:prstGeom prst="rect">
            <a:avLst/>
          </a:prstGeom>
          <a:noFill/>
        </p:spPr>
      </p:pic>
      <p:sp>
        <p:nvSpPr>
          <p:cNvPr id="6" name="TextBox 5">
            <a:extLst>
              <a:ext uri="{FF2B5EF4-FFF2-40B4-BE49-F238E27FC236}">
                <a16:creationId xmlns:a16="http://schemas.microsoft.com/office/drawing/2014/main" id="{D31FE21C-0627-4811-8EAD-61600B31D67C}"/>
              </a:ext>
            </a:extLst>
          </p:cNvPr>
          <p:cNvSpPr txBox="1"/>
          <p:nvPr/>
        </p:nvSpPr>
        <p:spPr>
          <a:xfrm>
            <a:off x="1188720" y="2495550"/>
            <a:ext cx="4326255" cy="369332"/>
          </a:xfrm>
          <a:prstGeom prst="rect">
            <a:avLst/>
          </a:prstGeom>
          <a:noFill/>
        </p:spPr>
        <p:txBody>
          <a:bodyPr wrap="square" rtlCol="0">
            <a:spAutoFit/>
          </a:bodyPr>
          <a:lstStyle/>
          <a:p>
            <a:r>
              <a:rPr lang="en-US" b="1" dirty="0">
                <a:latin typeface="Papyrus" panose="03070502060502030205" pitchFamily="66" charset="0"/>
              </a:rPr>
              <a:t>Spearman Rank Correlation with Sales</a:t>
            </a:r>
          </a:p>
        </p:txBody>
      </p:sp>
    </p:spTree>
    <p:extLst>
      <p:ext uri="{BB962C8B-B14F-4D97-AF65-F5344CB8AC3E}">
        <p14:creationId xmlns:p14="http://schemas.microsoft.com/office/powerpoint/2010/main" val="11687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2318"/>
            <a:ext cx="10515600" cy="1091757"/>
          </a:xfrm>
        </p:spPr>
        <p:txBody>
          <a:bodyPr/>
          <a:lstStyle/>
          <a:p>
            <a:pPr algn="ctr"/>
            <a:r>
              <a:rPr lang="en-IN" dirty="0"/>
              <a:t>Data Preparation</a:t>
            </a:r>
          </a:p>
        </p:txBody>
      </p:sp>
      <p:sp>
        <p:nvSpPr>
          <p:cNvPr id="3" name="Content Placeholder 2"/>
          <p:cNvSpPr>
            <a:spLocks noGrp="1"/>
          </p:cNvSpPr>
          <p:nvPr>
            <p:ph idx="1"/>
          </p:nvPr>
        </p:nvSpPr>
        <p:spPr>
          <a:xfrm>
            <a:off x="958273" y="2248279"/>
            <a:ext cx="10515600" cy="4351338"/>
          </a:xfrm>
        </p:spPr>
        <p:txBody>
          <a:bodyPr>
            <a:normAutofit/>
          </a:bodyPr>
          <a:lstStyle/>
          <a:p>
            <a:pPr marL="0" indent="0">
              <a:buNone/>
            </a:pPr>
            <a:r>
              <a:rPr lang="en-IN" dirty="0"/>
              <a:t>Presenting how data was cleaned and prepared for building model.</a:t>
            </a:r>
          </a:p>
          <a:p>
            <a:pPr marL="0" indent="0">
              <a:buNone/>
            </a:pPr>
            <a:endParaRPr lang="en-IN" dirty="0"/>
          </a:p>
          <a:p>
            <a:pPr marL="0" indent="0" algn="just">
              <a:buNone/>
            </a:pPr>
            <a:r>
              <a:rPr lang="en-IN" dirty="0"/>
              <a:t>Important points:</a:t>
            </a:r>
          </a:p>
          <a:p>
            <a:pPr lvl="1" algn="just"/>
            <a:r>
              <a:rPr lang="en-IN" dirty="0"/>
              <a:t>How missing values were handled?</a:t>
            </a:r>
          </a:p>
          <a:p>
            <a:pPr lvl="1" algn="just"/>
            <a:r>
              <a:rPr lang="en-IN" dirty="0"/>
              <a:t>How were the outliers handled?</a:t>
            </a:r>
          </a:p>
          <a:p>
            <a:pPr lvl="1" algn="just"/>
            <a:r>
              <a:rPr lang="en-IN" dirty="0"/>
              <a:t>Which new features / derived features were created from the data?</a:t>
            </a:r>
          </a:p>
          <a:p>
            <a:pPr lvl="1" algn="just"/>
            <a:r>
              <a:rPr lang="en-IN" dirty="0"/>
              <a:t>How was feature selection done?</a:t>
            </a:r>
          </a:p>
          <a:p>
            <a:pPr lvl="1" algn="just"/>
            <a:r>
              <a:rPr lang="en-IN" dirty="0"/>
              <a:t>Was binning required? If yes, why and how was it done?</a:t>
            </a:r>
          </a:p>
          <a:p>
            <a:pPr lvl="1" algn="just"/>
            <a:r>
              <a:rPr lang="en-IN" dirty="0"/>
              <a:t>Details of data partitioning</a:t>
            </a:r>
          </a:p>
          <a:p>
            <a:pPr lvl="1" algn="just"/>
            <a:r>
              <a:rPr lang="en-IN" dirty="0"/>
              <a:t>Any other important step used by the team</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74126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Preparation</a:t>
            </a:r>
          </a:p>
        </p:txBody>
      </p:sp>
      <p:sp>
        <p:nvSpPr>
          <p:cNvPr id="4" name="Rectangle 3">
            <a:extLst>
              <a:ext uri="{FF2B5EF4-FFF2-40B4-BE49-F238E27FC236}">
                <a16:creationId xmlns:a16="http://schemas.microsoft.com/office/drawing/2014/main" id="{E44DFDBA-CB86-44FD-936B-E7BE0128A4EB}"/>
              </a:ext>
            </a:extLst>
          </p:cNvPr>
          <p:cNvSpPr/>
          <p:nvPr/>
        </p:nvSpPr>
        <p:spPr>
          <a:xfrm>
            <a:off x="428625" y="1358853"/>
            <a:ext cx="5238750" cy="2456057"/>
          </a:xfrm>
          <a:prstGeom prst="rect">
            <a:avLst/>
          </a:prstGeom>
          <a:solidFill>
            <a:schemeClr val="accent4">
              <a:lumMod val="40000"/>
              <a:lumOff val="60000"/>
            </a:schemeClr>
          </a:solidFill>
        </p:spPr>
        <p:txBody>
          <a:bodyPr wrap="square">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-ve sales numbers</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We find there are some -ve sales values which is not clear. Negative sales number might mean that these are losses , however this is not clearly defined in the problem statement. First, we try by dropping the -ve sales records but its leads to reduced RMSE values. Finally, we found that by turning these -ve numbers to positive , we can get a marginally better RMSE.</a:t>
            </a:r>
          </a:p>
        </p:txBody>
      </p:sp>
      <p:sp>
        <p:nvSpPr>
          <p:cNvPr id="5" name="Rectangle 4">
            <a:extLst>
              <a:ext uri="{FF2B5EF4-FFF2-40B4-BE49-F238E27FC236}">
                <a16:creationId xmlns:a16="http://schemas.microsoft.com/office/drawing/2014/main" id="{FBDB132A-ACA2-4ED8-8ACB-2972376313E9}"/>
              </a:ext>
            </a:extLst>
          </p:cNvPr>
          <p:cNvSpPr/>
          <p:nvPr/>
        </p:nvSpPr>
        <p:spPr>
          <a:xfrm>
            <a:off x="5667375" y="1358853"/>
            <a:ext cx="6096000" cy="1965923"/>
          </a:xfrm>
          <a:prstGeom prst="rect">
            <a:avLst/>
          </a:prstGeom>
          <a:solidFill>
            <a:schemeClr val="accent5">
              <a:lumMod val="20000"/>
              <a:lumOff val="80000"/>
            </a:schemeClr>
          </a:solidFill>
        </p:spPr>
        <p:txBody>
          <a:bodyPr>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missing values</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As shown earlier, we found no missing values in dataset. If there were any missing values, we would have imputed them with column mean or mode depending upon if it’s categorical or continuous.</a:t>
            </a:r>
          </a:p>
          <a:p>
            <a:pPr algn="just">
              <a:lnSpc>
                <a:spcPct val="107000"/>
              </a:lnSpc>
              <a:spcAft>
                <a:spcPts val="800"/>
              </a:spcAft>
            </a:pPr>
            <a:endParaRPr lang="en-US" dirty="0">
              <a:latin typeface="Bell MT" panose="02020503060305020303"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6E623106-E2C4-4F27-B847-763E99AB8C9F}"/>
              </a:ext>
            </a:extLst>
          </p:cNvPr>
          <p:cNvSpPr/>
          <p:nvPr/>
        </p:nvSpPr>
        <p:spPr>
          <a:xfrm>
            <a:off x="466725" y="3954660"/>
            <a:ext cx="5162550" cy="2159694"/>
          </a:xfrm>
          <a:prstGeom prst="rect">
            <a:avLst/>
          </a:prstGeom>
          <a:solidFill>
            <a:schemeClr val="accent6">
              <a:lumMod val="40000"/>
              <a:lumOff val="60000"/>
            </a:schemeClr>
          </a:solidFill>
        </p:spPr>
        <p:txBody>
          <a:bodyPr wrap="square">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non-normal data</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None of the numeric features are normally distributed. We have calculated the skewness of all such columns and they are not 0s. We have tried to do some conversions like log transformation, exponential transforations etc but it is not helping us improve the final RMSE score.</a:t>
            </a:r>
          </a:p>
        </p:txBody>
      </p:sp>
      <p:sp>
        <p:nvSpPr>
          <p:cNvPr id="7" name="Rectangle 6">
            <a:extLst>
              <a:ext uri="{FF2B5EF4-FFF2-40B4-BE49-F238E27FC236}">
                <a16:creationId xmlns:a16="http://schemas.microsoft.com/office/drawing/2014/main" id="{6CE3C5ED-DADE-4B96-82DA-F62DF6B71EE8}"/>
              </a:ext>
            </a:extLst>
          </p:cNvPr>
          <p:cNvSpPr/>
          <p:nvPr/>
        </p:nvSpPr>
        <p:spPr>
          <a:xfrm>
            <a:off x="5667375" y="5205957"/>
            <a:ext cx="6096000" cy="1270604"/>
          </a:xfrm>
          <a:prstGeom prst="rect">
            <a:avLst/>
          </a:prstGeom>
          <a:solidFill>
            <a:schemeClr val="accent3">
              <a:lumMod val="60000"/>
              <a:lumOff val="40000"/>
            </a:schemeClr>
          </a:solidFill>
        </p:spPr>
        <p:txBody>
          <a:bodyPr>
            <a:spAutoFit/>
          </a:bodyPr>
          <a:lstStyle/>
          <a:p>
            <a:pPr>
              <a:lnSpc>
                <a:spcPct val="107000"/>
              </a:lnSpc>
              <a:spcBef>
                <a:spcPts val="1200"/>
              </a:spcBef>
            </a:pPr>
            <a:r>
              <a:rPr lang="en-US" b="1" kern="0" dirty="0">
                <a:solidFill>
                  <a:srgbClr val="2F5496"/>
                </a:solidFill>
                <a:latin typeface="Bell MT" panose="02020503060305020303" pitchFamily="18" charset="0"/>
                <a:ea typeface="Times New Roman" panose="02020603050405020304" pitchFamily="18" charset="0"/>
                <a:cs typeface="Times New Roman" panose="02020603050405020304" pitchFamily="18" charset="0"/>
              </a:rPr>
              <a:t>Handle Scaling/Standardization</a:t>
            </a:r>
          </a:p>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For the numeric columns that are on different range, we have tried to use Min-Max scaling, Standard scaling  and RobustScaling. </a:t>
            </a:r>
          </a:p>
        </p:txBody>
      </p:sp>
      <p:sp>
        <p:nvSpPr>
          <p:cNvPr id="8" name="Rectangle 7">
            <a:extLst>
              <a:ext uri="{FF2B5EF4-FFF2-40B4-BE49-F238E27FC236}">
                <a16:creationId xmlns:a16="http://schemas.microsoft.com/office/drawing/2014/main" id="{975B3970-31F1-45C1-A18F-FB57F3690234}"/>
              </a:ext>
            </a:extLst>
          </p:cNvPr>
          <p:cNvSpPr/>
          <p:nvPr/>
        </p:nvSpPr>
        <p:spPr>
          <a:xfrm>
            <a:off x="5667375" y="3380142"/>
            <a:ext cx="6096000" cy="1754326"/>
          </a:xfrm>
          <a:prstGeom prst="rect">
            <a:avLst/>
          </a:prstGeom>
          <a:solidFill>
            <a:schemeClr val="accent2">
              <a:lumMod val="40000"/>
              <a:lumOff val="60000"/>
            </a:schemeClr>
          </a:solidFill>
        </p:spPr>
        <p:txBody>
          <a:bodyPr>
            <a:spAutoFit/>
          </a:bodyPr>
          <a:lstStyle/>
          <a:p>
            <a:pPr algn="just"/>
            <a:r>
              <a:rPr lang="en-US" b="1" dirty="0">
                <a:solidFill>
                  <a:schemeClr val="tx2"/>
                </a:solidFill>
                <a:latin typeface="Bell MT" panose="02020503060305020303" pitchFamily="18" charset="0"/>
              </a:rPr>
              <a:t>Handle outliers</a:t>
            </a:r>
          </a:p>
          <a:p>
            <a:pPr algn="just"/>
            <a:r>
              <a:rPr lang="en-US" dirty="0">
                <a:latin typeface="Bell MT" panose="02020503060305020303" pitchFamily="18" charset="0"/>
              </a:rPr>
              <a:t>There are some outliers as identified by IQR method. We have tried to use percentile capping method to cap &amp; floor the outliers to the 1% or 99% percentile values.  While building models, we saw that in this case too much outlier removal is not helping improve the RMSE, so we kept the values.</a:t>
            </a:r>
          </a:p>
        </p:txBody>
      </p:sp>
    </p:spTree>
    <p:extLst>
      <p:ext uri="{BB962C8B-B14F-4D97-AF65-F5344CB8AC3E}">
        <p14:creationId xmlns:p14="http://schemas.microsoft.com/office/powerpoint/2010/main" val="151990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Preparation</a:t>
            </a:r>
          </a:p>
        </p:txBody>
      </p:sp>
      <p:graphicFrame>
        <p:nvGraphicFramePr>
          <p:cNvPr id="4" name="Diagram 3">
            <a:extLst>
              <a:ext uri="{FF2B5EF4-FFF2-40B4-BE49-F238E27FC236}">
                <a16:creationId xmlns:a16="http://schemas.microsoft.com/office/drawing/2014/main" id="{02C178E5-49CB-4290-A8EF-9D4E699DEAC8}"/>
              </a:ext>
            </a:extLst>
          </p:cNvPr>
          <p:cNvGraphicFramePr/>
          <p:nvPr>
            <p:extLst>
              <p:ext uri="{D42A27DB-BD31-4B8C-83A1-F6EECF244321}">
                <p14:modId xmlns:p14="http://schemas.microsoft.com/office/powerpoint/2010/main" val="30958063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348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D1A8A5-47E0-4546-A3F9-FC33D546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9D913EA-4112-4910-AD68-561038C602B4}"/>
              </a:ext>
            </a:extLst>
          </p:cNvPr>
          <p:cNvSpPr txBox="1">
            <a:spLocks/>
          </p:cNvSpPr>
          <p:nvPr/>
        </p:nvSpPr>
        <p:spPr>
          <a:xfrm>
            <a:off x="1166648" y="679927"/>
            <a:ext cx="4929352" cy="2270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a:ln w="6600">
                  <a:solidFill>
                    <a:schemeClr val="accent2"/>
                  </a:solidFill>
                  <a:prstDash val="solid"/>
                </a:ln>
                <a:effectLst>
                  <a:outerShdw dist="38100" dir="2700000" algn="tl" rotWithShape="0">
                    <a:schemeClr val="accent2"/>
                  </a:outerShdw>
                </a:effectLst>
              </a:rPr>
              <a:t>      Data Preparation</a:t>
            </a:r>
          </a:p>
        </p:txBody>
      </p:sp>
      <p:sp>
        <p:nvSpPr>
          <p:cNvPr id="14" name="Rectangle 13">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36E4654-58CD-422E-884A-D4ED28FCF6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7" name="Rectangle 64">
              <a:extLst>
                <a:ext uri="{FF2B5EF4-FFF2-40B4-BE49-F238E27FC236}">
                  <a16:creationId xmlns:a16="http://schemas.microsoft.com/office/drawing/2014/main" id="{4BE227E0-71B4-4555-AFAA-22C04AA6F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2D85191-DF12-4356-904F-664E1D9AF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C7445D04-F9A8-4746-8B90-6A13DEFED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E95FCE8F-A967-4388-9DFA-1A76A35B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05939A2B-5E1B-405C-84E1-788586F8B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FEC27F93-D2D8-496E-A373-8043A75FD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3B576C51-A72E-4F6A-B49F-5A5CBE88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99B65923-6F23-4733-9CF9-F4B93524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9E0623A6-24A9-4816-B863-75B77547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C20EF281-FA60-4D37-90E6-E5B28BD8C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9069E840-C429-4236-A4DA-891EA1E9A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BF564ADA-3181-40F2-B9C7-45CB4BB1D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8AB1352F-B74F-442B-9A30-922B52BFB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F003180C-C0C2-44E5-9485-47F357C00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32812F6B-EE30-4B15-AF9F-FC1507D2B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E14F058D-0D19-42EC-9D49-21C0117B4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F7299257-9C1E-4F28-B180-47377237E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DD5BEB94-4B65-4017-8F89-E8FE34AB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C809A0CC-3F6B-458C-8F13-A84E953DD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426FCC53-798B-44C6-97C0-1725C0DF2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9811" y="1272006"/>
            <a:ext cx="5120639" cy="793700"/>
          </a:xfrm>
          <a:prstGeom prst="rect">
            <a:avLst/>
          </a:prstGeom>
        </p:spPr>
      </p:pic>
      <p:sp>
        <p:nvSpPr>
          <p:cNvPr id="38" name="Rectangle 37">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011D8FE-8D7A-433A-BA29-CF731D5B93F4}"/>
              </a:ext>
            </a:extLst>
          </p:cNvPr>
          <p:cNvSpPr/>
          <p:nvPr/>
        </p:nvSpPr>
        <p:spPr>
          <a:xfrm>
            <a:off x="1166649" y="3540334"/>
            <a:ext cx="4929351" cy="3043346"/>
          </a:xfrm>
          <a:prstGeom prst="rect">
            <a:avLst/>
          </a:prstGeom>
        </p:spPr>
        <p:txBody>
          <a:bodyPr vert="horz" lIns="91440" tIns="45720" rIns="91440" bIns="45720" rtlCol="0" anchor="ctr">
            <a:normAutofit/>
          </a:bodyPr>
          <a:lstStyle/>
          <a:p>
            <a:pPr>
              <a:lnSpc>
                <a:spcPct val="90000"/>
              </a:lnSpc>
              <a:spcAft>
                <a:spcPts val="600"/>
              </a:spcAft>
            </a:pPr>
            <a:r>
              <a:rPr lang="en-US" b="1" dirty="0">
                <a:latin typeface="Papyrus" panose="03070502060502030205" pitchFamily="66" charset="0"/>
              </a:rPr>
              <a:t>Categorical to Numeric Conversion</a:t>
            </a:r>
          </a:p>
          <a:p>
            <a:pPr algn="just">
              <a:lnSpc>
                <a:spcPct val="90000"/>
              </a:lnSpc>
              <a:spcAft>
                <a:spcPts val="600"/>
              </a:spcAft>
            </a:pPr>
            <a:r>
              <a:rPr lang="en-US" dirty="0">
                <a:latin typeface="Bell MT" panose="02020503060305020303" pitchFamily="18" charset="0"/>
              </a:rPr>
              <a:t>Many machine learning algorithms cannot operate on label data directly. They require all input variables and output variables to be numeric. Since we will be applying a regression algorithm, all the features must be numeric in nature. We can do it by converting the existing categorical columns by applying encoding.</a:t>
            </a:r>
          </a:p>
        </p:txBody>
      </p:sp>
      <p:graphicFrame>
        <p:nvGraphicFramePr>
          <p:cNvPr id="5" name="Table 4">
            <a:extLst>
              <a:ext uri="{FF2B5EF4-FFF2-40B4-BE49-F238E27FC236}">
                <a16:creationId xmlns:a16="http://schemas.microsoft.com/office/drawing/2014/main" id="{AAA088E3-EB8F-4879-9998-82A8D54A68FE}"/>
              </a:ext>
            </a:extLst>
          </p:cNvPr>
          <p:cNvGraphicFramePr>
            <a:graphicFrameLocks noGrp="1"/>
          </p:cNvGraphicFramePr>
          <p:nvPr>
            <p:extLst>
              <p:ext uri="{D42A27DB-BD31-4B8C-83A1-F6EECF244321}">
                <p14:modId xmlns:p14="http://schemas.microsoft.com/office/powerpoint/2010/main" val="2491910432"/>
              </p:ext>
            </p:extLst>
          </p:nvPr>
        </p:nvGraphicFramePr>
        <p:xfrm>
          <a:off x="6799812" y="3709384"/>
          <a:ext cx="5120638" cy="2667070"/>
        </p:xfrm>
        <a:graphic>
          <a:graphicData uri="http://schemas.openxmlformats.org/drawingml/2006/table">
            <a:tbl>
              <a:tblPr firstRow="1" firstCol="1" bandRow="1">
                <a:tableStyleId>{69012ECD-51FC-41F1-AA8D-1B2483CD663E}</a:tableStyleId>
              </a:tblPr>
              <a:tblGrid>
                <a:gridCol w="2268045">
                  <a:extLst>
                    <a:ext uri="{9D8B030D-6E8A-4147-A177-3AD203B41FA5}">
                      <a16:colId xmlns:a16="http://schemas.microsoft.com/office/drawing/2014/main" val="2476309683"/>
                    </a:ext>
                  </a:extLst>
                </a:gridCol>
                <a:gridCol w="2852593">
                  <a:extLst>
                    <a:ext uri="{9D8B030D-6E8A-4147-A177-3AD203B41FA5}">
                      <a16:colId xmlns:a16="http://schemas.microsoft.com/office/drawing/2014/main" val="1291061591"/>
                    </a:ext>
                  </a:extLst>
                </a:gridCol>
              </a:tblGrid>
              <a:tr h="381010">
                <a:tc>
                  <a:txBody>
                    <a:bodyPr/>
                    <a:lstStyle/>
                    <a:p>
                      <a:pPr marL="0" marR="0">
                        <a:lnSpc>
                          <a:spcPct val="107000"/>
                        </a:lnSpc>
                        <a:spcBef>
                          <a:spcPts val="0"/>
                        </a:spcBef>
                        <a:spcAft>
                          <a:spcPts val="0"/>
                        </a:spcAft>
                      </a:pPr>
                      <a:r>
                        <a:rPr lang="en-US" sz="2000" dirty="0">
                          <a:effectLst/>
                          <a:latin typeface="Bell MT" panose="02020503060305020303" pitchFamily="18" charset="0"/>
                        </a:rPr>
                        <a:t>Encoding</a:t>
                      </a:r>
                      <a:endParaRPr lang="en-US" sz="20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2000">
                          <a:effectLst/>
                          <a:latin typeface="Bell MT" panose="02020503060305020303" pitchFamily="18" charset="0"/>
                        </a:rPr>
                        <a:t>Feature</a:t>
                      </a:r>
                      <a:endParaRPr lang="en-US" sz="200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2131083890"/>
                  </a:ext>
                </a:extLst>
              </a:tr>
              <a:tr h="381010">
                <a:tc>
                  <a:txBody>
                    <a:bodyPr/>
                    <a:lstStyle/>
                    <a:p>
                      <a:pPr marL="0" marR="0">
                        <a:lnSpc>
                          <a:spcPct val="107000"/>
                        </a:lnSpc>
                        <a:spcBef>
                          <a:spcPts val="0"/>
                        </a:spcBef>
                        <a:spcAft>
                          <a:spcPts val="0"/>
                        </a:spcAft>
                      </a:pPr>
                      <a:r>
                        <a:rPr lang="en-US" sz="2000">
                          <a:effectLst/>
                          <a:latin typeface="Bell MT" panose="02020503060305020303" pitchFamily="18" charset="0"/>
                        </a:rPr>
                        <a:t>One-Hot Encode</a:t>
                      </a:r>
                      <a:endParaRPr lang="en-US" sz="200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2000">
                          <a:effectLst/>
                          <a:latin typeface="Bell MT" panose="02020503060305020303" pitchFamily="18" charset="0"/>
                        </a:rPr>
                        <a:t>Item_Type</a:t>
                      </a:r>
                      <a:endParaRPr lang="en-US" sz="200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3425842890"/>
                  </a:ext>
                </a:extLst>
              </a:tr>
              <a:tr h="381010">
                <a:tc>
                  <a:txBody>
                    <a:bodyPr/>
                    <a:lstStyle/>
                    <a:p>
                      <a:pPr marL="0" marR="0">
                        <a:lnSpc>
                          <a:spcPct val="107000"/>
                        </a:lnSpc>
                        <a:spcBef>
                          <a:spcPts val="0"/>
                        </a:spcBef>
                        <a:spcAft>
                          <a:spcPts val="0"/>
                        </a:spcAft>
                      </a:pPr>
                      <a:r>
                        <a:rPr lang="en-US" sz="2000">
                          <a:effectLst/>
                          <a:latin typeface="Bell MT" panose="02020503060305020303" pitchFamily="18" charset="0"/>
                        </a:rPr>
                        <a:t>Label Encode</a:t>
                      </a:r>
                      <a:endParaRPr lang="en-US" sz="200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2000" dirty="0">
                          <a:effectLst/>
                          <a:latin typeface="Bell MT" panose="02020503060305020303" pitchFamily="18" charset="0"/>
                        </a:rPr>
                        <a:t>Outlet_Size</a:t>
                      </a:r>
                      <a:endParaRPr lang="en-US" sz="20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403718187"/>
                  </a:ext>
                </a:extLst>
              </a:tr>
              <a:tr h="381010">
                <a:tc>
                  <a:txBody>
                    <a:bodyPr/>
                    <a:lstStyle/>
                    <a:p>
                      <a:pPr marL="0" marR="0">
                        <a:lnSpc>
                          <a:spcPct val="107000"/>
                        </a:lnSpc>
                        <a:spcBef>
                          <a:spcPts val="0"/>
                        </a:spcBef>
                        <a:spcAft>
                          <a:spcPts val="0"/>
                        </a:spcAft>
                      </a:pPr>
                      <a:r>
                        <a:rPr lang="en-US" sz="2000">
                          <a:effectLst/>
                          <a:latin typeface="Bell MT" panose="02020503060305020303" pitchFamily="18" charset="0"/>
                        </a:rPr>
                        <a:t>Label Encode</a:t>
                      </a:r>
                      <a:endParaRPr lang="en-US" sz="200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2000">
                          <a:effectLst/>
                          <a:latin typeface="Bell MT" panose="02020503060305020303" pitchFamily="18" charset="0"/>
                        </a:rPr>
                        <a:t>Outlet_Location_Type</a:t>
                      </a:r>
                      <a:endParaRPr lang="en-US" sz="200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4160429428"/>
                  </a:ext>
                </a:extLst>
              </a:tr>
              <a:tr h="381010">
                <a:tc>
                  <a:txBody>
                    <a:bodyPr/>
                    <a:lstStyle/>
                    <a:p>
                      <a:pPr marL="0" marR="0">
                        <a:lnSpc>
                          <a:spcPct val="107000"/>
                        </a:lnSpc>
                        <a:spcBef>
                          <a:spcPts val="0"/>
                        </a:spcBef>
                        <a:spcAft>
                          <a:spcPts val="0"/>
                        </a:spcAft>
                      </a:pPr>
                      <a:r>
                        <a:rPr lang="en-US" sz="2000">
                          <a:effectLst/>
                          <a:latin typeface="Bell MT" panose="02020503060305020303" pitchFamily="18" charset="0"/>
                        </a:rPr>
                        <a:t>One-Hot Encode</a:t>
                      </a:r>
                      <a:endParaRPr lang="en-US" sz="200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2000">
                          <a:effectLst/>
                          <a:latin typeface="Bell MT" panose="02020503060305020303" pitchFamily="18" charset="0"/>
                        </a:rPr>
                        <a:t>Outlet_ID</a:t>
                      </a:r>
                      <a:endParaRPr lang="en-US" sz="200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1300348381"/>
                  </a:ext>
                </a:extLst>
              </a:tr>
              <a:tr h="381010">
                <a:tc>
                  <a:txBody>
                    <a:bodyPr/>
                    <a:lstStyle/>
                    <a:p>
                      <a:pPr marL="0" marR="0">
                        <a:lnSpc>
                          <a:spcPct val="107000"/>
                        </a:lnSpc>
                        <a:spcBef>
                          <a:spcPts val="0"/>
                        </a:spcBef>
                        <a:spcAft>
                          <a:spcPts val="0"/>
                        </a:spcAft>
                      </a:pPr>
                      <a:r>
                        <a:rPr lang="en-US" sz="2000">
                          <a:effectLst/>
                          <a:latin typeface="Bell MT" panose="02020503060305020303" pitchFamily="18" charset="0"/>
                        </a:rPr>
                        <a:t>One-Hot Encode</a:t>
                      </a:r>
                      <a:endParaRPr lang="en-US" sz="200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2000">
                          <a:effectLst/>
                          <a:latin typeface="Bell MT" panose="02020503060305020303" pitchFamily="18" charset="0"/>
                        </a:rPr>
                        <a:t>Item_Group</a:t>
                      </a:r>
                      <a:endParaRPr lang="en-US" sz="200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2071079030"/>
                  </a:ext>
                </a:extLst>
              </a:tr>
              <a:tr h="381010">
                <a:tc>
                  <a:txBody>
                    <a:bodyPr/>
                    <a:lstStyle/>
                    <a:p>
                      <a:pPr marL="0" marR="0">
                        <a:lnSpc>
                          <a:spcPct val="107000"/>
                        </a:lnSpc>
                        <a:spcBef>
                          <a:spcPts val="0"/>
                        </a:spcBef>
                        <a:spcAft>
                          <a:spcPts val="0"/>
                        </a:spcAft>
                      </a:pPr>
                      <a:r>
                        <a:rPr lang="en-US" sz="2000">
                          <a:effectLst/>
                          <a:latin typeface="Bell MT" panose="02020503060305020303" pitchFamily="18" charset="0"/>
                        </a:rPr>
                        <a:t>One-Hot Encode</a:t>
                      </a:r>
                      <a:endParaRPr lang="en-US" sz="200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tc>
                  <a:txBody>
                    <a:bodyPr/>
                    <a:lstStyle/>
                    <a:p>
                      <a:pPr marL="0" marR="0">
                        <a:lnSpc>
                          <a:spcPct val="107000"/>
                        </a:lnSpc>
                        <a:spcBef>
                          <a:spcPts val="0"/>
                        </a:spcBef>
                        <a:spcAft>
                          <a:spcPts val="0"/>
                        </a:spcAft>
                      </a:pPr>
                      <a:r>
                        <a:rPr lang="en-US" sz="2000" dirty="0" err="1">
                          <a:effectLst/>
                          <a:latin typeface="Bell MT" panose="02020503060305020303" pitchFamily="18" charset="0"/>
                        </a:rPr>
                        <a:t>Item_ID</a:t>
                      </a:r>
                      <a:endParaRPr lang="en-US" sz="2000" dirty="0">
                        <a:effectLst/>
                        <a:latin typeface="Bell MT" panose="02020503060305020303" pitchFamily="18" charset="0"/>
                        <a:ea typeface="Calibri" panose="020F0502020204030204" pitchFamily="34" charset="0"/>
                        <a:cs typeface="Times New Roman" panose="02020603050405020304" pitchFamily="18" charset="0"/>
                      </a:endParaRPr>
                    </a:p>
                  </a:txBody>
                  <a:tcPr marL="126262" marR="126262" marT="0" marB="0" anchor="b"/>
                </a:tc>
                <a:extLst>
                  <a:ext uri="{0D108BD9-81ED-4DB2-BD59-A6C34878D82A}">
                    <a16:rowId xmlns:a16="http://schemas.microsoft.com/office/drawing/2014/main" val="489447979"/>
                  </a:ext>
                </a:extLst>
              </a:tr>
            </a:tbl>
          </a:graphicData>
        </a:graphic>
      </p:graphicFrame>
    </p:spTree>
    <p:extLst>
      <p:ext uri="{BB962C8B-B14F-4D97-AF65-F5344CB8AC3E}">
        <p14:creationId xmlns:p14="http://schemas.microsoft.com/office/powerpoint/2010/main" val="4140389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564" y="1271009"/>
            <a:ext cx="10515600" cy="868652"/>
          </a:xfrm>
        </p:spPr>
        <p:txBody>
          <a:bodyPr/>
          <a:lstStyle/>
          <a:p>
            <a:pPr algn="ctr"/>
            <a:r>
              <a:rPr lang="en-IN" dirty="0"/>
              <a:t>Model Building &amp; Evaluation</a:t>
            </a:r>
          </a:p>
        </p:txBody>
      </p:sp>
      <p:sp>
        <p:nvSpPr>
          <p:cNvPr id="3" name="Content Placeholder 2"/>
          <p:cNvSpPr>
            <a:spLocks noGrp="1"/>
          </p:cNvSpPr>
          <p:nvPr>
            <p:ph idx="1"/>
          </p:nvPr>
        </p:nvSpPr>
        <p:spPr>
          <a:xfrm>
            <a:off x="838200" y="2139661"/>
            <a:ext cx="10515600" cy="4351338"/>
          </a:xfrm>
        </p:spPr>
        <p:txBody>
          <a:bodyPr>
            <a:normAutofit fontScale="92500"/>
          </a:bodyPr>
          <a:lstStyle/>
          <a:p>
            <a:pPr marL="0" indent="0" algn="just">
              <a:buNone/>
            </a:pPr>
            <a:r>
              <a:rPr lang="en-IN" dirty="0"/>
              <a:t>Presenting a detailed overview of model(s) used and the results observed.</a:t>
            </a:r>
          </a:p>
          <a:p>
            <a:pPr marL="0" indent="0" algn="just">
              <a:buNone/>
            </a:pPr>
            <a:endParaRPr lang="en-IN" dirty="0"/>
          </a:p>
          <a:p>
            <a:pPr marL="0" indent="0" algn="just">
              <a:buNone/>
            </a:pPr>
            <a:r>
              <a:rPr lang="en-IN" dirty="0"/>
              <a:t>Important points:</a:t>
            </a:r>
          </a:p>
          <a:p>
            <a:pPr lvl="1" algn="just"/>
            <a:r>
              <a:rPr lang="en-IN" dirty="0"/>
              <a:t>Which models were used? If a small number of models were used, why were they preferred over others? Which model gave the best performance?</a:t>
            </a:r>
          </a:p>
          <a:p>
            <a:pPr lvl="1" algn="just"/>
            <a:r>
              <a:rPr lang="en-IN" dirty="0"/>
              <a:t>Details of hyperparameter tuning for different models, particularly the most effective model (If relevant)</a:t>
            </a:r>
          </a:p>
          <a:p>
            <a:pPr lvl="1" algn="just"/>
            <a:r>
              <a:rPr lang="en-IN" dirty="0"/>
              <a:t>Comparison of results for different models (Both train and test data)</a:t>
            </a:r>
          </a:p>
          <a:p>
            <a:pPr lvl="1" algn="just"/>
            <a:r>
              <a:rPr lang="en-IN" dirty="0"/>
              <a:t>Explanation of the results (If an explanatory model like regression / trees were used)</a:t>
            </a:r>
          </a:p>
          <a:p>
            <a:pPr lvl="1" algn="just"/>
            <a:r>
              <a:rPr lang="en-IN" dirty="0"/>
              <a:t>Feature importance observed in different models</a:t>
            </a:r>
          </a:p>
          <a:p>
            <a:pPr lvl="1" algn="just"/>
            <a:r>
              <a:rPr lang="en-IN" dirty="0"/>
              <a:t>Important business insights coming from the models</a:t>
            </a:r>
          </a:p>
          <a:p>
            <a:pPr lvl="1" algn="just"/>
            <a:endParaRPr lang="en-IN" dirty="0"/>
          </a:p>
          <a:p>
            <a:pPr lvl="1" algn="just"/>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162880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Rectangle 2">
            <a:extLst>
              <a:ext uri="{FF2B5EF4-FFF2-40B4-BE49-F238E27FC236}">
                <a16:creationId xmlns:a16="http://schemas.microsoft.com/office/drawing/2014/main" id="{1811CA32-D2FC-4610-836C-C5C6EEA4CB52}"/>
              </a:ext>
            </a:extLst>
          </p:cNvPr>
          <p:cNvSpPr/>
          <p:nvPr/>
        </p:nvSpPr>
        <p:spPr>
          <a:xfrm>
            <a:off x="590550" y="1005156"/>
            <a:ext cx="10610850" cy="969817"/>
          </a:xfrm>
          <a:prstGeom prst="rect">
            <a:avLst/>
          </a:prstGeom>
        </p:spPr>
        <p:txBody>
          <a:bodyPr wrap="square">
            <a:spAutoFit/>
          </a:bodyPr>
          <a:lstStyle/>
          <a:p>
            <a:pPr algn="just">
              <a:lnSpc>
                <a:spcPct val="107000"/>
              </a:lnSpc>
              <a:spcAft>
                <a:spcPts val="800"/>
              </a:spcAft>
            </a:pPr>
            <a:r>
              <a:rPr lang="en-US" dirty="0">
                <a:latin typeface="Bell MT" panose="02020503060305020303" pitchFamily="18" charset="0"/>
                <a:ea typeface="Calibri" panose="020F0502020204030204" pitchFamily="34" charset="0"/>
                <a:cs typeface="Times New Roman" panose="02020603050405020304" pitchFamily="18" charset="0"/>
              </a:rPr>
              <a:t>We will implement some popular ML models and check their performance. The RMSE values are compared against those in the public leaderboard. Lastly, we will try out a stacked ensemble model using H2O library to give us the best performance metric.</a:t>
            </a:r>
          </a:p>
        </p:txBody>
      </p:sp>
      <p:sp>
        <p:nvSpPr>
          <p:cNvPr id="5" name="Rectangle 4">
            <a:extLst>
              <a:ext uri="{FF2B5EF4-FFF2-40B4-BE49-F238E27FC236}">
                <a16:creationId xmlns:a16="http://schemas.microsoft.com/office/drawing/2014/main" id="{47A5C079-627B-4FB0-9B3B-4E64A78CE202}"/>
              </a:ext>
            </a:extLst>
          </p:cNvPr>
          <p:cNvSpPr/>
          <p:nvPr/>
        </p:nvSpPr>
        <p:spPr>
          <a:xfrm>
            <a:off x="590550" y="2368034"/>
            <a:ext cx="3251211"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a:solidFill>
                  <a:srgbClr val="000000"/>
                </a:solidFill>
                <a:latin typeface="Papyrus" panose="03070502060502030205" pitchFamily="66" charset="0"/>
              </a:rPr>
              <a:t>Multivariate Linear Regression</a:t>
            </a:r>
            <a:endParaRPr lang="en-US" b="1" i="0" dirty="0">
              <a:solidFill>
                <a:srgbClr val="000000"/>
              </a:solidFill>
              <a:effectLst/>
              <a:latin typeface="Papyrus" panose="03070502060502030205" pitchFamily="66" charset="0"/>
            </a:endParaRPr>
          </a:p>
        </p:txBody>
      </p:sp>
      <p:sp>
        <p:nvSpPr>
          <p:cNvPr id="7" name="Rectangle 6">
            <a:extLst>
              <a:ext uri="{FF2B5EF4-FFF2-40B4-BE49-F238E27FC236}">
                <a16:creationId xmlns:a16="http://schemas.microsoft.com/office/drawing/2014/main" id="{C5B15CE5-F3C1-45D2-880A-16E2F4695A4E}"/>
              </a:ext>
            </a:extLst>
          </p:cNvPr>
          <p:cNvSpPr/>
          <p:nvPr/>
        </p:nvSpPr>
        <p:spPr>
          <a:xfrm>
            <a:off x="590550" y="3197989"/>
            <a:ext cx="6096000" cy="3416320"/>
          </a:xfrm>
          <a:prstGeom prst="rect">
            <a:avLst/>
          </a:prstGeom>
        </p:spPr>
        <p:txBody>
          <a:bodyPr>
            <a:spAutoFit/>
          </a:bodyPr>
          <a:lstStyle/>
          <a:p>
            <a:endParaRPr lang="en-US" b="1" dirty="0">
              <a:latin typeface="Bell MT" panose="02020503060305020303" pitchFamily="18" charset="0"/>
            </a:endParaRPr>
          </a:p>
          <a:p>
            <a:endParaRPr lang="en-US" b="1" dirty="0">
              <a:latin typeface="Bell MT" panose="02020503060305020303" pitchFamily="18" charset="0"/>
            </a:endParaRPr>
          </a:p>
          <a:p>
            <a:endParaRPr lang="en-US" b="1" dirty="0">
              <a:latin typeface="Bell MT" panose="02020503060305020303" pitchFamily="18" charset="0"/>
            </a:endParaRPr>
          </a:p>
          <a:p>
            <a:r>
              <a:rPr lang="en-US" b="1" dirty="0">
                <a:latin typeface="Bell MT" panose="02020503060305020303" pitchFamily="18" charset="0"/>
              </a:rPr>
              <a:t>Train</a:t>
            </a:r>
          </a:p>
          <a:p>
            <a:endParaRPr lang="en-US" dirty="0">
              <a:latin typeface="Bell MT" panose="02020503060305020303" pitchFamily="18" charset="0"/>
            </a:endParaRPr>
          </a:p>
          <a:p>
            <a:r>
              <a:rPr lang="en-US" dirty="0">
                <a:latin typeface="Bell MT" panose="02020503060305020303" pitchFamily="18" charset="0"/>
              </a:rPr>
              <a:t>Root Mean Squared Error:  1273.09</a:t>
            </a:r>
          </a:p>
          <a:p>
            <a:r>
              <a:rPr lang="en-US" dirty="0">
                <a:latin typeface="Bell MT" panose="02020503060305020303" pitchFamily="18" charset="0"/>
              </a:rPr>
              <a:t>R2 Score:  0.02809</a:t>
            </a:r>
          </a:p>
          <a:p>
            <a:endParaRPr lang="en-US" dirty="0">
              <a:latin typeface="Bell MT" panose="02020503060305020303" pitchFamily="18" charset="0"/>
            </a:endParaRPr>
          </a:p>
          <a:p>
            <a:r>
              <a:rPr lang="en-US" b="1" dirty="0">
                <a:latin typeface="Bell MT" panose="02020503060305020303" pitchFamily="18" charset="0"/>
              </a:rPr>
              <a:t>Test</a:t>
            </a:r>
          </a:p>
          <a:p>
            <a:endParaRPr lang="en-US" dirty="0">
              <a:latin typeface="Bell MT" panose="02020503060305020303" pitchFamily="18" charset="0"/>
            </a:endParaRPr>
          </a:p>
          <a:p>
            <a:r>
              <a:rPr lang="en-US" dirty="0">
                <a:latin typeface="Bell MT" panose="02020503060305020303" pitchFamily="18" charset="0"/>
              </a:rPr>
              <a:t>Root Mean Squared Error:  1285.84</a:t>
            </a:r>
          </a:p>
          <a:p>
            <a:r>
              <a:rPr lang="en-US" dirty="0">
                <a:latin typeface="Bell MT" panose="02020503060305020303" pitchFamily="18" charset="0"/>
              </a:rPr>
              <a:t>R2 Score:  -0.0013</a:t>
            </a:r>
          </a:p>
        </p:txBody>
      </p:sp>
      <p:pic>
        <p:nvPicPr>
          <p:cNvPr id="15365" name="Picture 5">
            <a:extLst>
              <a:ext uri="{FF2B5EF4-FFF2-40B4-BE49-F238E27FC236}">
                <a16:creationId xmlns:a16="http://schemas.microsoft.com/office/drawing/2014/main" id="{7984FBE1-BB3E-4D45-9BEA-9717BDE27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255" y="2208163"/>
            <a:ext cx="7112038" cy="3949750"/>
          </a:xfrm>
          <a:prstGeom prst="rect">
            <a:avLst/>
          </a:prstGeom>
          <a:noFill/>
          <a:extLst>
            <a:ext uri="{909E8E84-426E-40DD-AFC4-6F175D3DCCD1}">
              <a14:hiddenFill xmlns:a14="http://schemas.microsoft.com/office/drawing/2010/main">
                <a:solidFill>
                  <a:srgbClr val="FFFFFF"/>
                </a:solidFill>
              </a14:hiddenFill>
            </a:ext>
          </a:extLst>
        </p:spPr>
      </p:pic>
      <p:pic>
        <p:nvPicPr>
          <p:cNvPr id="15371" name="Picture 11" descr="Linear Regression Example — scikit-learn 1.0.1 documentation">
            <a:extLst>
              <a:ext uri="{FF2B5EF4-FFF2-40B4-BE49-F238E27FC236}">
                <a16:creationId xmlns:a16="http://schemas.microsoft.com/office/drawing/2014/main" id="{6D982E61-C5DA-401D-AA8E-A1090E27BB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549" y="2817492"/>
            <a:ext cx="1841211" cy="122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389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11" name="Rectangle 10">
            <a:extLst>
              <a:ext uri="{FF2B5EF4-FFF2-40B4-BE49-F238E27FC236}">
                <a16:creationId xmlns:a16="http://schemas.microsoft.com/office/drawing/2014/main" id="{9B8EF74C-5F65-4B35-827E-8D57BAC789F5}"/>
              </a:ext>
            </a:extLst>
          </p:cNvPr>
          <p:cNvSpPr/>
          <p:nvPr/>
        </p:nvSpPr>
        <p:spPr>
          <a:xfrm>
            <a:off x="436267" y="1339334"/>
            <a:ext cx="2866041"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a:solidFill>
                  <a:srgbClr val="000000"/>
                </a:solidFill>
                <a:latin typeface="Papyrus" panose="03070502060502030205" pitchFamily="66" charset="0"/>
              </a:rPr>
              <a:t> Random Forest Regressor</a:t>
            </a:r>
            <a:endParaRPr lang="en-US" b="1" i="0" dirty="0">
              <a:solidFill>
                <a:srgbClr val="000000"/>
              </a:solidFill>
              <a:effectLst/>
              <a:latin typeface="Papyrus" panose="03070502060502030205" pitchFamily="66" charset="0"/>
            </a:endParaRPr>
          </a:p>
        </p:txBody>
      </p:sp>
      <p:sp>
        <p:nvSpPr>
          <p:cNvPr id="14" name="Rectangle 13">
            <a:extLst>
              <a:ext uri="{FF2B5EF4-FFF2-40B4-BE49-F238E27FC236}">
                <a16:creationId xmlns:a16="http://schemas.microsoft.com/office/drawing/2014/main" id="{8058B690-3662-470F-B629-FDCAC5811389}"/>
              </a:ext>
            </a:extLst>
          </p:cNvPr>
          <p:cNvSpPr/>
          <p:nvPr/>
        </p:nvSpPr>
        <p:spPr>
          <a:xfrm>
            <a:off x="436267" y="2459838"/>
            <a:ext cx="4535783" cy="3416320"/>
          </a:xfrm>
          <a:prstGeom prst="rect">
            <a:avLst/>
          </a:prstGeom>
        </p:spPr>
        <p:txBody>
          <a:bodyPr wrap="square">
            <a:spAutoFit/>
          </a:bodyPr>
          <a:lstStyle/>
          <a:p>
            <a:endParaRPr lang="en-US" b="1" dirty="0">
              <a:latin typeface="Bell MT" panose="02020503060305020303" pitchFamily="18" charset="0"/>
            </a:endParaRPr>
          </a:p>
          <a:p>
            <a:endParaRPr lang="en-US" b="1" dirty="0">
              <a:latin typeface="Bell MT" panose="02020503060305020303" pitchFamily="18" charset="0"/>
            </a:endParaRPr>
          </a:p>
          <a:p>
            <a:r>
              <a:rPr lang="en-US" b="1" dirty="0">
                <a:latin typeface="Bell MT" panose="02020503060305020303" pitchFamily="18" charset="0"/>
              </a:rPr>
              <a:t>Train</a:t>
            </a:r>
          </a:p>
          <a:p>
            <a:endParaRPr lang="en-US" dirty="0">
              <a:latin typeface="Bell MT" panose="02020503060305020303" pitchFamily="18" charset="0"/>
            </a:endParaRPr>
          </a:p>
          <a:p>
            <a:r>
              <a:rPr lang="en-US" dirty="0">
                <a:latin typeface="Bell MT" panose="02020503060305020303" pitchFamily="18" charset="0"/>
              </a:rPr>
              <a:t>Root Mean Squared Error:  1040.87</a:t>
            </a:r>
          </a:p>
          <a:p>
            <a:r>
              <a:rPr lang="en-US" dirty="0">
                <a:latin typeface="Bell MT" panose="02020503060305020303" pitchFamily="18" charset="0"/>
              </a:rPr>
              <a:t>R2 Score:  0.3503</a:t>
            </a:r>
          </a:p>
          <a:p>
            <a:endParaRPr lang="en-US" dirty="0">
              <a:latin typeface="Bell MT" panose="02020503060305020303" pitchFamily="18" charset="0"/>
            </a:endParaRPr>
          </a:p>
          <a:p>
            <a:endParaRPr lang="en-US" dirty="0">
              <a:latin typeface="Bell MT" panose="02020503060305020303" pitchFamily="18" charset="0"/>
            </a:endParaRPr>
          </a:p>
          <a:p>
            <a:r>
              <a:rPr lang="en-US" b="1" dirty="0">
                <a:latin typeface="Bell MT" panose="02020503060305020303" pitchFamily="18" charset="0"/>
              </a:rPr>
              <a:t>Test</a:t>
            </a:r>
          </a:p>
          <a:p>
            <a:endParaRPr lang="en-US" dirty="0">
              <a:latin typeface="Bell MT" panose="02020503060305020303" pitchFamily="18" charset="0"/>
            </a:endParaRPr>
          </a:p>
          <a:p>
            <a:r>
              <a:rPr lang="en-US" dirty="0">
                <a:latin typeface="Bell MT" panose="02020503060305020303" pitchFamily="18" charset="0"/>
              </a:rPr>
              <a:t>Root Mean Squared Error:  1285.84</a:t>
            </a:r>
          </a:p>
          <a:p>
            <a:r>
              <a:rPr lang="en-US" dirty="0">
                <a:latin typeface="Bell MT" panose="02020503060305020303" pitchFamily="18" charset="0"/>
              </a:rPr>
              <a:t>R2 Score:  -0.0013</a:t>
            </a:r>
          </a:p>
        </p:txBody>
      </p:sp>
      <p:pic>
        <p:nvPicPr>
          <p:cNvPr id="19459" name="Picture 3">
            <a:extLst>
              <a:ext uri="{FF2B5EF4-FFF2-40B4-BE49-F238E27FC236}">
                <a16:creationId xmlns:a16="http://schemas.microsoft.com/office/drawing/2014/main" id="{C14EAE63-94C7-4FB4-BE01-CC40BE092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50" y="1708666"/>
            <a:ext cx="6415088" cy="3964543"/>
          </a:xfrm>
          <a:prstGeom prst="rect">
            <a:avLst/>
          </a:prstGeom>
          <a:noFill/>
          <a:extLst>
            <a:ext uri="{909E8E84-426E-40DD-AFC4-6F175D3DCCD1}">
              <a14:hiddenFill xmlns:a14="http://schemas.microsoft.com/office/drawing/2010/main">
                <a:solidFill>
                  <a:srgbClr val="FFFFFF"/>
                </a:solidFill>
              </a14:hiddenFill>
            </a:ext>
          </a:extLst>
        </p:spPr>
      </p:pic>
      <p:pic>
        <p:nvPicPr>
          <p:cNvPr id="19463" name="Picture 7" descr="Random Forest Regression. Random Forest Regression is a… | by Chaya Bakshi  | Level Up Coding">
            <a:extLst>
              <a:ext uri="{FF2B5EF4-FFF2-40B4-BE49-F238E27FC236}">
                <a16:creationId xmlns:a16="http://schemas.microsoft.com/office/drawing/2014/main" id="{1AC28D09-89D4-4E60-9756-D6BE1C74C1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960" y="1834701"/>
            <a:ext cx="2634028" cy="1250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30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5" name="Rectangle 4">
            <a:extLst>
              <a:ext uri="{FF2B5EF4-FFF2-40B4-BE49-F238E27FC236}">
                <a16:creationId xmlns:a16="http://schemas.microsoft.com/office/drawing/2014/main" id="{309307AF-EED3-4081-A7CF-0B145D729570}"/>
              </a:ext>
            </a:extLst>
          </p:cNvPr>
          <p:cNvSpPr/>
          <p:nvPr/>
        </p:nvSpPr>
        <p:spPr>
          <a:xfrm>
            <a:off x="395249" y="1596509"/>
            <a:ext cx="3078087"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a:solidFill>
                  <a:srgbClr val="000000"/>
                </a:solidFill>
                <a:latin typeface="Papyrus" panose="03070502060502030205" pitchFamily="66" charset="0"/>
              </a:rPr>
              <a:t>Deep Neural Net Regressor</a:t>
            </a:r>
            <a:endParaRPr lang="en-US" b="1" i="0" dirty="0">
              <a:solidFill>
                <a:srgbClr val="000000"/>
              </a:solidFill>
              <a:effectLst/>
              <a:latin typeface="Papyrus" panose="03070502060502030205" pitchFamily="66" charset="0"/>
            </a:endParaRPr>
          </a:p>
        </p:txBody>
      </p:sp>
      <p:sp>
        <p:nvSpPr>
          <p:cNvPr id="6" name="Rectangle 5">
            <a:extLst>
              <a:ext uri="{FF2B5EF4-FFF2-40B4-BE49-F238E27FC236}">
                <a16:creationId xmlns:a16="http://schemas.microsoft.com/office/drawing/2014/main" id="{7B67068F-985D-4C43-B76A-4EACF5D4ED32}"/>
              </a:ext>
            </a:extLst>
          </p:cNvPr>
          <p:cNvSpPr/>
          <p:nvPr/>
        </p:nvSpPr>
        <p:spPr>
          <a:xfrm>
            <a:off x="223987" y="3290411"/>
            <a:ext cx="6096000" cy="2308324"/>
          </a:xfrm>
          <a:prstGeom prst="rect">
            <a:avLst/>
          </a:prstGeom>
        </p:spPr>
        <p:txBody>
          <a:bodyPr>
            <a:spAutoFit/>
          </a:bodyPr>
          <a:lstStyle/>
          <a:p>
            <a:endParaRPr lang="en-US" b="1" dirty="0">
              <a:latin typeface="Bell MT" panose="02020503060305020303" pitchFamily="18" charset="0"/>
            </a:endParaRPr>
          </a:p>
          <a:p>
            <a:r>
              <a:rPr lang="en-US" b="1" dirty="0">
                <a:latin typeface="Bell MT" panose="02020503060305020303" pitchFamily="18" charset="0"/>
              </a:rPr>
              <a:t>Train</a:t>
            </a:r>
          </a:p>
          <a:p>
            <a:r>
              <a:rPr lang="en-US" dirty="0">
                <a:latin typeface="Bell MT" panose="02020503060305020303" pitchFamily="18" charset="0"/>
              </a:rPr>
              <a:t>Root Mean Squared Error:  1273.85 </a:t>
            </a:r>
          </a:p>
          <a:p>
            <a:r>
              <a:rPr lang="en-US" dirty="0">
                <a:latin typeface="Bell MT" panose="02020503060305020303" pitchFamily="18" charset="0"/>
              </a:rPr>
              <a:t>R2 Score:  N/A</a:t>
            </a:r>
          </a:p>
          <a:p>
            <a:endParaRPr lang="en-US" dirty="0">
              <a:latin typeface="Bell MT" panose="02020503060305020303" pitchFamily="18" charset="0"/>
            </a:endParaRPr>
          </a:p>
          <a:p>
            <a:r>
              <a:rPr lang="en-US" b="1" dirty="0">
                <a:latin typeface="Bell MT" panose="02020503060305020303" pitchFamily="18" charset="0"/>
              </a:rPr>
              <a:t>Test</a:t>
            </a:r>
          </a:p>
          <a:p>
            <a:r>
              <a:rPr lang="en-US" dirty="0">
                <a:latin typeface="Bell MT" panose="02020503060305020303" pitchFamily="18" charset="0"/>
              </a:rPr>
              <a:t>Root Mean Squared Error:  1283.41  </a:t>
            </a:r>
          </a:p>
          <a:p>
            <a:r>
              <a:rPr lang="en-US" dirty="0">
                <a:latin typeface="Bell MT" panose="02020503060305020303" pitchFamily="18" charset="0"/>
              </a:rPr>
              <a:t>R2 Score:  N/A</a:t>
            </a:r>
          </a:p>
        </p:txBody>
      </p:sp>
      <p:pic>
        <p:nvPicPr>
          <p:cNvPr id="17411" name="Picture 3" descr="Getting started with Neural Network for regression and Tensorflow | by  Rajat Gupta | Medium">
            <a:extLst>
              <a:ext uri="{FF2B5EF4-FFF2-40B4-BE49-F238E27FC236}">
                <a16:creationId xmlns:a16="http://schemas.microsoft.com/office/drawing/2014/main" id="{1B1DB6D9-1BA2-439B-903C-227D8645F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2128198"/>
            <a:ext cx="2471737" cy="11622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89F4B84-FA4B-49CE-BF71-56639F21DE31}"/>
              </a:ext>
            </a:extLst>
          </p:cNvPr>
          <p:cNvPicPr>
            <a:picLocks noChangeAspect="1"/>
          </p:cNvPicPr>
          <p:nvPr/>
        </p:nvPicPr>
        <p:blipFill>
          <a:blip r:embed="rId4"/>
          <a:stretch>
            <a:fillRect/>
          </a:stretch>
        </p:blipFill>
        <p:spPr>
          <a:xfrm>
            <a:off x="4007868" y="1333500"/>
            <a:ext cx="7381875" cy="4191000"/>
          </a:xfrm>
          <a:prstGeom prst="rect">
            <a:avLst/>
          </a:prstGeom>
        </p:spPr>
      </p:pic>
    </p:spTree>
    <p:extLst>
      <p:ext uri="{BB962C8B-B14F-4D97-AF65-F5344CB8AC3E}">
        <p14:creationId xmlns:p14="http://schemas.microsoft.com/office/powerpoint/2010/main" val="2997368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Rectangle 2">
            <a:extLst>
              <a:ext uri="{FF2B5EF4-FFF2-40B4-BE49-F238E27FC236}">
                <a16:creationId xmlns:a16="http://schemas.microsoft.com/office/drawing/2014/main" id="{5DB1BD33-1C6B-4381-833C-5B79C4EBBE2A}"/>
              </a:ext>
            </a:extLst>
          </p:cNvPr>
          <p:cNvSpPr/>
          <p:nvPr/>
        </p:nvSpPr>
        <p:spPr>
          <a:xfrm>
            <a:off x="395249" y="1596509"/>
            <a:ext cx="2351926"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err="1">
                <a:solidFill>
                  <a:srgbClr val="000000"/>
                </a:solidFill>
                <a:latin typeface="Papyrus" panose="03070502060502030205" pitchFamily="66" charset="0"/>
              </a:rPr>
              <a:t>XGBoost</a:t>
            </a:r>
            <a:r>
              <a:rPr lang="en-US" b="1" dirty="0">
                <a:solidFill>
                  <a:srgbClr val="000000"/>
                </a:solidFill>
                <a:latin typeface="Papyrus" panose="03070502060502030205" pitchFamily="66" charset="0"/>
              </a:rPr>
              <a:t> Regressor</a:t>
            </a:r>
            <a:endParaRPr lang="en-US" b="1" i="0" dirty="0">
              <a:solidFill>
                <a:srgbClr val="000000"/>
              </a:solidFill>
              <a:effectLst/>
              <a:latin typeface="Papyrus" panose="03070502060502030205" pitchFamily="66" charset="0"/>
            </a:endParaRPr>
          </a:p>
        </p:txBody>
      </p:sp>
      <p:pic>
        <p:nvPicPr>
          <p:cNvPr id="16386" name="Picture 2" descr="How to Visualize Gradient Boosting Decision Trees With XGBoost in Python">
            <a:extLst>
              <a:ext uri="{FF2B5EF4-FFF2-40B4-BE49-F238E27FC236}">
                <a16:creationId xmlns:a16="http://schemas.microsoft.com/office/drawing/2014/main" id="{04FDF68F-B2EF-469D-A4BB-49CE38BC0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419" y="1965841"/>
            <a:ext cx="2005012" cy="13202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AA857C2-2ACE-42A2-8069-4FD2241CC3BF}"/>
              </a:ext>
            </a:extLst>
          </p:cNvPr>
          <p:cNvSpPr/>
          <p:nvPr/>
        </p:nvSpPr>
        <p:spPr>
          <a:xfrm>
            <a:off x="590550" y="3429000"/>
            <a:ext cx="4686300" cy="2031325"/>
          </a:xfrm>
          <a:prstGeom prst="rect">
            <a:avLst/>
          </a:prstGeom>
        </p:spPr>
        <p:txBody>
          <a:bodyPr wrap="square">
            <a:spAutoFit/>
          </a:bodyPr>
          <a:lstStyle/>
          <a:p>
            <a:pPr fontAlgn="base" latinLnBrk="1"/>
            <a:r>
              <a:rPr lang="en-US" b="1" dirty="0">
                <a:latin typeface="Bell MT" panose="02020503060305020303" pitchFamily="18" charset="0"/>
              </a:rPr>
              <a:t>Train</a:t>
            </a:r>
            <a:endParaRPr lang="en-US" dirty="0">
              <a:latin typeface="Bell MT" panose="02020503060305020303" pitchFamily="18" charset="0"/>
            </a:endParaRPr>
          </a:p>
          <a:p>
            <a:pPr fontAlgn="base" latinLnBrk="1"/>
            <a:r>
              <a:rPr lang="en-US" dirty="0">
                <a:latin typeface="Bell MT" panose="02020503060305020303" pitchFamily="18" charset="0"/>
              </a:rPr>
              <a:t>Root Mean Squared Error:  1217.39    </a:t>
            </a:r>
          </a:p>
          <a:p>
            <a:pPr fontAlgn="base" latinLnBrk="1"/>
            <a:r>
              <a:rPr lang="en-US" dirty="0">
                <a:latin typeface="Bell MT" panose="02020503060305020303" pitchFamily="18" charset="0"/>
              </a:rPr>
              <a:t>R2 Score:  0.1129</a:t>
            </a:r>
          </a:p>
          <a:p>
            <a:pPr fontAlgn="base" latinLnBrk="1"/>
            <a:r>
              <a:rPr lang="en-US" dirty="0">
                <a:latin typeface="Bell MT" panose="02020503060305020303" pitchFamily="18" charset="0"/>
              </a:rPr>
              <a:t> </a:t>
            </a:r>
          </a:p>
          <a:p>
            <a:pPr fontAlgn="base" latinLnBrk="1"/>
            <a:r>
              <a:rPr lang="en-US" b="1" dirty="0">
                <a:latin typeface="Bell MT" panose="02020503060305020303" pitchFamily="18" charset="0"/>
              </a:rPr>
              <a:t>Test</a:t>
            </a:r>
            <a:endParaRPr lang="en-US" dirty="0">
              <a:latin typeface="Bell MT" panose="02020503060305020303" pitchFamily="18" charset="0"/>
            </a:endParaRPr>
          </a:p>
          <a:p>
            <a:pPr fontAlgn="base" latinLnBrk="1"/>
            <a:r>
              <a:rPr lang="en-US" dirty="0">
                <a:latin typeface="Bell MT" panose="02020503060305020303" pitchFamily="18" charset="0"/>
              </a:rPr>
              <a:t>Root Mean Squared Error:  1287.29    </a:t>
            </a:r>
          </a:p>
          <a:p>
            <a:pPr fontAlgn="base" latinLnBrk="1"/>
            <a:r>
              <a:rPr lang="en-US" dirty="0">
                <a:latin typeface="Bell MT" panose="02020503060305020303" pitchFamily="18" charset="0"/>
              </a:rPr>
              <a:t>R2 Score:  -0.0013</a:t>
            </a:r>
          </a:p>
        </p:txBody>
      </p:sp>
      <p:pic>
        <p:nvPicPr>
          <p:cNvPr id="8" name="Picture 5">
            <a:extLst>
              <a:ext uri="{FF2B5EF4-FFF2-40B4-BE49-F238E27FC236}">
                <a16:creationId xmlns:a16="http://schemas.microsoft.com/office/drawing/2014/main" id="{56694DBB-A3C2-4181-96C8-8C8E5053D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280" y="1454125"/>
            <a:ext cx="7112038" cy="394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53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836" y="1433013"/>
            <a:ext cx="10515600" cy="841910"/>
          </a:xfrm>
        </p:spPr>
        <p:txBody>
          <a:bodyPr/>
          <a:lstStyle/>
          <a:p>
            <a:pPr algn="ctr"/>
            <a:r>
              <a:rPr lang="en-IN" dirty="0"/>
              <a:t>Data Understanding</a:t>
            </a:r>
          </a:p>
        </p:txBody>
      </p:sp>
      <p:sp>
        <p:nvSpPr>
          <p:cNvPr id="3" name="Content Placeholder 2"/>
          <p:cNvSpPr>
            <a:spLocks noGrp="1"/>
          </p:cNvSpPr>
          <p:nvPr>
            <p:ph idx="1"/>
          </p:nvPr>
        </p:nvSpPr>
        <p:spPr>
          <a:xfrm>
            <a:off x="838200" y="2591090"/>
            <a:ext cx="10515600" cy="3485354"/>
          </a:xfrm>
        </p:spPr>
        <p:txBody>
          <a:bodyPr>
            <a:normAutofit/>
          </a:bodyPr>
          <a:lstStyle/>
          <a:p>
            <a:pPr marL="0" indent="0" algn="just">
              <a:buNone/>
            </a:pPr>
            <a:r>
              <a:rPr lang="en-IN" dirty="0"/>
              <a:t>Presenting a detailed overview of the data.</a:t>
            </a:r>
          </a:p>
          <a:p>
            <a:pPr marL="0" indent="0" algn="just">
              <a:buNone/>
            </a:pPr>
            <a:endParaRPr lang="en-IN" dirty="0"/>
          </a:p>
          <a:p>
            <a:pPr marL="0" indent="0" algn="just">
              <a:buNone/>
            </a:pPr>
            <a:r>
              <a:rPr lang="en-IN" dirty="0"/>
              <a:t>Important points:</a:t>
            </a:r>
          </a:p>
          <a:p>
            <a:pPr lvl="1" algn="just"/>
            <a:r>
              <a:rPr lang="en-IN" dirty="0"/>
              <a:t>Size and dimensionality of data</a:t>
            </a:r>
          </a:p>
          <a:p>
            <a:pPr lvl="1" algn="just"/>
            <a:r>
              <a:rPr lang="en-IN" dirty="0"/>
              <a:t>Important summary statistics of the variables (including distribution of target variable)?</a:t>
            </a:r>
          </a:p>
          <a:p>
            <a:pPr lvl="1" algn="just"/>
            <a:r>
              <a:rPr lang="en-IN" dirty="0"/>
              <a:t>Details of blank / null values and outliers</a:t>
            </a:r>
          </a:p>
          <a:p>
            <a:pPr lvl="1" algn="just"/>
            <a:r>
              <a:rPr lang="en-IN" dirty="0"/>
              <a:t>Any other important point, as observed by the team</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47802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pic>
        <p:nvPicPr>
          <p:cNvPr id="5" name="Picture 4">
            <a:extLst>
              <a:ext uri="{FF2B5EF4-FFF2-40B4-BE49-F238E27FC236}">
                <a16:creationId xmlns:a16="http://schemas.microsoft.com/office/drawing/2014/main" id="{69CE5721-AF11-4D77-A7CF-9DAEA7384C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9309" y="1554359"/>
            <a:ext cx="5803139" cy="4165600"/>
          </a:xfrm>
          <a:prstGeom prst="rect">
            <a:avLst/>
          </a:prstGeom>
          <a:noFill/>
          <a:ln>
            <a:noFill/>
          </a:ln>
        </p:spPr>
      </p:pic>
      <p:pic>
        <p:nvPicPr>
          <p:cNvPr id="6" name="Picture 5">
            <a:extLst>
              <a:ext uri="{FF2B5EF4-FFF2-40B4-BE49-F238E27FC236}">
                <a16:creationId xmlns:a16="http://schemas.microsoft.com/office/drawing/2014/main" id="{6FF30728-96AD-4231-8525-369D5DC933F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26272" y="1554360"/>
            <a:ext cx="5427602" cy="4165599"/>
          </a:xfrm>
          <a:prstGeom prst="rect">
            <a:avLst/>
          </a:prstGeom>
          <a:noFill/>
          <a:ln>
            <a:noFill/>
          </a:ln>
        </p:spPr>
      </p:pic>
      <p:sp>
        <p:nvSpPr>
          <p:cNvPr id="7" name="Rectangle 6">
            <a:extLst>
              <a:ext uri="{FF2B5EF4-FFF2-40B4-BE49-F238E27FC236}">
                <a16:creationId xmlns:a16="http://schemas.microsoft.com/office/drawing/2014/main" id="{4AC2163F-D187-4AEA-B2F4-93BB4E4AE3E4}"/>
              </a:ext>
            </a:extLst>
          </p:cNvPr>
          <p:cNvSpPr/>
          <p:nvPr/>
        </p:nvSpPr>
        <p:spPr>
          <a:xfrm>
            <a:off x="4891049" y="888561"/>
            <a:ext cx="3270447"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err="1">
                <a:solidFill>
                  <a:srgbClr val="000000"/>
                </a:solidFill>
                <a:latin typeface="Papyrus" panose="03070502060502030205" pitchFamily="66" charset="0"/>
              </a:rPr>
              <a:t>XGBoost</a:t>
            </a:r>
            <a:r>
              <a:rPr lang="en-US" b="1" dirty="0">
                <a:solidFill>
                  <a:srgbClr val="000000"/>
                </a:solidFill>
                <a:latin typeface="Papyrus" panose="03070502060502030205" pitchFamily="66" charset="0"/>
              </a:rPr>
              <a:t> Feature Importance</a:t>
            </a:r>
            <a:endParaRPr lang="en-US" b="1" i="0" dirty="0">
              <a:solidFill>
                <a:srgbClr val="000000"/>
              </a:solidFill>
              <a:effectLst/>
              <a:latin typeface="Papyrus" panose="03070502060502030205" pitchFamily="66" charset="0"/>
            </a:endParaRPr>
          </a:p>
        </p:txBody>
      </p:sp>
    </p:spTree>
    <p:extLst>
      <p:ext uri="{BB962C8B-B14F-4D97-AF65-F5344CB8AC3E}">
        <p14:creationId xmlns:p14="http://schemas.microsoft.com/office/powerpoint/2010/main" val="309065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Rectangle 2">
            <a:extLst>
              <a:ext uri="{FF2B5EF4-FFF2-40B4-BE49-F238E27FC236}">
                <a16:creationId xmlns:a16="http://schemas.microsoft.com/office/drawing/2014/main" id="{30797D58-D028-4809-91C0-E2B34B6474EC}"/>
              </a:ext>
            </a:extLst>
          </p:cNvPr>
          <p:cNvSpPr/>
          <p:nvPr/>
        </p:nvSpPr>
        <p:spPr>
          <a:xfrm>
            <a:off x="326970" y="1634609"/>
            <a:ext cx="4250331"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r>
              <a:rPr lang="en-US" b="1" dirty="0">
                <a:latin typeface="Bell MT" panose="02020503060305020303" pitchFamily="18" charset="0"/>
                <a:ea typeface="Calibri" panose="020F0502020204030204" pitchFamily="34" charset="0"/>
                <a:cs typeface="Times New Roman" panose="02020603050405020304" pitchFamily="18" charset="0"/>
              </a:rPr>
              <a:t>Best Model: Stacked Ensemble Learning</a:t>
            </a:r>
            <a:endParaRPr lang="en-US" b="1" dirty="0">
              <a:latin typeface="Bell MT" panose="02020503060305020303" pitchFamily="18" charset="0"/>
            </a:endParaRPr>
          </a:p>
        </p:txBody>
      </p:sp>
      <p:sp>
        <p:nvSpPr>
          <p:cNvPr id="5" name="Rectangle 4">
            <a:extLst>
              <a:ext uri="{FF2B5EF4-FFF2-40B4-BE49-F238E27FC236}">
                <a16:creationId xmlns:a16="http://schemas.microsoft.com/office/drawing/2014/main" id="{FC44B428-E6C7-4543-8460-9267881D4195}"/>
              </a:ext>
            </a:extLst>
          </p:cNvPr>
          <p:cNvSpPr/>
          <p:nvPr/>
        </p:nvSpPr>
        <p:spPr>
          <a:xfrm>
            <a:off x="438150" y="2207549"/>
            <a:ext cx="4943475" cy="3345147"/>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dirty="0">
                <a:solidFill>
                  <a:srgbClr val="404040"/>
                </a:solidFill>
                <a:latin typeface="Bell MT" panose="02020503060305020303" pitchFamily="18" charset="0"/>
                <a:ea typeface="Calibri" panose="020F0502020204030204" pitchFamily="34" charset="0"/>
                <a:cs typeface="Arial" panose="020B0604020202020204" pitchFamily="34" charset="0"/>
              </a:rPr>
              <a:t>Ensemble machine learning methods use multiple learning algorithms to obtain better predictive performance than could be obtained from any of the constituent learning algorithms. H2O’s Stacked Ensemble method is a supervised ensemble machine learning algorithm that finds the optimal combination of a collection of prediction algorithms using a process called stacking. Like all supervised models in H2O, Stacked Ensemble supports regression, binary classification, and multiclass classification.</a:t>
            </a:r>
            <a:endParaRPr lang="en-US" dirty="0">
              <a:latin typeface="Bell MT" panose="02020503060305020303"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5CD5F1A-A8AA-4EBD-AED3-E925DCAD99B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10225" y="2003941"/>
            <a:ext cx="5943600" cy="2578100"/>
          </a:xfrm>
          <a:prstGeom prst="rect">
            <a:avLst/>
          </a:prstGeom>
          <a:noFill/>
          <a:ln>
            <a:noFill/>
          </a:ln>
        </p:spPr>
      </p:pic>
      <p:graphicFrame>
        <p:nvGraphicFramePr>
          <p:cNvPr id="11" name="Table 10">
            <a:extLst>
              <a:ext uri="{FF2B5EF4-FFF2-40B4-BE49-F238E27FC236}">
                <a16:creationId xmlns:a16="http://schemas.microsoft.com/office/drawing/2014/main" id="{1236C24A-8CD9-4005-99EB-DC112D22BC63}"/>
              </a:ext>
            </a:extLst>
          </p:cNvPr>
          <p:cNvGraphicFramePr>
            <a:graphicFrameLocks noGrp="1"/>
          </p:cNvGraphicFramePr>
          <p:nvPr>
            <p:extLst>
              <p:ext uri="{D42A27DB-BD31-4B8C-83A1-F6EECF244321}">
                <p14:modId xmlns:p14="http://schemas.microsoft.com/office/powerpoint/2010/main" val="1849524408"/>
              </p:ext>
            </p:extLst>
          </p:nvPr>
        </p:nvGraphicFramePr>
        <p:xfrm>
          <a:off x="5553075" y="4865571"/>
          <a:ext cx="6045200" cy="1653540"/>
        </p:xfrm>
        <a:graphic>
          <a:graphicData uri="http://schemas.openxmlformats.org/drawingml/2006/table">
            <a:tbl>
              <a:tblPr>
                <a:tableStyleId>{5C22544A-7EE6-4342-B048-85BDC9FD1C3A}</a:tableStyleId>
              </a:tblPr>
              <a:tblGrid>
                <a:gridCol w="3581400">
                  <a:extLst>
                    <a:ext uri="{9D8B030D-6E8A-4147-A177-3AD203B41FA5}">
                      <a16:colId xmlns:a16="http://schemas.microsoft.com/office/drawing/2014/main" val="1054007066"/>
                    </a:ext>
                  </a:extLst>
                </a:gridCol>
                <a:gridCol w="2463800">
                  <a:extLst>
                    <a:ext uri="{9D8B030D-6E8A-4147-A177-3AD203B41FA5}">
                      <a16:colId xmlns:a16="http://schemas.microsoft.com/office/drawing/2014/main" val="1462005431"/>
                    </a:ext>
                  </a:extLst>
                </a:gridCol>
              </a:tblGrid>
              <a:tr h="184150">
                <a:tc>
                  <a:txBody>
                    <a:bodyPr/>
                    <a:lstStyle/>
                    <a:p>
                      <a:pPr algn="l" fontAlgn="b"/>
                      <a:r>
                        <a:rPr lang="en-US" sz="1100" b="1" u="none" strike="noStrike" dirty="0">
                          <a:effectLst/>
                        </a:rPr>
                        <a:t>StackedEnsemble_Best1000_1_AutoML_4_20211107_64351</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80717300"/>
                  </a:ext>
                </a:extLst>
              </a:tr>
              <a:tr h="18415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05299353"/>
                  </a:ext>
                </a:extLst>
              </a:tr>
              <a:tr h="184150">
                <a:tc>
                  <a:txBody>
                    <a:bodyPr/>
                    <a:lstStyle/>
                    <a:p>
                      <a:pPr algn="l" fontAlgn="b"/>
                      <a:r>
                        <a:rPr lang="en-US" sz="1100" b="1" u="none" strike="noStrike" dirty="0">
                          <a:effectLst/>
                        </a:rPr>
                        <a:t>** Reported on train data. **</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1" u="none" strike="noStrike" dirty="0">
                          <a:effectLst/>
                        </a:rPr>
                        <a:t>** Reported on cross-validation data. **</a:t>
                      </a:r>
                      <a:endParaRPr lang="en-US"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4780300"/>
                  </a:ext>
                </a:extLst>
              </a:tr>
              <a:tr h="18415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8753066"/>
                  </a:ext>
                </a:extLst>
              </a:tr>
              <a:tr h="184150">
                <a:tc>
                  <a:txBody>
                    <a:bodyPr/>
                    <a:lstStyle/>
                    <a:p>
                      <a:pPr algn="l" fontAlgn="b"/>
                      <a:r>
                        <a:rPr lang="en-US" sz="1100" u="none" strike="noStrike">
                          <a:effectLst/>
                        </a:rPr>
                        <a:t>MSE: 1616513.1736752875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MSE: 1620921.740375437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99001596"/>
                  </a:ext>
                </a:extLst>
              </a:tr>
              <a:tr h="100129">
                <a:tc>
                  <a:txBody>
                    <a:bodyPr/>
                    <a:lstStyle/>
                    <a:p>
                      <a:pPr algn="l" fontAlgn="b"/>
                      <a:r>
                        <a:rPr lang="en-US" sz="1100" u="none" strike="noStrike">
                          <a:effectLst/>
                          <a:highlight>
                            <a:srgbClr val="00FFFF"/>
                          </a:highlight>
                        </a:rPr>
                        <a:t>RMSE: 1271.4217135456227</a:t>
                      </a:r>
                      <a:endParaRPr lang="en-US" sz="1100" b="0" i="0" u="none" strike="noStrike">
                        <a:solidFill>
                          <a:srgbClr val="000000"/>
                        </a:solidFill>
                        <a:effectLst/>
                        <a:highlight>
                          <a:srgbClr val="00FFFF"/>
                        </a:highlight>
                        <a:latin typeface="Calibri" panose="020F0502020204030204" pitchFamily="34" charset="0"/>
                      </a:endParaRPr>
                    </a:p>
                  </a:txBody>
                  <a:tcPr marL="6350" marR="6350" marT="6350" marB="0" anchor="b"/>
                </a:tc>
                <a:tc>
                  <a:txBody>
                    <a:bodyPr/>
                    <a:lstStyle/>
                    <a:p>
                      <a:pPr algn="l" fontAlgn="b"/>
                      <a:r>
                        <a:rPr lang="en-US" sz="1100" u="none" strike="noStrike" dirty="0">
                          <a:effectLst/>
                          <a:highlight>
                            <a:srgbClr val="00FFFF"/>
                          </a:highlight>
                        </a:rPr>
                        <a:t>RMSE: 1273.154248461449</a:t>
                      </a:r>
                      <a:endParaRPr lang="en-US" sz="1100" b="0" i="0" u="none" strike="noStrike" dirty="0">
                        <a:solidFill>
                          <a:srgbClr val="000000"/>
                        </a:solidFill>
                        <a:effectLst/>
                        <a:highlight>
                          <a:srgbClr val="00FFFF"/>
                        </a:highlight>
                        <a:latin typeface="Calibri" panose="020F0502020204030204" pitchFamily="34" charset="0"/>
                      </a:endParaRPr>
                    </a:p>
                  </a:txBody>
                  <a:tcPr marL="6350" marR="6350" marT="6350" marB="0" anchor="b"/>
                </a:tc>
                <a:extLst>
                  <a:ext uri="{0D108BD9-81ED-4DB2-BD59-A6C34878D82A}">
                    <a16:rowId xmlns:a16="http://schemas.microsoft.com/office/drawing/2014/main" val="4288682555"/>
                  </a:ext>
                </a:extLst>
              </a:tr>
              <a:tr h="184150">
                <a:tc>
                  <a:txBody>
                    <a:bodyPr/>
                    <a:lstStyle/>
                    <a:p>
                      <a:pPr algn="l" fontAlgn="b"/>
                      <a:r>
                        <a:rPr lang="en-US" sz="1100" u="none" strike="noStrike">
                          <a:effectLst/>
                        </a:rPr>
                        <a:t>MAE: 997.614318280515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MAE: 999.1295029658132</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76264919"/>
                  </a:ext>
                </a:extLst>
              </a:tr>
              <a:tr h="184150">
                <a:tc>
                  <a:txBody>
                    <a:bodyPr/>
                    <a:lstStyle/>
                    <a:p>
                      <a:pPr algn="l" fontAlgn="b"/>
                      <a:r>
                        <a:rPr lang="en-US" sz="1100" u="none" strike="noStrike">
                          <a:effectLst/>
                        </a:rPr>
                        <a:t>RMSLE: 0.8488591943425776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RMSLE: 0.8492642990325258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05509071"/>
                  </a:ext>
                </a:extLst>
              </a:tr>
              <a:tr h="190500">
                <a:tc>
                  <a:txBody>
                    <a:bodyPr/>
                    <a:lstStyle/>
                    <a:p>
                      <a:pPr algn="l" fontAlgn="b"/>
                      <a:r>
                        <a:rPr lang="en-US" sz="1100" u="none" strike="noStrike">
                          <a:effectLst/>
                        </a:rPr>
                        <a:t>R^2: 0.052036319180277624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R^2: 0.026072930599253752</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62602650"/>
                  </a:ext>
                </a:extLst>
              </a:tr>
            </a:tbl>
          </a:graphicData>
        </a:graphic>
      </p:graphicFrame>
    </p:spTree>
    <p:extLst>
      <p:ext uri="{BB962C8B-B14F-4D97-AF65-F5344CB8AC3E}">
        <p14:creationId xmlns:p14="http://schemas.microsoft.com/office/powerpoint/2010/main" val="2595251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Model Building &amp; Evaluation</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pic>
        <p:nvPicPr>
          <p:cNvPr id="5" name="Picture 4">
            <a:extLst>
              <a:ext uri="{FF2B5EF4-FFF2-40B4-BE49-F238E27FC236}">
                <a16:creationId xmlns:a16="http://schemas.microsoft.com/office/drawing/2014/main" id="{A70D763B-DFE7-40CC-AE9F-E903ED589A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57599" y="1102658"/>
            <a:ext cx="7781925" cy="5321739"/>
          </a:xfrm>
          <a:prstGeom prst="rect">
            <a:avLst/>
          </a:prstGeom>
          <a:noFill/>
          <a:ln>
            <a:noFill/>
          </a:ln>
        </p:spPr>
      </p:pic>
      <p:sp>
        <p:nvSpPr>
          <p:cNvPr id="6" name="Rectangle 5">
            <a:extLst>
              <a:ext uri="{FF2B5EF4-FFF2-40B4-BE49-F238E27FC236}">
                <a16:creationId xmlns:a16="http://schemas.microsoft.com/office/drawing/2014/main" id="{C1DE5A3C-2849-470D-BD8F-3C13F5A55C61}"/>
              </a:ext>
            </a:extLst>
          </p:cNvPr>
          <p:cNvSpPr/>
          <p:nvPr/>
        </p:nvSpPr>
        <p:spPr>
          <a:xfrm>
            <a:off x="381000" y="1443841"/>
            <a:ext cx="3276599" cy="4939814"/>
          </a:xfrm>
          <a:prstGeom prst="rect">
            <a:avLst/>
          </a:prstGeom>
          <a:solidFill>
            <a:schemeClr val="accent4">
              <a:lumMod val="40000"/>
              <a:lumOff val="60000"/>
            </a:schemeClr>
          </a:solidFill>
        </p:spPr>
        <p:txBody>
          <a:bodyPr wrap="square">
            <a:spAutoFit/>
          </a:bodyPr>
          <a:lstStyle/>
          <a:p>
            <a:pPr algn="just"/>
            <a:r>
              <a:rPr lang="en-US" sz="1500" b="1" dirty="0">
                <a:latin typeface="Papyrus" panose="03070502060502030205" pitchFamily="66" charset="0"/>
              </a:rPr>
              <a:t>Ensemble Exploration</a:t>
            </a:r>
          </a:p>
          <a:p>
            <a:pPr algn="just"/>
            <a:endParaRPr lang="en-US" sz="1500" dirty="0">
              <a:latin typeface="Bell MT" panose="02020503060305020303" pitchFamily="18" charset="0"/>
            </a:endParaRPr>
          </a:p>
          <a:p>
            <a:pPr algn="just"/>
            <a:r>
              <a:rPr lang="en-US" sz="1500" dirty="0">
                <a:latin typeface="Bell MT" panose="02020503060305020303" pitchFamily="18" charset="0"/>
              </a:rPr>
              <a:t>To understand how the ensemble works, let's take a peek inside the Stacked Ensemble "All Models" model. The "All Models" ensemble is an ensemble of all of the individual models in the </a:t>
            </a:r>
            <a:r>
              <a:rPr lang="en-US" sz="1500" dirty="0" err="1">
                <a:latin typeface="Bell MT" panose="02020503060305020303" pitchFamily="18" charset="0"/>
              </a:rPr>
              <a:t>AutoML</a:t>
            </a:r>
            <a:r>
              <a:rPr lang="en-US" sz="1500" dirty="0">
                <a:latin typeface="Bell MT" panose="02020503060305020303" pitchFamily="18" charset="0"/>
              </a:rPr>
              <a:t> run. This is often the top performing model on the leaderboard</a:t>
            </a:r>
          </a:p>
          <a:p>
            <a:pPr algn="just"/>
            <a:r>
              <a:rPr lang="en-US" sz="1500" dirty="0">
                <a:latin typeface="Bell MT" panose="02020503060305020303" pitchFamily="18" charset="0"/>
              </a:rPr>
              <a:t>Examine the variable importance of the </a:t>
            </a:r>
            <a:r>
              <a:rPr lang="en-US" sz="1500" dirty="0" err="1">
                <a:latin typeface="Bell MT" panose="02020503060305020303" pitchFamily="18" charset="0"/>
              </a:rPr>
              <a:t>metalearner</a:t>
            </a:r>
            <a:r>
              <a:rPr lang="en-US" sz="1500" dirty="0">
                <a:latin typeface="Bell MT" panose="02020503060305020303" pitchFamily="18" charset="0"/>
              </a:rPr>
              <a:t> (combiner) algorithm in the ensemble. This shows us how much each base learner is contributing to the ensemble. The </a:t>
            </a:r>
            <a:r>
              <a:rPr lang="en-US" sz="1500" dirty="0" err="1">
                <a:latin typeface="Bell MT" panose="02020503060305020303" pitchFamily="18" charset="0"/>
              </a:rPr>
              <a:t>AutoML</a:t>
            </a:r>
            <a:r>
              <a:rPr lang="en-US" sz="1500" dirty="0">
                <a:latin typeface="Bell MT" panose="02020503060305020303" pitchFamily="18" charset="0"/>
              </a:rPr>
              <a:t> Stacked Ensembles use the default </a:t>
            </a:r>
            <a:r>
              <a:rPr lang="en-US" sz="1500" dirty="0" err="1">
                <a:latin typeface="Bell MT" panose="02020503060305020303" pitchFamily="18" charset="0"/>
              </a:rPr>
              <a:t>metalearner</a:t>
            </a:r>
            <a:r>
              <a:rPr lang="en-US" sz="1500" dirty="0">
                <a:latin typeface="Bell MT" panose="02020503060305020303" pitchFamily="18" charset="0"/>
              </a:rPr>
              <a:t> algorithm (GLM with non-negative weights), so the variable importance of the </a:t>
            </a:r>
            <a:r>
              <a:rPr lang="en-US" sz="1500" dirty="0" err="1">
                <a:latin typeface="Bell MT" panose="02020503060305020303" pitchFamily="18" charset="0"/>
              </a:rPr>
              <a:t>metalearner</a:t>
            </a:r>
            <a:r>
              <a:rPr lang="en-US" sz="1500" dirty="0">
                <a:latin typeface="Bell MT" panose="02020503060305020303" pitchFamily="18" charset="0"/>
              </a:rPr>
              <a:t> is actually the standardized coefficient magnitudes of the GLM.</a:t>
            </a:r>
          </a:p>
        </p:txBody>
      </p:sp>
    </p:spTree>
    <p:extLst>
      <p:ext uri="{BB962C8B-B14F-4D97-AF65-F5344CB8AC3E}">
        <p14:creationId xmlns:p14="http://schemas.microsoft.com/office/powerpoint/2010/main" val="1266291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218" y="1353682"/>
            <a:ext cx="10515600" cy="813233"/>
          </a:xfrm>
        </p:spPr>
        <p:txBody>
          <a:bodyPr/>
          <a:lstStyle/>
          <a:p>
            <a:pPr algn="ctr"/>
            <a:r>
              <a:rPr lang="en-IN" dirty="0"/>
              <a:t>Results and Recommendations</a:t>
            </a:r>
          </a:p>
        </p:txBody>
      </p:sp>
      <p:sp>
        <p:nvSpPr>
          <p:cNvPr id="3" name="Content Placeholder 2"/>
          <p:cNvSpPr>
            <a:spLocks noGrp="1"/>
          </p:cNvSpPr>
          <p:nvPr>
            <p:ph idx="1"/>
          </p:nvPr>
        </p:nvSpPr>
        <p:spPr>
          <a:xfrm>
            <a:off x="838200" y="2277275"/>
            <a:ext cx="10515600" cy="4237194"/>
          </a:xfrm>
        </p:spPr>
        <p:txBody>
          <a:bodyPr>
            <a:normAutofit fontScale="85000" lnSpcReduction="20000"/>
          </a:bodyPr>
          <a:lstStyle/>
          <a:p>
            <a:pPr marL="0" indent="0" algn="just">
              <a:buNone/>
            </a:pPr>
            <a:r>
              <a:rPr lang="en-IN" sz="3400" dirty="0"/>
              <a:t>A summary of the important insights and results obtained and recommendations for deployment!</a:t>
            </a:r>
          </a:p>
          <a:p>
            <a:pPr marL="0" indent="0">
              <a:buNone/>
            </a:pPr>
            <a:endParaRPr lang="en-IN" dirty="0"/>
          </a:p>
          <a:p>
            <a:pPr marL="0" indent="0">
              <a:buNone/>
            </a:pPr>
            <a:r>
              <a:rPr lang="en-IN" sz="3400" dirty="0"/>
              <a:t>Important points:</a:t>
            </a:r>
          </a:p>
          <a:p>
            <a:pPr lvl="1"/>
            <a:r>
              <a:rPr lang="en-IN" sz="2800" dirty="0"/>
              <a:t>Which of the developed models is best suited for deployment and why?</a:t>
            </a:r>
          </a:p>
          <a:p>
            <a:pPr lvl="1"/>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20087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218" y="1353682"/>
            <a:ext cx="10515600" cy="813233"/>
          </a:xfrm>
        </p:spPr>
        <p:txBody>
          <a:bodyPr/>
          <a:lstStyle/>
          <a:p>
            <a:pPr algn="ctr"/>
            <a:r>
              <a:rPr lang="en-IN" dirty="0"/>
              <a:t>Recommendations</a:t>
            </a:r>
          </a:p>
        </p:txBody>
      </p:sp>
      <p:sp>
        <p:nvSpPr>
          <p:cNvPr id="3" name="Content Placeholder 2"/>
          <p:cNvSpPr>
            <a:spLocks noGrp="1"/>
          </p:cNvSpPr>
          <p:nvPr>
            <p:ph idx="1"/>
          </p:nvPr>
        </p:nvSpPr>
        <p:spPr>
          <a:xfrm>
            <a:off x="838200" y="2277275"/>
            <a:ext cx="10515600" cy="4237194"/>
          </a:xfrm>
        </p:spPr>
        <p:txBody>
          <a:bodyPr>
            <a:normAutofit/>
          </a:bodyPr>
          <a:lstStyle/>
          <a:p>
            <a:pPr marL="0" indent="0" algn="just">
              <a:buNone/>
            </a:pPr>
            <a:r>
              <a:rPr lang="en-IN" sz="3400" dirty="0"/>
              <a:t>A summary of the innovative and new ideas proposed based on the analysis.</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2362897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218" y="1353682"/>
            <a:ext cx="10515600" cy="813233"/>
          </a:xfrm>
        </p:spPr>
        <p:txBody>
          <a:bodyPr/>
          <a:lstStyle/>
          <a:p>
            <a:pPr algn="ctr"/>
            <a:r>
              <a:rPr lang="en-IN" dirty="0"/>
              <a:t>Recommendations</a:t>
            </a:r>
          </a:p>
        </p:txBody>
      </p:sp>
      <p:sp>
        <p:nvSpPr>
          <p:cNvPr id="3" name="Content Placeholder 2"/>
          <p:cNvSpPr>
            <a:spLocks noGrp="1"/>
          </p:cNvSpPr>
          <p:nvPr>
            <p:ph idx="1"/>
          </p:nvPr>
        </p:nvSpPr>
        <p:spPr>
          <a:xfrm>
            <a:off x="838200" y="2277275"/>
            <a:ext cx="10515600" cy="4237194"/>
          </a:xfrm>
        </p:spPr>
        <p:txBody>
          <a:bodyPr>
            <a:normAutofit/>
          </a:bodyPr>
          <a:lstStyle/>
          <a:p>
            <a:pPr marL="0" indent="0" algn="just">
              <a:buNone/>
            </a:pPr>
            <a:r>
              <a:rPr lang="en-IN" sz="3400" dirty="0"/>
              <a:t>A summary of the important business outcomes /real life impact</a:t>
            </a:r>
          </a:p>
          <a:p>
            <a:pPr marL="457200" lvl="1"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Tree>
    <p:extLst>
      <p:ext uri="{BB962C8B-B14F-4D97-AF65-F5344CB8AC3E}">
        <p14:creationId xmlns:p14="http://schemas.microsoft.com/office/powerpoint/2010/main" val="382429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036" y="46651"/>
            <a:ext cx="10515600" cy="841910"/>
          </a:xfrm>
        </p:spPr>
        <p:txBody>
          <a:bodyPr/>
          <a:lstStyle/>
          <a:p>
            <a:pPr algn="ctr"/>
            <a:r>
              <a:rPr lang="en-IN" dirty="0"/>
              <a:t> </a:t>
            </a:r>
            <a:r>
              <a:rPr lang="en-IN" b="1" dirty="0">
                <a:ln w="6600">
                  <a:solidFill>
                    <a:schemeClr val="accent2"/>
                  </a:solidFill>
                  <a:prstDash val="solid"/>
                </a:ln>
                <a:solidFill>
                  <a:srgbClr val="FFFFFF"/>
                </a:solidFill>
                <a:effectLst>
                  <a:outerShdw dist="38100" dir="2700000" algn="tl" rotWithShape="0">
                    <a:schemeClr val="accent2"/>
                  </a:outerShdw>
                </a:effectLst>
              </a:rPr>
              <a:t>Data Understanding</a:t>
            </a:r>
            <a:endParaRPr lang="en-IN" dirty="0"/>
          </a:p>
        </p:txBody>
      </p:sp>
      <p:sp>
        <p:nvSpPr>
          <p:cNvPr id="4" name="Rectangle 3">
            <a:extLst>
              <a:ext uri="{FF2B5EF4-FFF2-40B4-BE49-F238E27FC236}">
                <a16:creationId xmlns:a16="http://schemas.microsoft.com/office/drawing/2014/main" id="{03C1F687-10B4-48FB-818E-7F7C13199649}"/>
              </a:ext>
            </a:extLst>
          </p:cNvPr>
          <p:cNvSpPr/>
          <p:nvPr/>
        </p:nvSpPr>
        <p:spPr>
          <a:xfrm>
            <a:off x="0" y="6755089"/>
            <a:ext cx="12192000" cy="142240"/>
          </a:xfrm>
          <a:prstGeom prst="rect">
            <a:avLst/>
          </a:prstGeom>
          <a:solidFill>
            <a:srgbClr val="EAB716"/>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pic>
        <p:nvPicPr>
          <p:cNvPr id="6" name="Content Placeholder 5">
            <a:extLst>
              <a:ext uri="{FF2B5EF4-FFF2-40B4-BE49-F238E27FC236}">
                <a16:creationId xmlns:a16="http://schemas.microsoft.com/office/drawing/2014/main" id="{24AC75BB-8F90-43EC-83B1-AF525CDB5D4C}"/>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61450" y="1555076"/>
            <a:ext cx="6729949" cy="2026324"/>
          </a:xfrm>
          <a:prstGeom prst="rect">
            <a:avLst/>
          </a:prstGeom>
          <a:noFill/>
          <a:ln>
            <a:noFill/>
          </a:ln>
        </p:spPr>
      </p:pic>
      <p:sp>
        <p:nvSpPr>
          <p:cNvPr id="5" name="TextBox 4">
            <a:extLst>
              <a:ext uri="{FF2B5EF4-FFF2-40B4-BE49-F238E27FC236}">
                <a16:creationId xmlns:a16="http://schemas.microsoft.com/office/drawing/2014/main" id="{97DC6F66-18F5-40C6-85F3-54386655B8A3}"/>
              </a:ext>
            </a:extLst>
          </p:cNvPr>
          <p:cNvSpPr txBox="1"/>
          <p:nvPr/>
        </p:nvSpPr>
        <p:spPr>
          <a:xfrm>
            <a:off x="164810" y="1121805"/>
            <a:ext cx="3683289" cy="369332"/>
          </a:xfrm>
          <a:prstGeom prst="rect">
            <a:avLst/>
          </a:prstGeom>
          <a:noFill/>
        </p:spPr>
        <p:txBody>
          <a:bodyPr wrap="square" rtlCol="0">
            <a:spAutoFit/>
          </a:bodyPr>
          <a:lstStyle/>
          <a:p>
            <a:pPr algn="ctr"/>
            <a:r>
              <a:rPr lang="en-US" b="1" dirty="0">
                <a:latin typeface="Papyrus" panose="03070502060502030205" pitchFamily="66" charset="0"/>
              </a:rPr>
              <a:t>Summary Statistics[Train]</a:t>
            </a:r>
          </a:p>
        </p:txBody>
      </p:sp>
      <p:pic>
        <p:nvPicPr>
          <p:cNvPr id="1026" name="Picture 2">
            <a:extLst>
              <a:ext uri="{FF2B5EF4-FFF2-40B4-BE49-F238E27FC236}">
                <a16:creationId xmlns:a16="http://schemas.microsoft.com/office/drawing/2014/main" id="{3A8286C7-FC80-4E95-BDD3-CD66FAD8F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950" y="1555076"/>
            <a:ext cx="4010025" cy="28259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A70A59-65ED-4E41-9B58-93581D53E66F}"/>
              </a:ext>
            </a:extLst>
          </p:cNvPr>
          <p:cNvSpPr txBox="1"/>
          <p:nvPr/>
        </p:nvSpPr>
        <p:spPr>
          <a:xfrm>
            <a:off x="8220075" y="4779704"/>
            <a:ext cx="3609975" cy="1077218"/>
          </a:xfrm>
          <a:prstGeom prst="rect">
            <a:avLst/>
          </a:prstGeom>
          <a:solidFill>
            <a:schemeClr val="accent4">
              <a:lumMod val="40000"/>
              <a:lumOff val="60000"/>
            </a:schemeClr>
          </a:solidFill>
        </p:spPr>
        <p:txBody>
          <a:bodyPr wrap="square" rtlCol="0">
            <a:spAutoFit/>
          </a:bodyPr>
          <a:lstStyle/>
          <a:p>
            <a:r>
              <a:rPr lang="en-US" sz="1600" dirty="0">
                <a:latin typeface="Bell MT" panose="02020503060305020303" pitchFamily="18" charset="0"/>
              </a:rPr>
              <a:t>Sales data is not normally distributed, so we will use non-parametric statistical tests.</a:t>
            </a:r>
          </a:p>
          <a:p>
            <a:r>
              <a:rPr lang="en-US" sz="1600" b="1" dirty="0">
                <a:latin typeface="Bell MT" panose="02020503060305020303" pitchFamily="18" charset="0"/>
              </a:rPr>
              <a:t>Skewness : 1.1313</a:t>
            </a:r>
          </a:p>
        </p:txBody>
      </p:sp>
      <p:pic>
        <p:nvPicPr>
          <p:cNvPr id="13" name="Picture 12">
            <a:extLst>
              <a:ext uri="{FF2B5EF4-FFF2-40B4-BE49-F238E27FC236}">
                <a16:creationId xmlns:a16="http://schemas.microsoft.com/office/drawing/2014/main" id="{54A8D6C8-B2A4-40A8-9E79-EC8C4A23699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003261" y="3812559"/>
            <a:ext cx="4597689" cy="2825935"/>
          </a:xfrm>
          <a:prstGeom prst="rect">
            <a:avLst/>
          </a:prstGeom>
          <a:noFill/>
          <a:ln>
            <a:noFill/>
          </a:ln>
        </p:spPr>
      </p:pic>
      <p:sp>
        <p:nvSpPr>
          <p:cNvPr id="9" name="Rectangle 8">
            <a:extLst>
              <a:ext uri="{FF2B5EF4-FFF2-40B4-BE49-F238E27FC236}">
                <a16:creationId xmlns:a16="http://schemas.microsoft.com/office/drawing/2014/main" id="{98FB777F-7638-4ECB-BA22-A6350654F3A1}"/>
              </a:ext>
            </a:extLst>
          </p:cNvPr>
          <p:cNvSpPr/>
          <p:nvPr/>
        </p:nvSpPr>
        <p:spPr>
          <a:xfrm>
            <a:off x="661450" y="3852617"/>
            <a:ext cx="2341811" cy="1569660"/>
          </a:xfrm>
          <a:prstGeom prst="rect">
            <a:avLst/>
          </a:prstGeom>
          <a:solidFill>
            <a:schemeClr val="accent4">
              <a:lumMod val="40000"/>
              <a:lumOff val="60000"/>
            </a:schemeClr>
          </a:solidFill>
        </p:spPr>
        <p:txBody>
          <a:bodyPr wrap="square">
            <a:spAutoFit/>
          </a:bodyPr>
          <a:lstStyle/>
          <a:p>
            <a:r>
              <a:rPr lang="en-US" sz="1600" dirty="0">
                <a:latin typeface="Bell MT" panose="02020503060305020303" pitchFamily="18" charset="0"/>
                <a:ea typeface="Calibri" panose="020F0502020204030204" pitchFamily="34" charset="0"/>
                <a:cs typeface="Times New Roman" panose="02020603050405020304" pitchFamily="18" charset="0"/>
              </a:rPr>
              <a:t>A correlation matrix to verify if there is any particular feature that has a high degree of association(positive or negative) with Sales.</a:t>
            </a:r>
            <a:endParaRPr lang="en-US" sz="1600" dirty="0">
              <a:latin typeface="Bell MT" panose="02020503060305020303" pitchFamily="18" charset="0"/>
            </a:endParaRPr>
          </a:p>
        </p:txBody>
      </p:sp>
    </p:spTree>
    <p:extLst>
      <p:ext uri="{BB962C8B-B14F-4D97-AF65-F5344CB8AC3E}">
        <p14:creationId xmlns:p14="http://schemas.microsoft.com/office/powerpoint/2010/main" val="180170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713070-8114-4B92-803C-69358188DC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5" name="Title 1">
            <a:extLst>
              <a:ext uri="{FF2B5EF4-FFF2-40B4-BE49-F238E27FC236}">
                <a16:creationId xmlns:a16="http://schemas.microsoft.com/office/drawing/2014/main" id="{0C8E85F7-28B8-404F-97D2-344644F60B0B}"/>
              </a:ext>
            </a:extLst>
          </p:cNvPr>
          <p:cNvSpPr>
            <a:spLocks noGrp="1"/>
          </p:cNvSpPr>
          <p:nvPr>
            <p:ph type="title"/>
          </p:nvPr>
        </p:nvSpPr>
        <p:spPr>
          <a:xfrm>
            <a:off x="1584036" y="46651"/>
            <a:ext cx="10515600" cy="841910"/>
          </a:xfrm>
        </p:spPr>
        <p:txBody>
          <a:body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7" name="Picture 6">
            <a:extLst>
              <a:ext uri="{FF2B5EF4-FFF2-40B4-BE49-F238E27FC236}">
                <a16:creationId xmlns:a16="http://schemas.microsoft.com/office/drawing/2014/main" id="{77245388-A26C-45FA-ABC8-0D6D419A1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2124" y="1984375"/>
            <a:ext cx="6451601" cy="2374900"/>
          </a:xfrm>
          <a:prstGeom prst="rect">
            <a:avLst/>
          </a:prstGeom>
          <a:noFill/>
          <a:ln>
            <a:noFill/>
          </a:ln>
        </p:spPr>
      </p:pic>
      <p:sp>
        <p:nvSpPr>
          <p:cNvPr id="6" name="TextBox 5">
            <a:extLst>
              <a:ext uri="{FF2B5EF4-FFF2-40B4-BE49-F238E27FC236}">
                <a16:creationId xmlns:a16="http://schemas.microsoft.com/office/drawing/2014/main" id="{2E33E71B-626D-43F6-B5D4-59D57EC79846}"/>
              </a:ext>
            </a:extLst>
          </p:cNvPr>
          <p:cNvSpPr txBox="1"/>
          <p:nvPr/>
        </p:nvSpPr>
        <p:spPr>
          <a:xfrm>
            <a:off x="492125" y="1295400"/>
            <a:ext cx="3635738" cy="369332"/>
          </a:xfrm>
          <a:prstGeom prst="rect">
            <a:avLst/>
          </a:prstGeom>
          <a:solidFill>
            <a:schemeClr val="accent4">
              <a:lumMod val="40000"/>
              <a:lumOff val="60000"/>
            </a:schemeClr>
          </a:solidFill>
        </p:spPr>
        <p:txBody>
          <a:bodyPr wrap="square" rtlCol="0">
            <a:spAutoFit/>
          </a:bodyPr>
          <a:lstStyle/>
          <a:p>
            <a:r>
              <a:rPr lang="en-US" dirty="0">
                <a:latin typeface="Bell MT" panose="02020503060305020303" pitchFamily="18" charset="0"/>
              </a:rPr>
              <a:t>Check Missing values or NAs - None</a:t>
            </a:r>
          </a:p>
        </p:txBody>
      </p:sp>
      <p:pic>
        <p:nvPicPr>
          <p:cNvPr id="9" name="Picture 8">
            <a:extLst>
              <a:ext uri="{FF2B5EF4-FFF2-40B4-BE49-F238E27FC236}">
                <a16:creationId xmlns:a16="http://schemas.microsoft.com/office/drawing/2014/main" id="{892F1A6C-302A-47B9-A9C9-5C5518AD042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7661" y="1833885"/>
            <a:ext cx="3102264" cy="2263335"/>
          </a:xfrm>
          <a:prstGeom prst="rect">
            <a:avLst/>
          </a:prstGeom>
          <a:noFill/>
          <a:ln>
            <a:noFill/>
          </a:ln>
        </p:spPr>
      </p:pic>
      <p:pic>
        <p:nvPicPr>
          <p:cNvPr id="10" name="Picture 9">
            <a:extLst>
              <a:ext uri="{FF2B5EF4-FFF2-40B4-BE49-F238E27FC236}">
                <a16:creationId xmlns:a16="http://schemas.microsoft.com/office/drawing/2014/main" id="{A0F5ECA8-C481-4078-8EF8-669F64B1D47D}"/>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48154" y="4252199"/>
            <a:ext cx="3102264" cy="2263336"/>
          </a:xfrm>
          <a:prstGeom prst="rect">
            <a:avLst/>
          </a:prstGeom>
          <a:noFill/>
          <a:ln>
            <a:noFill/>
          </a:ln>
        </p:spPr>
      </p:pic>
      <p:pic>
        <p:nvPicPr>
          <p:cNvPr id="11" name="Picture 10">
            <a:extLst>
              <a:ext uri="{FF2B5EF4-FFF2-40B4-BE49-F238E27FC236}">
                <a16:creationId xmlns:a16="http://schemas.microsoft.com/office/drawing/2014/main" id="{AEB67A3C-F297-4423-A2BE-34DE07E2CEBE}"/>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5925" y="4487152"/>
            <a:ext cx="2901950" cy="1999371"/>
          </a:xfrm>
          <a:prstGeom prst="rect">
            <a:avLst/>
          </a:prstGeom>
          <a:noFill/>
          <a:ln>
            <a:noFill/>
          </a:ln>
        </p:spPr>
      </p:pic>
      <p:pic>
        <p:nvPicPr>
          <p:cNvPr id="12" name="Picture 11">
            <a:extLst>
              <a:ext uri="{FF2B5EF4-FFF2-40B4-BE49-F238E27FC236}">
                <a16:creationId xmlns:a16="http://schemas.microsoft.com/office/drawing/2014/main" id="{D6975F1B-FE7C-4BEC-AC84-71067F786AEF}"/>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2886" y="4487153"/>
            <a:ext cx="2787650" cy="1999372"/>
          </a:xfrm>
          <a:prstGeom prst="rect">
            <a:avLst/>
          </a:prstGeom>
          <a:noFill/>
          <a:ln>
            <a:noFill/>
          </a:ln>
        </p:spPr>
      </p:pic>
      <p:sp>
        <p:nvSpPr>
          <p:cNvPr id="8" name="TextBox 7">
            <a:extLst>
              <a:ext uri="{FF2B5EF4-FFF2-40B4-BE49-F238E27FC236}">
                <a16:creationId xmlns:a16="http://schemas.microsoft.com/office/drawing/2014/main" id="{C28B4CFE-F98D-437F-8699-8B8562E504BF}"/>
              </a:ext>
            </a:extLst>
          </p:cNvPr>
          <p:cNvSpPr txBox="1"/>
          <p:nvPr/>
        </p:nvSpPr>
        <p:spPr>
          <a:xfrm>
            <a:off x="7559530" y="1067136"/>
            <a:ext cx="3438525" cy="369332"/>
          </a:xfrm>
          <a:prstGeom prst="rect">
            <a:avLst/>
          </a:prstGeom>
          <a:solidFill>
            <a:schemeClr val="accent4">
              <a:lumMod val="40000"/>
              <a:lumOff val="60000"/>
            </a:schemeClr>
          </a:solidFill>
        </p:spPr>
        <p:txBody>
          <a:bodyPr wrap="square" rtlCol="0">
            <a:spAutoFit/>
          </a:bodyPr>
          <a:lstStyle/>
          <a:p>
            <a:r>
              <a:rPr lang="en-US" dirty="0">
                <a:latin typeface="Bell MT" panose="02020503060305020303" pitchFamily="18" charset="0"/>
              </a:rPr>
              <a:t>Plot Interactions with Sales</a:t>
            </a:r>
          </a:p>
        </p:txBody>
      </p:sp>
    </p:spTree>
    <p:extLst>
      <p:ext uri="{BB962C8B-B14F-4D97-AF65-F5344CB8AC3E}">
        <p14:creationId xmlns:p14="http://schemas.microsoft.com/office/powerpoint/2010/main" val="74584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5122" name="Picture 2">
            <a:extLst>
              <a:ext uri="{FF2B5EF4-FFF2-40B4-BE49-F238E27FC236}">
                <a16:creationId xmlns:a16="http://schemas.microsoft.com/office/drawing/2014/main" id="{BC608AAA-5956-499A-896C-2FBB83EB6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38" y="1252538"/>
            <a:ext cx="3705225" cy="239077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037051AE-9172-4817-9D61-64B57F1277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638" y="4054210"/>
            <a:ext cx="3705225" cy="2390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D696F447-9E79-4BF7-841D-63C3DF9C8C99}"/>
              </a:ext>
            </a:extLst>
          </p:cNvPr>
          <p:cNvSpPr>
            <a:spLocks noChangeArrowheads="1"/>
          </p:cNvSpPr>
          <p:nvPr/>
        </p:nvSpPr>
        <p:spPr bwMode="auto">
          <a:xfrm>
            <a:off x="790575" y="3690233"/>
            <a:ext cx="49911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Skewness for Item_W : -0.17953093828329283</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F5C70A0E-4321-439C-B7AB-6E42A24EBF8B}"/>
              </a:ext>
            </a:extLst>
          </p:cNvPr>
          <p:cNvSpPr>
            <a:spLocks noChangeArrowheads="1"/>
          </p:cNvSpPr>
          <p:nvPr/>
        </p:nvSpPr>
        <p:spPr bwMode="auto">
          <a:xfrm>
            <a:off x="745836" y="900074"/>
            <a:ext cx="3505807"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Courier New" panose="02070309020205020404" pitchFamily="49" charset="0"/>
              </a:rPr>
              <a:t>Skewness for Item_MRP : 0.055660346208835934</a:t>
            </a:r>
            <a:r>
              <a:rPr kumimoji="0" lang="en-US" altLang="en-US" sz="800" b="1"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5129" name="Picture 9">
            <a:extLst>
              <a:ext uri="{FF2B5EF4-FFF2-40B4-BE49-F238E27FC236}">
                <a16:creationId xmlns:a16="http://schemas.microsoft.com/office/drawing/2014/main" id="{5B997AF8-497D-4E19-8E7D-59C5660417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109702"/>
            <a:ext cx="3467100" cy="26574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E5657DC-4D77-4DA8-A194-973846FF3E20}"/>
              </a:ext>
            </a:extLst>
          </p:cNvPr>
          <p:cNvSpPr/>
          <p:nvPr/>
        </p:nvSpPr>
        <p:spPr>
          <a:xfrm>
            <a:off x="4486275" y="4054210"/>
            <a:ext cx="3385863" cy="369332"/>
          </a:xfrm>
          <a:prstGeom prst="rect">
            <a:avLst/>
          </a:prstGeom>
        </p:spPr>
        <p:txBody>
          <a:bodyPr wrap="none">
            <a:spAutoFit/>
          </a:bodyPr>
          <a:lstStyle/>
          <a:p>
            <a:r>
              <a:rPr lang="en-US" b="1" dirty="0">
                <a:solidFill>
                  <a:srgbClr val="000000"/>
                </a:solidFill>
                <a:latin typeface="Papyrus" panose="03070502060502030205" pitchFamily="66" charset="0"/>
              </a:rPr>
              <a:t>IQR method of outlier detection</a:t>
            </a:r>
            <a:endParaRPr lang="en-US" b="1" i="0" dirty="0">
              <a:solidFill>
                <a:srgbClr val="000000"/>
              </a:solidFill>
              <a:effectLst/>
              <a:latin typeface="Papyrus" panose="03070502060502030205" pitchFamily="66" charset="0"/>
            </a:endParaRPr>
          </a:p>
        </p:txBody>
      </p:sp>
      <p:sp>
        <p:nvSpPr>
          <p:cNvPr id="10" name="Rectangle 9">
            <a:extLst>
              <a:ext uri="{FF2B5EF4-FFF2-40B4-BE49-F238E27FC236}">
                <a16:creationId xmlns:a16="http://schemas.microsoft.com/office/drawing/2014/main" id="{17672042-7A5B-492D-90E1-7306A1FCBC69}"/>
              </a:ext>
            </a:extLst>
          </p:cNvPr>
          <p:cNvSpPr/>
          <p:nvPr/>
        </p:nvSpPr>
        <p:spPr>
          <a:xfrm>
            <a:off x="4486275" y="4593382"/>
            <a:ext cx="6096000" cy="1754326"/>
          </a:xfrm>
          <a:prstGeom prst="rect">
            <a:avLst/>
          </a:prstGeom>
          <a:solidFill>
            <a:schemeClr val="accent4">
              <a:lumMod val="40000"/>
              <a:lumOff val="60000"/>
            </a:schemeClr>
          </a:solidFill>
        </p:spPr>
        <p:txBody>
          <a:bodyPr>
            <a:spAutoFit/>
          </a:bodyPr>
          <a:lstStyle/>
          <a:p>
            <a:r>
              <a:rPr lang="en-US" dirty="0">
                <a:latin typeface="Bell MT" panose="02020503060305020303" pitchFamily="18" charset="0"/>
              </a:rPr>
              <a:t>Calculate the interquartile range for the data. </a:t>
            </a:r>
          </a:p>
          <a:p>
            <a:r>
              <a:rPr lang="en-US" dirty="0">
                <a:latin typeface="Bell MT" panose="02020503060305020303" pitchFamily="18" charset="0"/>
              </a:rPr>
              <a:t>Multiply the interquartile range (IQR) by 1.5 (a constant used to discern outliers).</a:t>
            </a:r>
          </a:p>
          <a:p>
            <a:r>
              <a:rPr lang="en-US" dirty="0">
                <a:latin typeface="Bell MT" panose="02020503060305020303" pitchFamily="18" charset="0"/>
              </a:rPr>
              <a:t>Add 1.5 x (IQR) to the third quartile. Any number greater than this is a suspected outlier. Subtract 1.5 x (IQR) from the first quartile. Any number less than this is a suspected outlier.</a:t>
            </a:r>
          </a:p>
        </p:txBody>
      </p:sp>
      <p:sp>
        <p:nvSpPr>
          <p:cNvPr id="11" name="Rectangle 10">
            <a:extLst>
              <a:ext uri="{FF2B5EF4-FFF2-40B4-BE49-F238E27FC236}">
                <a16:creationId xmlns:a16="http://schemas.microsoft.com/office/drawing/2014/main" id="{D958D130-D610-4958-9B28-C931891AABB8}"/>
              </a:ext>
            </a:extLst>
          </p:cNvPr>
          <p:cNvSpPr/>
          <p:nvPr/>
        </p:nvSpPr>
        <p:spPr>
          <a:xfrm>
            <a:off x="8303243" y="925036"/>
            <a:ext cx="3619902" cy="369332"/>
          </a:xfrm>
          <a:prstGeom prst="rect">
            <a:avLst/>
          </a:prstGeom>
        </p:spPr>
        <p:txBody>
          <a:bodyPr wrap="none">
            <a:spAutoFit/>
          </a:bodyPr>
          <a:lstStyle/>
          <a:p>
            <a:r>
              <a:rPr lang="en-US" b="1" dirty="0">
                <a:solidFill>
                  <a:srgbClr val="000000"/>
                </a:solidFill>
                <a:latin typeface="Papyrus" panose="03070502060502030205" pitchFamily="66" charset="0"/>
              </a:rPr>
              <a:t>Outlier Handling by Winsorization</a:t>
            </a:r>
            <a:endParaRPr lang="en-US" b="1" i="0" dirty="0">
              <a:solidFill>
                <a:srgbClr val="000000"/>
              </a:solidFill>
              <a:effectLst/>
              <a:latin typeface="Papyrus" panose="03070502060502030205" pitchFamily="66" charset="0"/>
            </a:endParaRPr>
          </a:p>
        </p:txBody>
      </p:sp>
      <p:sp>
        <p:nvSpPr>
          <p:cNvPr id="12" name="Rectangle 11">
            <a:extLst>
              <a:ext uri="{FF2B5EF4-FFF2-40B4-BE49-F238E27FC236}">
                <a16:creationId xmlns:a16="http://schemas.microsoft.com/office/drawing/2014/main" id="{26F0C226-806A-4A09-859B-725511A0F2AB}"/>
              </a:ext>
            </a:extLst>
          </p:cNvPr>
          <p:cNvSpPr/>
          <p:nvPr/>
        </p:nvSpPr>
        <p:spPr>
          <a:xfrm>
            <a:off x="8458199" y="1412234"/>
            <a:ext cx="3000376" cy="1754326"/>
          </a:xfrm>
          <a:prstGeom prst="rect">
            <a:avLst/>
          </a:prstGeom>
          <a:solidFill>
            <a:schemeClr val="accent4">
              <a:lumMod val="40000"/>
              <a:lumOff val="60000"/>
            </a:schemeClr>
          </a:solidFill>
        </p:spPr>
        <p:txBody>
          <a:bodyPr wrap="square">
            <a:spAutoFit/>
          </a:bodyPr>
          <a:lstStyle/>
          <a:p>
            <a:r>
              <a:rPr lang="en-US" dirty="0">
                <a:latin typeface="Bell MT" panose="02020503060305020303" pitchFamily="18" charset="0"/>
              </a:rPr>
              <a:t>Handle outliers by replacing values above/below a certain threhold with the threshold</a:t>
            </a:r>
          </a:p>
          <a:p>
            <a:r>
              <a:rPr lang="en-US" dirty="0">
                <a:latin typeface="Bell MT" panose="02020503060305020303" pitchFamily="18" charset="0"/>
              </a:rPr>
              <a:t>Here, we have taken the lower and upper thresholds to be 1% and 99%.</a:t>
            </a:r>
          </a:p>
        </p:txBody>
      </p:sp>
    </p:spTree>
    <p:extLst>
      <p:ext uri="{BB962C8B-B14F-4D97-AF65-F5344CB8AC3E}">
        <p14:creationId xmlns:p14="http://schemas.microsoft.com/office/powerpoint/2010/main" val="26310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4" name="Picture 3">
            <a:extLst>
              <a:ext uri="{FF2B5EF4-FFF2-40B4-BE49-F238E27FC236}">
                <a16:creationId xmlns:a16="http://schemas.microsoft.com/office/drawing/2014/main" id="{A6BA6BD6-6A82-4C4A-85F2-B3093ED458C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85775" y="1179512"/>
            <a:ext cx="5816441" cy="2887663"/>
          </a:xfrm>
          <a:prstGeom prst="rect">
            <a:avLst/>
          </a:prstGeom>
          <a:noFill/>
          <a:ln>
            <a:noFill/>
          </a:ln>
        </p:spPr>
      </p:pic>
      <p:pic>
        <p:nvPicPr>
          <p:cNvPr id="5" name="Picture 4">
            <a:extLst>
              <a:ext uri="{FF2B5EF4-FFF2-40B4-BE49-F238E27FC236}">
                <a16:creationId xmlns:a16="http://schemas.microsoft.com/office/drawing/2014/main" id="{6184E891-94BA-41BF-985D-CDF9EAF10AC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50438" y="3850005"/>
            <a:ext cx="5816441" cy="3007995"/>
          </a:xfrm>
          <a:prstGeom prst="rect">
            <a:avLst/>
          </a:prstGeom>
          <a:noFill/>
          <a:ln>
            <a:noFill/>
          </a:ln>
        </p:spPr>
      </p:pic>
      <p:sp>
        <p:nvSpPr>
          <p:cNvPr id="6" name="TextBox 5">
            <a:extLst>
              <a:ext uri="{FF2B5EF4-FFF2-40B4-BE49-F238E27FC236}">
                <a16:creationId xmlns:a16="http://schemas.microsoft.com/office/drawing/2014/main" id="{0DF6D946-BEE3-45C5-B245-5258C75AB9A7}"/>
              </a:ext>
            </a:extLst>
          </p:cNvPr>
          <p:cNvSpPr txBox="1"/>
          <p:nvPr/>
        </p:nvSpPr>
        <p:spPr>
          <a:xfrm>
            <a:off x="6452552" y="1266825"/>
            <a:ext cx="5057775" cy="1815882"/>
          </a:xfrm>
          <a:prstGeom prst="rect">
            <a:avLst/>
          </a:prstGeom>
          <a:solidFill>
            <a:schemeClr val="accent4">
              <a:lumMod val="40000"/>
              <a:lumOff val="60000"/>
            </a:schemeClr>
          </a:solidFill>
        </p:spPr>
        <p:txBody>
          <a:bodyPr wrap="square" rtlCol="0">
            <a:spAutoFit/>
          </a:bodyPr>
          <a:lstStyle/>
          <a:p>
            <a:pPr algn="just"/>
            <a:r>
              <a:rPr lang="en-US" sz="1600" dirty="0">
                <a:latin typeface="Bell MT" panose="02020503060305020303" pitchFamily="18" charset="0"/>
              </a:rPr>
              <a:t>We have created a histogram with 20 bins for Sales. Most frequent occurrence is the range between </a:t>
            </a:r>
            <a:r>
              <a:rPr lang="en-US" sz="1600" u="sng" dirty="0">
                <a:latin typeface="Bell MT" panose="02020503060305020303" pitchFamily="18" charset="0"/>
              </a:rPr>
              <a:t>Rs.1000-2000</a:t>
            </a:r>
            <a:r>
              <a:rPr lang="en-US" sz="1600" dirty="0">
                <a:latin typeface="Bell MT" panose="02020503060305020303" pitchFamily="18" charset="0"/>
              </a:rPr>
              <a:t>. This means that maximum products that are being sold fall in this range. Beyond this , the frequency of sales is on a downward slope. Next, we plot the frequency charts of Sales as per Outlet_ID, Outlet_Year, Outlet_Size and Outlet_Location_Type.</a:t>
            </a:r>
          </a:p>
        </p:txBody>
      </p:sp>
      <p:sp>
        <p:nvSpPr>
          <p:cNvPr id="7" name="Rectangle 6">
            <a:extLst>
              <a:ext uri="{FF2B5EF4-FFF2-40B4-BE49-F238E27FC236}">
                <a16:creationId xmlns:a16="http://schemas.microsoft.com/office/drawing/2014/main" id="{B8A8BEC1-DF13-49CD-8D86-EA1025C16E32}"/>
              </a:ext>
            </a:extLst>
          </p:cNvPr>
          <p:cNvSpPr/>
          <p:nvPr/>
        </p:nvSpPr>
        <p:spPr>
          <a:xfrm>
            <a:off x="485775" y="4257551"/>
            <a:ext cx="5256530" cy="1930208"/>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We have created a histogram with 20 bins for Item Weight. Most frequent occurrence is when the items </a:t>
            </a:r>
            <a:r>
              <a:rPr lang="en-US" sz="1600" u="sng" dirty="0">
                <a:solidFill>
                  <a:srgbClr val="111111"/>
                </a:solidFill>
                <a:latin typeface="Bell MT" panose="02020503060305020303" pitchFamily="18" charset="0"/>
                <a:ea typeface="Times New Roman" panose="02020603050405020304" pitchFamily="18" charset="0"/>
                <a:cs typeface="Arial" panose="020B0604020202020204" pitchFamily="34" charset="0"/>
              </a:rPr>
              <a:t>weighs 10, 14 and 22.</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 This means that maximum item-weights of products that are being sold fall in this range. Beyond this , the frequency of Item Weight can vary.</a:t>
            </a:r>
            <a:r>
              <a:rPr lang="en-US" sz="1600" dirty="0">
                <a:latin typeface="Bell MT" panose="02020503060305020303" pitchFamily="18" charset="0"/>
                <a:ea typeface="Times New Roman" panose="02020603050405020304" pitchFamily="18" charset="0"/>
                <a:cs typeface="Times New Roman" panose="02020603050405020304" pitchFamily="18" charset="0"/>
              </a:rPr>
              <a:t> </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Next, we plot the frequency charts of Item Weight as per Outlet_ID, Outlet_Year, Outlet_Size and Outlet_Location_Type.</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858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4" name="Picture 3">
            <a:extLst>
              <a:ext uri="{FF2B5EF4-FFF2-40B4-BE49-F238E27FC236}">
                <a16:creationId xmlns:a16="http://schemas.microsoft.com/office/drawing/2014/main" id="{827451C9-EBCA-4F2E-BE6B-1EF72188D4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8564" y="1217792"/>
            <a:ext cx="6786413" cy="4887913"/>
          </a:xfrm>
          <a:prstGeom prst="rect">
            <a:avLst/>
          </a:prstGeom>
          <a:noFill/>
          <a:ln>
            <a:noFill/>
          </a:ln>
        </p:spPr>
      </p:pic>
      <p:sp>
        <p:nvSpPr>
          <p:cNvPr id="5" name="Rectangle 4">
            <a:extLst>
              <a:ext uri="{FF2B5EF4-FFF2-40B4-BE49-F238E27FC236}">
                <a16:creationId xmlns:a16="http://schemas.microsoft.com/office/drawing/2014/main" id="{066D93D4-F71C-43CF-8967-12582F9638DE}"/>
              </a:ext>
            </a:extLst>
          </p:cNvPr>
          <p:cNvSpPr/>
          <p:nvPr/>
        </p:nvSpPr>
        <p:spPr>
          <a:xfrm>
            <a:off x="7086600" y="1217792"/>
            <a:ext cx="4936836" cy="1930208"/>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We have created a histogram with 20 bins for Item MRP. Most frequent occurrence is when the items MRPS is around 60, 125 and 200. This means that maximum item-MRP of products that are being sold fall in this range. Beyond these values, the MRP can vary.</a:t>
            </a:r>
            <a:r>
              <a:rPr lang="en-US" sz="1600" dirty="0">
                <a:latin typeface="Bell MT" panose="02020503060305020303" pitchFamily="18" charset="0"/>
                <a:ea typeface="Times New Roman" panose="02020603050405020304" pitchFamily="18" charset="0"/>
                <a:cs typeface="Times New Roman" panose="02020603050405020304" pitchFamily="18" charset="0"/>
              </a:rPr>
              <a:t> </a:t>
            </a:r>
            <a:r>
              <a:rPr lang="en-US" sz="1600" dirty="0">
                <a:solidFill>
                  <a:srgbClr val="111111"/>
                </a:solidFill>
                <a:latin typeface="Bell MT" panose="02020503060305020303" pitchFamily="18" charset="0"/>
                <a:ea typeface="Times New Roman" panose="02020603050405020304" pitchFamily="18" charset="0"/>
                <a:cs typeface="Arial" panose="020B0604020202020204" pitchFamily="34" charset="0"/>
              </a:rPr>
              <a:t>Next, we plot the frequency charts of Item MRP as per Outlet_ID, Outlet_Year, Outlet_Size and Outlet_Location_Type.</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0EFCBEB-ADFA-458F-8883-7398DA3F5DD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661749"/>
            <a:ext cx="5089236" cy="3149600"/>
          </a:xfrm>
          <a:prstGeom prst="rect">
            <a:avLst/>
          </a:prstGeom>
          <a:noFill/>
          <a:ln>
            <a:noFill/>
          </a:ln>
        </p:spPr>
      </p:pic>
    </p:spTree>
    <p:extLst>
      <p:ext uri="{BB962C8B-B14F-4D97-AF65-F5344CB8AC3E}">
        <p14:creationId xmlns:p14="http://schemas.microsoft.com/office/powerpoint/2010/main" val="295808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pic>
        <p:nvPicPr>
          <p:cNvPr id="4" name="Picture 3">
            <a:extLst>
              <a:ext uri="{FF2B5EF4-FFF2-40B4-BE49-F238E27FC236}">
                <a16:creationId xmlns:a16="http://schemas.microsoft.com/office/drawing/2014/main" id="{BDF48425-840A-4FA2-BE61-ADEA6A5CC31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9720" y="1005156"/>
            <a:ext cx="5943600" cy="2948305"/>
          </a:xfrm>
          <a:prstGeom prst="rect">
            <a:avLst/>
          </a:prstGeom>
          <a:noFill/>
          <a:ln>
            <a:noFill/>
          </a:ln>
        </p:spPr>
      </p:pic>
      <p:pic>
        <p:nvPicPr>
          <p:cNvPr id="5" name="Picture 4">
            <a:extLst>
              <a:ext uri="{FF2B5EF4-FFF2-40B4-BE49-F238E27FC236}">
                <a16:creationId xmlns:a16="http://schemas.microsoft.com/office/drawing/2014/main" id="{F6EE6D60-7033-4A8C-9284-17FADCA6858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48680" y="3662362"/>
            <a:ext cx="5943600" cy="2948305"/>
          </a:xfrm>
          <a:prstGeom prst="rect">
            <a:avLst/>
          </a:prstGeom>
          <a:noFill/>
          <a:ln>
            <a:noFill/>
          </a:ln>
        </p:spPr>
      </p:pic>
      <p:sp>
        <p:nvSpPr>
          <p:cNvPr id="6" name="Rectangle 5">
            <a:extLst>
              <a:ext uri="{FF2B5EF4-FFF2-40B4-BE49-F238E27FC236}">
                <a16:creationId xmlns:a16="http://schemas.microsoft.com/office/drawing/2014/main" id="{73495136-1FF9-45C5-88B7-61888B77299F}"/>
              </a:ext>
            </a:extLst>
          </p:cNvPr>
          <p:cNvSpPr/>
          <p:nvPr/>
        </p:nvSpPr>
        <p:spPr>
          <a:xfrm>
            <a:off x="461645" y="4255461"/>
            <a:ext cx="5619750" cy="1930208"/>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latin typeface="Bell MT" panose="02020503060305020303" pitchFamily="18" charset="0"/>
                <a:ea typeface="Calibri" panose="020F0502020204030204" pitchFamily="34" charset="0"/>
                <a:cs typeface="Times New Roman" panose="02020603050405020304" pitchFamily="18" charset="0"/>
              </a:rPr>
              <a:t>We plot Sales numbers to check  2 KPI : </a:t>
            </a:r>
            <a:r>
              <a:rPr lang="en-US" sz="1600" b="1" dirty="0">
                <a:latin typeface="Bell MT" panose="02020503060305020303" pitchFamily="18" charset="0"/>
                <a:ea typeface="Calibri" panose="020F0502020204030204" pitchFamily="34" charset="0"/>
                <a:cs typeface="Times New Roman" panose="02020603050405020304" pitchFamily="18" charset="0"/>
              </a:rPr>
              <a:t>Year-wise Sales(Trend) </a:t>
            </a:r>
            <a:r>
              <a:rPr lang="en-US" sz="1600" dirty="0">
                <a:latin typeface="Bell MT" panose="02020503060305020303" pitchFamily="18" charset="0"/>
                <a:ea typeface="Calibri" panose="020F0502020204030204" pitchFamily="34" charset="0"/>
                <a:cs typeface="Times New Roman" panose="02020603050405020304" pitchFamily="18" charset="0"/>
              </a:rPr>
              <a:t>and</a:t>
            </a:r>
            <a:r>
              <a:rPr lang="en-US" sz="1600" b="1" dirty="0">
                <a:latin typeface="Bell MT" panose="02020503060305020303" pitchFamily="18" charset="0"/>
                <a:ea typeface="Calibri" panose="020F0502020204030204" pitchFamily="34" charset="0"/>
                <a:cs typeface="Times New Roman" panose="02020603050405020304" pitchFamily="18" charset="0"/>
              </a:rPr>
              <a:t> Sales Distribution by Outlet Size. </a:t>
            </a:r>
            <a:r>
              <a:rPr lang="en-US" sz="1600" dirty="0">
                <a:latin typeface="Bell MT" panose="02020503060305020303" pitchFamily="18" charset="0"/>
                <a:ea typeface="Calibri" panose="020F0502020204030204" pitchFamily="34" charset="0"/>
                <a:cs typeface="Times New Roman" panose="02020603050405020304" pitchFamily="18" charset="0"/>
              </a:rPr>
              <a:t>The numbers here indicate the median values of Sales every year and by Outlet size. Median sales was highest in the year 1996 and the lowest in 2005. Big outlets have maximum median sales and medium sized outlets have minimum median sales. Tier 2 cities have highest median sales and OUT013 had the highest median sales.</a:t>
            </a:r>
          </a:p>
        </p:txBody>
      </p:sp>
      <p:sp>
        <p:nvSpPr>
          <p:cNvPr id="7" name="Rectangle 6">
            <a:extLst>
              <a:ext uri="{FF2B5EF4-FFF2-40B4-BE49-F238E27FC236}">
                <a16:creationId xmlns:a16="http://schemas.microsoft.com/office/drawing/2014/main" id="{DD0E76C8-3898-4278-B4A4-13E4135B31B9}"/>
              </a:ext>
            </a:extLst>
          </p:cNvPr>
          <p:cNvSpPr/>
          <p:nvPr/>
        </p:nvSpPr>
        <p:spPr>
          <a:xfrm>
            <a:off x="6400800" y="1005156"/>
            <a:ext cx="5619750" cy="2193677"/>
          </a:xfrm>
          <a:prstGeom prst="rect">
            <a:avLst/>
          </a:prstGeom>
          <a:solidFill>
            <a:schemeClr val="accent4">
              <a:lumMod val="40000"/>
              <a:lumOff val="60000"/>
            </a:schemeClr>
          </a:solidFill>
        </p:spPr>
        <p:txBody>
          <a:bodyPr wrap="square">
            <a:spAutoFit/>
          </a:bodyPr>
          <a:lstStyle/>
          <a:p>
            <a:pPr algn="just">
              <a:lnSpc>
                <a:spcPct val="107000"/>
              </a:lnSpc>
              <a:spcAft>
                <a:spcPts val="800"/>
              </a:spcAft>
            </a:pPr>
            <a:r>
              <a:rPr lang="en-US" sz="1600" dirty="0">
                <a:latin typeface="Bell MT" panose="02020503060305020303" pitchFamily="18" charset="0"/>
                <a:ea typeface="Calibri" panose="020F0502020204030204" pitchFamily="34" charset="0"/>
                <a:cs typeface="Times New Roman" panose="02020603050405020304" pitchFamily="18" charset="0"/>
              </a:rPr>
              <a:t>We plot Sales numbers to check  2 KPI : </a:t>
            </a:r>
            <a:r>
              <a:rPr lang="en-US" sz="1600" b="1" dirty="0">
                <a:latin typeface="Bell MT" panose="02020503060305020303" pitchFamily="18" charset="0"/>
                <a:ea typeface="Calibri" panose="020F0502020204030204" pitchFamily="34" charset="0"/>
                <a:cs typeface="Times New Roman" panose="02020603050405020304" pitchFamily="18" charset="0"/>
              </a:rPr>
              <a:t>Sales Distribution by Outlet Location Type </a:t>
            </a:r>
            <a:r>
              <a:rPr lang="en-US" sz="1600" dirty="0">
                <a:latin typeface="Bell MT" panose="02020503060305020303" pitchFamily="18" charset="0"/>
                <a:ea typeface="Calibri" panose="020F0502020204030204" pitchFamily="34" charset="0"/>
                <a:cs typeface="Times New Roman" panose="02020603050405020304" pitchFamily="18" charset="0"/>
              </a:rPr>
              <a:t>and</a:t>
            </a:r>
            <a:r>
              <a:rPr lang="en-US" sz="1600" b="1" dirty="0">
                <a:latin typeface="Bell MT" panose="02020503060305020303" pitchFamily="18" charset="0"/>
                <a:ea typeface="Calibri" panose="020F0502020204030204" pitchFamily="34" charset="0"/>
                <a:cs typeface="Times New Roman" panose="02020603050405020304" pitchFamily="18" charset="0"/>
              </a:rPr>
              <a:t> Sales Distribution by Outlet_ID. </a:t>
            </a:r>
            <a:r>
              <a:rPr lang="en-US" sz="1600" dirty="0">
                <a:latin typeface="Bell MT" panose="02020503060305020303" pitchFamily="18" charset="0"/>
                <a:ea typeface="Calibri" panose="020F0502020204030204" pitchFamily="34" charset="0"/>
                <a:cs typeface="Times New Roman" panose="02020603050405020304" pitchFamily="18" charset="0"/>
              </a:rPr>
              <a:t>The numbers here indicate the median values of Sales every year and by Outlet size. Median sales was highest in the year 1996 and the lowest in 2005. Big outlets have maximum median sales and medium sized outlets have minimum median sales. Tier 2 cities have highest median sales and OUT013 had the highest median sales.</a:t>
            </a:r>
          </a:p>
        </p:txBody>
      </p:sp>
    </p:spTree>
    <p:extLst>
      <p:ext uri="{BB962C8B-B14F-4D97-AF65-F5344CB8AC3E}">
        <p14:creationId xmlns:p14="http://schemas.microsoft.com/office/powerpoint/2010/main" val="198169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15446B-2704-4FAD-9D0A-3BFDC7D6D0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 y="163246"/>
            <a:ext cx="3903876" cy="608720"/>
          </a:xfrm>
          <a:prstGeom prst="rect">
            <a:avLst/>
          </a:prstGeom>
        </p:spPr>
      </p:pic>
      <p:sp>
        <p:nvSpPr>
          <p:cNvPr id="3" name="Title 1">
            <a:extLst>
              <a:ext uri="{FF2B5EF4-FFF2-40B4-BE49-F238E27FC236}">
                <a16:creationId xmlns:a16="http://schemas.microsoft.com/office/drawing/2014/main" id="{19D913EA-4112-4910-AD68-561038C602B4}"/>
              </a:ext>
            </a:extLst>
          </p:cNvPr>
          <p:cNvSpPr txBox="1">
            <a:spLocks/>
          </p:cNvSpPr>
          <p:nvPr/>
        </p:nvSpPr>
        <p:spPr>
          <a:xfrm>
            <a:off x="1584036" y="46651"/>
            <a:ext cx="10515600" cy="841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n w="6600">
                  <a:solidFill>
                    <a:schemeClr val="accent2"/>
                  </a:solidFill>
                  <a:prstDash val="solid"/>
                </a:ln>
                <a:solidFill>
                  <a:srgbClr val="FFFFFF"/>
                </a:solidFill>
                <a:effectLst>
                  <a:outerShdw dist="38100" dir="2700000" algn="tl" rotWithShape="0">
                    <a:schemeClr val="accent2"/>
                  </a:outerShdw>
                </a:effectLst>
              </a:rPr>
              <a:t>      Data Understanding</a:t>
            </a:r>
          </a:p>
        </p:txBody>
      </p:sp>
      <p:sp>
        <p:nvSpPr>
          <p:cNvPr id="6" name="Rectangle 5">
            <a:extLst>
              <a:ext uri="{FF2B5EF4-FFF2-40B4-BE49-F238E27FC236}">
                <a16:creationId xmlns:a16="http://schemas.microsoft.com/office/drawing/2014/main" id="{D99F5D6F-C87B-45A5-954B-ADC5848ABBB0}"/>
              </a:ext>
            </a:extLst>
          </p:cNvPr>
          <p:cNvSpPr/>
          <p:nvPr/>
        </p:nvSpPr>
        <p:spPr>
          <a:xfrm>
            <a:off x="457200" y="1375886"/>
            <a:ext cx="6096000" cy="10772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r>
              <a:rPr lang="en-US" sz="1600" b="1" dirty="0">
                <a:latin typeface="Papyrus" panose="03070502060502030205" pitchFamily="66" charset="0"/>
              </a:rPr>
              <a:t>Anderson-Darling Test</a:t>
            </a:r>
          </a:p>
          <a:p>
            <a:pPr algn="just"/>
            <a:r>
              <a:rPr lang="en-US" sz="1600" dirty="0">
                <a:latin typeface="Bell MT" panose="02020503060305020303" pitchFamily="18" charset="0"/>
              </a:rPr>
              <a:t>Anderson-Darling Test is a statistical test that can be used to evaluate whether a data sample comes from one of among many known data samples, named for Theodore Anderson and Donald Darling.</a:t>
            </a:r>
          </a:p>
        </p:txBody>
      </p:sp>
      <p:sp>
        <p:nvSpPr>
          <p:cNvPr id="8" name="Rectangle 7">
            <a:extLst>
              <a:ext uri="{FF2B5EF4-FFF2-40B4-BE49-F238E27FC236}">
                <a16:creationId xmlns:a16="http://schemas.microsoft.com/office/drawing/2014/main" id="{62C29E50-8CEE-4AB4-B8AE-3D3D607C2863}"/>
              </a:ext>
            </a:extLst>
          </p:cNvPr>
          <p:cNvSpPr/>
          <p:nvPr/>
        </p:nvSpPr>
        <p:spPr>
          <a:xfrm>
            <a:off x="457200" y="2937633"/>
            <a:ext cx="6096000" cy="10772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r>
              <a:rPr lang="en-US" sz="1600" b="1" dirty="0">
                <a:latin typeface="Papyrus" panose="03070502060502030205" pitchFamily="66" charset="0"/>
              </a:rPr>
              <a:t>Shapiro-Wilk Test</a:t>
            </a:r>
          </a:p>
          <a:p>
            <a:pPr algn="just"/>
            <a:r>
              <a:rPr lang="en-US" sz="1600" dirty="0">
                <a:latin typeface="Bell MT" panose="02020503060305020303" pitchFamily="18" charset="0"/>
              </a:rPr>
              <a:t>The Shapiro-Wilk test evaluates a data sample and quantifies how likely it is that the data was drawn from a Gaussian distribution, named for Samuel Shapiro and Martin Wilk.</a:t>
            </a:r>
          </a:p>
        </p:txBody>
      </p:sp>
      <p:sp>
        <p:nvSpPr>
          <p:cNvPr id="9" name="Rectangle 8">
            <a:extLst>
              <a:ext uri="{FF2B5EF4-FFF2-40B4-BE49-F238E27FC236}">
                <a16:creationId xmlns:a16="http://schemas.microsoft.com/office/drawing/2014/main" id="{E2F5F25E-86A8-4FDD-A92F-613438086AA9}"/>
              </a:ext>
            </a:extLst>
          </p:cNvPr>
          <p:cNvSpPr/>
          <p:nvPr/>
        </p:nvSpPr>
        <p:spPr>
          <a:xfrm>
            <a:off x="7432386" y="2200275"/>
            <a:ext cx="4667250" cy="872418"/>
          </a:xfrm>
          <a:prstGeom prst="rect">
            <a:avLst/>
          </a:prstGeom>
          <a:blipFill>
            <a:blip r:embed="rId3"/>
            <a:tile tx="0" ty="0" sx="100000" sy="100000" flip="none" algn="tl"/>
          </a:blipFill>
        </p:spPr>
        <p:txBody>
          <a:bodyPr wrap="square">
            <a:spAutoFit/>
          </a:bodyPr>
          <a:lstStyle/>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Papyrus" panose="03070502060502030205" pitchFamily="66" charset="0"/>
                <a:ea typeface="Times New Roman" panose="02020603050405020304" pitchFamily="18" charset="0"/>
                <a:cs typeface="Courier New" panose="02070309020205020404" pitchFamily="49" charset="0"/>
              </a:rPr>
              <a:t>Conclusion</a:t>
            </a:r>
            <a:endParaRPr lang="en-US" sz="1600" dirty="0">
              <a:latin typeface="Papyrus" panose="03070502060502030205" pitchFamily="66"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 Sample does not look Gaussian (reject Null Hypothesis H0)</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3074124A-B776-4924-BB1F-4C4822F86885}"/>
              </a:ext>
            </a:extLst>
          </p:cNvPr>
          <p:cNvCxnSpPr/>
          <p:nvPr/>
        </p:nvCxnSpPr>
        <p:spPr>
          <a:xfrm>
            <a:off x="6715125" y="1914495"/>
            <a:ext cx="628650" cy="619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90D9CE4-3348-4B53-900C-4F76D7EB35CC}"/>
              </a:ext>
            </a:extLst>
          </p:cNvPr>
          <p:cNvCxnSpPr>
            <a:cxnSpLocks/>
          </p:cNvCxnSpPr>
          <p:nvPr/>
        </p:nvCxnSpPr>
        <p:spPr>
          <a:xfrm flipV="1">
            <a:off x="6715125" y="2940429"/>
            <a:ext cx="628650" cy="53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936394-F5BF-434B-9926-814B98D79077}"/>
              </a:ext>
            </a:extLst>
          </p:cNvPr>
          <p:cNvSpPr/>
          <p:nvPr/>
        </p:nvSpPr>
        <p:spPr>
          <a:xfrm>
            <a:off x="397165" y="4505023"/>
            <a:ext cx="6096000" cy="15649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pPr>
              <a:lnSpc>
                <a:spcPct val="107000"/>
              </a:lnSpc>
              <a:spcBef>
                <a:spcPts val="200"/>
              </a:spcBef>
            </a:pPr>
            <a:r>
              <a:rPr lang="en-US" sz="1600" b="1" dirty="0">
                <a:latin typeface="Papyrus" panose="03070502060502030205" pitchFamily="66" charset="0"/>
                <a:ea typeface="Times New Roman" panose="02020603050405020304" pitchFamily="18" charset="0"/>
                <a:cs typeface="Times New Roman" panose="02020603050405020304" pitchFamily="18" charset="0"/>
              </a:rPr>
              <a:t>Kruskal-Wallis H Test</a:t>
            </a:r>
          </a:p>
          <a:p>
            <a:pPr>
              <a:lnSpc>
                <a:spcPct val="107000"/>
              </a:lnSpc>
              <a:spcBef>
                <a:spcPts val="200"/>
              </a:spcBef>
            </a:pPr>
            <a:endParaRPr lang="en-US" sz="1600" dirty="0">
              <a:latin typeface="Bell MT" panose="02020503060305020303" pitchFamily="18" charset="0"/>
              <a:ea typeface="Times New Roman" panose="02020603050405020304" pitchFamily="18" charset="0"/>
              <a:cs typeface="Times New Roman" panose="02020603050405020304" pitchFamily="18" charset="0"/>
            </a:endParaRPr>
          </a:p>
          <a:p>
            <a:pPr>
              <a:lnSpc>
                <a:spcPct val="107000"/>
              </a:lnSpc>
              <a:spcBef>
                <a:spcPts val="200"/>
              </a:spcBef>
            </a:pPr>
            <a:r>
              <a:rPr lang="en-US" sz="1600" dirty="0">
                <a:latin typeface="Bell MT" panose="02020503060305020303" pitchFamily="18" charset="0"/>
                <a:ea typeface="Times New Roman" panose="02020603050405020304" pitchFamily="18" charset="0"/>
                <a:cs typeface="Times New Roman" panose="02020603050405020304" pitchFamily="18" charset="0"/>
              </a:rPr>
              <a:t>Relationship of Sales &amp; Outlet Size (</a:t>
            </a:r>
            <a:r>
              <a:rPr lang="en-US" dirty="0"/>
              <a:t>p=0.0000 </a:t>
            </a:r>
            <a:r>
              <a:rPr lang="en-US" sz="1600" dirty="0">
                <a:latin typeface="Bell MT" panose="02020503060305020303" pitchFamily="18" charset="0"/>
                <a:ea typeface="Times New Roman" panose="02020603050405020304" pitchFamily="18" charset="0"/>
                <a:cs typeface="Times New Roman" panose="02020603050405020304" pitchFamily="18" charset="0"/>
              </a:rPr>
              <a:t>)</a:t>
            </a:r>
          </a:p>
          <a:p>
            <a:pPr>
              <a:lnSpc>
                <a:spcPct val="107000"/>
              </a:lnSpc>
              <a:spcBef>
                <a:spcPts val="200"/>
              </a:spcBef>
            </a:pPr>
            <a:endParaRPr lang="en-US" sz="1600" dirty="0">
              <a:latin typeface="Bell MT" panose="02020503060305020303" pitchFamily="18" charset="0"/>
              <a:ea typeface="Times New Roman" panose="02020603050405020304" pitchFamily="18" charset="0"/>
              <a:cs typeface="Times New Roman" panose="02020603050405020304" pitchFamily="18" charset="0"/>
            </a:endParaRPr>
          </a:p>
          <a:p>
            <a:pPr>
              <a:lnSpc>
                <a:spcPct val="107000"/>
              </a:lnSpc>
              <a:spcBef>
                <a:spcPts val="200"/>
              </a:spcBef>
            </a:pPr>
            <a:r>
              <a:rPr lang="en-US" sz="1600" dirty="0">
                <a:latin typeface="Bell MT" panose="02020503060305020303" pitchFamily="18" charset="0"/>
              </a:rPr>
              <a:t>Relationship of Sales &amp; Outlet Location Type (</a:t>
            </a:r>
            <a:r>
              <a:rPr lang="en-US" dirty="0"/>
              <a:t>p=0.0000 </a:t>
            </a:r>
            <a:r>
              <a:rPr lang="en-US" sz="1600" dirty="0">
                <a:latin typeface="Bell MT" panose="02020503060305020303" pitchFamily="18" charset="0"/>
              </a:rPr>
              <a:t>)</a:t>
            </a:r>
            <a:endParaRPr lang="en-US" sz="1600" dirty="0">
              <a:latin typeface="Bell MT" panose="02020503060305020303" pitchFamily="18"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00805A79-5BA2-4EE6-9BCE-1E324A55EBC3}"/>
              </a:ext>
            </a:extLst>
          </p:cNvPr>
          <p:cNvSpPr/>
          <p:nvPr/>
        </p:nvSpPr>
        <p:spPr>
          <a:xfrm>
            <a:off x="7343775" y="4272940"/>
            <a:ext cx="4667250" cy="1666738"/>
          </a:xfrm>
          <a:prstGeom prst="rect">
            <a:avLst/>
          </a:prstGeom>
          <a:blipFill>
            <a:blip r:embed="rId3"/>
            <a:tile tx="0" ty="0" sx="100000" sy="100000" flip="none" algn="tl"/>
          </a:blipFill>
        </p:spPr>
        <p:txBody>
          <a:bodyPr wrap="square">
            <a:spAutoFit/>
          </a:bodyPr>
          <a:lstStyle/>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Papyrus" panose="03070502060502030205" pitchFamily="66" charset="0"/>
                <a:ea typeface="Times New Roman" panose="02020603050405020304" pitchFamily="18" charset="0"/>
                <a:cs typeface="Courier New" panose="02070309020205020404" pitchFamily="49" charset="0"/>
              </a:rPr>
              <a:t>Conclusion</a:t>
            </a:r>
            <a:endParaRPr lang="en-US" sz="1600" dirty="0">
              <a:latin typeface="Papyrus" panose="03070502060502030205" pitchFamily="66"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One or more sample distributions(small_sales, medium_sales &amp; high_sales) are not equal(reject H0)</a:t>
            </a: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latin typeface="Bell MT" panose="02020503060305020303" pitchFamily="18" charset="0"/>
                <a:ea typeface="Times New Roman" panose="02020603050405020304" pitchFamily="18" charset="0"/>
                <a:cs typeface="Courier New" panose="02070309020205020404" pitchFamily="49" charset="0"/>
              </a:rPr>
              <a:t>One or more sample distributions(tier1_sales, tier2_sales, tier3_sales) are not equal(reject H0).</a:t>
            </a:r>
            <a:endParaRPr lang="en-US" sz="1600" dirty="0">
              <a:latin typeface="Bell MT" panose="02020503060305020303" pitchFamily="18" charset="0"/>
              <a:ea typeface="Calibri" panose="020F0502020204030204" pitchFamily="34"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CE52E950-6351-4121-BE9C-921789F0EB04}"/>
              </a:ext>
            </a:extLst>
          </p:cNvPr>
          <p:cNvCxnSpPr>
            <a:cxnSpLocks/>
          </p:cNvCxnSpPr>
          <p:nvPr/>
        </p:nvCxnSpPr>
        <p:spPr>
          <a:xfrm flipV="1">
            <a:off x="6553200" y="5369779"/>
            <a:ext cx="79057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292" name="Picture 4" descr="Premium Vector | Man character avatar icon.statistician">
            <a:extLst>
              <a:ext uri="{FF2B5EF4-FFF2-40B4-BE49-F238E27FC236}">
                <a16:creationId xmlns:a16="http://schemas.microsoft.com/office/drawing/2014/main" id="{5777E3A8-AD09-4F72-BC5F-99DD6AAAE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6511"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3775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483</TotalTime>
  <Words>2008</Words>
  <Application>Microsoft Office PowerPoint</Application>
  <PresentationFormat>Widescreen</PresentationFormat>
  <Paragraphs>215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Bell MT</vt:lpstr>
      <vt:lpstr>Calibri</vt:lpstr>
      <vt:lpstr>Calibri Light</vt:lpstr>
      <vt:lpstr>Courier New</vt:lpstr>
      <vt:lpstr>Papyrus</vt:lpstr>
      <vt:lpstr>Office Theme</vt:lpstr>
      <vt:lpstr>Analytics Olympiad ‘21</vt:lpstr>
      <vt:lpstr>Data Understanding</vt:lpstr>
      <vt:lpstr> Data Understanding</vt:lpstr>
      <vt:lpstr>      Data Understanding</vt:lpstr>
      <vt:lpstr>PowerPoint Presentation</vt:lpstr>
      <vt:lpstr>PowerPoint Presentation</vt:lpstr>
      <vt:lpstr>PowerPoint Presentation</vt:lpstr>
      <vt:lpstr>PowerPoint Presentation</vt:lpstr>
      <vt:lpstr>PowerPoint Presentation</vt:lpstr>
      <vt:lpstr>PowerPoint Presentation</vt:lpstr>
      <vt:lpstr>Data Preparation</vt:lpstr>
      <vt:lpstr>PowerPoint Presentation</vt:lpstr>
      <vt:lpstr>PowerPoint Presentation</vt:lpstr>
      <vt:lpstr>PowerPoint Presentation</vt:lpstr>
      <vt:lpstr>Model Building &amp; Evaluation</vt:lpstr>
      <vt:lpstr>           Model Building &amp; Evaluation</vt:lpstr>
      <vt:lpstr>           Model Building &amp; Evaluation</vt:lpstr>
      <vt:lpstr>           Model Building &amp; Evaluation</vt:lpstr>
      <vt:lpstr>           Model Building &amp; Evaluation</vt:lpstr>
      <vt:lpstr>           Model Building &amp; Evaluation</vt:lpstr>
      <vt:lpstr>           Model Building &amp; Evaluation</vt:lpstr>
      <vt:lpstr>           Model Building &amp; Evaluation</vt:lpstr>
      <vt:lpstr>Results and Recommendations</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Template</dc:title>
  <dc:creator>Vallurupalli Vamsi</dc:creator>
  <cp:lastModifiedBy>Arka Ghosh</cp:lastModifiedBy>
  <cp:revision>215</cp:revision>
  <dcterms:created xsi:type="dcterms:W3CDTF">2021-10-04T06:25:05Z</dcterms:created>
  <dcterms:modified xsi:type="dcterms:W3CDTF">2021-11-13T16:44:17Z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f93e5f-d3c2-49a7-ba94-15405423c204_Enabled">
    <vt:lpwstr>true</vt:lpwstr>
  </property>
  <property fmtid="{D5CDD505-2E9C-101B-9397-08002B2CF9AE}" pid="3" name="MSIP_Label_23f93e5f-d3c2-49a7-ba94-15405423c204_SetDate">
    <vt:lpwstr>2021-11-13T16:44:17Z</vt:lpwstr>
  </property>
  <property fmtid="{D5CDD505-2E9C-101B-9397-08002B2CF9AE}" pid="4" name="MSIP_Label_23f93e5f-d3c2-49a7-ba94-15405423c204_Method">
    <vt:lpwstr>Standard</vt:lpwstr>
  </property>
  <property fmtid="{D5CDD505-2E9C-101B-9397-08002B2CF9AE}" pid="5" name="MSIP_Label_23f93e5f-d3c2-49a7-ba94-15405423c204_Name">
    <vt:lpwstr>SE Internal</vt:lpwstr>
  </property>
  <property fmtid="{D5CDD505-2E9C-101B-9397-08002B2CF9AE}" pid="6" name="MSIP_Label_23f93e5f-d3c2-49a7-ba94-15405423c204_SiteId">
    <vt:lpwstr>6e51e1ad-c54b-4b39-b598-0ffe9ae68fef</vt:lpwstr>
  </property>
  <property fmtid="{D5CDD505-2E9C-101B-9397-08002B2CF9AE}" pid="7" name="MSIP_Label_23f93e5f-d3c2-49a7-ba94-15405423c204_ActionId">
    <vt:lpwstr>cd74425e-7ef8-46cb-ad49-3934315919d9</vt:lpwstr>
  </property>
  <property fmtid="{D5CDD505-2E9C-101B-9397-08002B2CF9AE}" pid="8" name="MSIP_Label_23f93e5f-d3c2-49a7-ba94-15405423c204_ContentBits">
    <vt:lpwstr>2</vt:lpwstr>
  </property>
</Properties>
</file>