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20"/>
  </p:notesMasterIdLst>
  <p:handoutMasterIdLst>
    <p:handoutMasterId r:id="rId21"/>
  </p:handoutMasterIdLst>
  <p:sldIdLst>
    <p:sldId id="256" r:id="rId3"/>
    <p:sldId id="258" r:id="rId4"/>
    <p:sldId id="262" r:id="rId5"/>
    <p:sldId id="263" r:id="rId6"/>
    <p:sldId id="268" r:id="rId7"/>
    <p:sldId id="264" r:id="rId8"/>
    <p:sldId id="267" r:id="rId9"/>
    <p:sldId id="266" r:id="rId10"/>
    <p:sldId id="265" r:id="rId11"/>
    <p:sldId id="272" r:id="rId12"/>
    <p:sldId id="271" r:id="rId13"/>
    <p:sldId id="270" r:id="rId14"/>
    <p:sldId id="269" r:id="rId15"/>
    <p:sldId id="273" r:id="rId16"/>
    <p:sldId id="275" r:id="rId17"/>
    <p:sldId id="276" r:id="rId18"/>
    <p:sldId id="260" r:id="rId19"/>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15" autoAdjust="0"/>
  </p:normalViewPr>
  <p:slideViewPr>
    <p:cSldViewPr snapToGrid="0">
      <p:cViewPr varScale="1">
        <p:scale>
          <a:sx n="88" d="100"/>
          <a:sy n="88" d="100"/>
        </p:scale>
        <p:origin x="684" y="64"/>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6/14/2021</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6/14/2021</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117772A7-74FB-4BE5-AEC1-B5D40D4DA93D}"/>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
        <p:nvSpPr>
          <p:cNvPr id="3"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E271845D-744B-4881-AE35-3227AE861346}"/>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eu-west-1.console.aws.amazon.com/apigateway/home?region=eu-west-1#/apis/swkxs2p89k/resources" TargetMode="External"/><Relationship Id="rId2" Type="http://schemas.openxmlformats.org/officeDocument/2006/relationships/image" Target="../media/image14.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docs.aws.amazon.com/personalize"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personalize/latest/dg/interactions-datasets.html" TargetMode="External"/><Relationship Id="rId2" Type="http://schemas.openxmlformats.org/officeDocument/2006/relationships/image" Target="../media/image6.png"/><Relationship Id="rId1" Type="http://schemas.openxmlformats.org/officeDocument/2006/relationships/slideLayout" Target="../slideLayouts/slideLayout19.xml"/><Relationship Id="rId5" Type="http://schemas.openxmlformats.org/officeDocument/2006/relationships/hyperlink" Target="https://docs.aws.amazon.com/personalize/latest/dg/users-datasets.html" TargetMode="External"/><Relationship Id="rId4" Type="http://schemas.openxmlformats.org/officeDocument/2006/relationships/hyperlink" Target="https://docs.aws.amazon.com/personalize/latest/dg/items-datasets.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blogs/big-data/how-to-access-and-analyze-on-premises-data-stores-using-aws-glue/" TargetMode="External"/><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Build a Recommendation Engine in Python | ActiveState">
            <a:extLst>
              <a:ext uri="{FF2B5EF4-FFF2-40B4-BE49-F238E27FC236}">
                <a16:creationId xmlns:a16="http://schemas.microsoft.com/office/drawing/2014/main" id="{58AB95C1-60BD-4563-968D-EDA92FE57E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3273" y="1303146"/>
            <a:ext cx="4530727" cy="2537207"/>
          </a:xfrm>
          <a:prstGeom prst="rect">
            <a:avLst/>
          </a:prstGeom>
          <a:solidFill>
            <a:srgbClr val="FFFFFF"/>
          </a:solidFill>
        </p:spPr>
      </p:pic>
      <p:sp>
        <p:nvSpPr>
          <p:cNvPr id="15" name="Text Placeholder 14"/>
          <p:cNvSpPr>
            <a:spLocks noGrp="1"/>
          </p:cNvSpPr>
          <p:nvPr>
            <p:ph sz="quarter" idx="11"/>
          </p:nvPr>
        </p:nvSpPr>
        <p:spPr>
          <a:xfrm>
            <a:off x="252413" y="982952"/>
            <a:ext cx="3749962" cy="3418927"/>
          </a:xfrm>
        </p:spPr>
        <p:txBody>
          <a:bodyPr wrap="square">
            <a:normAutofit/>
          </a:bodyPr>
          <a:lstStyle/>
          <a:p>
            <a:r>
              <a:rPr lang="en-US" sz="1200" dirty="0">
                <a:solidFill>
                  <a:schemeClr val="bg1">
                    <a:lumMod val="50000"/>
                  </a:schemeClr>
                </a:solidFill>
              </a:rPr>
              <a:t>							    Arka Ghosh</a:t>
            </a:r>
          </a:p>
        </p:txBody>
      </p:sp>
      <p:sp>
        <p:nvSpPr>
          <p:cNvPr id="12" name="Title 11"/>
          <p:cNvSpPr>
            <a:spLocks noGrp="1"/>
          </p:cNvSpPr>
          <p:nvPr>
            <p:ph type="title"/>
          </p:nvPr>
        </p:nvSpPr>
        <p:spPr>
          <a:xfrm>
            <a:off x="252413" y="348333"/>
            <a:ext cx="3749962" cy="369332"/>
          </a:xfrm>
        </p:spPr>
        <p:txBody>
          <a:bodyPr wrap="square" anchor="ctr">
            <a:normAutofit fontScale="90000"/>
          </a:bodyPr>
          <a:lstStyle/>
          <a:p>
            <a:pPr>
              <a:lnSpc>
                <a:spcPct val="90000"/>
              </a:lnSpc>
            </a:pPr>
            <a:r>
              <a:rPr lang="en-US" sz="1600" b="1" dirty="0"/>
              <a:t>Recommender API with Amazon Personalize</a:t>
            </a:r>
          </a:p>
        </p:txBody>
      </p:sp>
      <p:sp>
        <p:nvSpPr>
          <p:cNvPr id="71" name="Text Placeholder 4">
            <a:extLst>
              <a:ext uri="{FF2B5EF4-FFF2-40B4-BE49-F238E27FC236}">
                <a16:creationId xmlns:a16="http://schemas.microsoft.com/office/drawing/2014/main" id="{B4058508-4D43-4564-AAAB-1AEDA682DB57}"/>
              </a:ext>
            </a:extLst>
          </p:cNvPr>
          <p:cNvSpPr>
            <a:spLocks noGrp="1"/>
          </p:cNvSpPr>
          <p:nvPr>
            <p:ph type="body" sz="quarter" idx="14"/>
          </p:nvPr>
        </p:nvSpPr>
        <p:spPr>
          <a:xfrm>
            <a:off x="4240208" y="0"/>
            <a:ext cx="746127" cy="5143500"/>
          </a:xfrm>
        </p:spPr>
        <p:txBody>
          <a:bodyPr/>
          <a:lstStyle/>
          <a:p>
            <a:endParaRPr lang="en-US"/>
          </a:p>
        </p:txBody>
      </p:sp>
      <p:sp>
        <p:nvSpPr>
          <p:cNvPr id="1030" name="Slide Number Placeholder 5">
            <a:extLst>
              <a:ext uri="{FF2B5EF4-FFF2-40B4-BE49-F238E27FC236}">
                <a16:creationId xmlns:a16="http://schemas.microsoft.com/office/drawing/2014/main" id="{7DC4F9E9-E1DB-4F43-AC22-B6EB35350660}"/>
              </a:ext>
            </a:extLst>
          </p:cNvPr>
          <p:cNvSpPr>
            <a:spLocks noGrp="1"/>
          </p:cNvSpPr>
          <p:nvPr>
            <p:ph type="sldNum" sz="quarter" idx="4"/>
          </p:nvPr>
        </p:nvSpPr>
        <p:spPr>
          <a:xfrm>
            <a:off x="1747891" y="4857155"/>
            <a:ext cx="525690" cy="92333"/>
          </a:xfrm>
        </p:spPr>
        <p:txBody>
          <a:bodyPr/>
          <a:lstStyle/>
          <a:p>
            <a:pPr>
              <a:spcAft>
                <a:spcPts val="600"/>
              </a:spcAft>
            </a:pPr>
            <a:r>
              <a:rPr lang="en-US"/>
              <a:t>Page </a:t>
            </a:r>
            <a:fld id="{5A9C12DC-491F-9444-86A2-13AC5C62A2FC}" type="slidenum">
              <a:rPr lang="en-US" smtClean="0"/>
              <a:pPr>
                <a:spcAft>
                  <a:spcPts val="600"/>
                </a:spcAft>
              </a:pPr>
              <a:t>1</a:t>
            </a:fld>
            <a:endParaRPr lang="en-US"/>
          </a:p>
        </p:txBody>
      </p:sp>
      <p:sp>
        <p:nvSpPr>
          <p:cNvPr id="5" name="Footer Placeholder 4"/>
          <p:cNvSpPr>
            <a:spLocks noGrp="1"/>
          </p:cNvSpPr>
          <p:nvPr>
            <p:ph type="ftr" sz="quarter" idx="3"/>
          </p:nvPr>
        </p:nvSpPr>
        <p:spPr>
          <a:xfrm>
            <a:off x="252413" y="4857154"/>
            <a:ext cx="1509767" cy="92333"/>
          </a:xfrm>
        </p:spPr>
        <p:txBody>
          <a:bodyPr wrap="square" anchor="ctr">
            <a:normAutofit/>
          </a:bodyPr>
          <a:lstStyle/>
          <a:p>
            <a:pPr>
              <a:spcAft>
                <a:spcPts val="600"/>
              </a:spcAft>
            </a:pPr>
            <a:r>
              <a:rPr lang="en-US"/>
              <a:t>Confidential Property of Schneider Electric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6A213B-12CB-45CB-89FE-16220DC08C6B}"/>
              </a:ext>
            </a:extLst>
          </p:cNvPr>
          <p:cNvSpPr>
            <a:spLocks noGrp="1"/>
          </p:cNvSpPr>
          <p:nvPr>
            <p:ph sz="quarter" idx="24"/>
          </p:nvPr>
        </p:nvSpPr>
        <p:spPr>
          <a:xfrm>
            <a:off x="4713290" y="1355239"/>
            <a:ext cx="4172656" cy="2711063"/>
          </a:xfrm>
        </p:spPr>
        <p:txBody>
          <a:bodyPr>
            <a:normAutofit/>
          </a:bodyPr>
          <a:lstStyle/>
          <a:p>
            <a:pPr marL="301624" indent="-285750">
              <a:buFont typeface="Wingdings" panose="05000000000000000000" pitchFamily="2" charset="2"/>
              <a:buChar char="q"/>
            </a:pPr>
            <a:r>
              <a:rPr lang="en-US" sz="1400" dirty="0">
                <a:solidFill>
                  <a:schemeClr val="tx1">
                    <a:lumMod val="50000"/>
                    <a:lumOff val="50000"/>
                  </a:schemeClr>
                </a:solidFill>
              </a:rPr>
              <a:t>For Dataset name, enter a name(Items, Users, Interactions).</a:t>
            </a:r>
          </a:p>
          <a:p>
            <a:pPr marL="301624" indent="-285750">
              <a:buFont typeface="Wingdings" panose="05000000000000000000" pitchFamily="2" charset="2"/>
              <a:buChar char="q"/>
            </a:pPr>
            <a:r>
              <a:rPr lang="en-US" sz="1400" dirty="0">
                <a:solidFill>
                  <a:schemeClr val="tx1">
                    <a:lumMod val="50000"/>
                    <a:lumOff val="50000"/>
                  </a:schemeClr>
                </a:solidFill>
              </a:rPr>
              <a:t>Under Schema details, select ”Create new schema”.</a:t>
            </a:r>
          </a:p>
          <a:p>
            <a:pPr marL="301624" indent="-285750">
              <a:buFont typeface="Wingdings" panose="05000000000000000000" pitchFamily="2" charset="2"/>
              <a:buChar char="q"/>
            </a:pPr>
            <a:r>
              <a:rPr lang="en-US" sz="1400" dirty="0">
                <a:solidFill>
                  <a:schemeClr val="tx1">
                    <a:lumMod val="50000"/>
                    <a:lumOff val="50000"/>
                  </a:schemeClr>
                </a:solidFill>
              </a:rPr>
              <a:t>For New schema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Schema definition, enter the schema code.</a:t>
            </a:r>
          </a:p>
          <a:p>
            <a:pPr marL="301624" indent="-285750">
              <a:buFont typeface="Wingdings" panose="05000000000000000000" pitchFamily="2" charset="2"/>
              <a:buChar char="q"/>
            </a:pPr>
            <a:r>
              <a:rPr lang="en-US" sz="1400" dirty="0">
                <a:solidFill>
                  <a:schemeClr val="tx1">
                    <a:lumMod val="50000"/>
                    <a:lumOff val="50000"/>
                  </a:schemeClr>
                </a:solidFill>
              </a:rPr>
              <a:t>AWS CLI</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73" name="Text Placeholder 3">
            <a:extLst>
              <a:ext uri="{FF2B5EF4-FFF2-40B4-BE49-F238E27FC236}">
                <a16:creationId xmlns:a16="http://schemas.microsoft.com/office/drawing/2014/main" id="{1E47B894-83C9-4BAA-ADEC-231AE27356A5}"/>
              </a:ext>
            </a:extLst>
          </p:cNvPr>
          <p:cNvSpPr>
            <a:spLocks noGrp="1"/>
          </p:cNvSpPr>
          <p:nvPr>
            <p:ph type="body" sz="quarter" idx="15"/>
          </p:nvPr>
        </p:nvSpPr>
        <p:spPr>
          <a:xfrm>
            <a:off x="121785" y="4617147"/>
            <a:ext cx="4178298" cy="123111"/>
          </a:xfrm>
        </p:spPr>
        <p:txBody>
          <a:bodyPr/>
          <a:lstStyle/>
          <a:p>
            <a:pPr algn="ctr"/>
            <a:r>
              <a:rPr lang="en-US" b="1" dirty="0"/>
              <a:t>Items Schema</a:t>
            </a:r>
          </a:p>
        </p:txBody>
      </p:sp>
      <p:pic>
        <p:nvPicPr>
          <p:cNvPr id="9218" name="Picture 2" descr="Graphical user interface, text, application&#10;&#10;Description automatically generated">
            <a:extLst>
              <a:ext uri="{FF2B5EF4-FFF2-40B4-BE49-F238E27FC236}">
                <a16:creationId xmlns:a16="http://schemas.microsoft.com/office/drawing/2014/main" id="{F8D60C06-E8B0-456E-A20D-44D7FB1E98D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377371" y="1094003"/>
            <a:ext cx="4053340" cy="3406247"/>
          </a:xfrm>
          <a:prstGeom prst="rect">
            <a:avLst/>
          </a:prstGeom>
          <a:solidFill>
            <a:srgbClr val="FFFFFF"/>
          </a:solidFill>
        </p:spPr>
      </p:pic>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10</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3 Datasets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r>
              <a:rPr lang="en-US" dirty="0">
                <a:solidFill>
                  <a:schemeClr val="tx1">
                    <a:lumMod val="50000"/>
                    <a:lumOff val="50000"/>
                  </a:schemeClr>
                </a:solidFill>
              </a:rPr>
              <a:t>After you create the dataset group, create 3 datasets and define schema for each of them. </a:t>
            </a:r>
          </a:p>
        </p:txBody>
      </p:sp>
      <p:sp>
        <p:nvSpPr>
          <p:cNvPr id="11" name="Rectangle 4">
            <a:extLst>
              <a:ext uri="{FF2B5EF4-FFF2-40B4-BE49-F238E27FC236}">
                <a16:creationId xmlns:a16="http://schemas.microsoft.com/office/drawing/2014/main" id="{EF922FEF-67E2-4BFA-B028-73F48B357D33}"/>
              </a:ext>
            </a:extLst>
          </p:cNvPr>
          <p:cNvSpPr>
            <a:spLocks noChangeArrowheads="1"/>
          </p:cNvSpPr>
          <p:nvPr/>
        </p:nvSpPr>
        <p:spPr bwMode="auto">
          <a:xfrm>
            <a:off x="4988861" y="3789303"/>
            <a:ext cx="38970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16191F"/>
                </a:solidFill>
                <a:effectLst/>
                <a:latin typeface="Monaco"/>
              </a:rPr>
              <a:t>aws</a:t>
            </a:r>
            <a:r>
              <a:rPr kumimoji="0" lang="en-US" altLang="en-US" sz="1200" b="0" i="0" u="none" strike="noStrike" cap="none" normalizeH="0" baseline="0" dirty="0">
                <a:ln>
                  <a:noFill/>
                </a:ln>
                <a:solidFill>
                  <a:srgbClr val="16191F"/>
                </a:solidFill>
                <a:effectLst/>
                <a:latin typeface="Monaco"/>
              </a:rPr>
              <a:t> personalize create-schema \ --name </a:t>
            </a:r>
            <a:r>
              <a:rPr kumimoji="0" lang="en-US" altLang="en-US" sz="1200" b="0" i="1" u="none" strike="noStrike" cap="none" normalizeH="0" baseline="0" dirty="0" err="1">
                <a:ln>
                  <a:noFill/>
                </a:ln>
                <a:solidFill>
                  <a:srgbClr val="F5001D"/>
                </a:solidFill>
                <a:effectLst/>
                <a:latin typeface="Monaco"/>
              </a:rPr>
              <a:t>SchemaName</a:t>
            </a:r>
            <a:r>
              <a:rPr kumimoji="0" lang="en-US" altLang="en-US" sz="1200" b="0" i="0" u="none" strike="noStrike" cap="none" normalizeH="0" baseline="0" dirty="0">
                <a:ln>
                  <a:noFill/>
                </a:ln>
                <a:solidFill>
                  <a:srgbClr val="16191F"/>
                </a:solidFill>
                <a:effectLst/>
                <a:latin typeface="Monaco"/>
              </a:rPr>
              <a:t> \ --schema </a:t>
            </a:r>
            <a:r>
              <a:rPr kumimoji="0" lang="en-US" altLang="en-US" sz="1200" b="0" i="1" u="none" strike="noStrike" cap="none" normalizeH="0" baseline="0" dirty="0">
                <a:ln>
                  <a:noFill/>
                </a:ln>
                <a:solidFill>
                  <a:srgbClr val="F5001D"/>
                </a:solidFill>
                <a:effectLst/>
                <a:latin typeface="Monaco"/>
              </a:rPr>
              <a:t>file://SchemaName.json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398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11</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Importing the data</a:t>
            </a:r>
          </a:p>
          <a:p>
            <a:endParaRPr lang="en-US" dirty="0"/>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dirty="0"/>
              <a:t>Make sure you provide Amazon Personalize read access to your bucket. </a:t>
            </a:r>
          </a:p>
        </p:txBody>
      </p:sp>
      <p:sp>
        <p:nvSpPr>
          <p:cNvPr id="4" name="Content Placeholder 3">
            <a:extLst>
              <a:ext uri="{FF2B5EF4-FFF2-40B4-BE49-F238E27FC236}">
                <a16:creationId xmlns:a16="http://schemas.microsoft.com/office/drawing/2014/main" id="{2689B3A9-9F7F-4366-8C1A-D19237F3B9FE}"/>
              </a:ext>
            </a:extLst>
          </p:cNvPr>
          <p:cNvSpPr>
            <a:spLocks noGrp="1"/>
          </p:cNvSpPr>
          <p:nvPr>
            <p:ph sz="quarter" idx="31"/>
          </p:nvPr>
        </p:nvSpPr>
        <p:spPr>
          <a:xfrm>
            <a:off x="5346700" y="1049095"/>
            <a:ext cx="3552825"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Under Dataset import job details, for Dataset import job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IAM Service role, choose </a:t>
            </a:r>
            <a:r>
              <a:rPr lang="en-US" sz="1400" dirty="0" err="1">
                <a:solidFill>
                  <a:schemeClr val="tx1">
                    <a:lumMod val="50000"/>
                    <a:lumOff val="50000"/>
                  </a:schemeClr>
                </a:solidFill>
              </a:rPr>
              <a:t>AmazonPersonalize-ExecutionRole</a:t>
            </a:r>
            <a:r>
              <a:rPr lang="en-US" sz="1400" dirty="0">
                <a:solidFill>
                  <a:schemeClr val="tx1">
                    <a:lumMod val="50000"/>
                    <a:lumOff val="50000"/>
                  </a:schemeClr>
                </a:solidFill>
              </a:rPr>
              <a:t>.</a:t>
            </a:r>
          </a:p>
          <a:p>
            <a:pPr marL="301624" indent="-285750">
              <a:buFont typeface="Wingdings" panose="05000000000000000000" pitchFamily="2" charset="2"/>
              <a:buChar char="q"/>
            </a:pPr>
            <a:r>
              <a:rPr lang="en-US" sz="1400" dirty="0">
                <a:solidFill>
                  <a:schemeClr val="tx1">
                    <a:lumMod val="50000"/>
                    <a:lumOff val="50000"/>
                  </a:schemeClr>
                </a:solidFill>
              </a:rPr>
              <a:t>For Data location, enter the location of your S3 bucket.</a:t>
            </a:r>
          </a:p>
          <a:p>
            <a:pPr marL="301624" indent="-285750">
              <a:buFont typeface="Wingdings" panose="05000000000000000000" pitchFamily="2" charset="2"/>
              <a:buChar char="q"/>
            </a:pPr>
            <a:r>
              <a:rPr lang="en-US" sz="1400" dirty="0">
                <a:solidFill>
                  <a:schemeClr val="tx1">
                    <a:lumMod val="50000"/>
                    <a:lumOff val="50000"/>
                  </a:schemeClr>
                </a:solidFill>
              </a:rPr>
              <a:t>Choose Create dataset import job.</a:t>
            </a:r>
          </a:p>
          <a:p>
            <a:pPr marL="301624" indent="-285750">
              <a:buFont typeface="Wingdings" panose="05000000000000000000" pitchFamily="2" charset="2"/>
              <a:buChar char="q"/>
            </a:pPr>
            <a:r>
              <a:rPr lang="en-US" sz="1400" dirty="0">
                <a:solidFill>
                  <a:schemeClr val="tx1">
                    <a:lumMod val="50000"/>
                    <a:lumOff val="50000"/>
                  </a:schemeClr>
                </a:solidFill>
              </a:rPr>
              <a:t>Similarly, create 3 import jobs for items, users &amp; interactions.</a:t>
            </a:r>
          </a:p>
          <a:p>
            <a:pPr marL="301624" indent="-285750">
              <a:buFont typeface="Wingdings" panose="05000000000000000000" pitchFamily="2" charset="2"/>
              <a:buChar char="q"/>
            </a:pPr>
            <a:endParaRPr lang="en-US" sz="1400" dirty="0">
              <a:solidFill>
                <a:schemeClr val="tx1">
                  <a:lumMod val="50000"/>
                  <a:lumOff val="50000"/>
                </a:schemeClr>
              </a:solidFill>
            </a:endParaRPr>
          </a:p>
          <a:p>
            <a:endParaRPr lang="en-US" sz="1400" dirty="0">
              <a:solidFill>
                <a:schemeClr val="tx1">
                  <a:lumMod val="50000"/>
                  <a:lumOff val="50000"/>
                </a:schemeClr>
              </a:solidFill>
            </a:endParaRPr>
          </a:p>
        </p:txBody>
      </p:sp>
      <p:pic>
        <p:nvPicPr>
          <p:cNvPr id="1028" name="Picture 4">
            <a:extLst>
              <a:ext uri="{FF2B5EF4-FFF2-40B4-BE49-F238E27FC236}">
                <a16:creationId xmlns:a16="http://schemas.microsoft.com/office/drawing/2014/main" id="{BA2ED3C0-E643-4931-B3CC-E15035AED4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2636" y="1049095"/>
            <a:ext cx="3999364" cy="348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5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12</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4679043" y="1180786"/>
            <a:ext cx="42204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For user personalization, such as recommending items to a user, use one of the following </a:t>
            </a:r>
            <a:r>
              <a:rPr lang="en-US" sz="1400" u="sng" dirty="0">
                <a:solidFill>
                  <a:schemeClr val="tx1">
                    <a:lumMod val="50000"/>
                    <a:lumOff val="50000"/>
                  </a:schemeClr>
                </a:solidFill>
              </a:rPr>
              <a:t>recipes</a:t>
            </a:r>
            <a:r>
              <a:rPr lang="en-US" sz="1400" dirty="0">
                <a:solidFill>
                  <a:schemeClr val="tx1">
                    <a:lumMod val="50000"/>
                    <a:lumOff val="50000"/>
                  </a:schemeClr>
                </a:solidFill>
              </a:rPr>
              <a:t>:</a:t>
            </a:r>
          </a:p>
          <a:p>
            <a:pPr lvl="1">
              <a:buFont typeface="Wingdings" panose="05000000000000000000" pitchFamily="2" charset="2"/>
              <a:buChar char="q"/>
            </a:pPr>
            <a:r>
              <a:rPr lang="en-US" b="1" dirty="0">
                <a:solidFill>
                  <a:schemeClr val="tx1">
                    <a:lumMod val="50000"/>
                    <a:lumOff val="50000"/>
                  </a:schemeClr>
                </a:solidFill>
              </a:rPr>
              <a:t>HRNN</a:t>
            </a:r>
            <a:r>
              <a:rPr lang="en-US" dirty="0">
                <a:solidFill>
                  <a:schemeClr val="tx1">
                    <a:lumMod val="50000"/>
                    <a:lumOff val="50000"/>
                  </a:schemeClr>
                </a:solidFill>
              </a:rPr>
              <a:t> – Trains only on interaction data and provides a baseline</a:t>
            </a:r>
          </a:p>
          <a:p>
            <a:pPr lvl="1">
              <a:buFont typeface="Wingdings" panose="05000000000000000000" pitchFamily="2" charset="2"/>
              <a:buChar char="q"/>
            </a:pPr>
            <a:r>
              <a:rPr lang="en-US" b="1" dirty="0">
                <a:solidFill>
                  <a:schemeClr val="tx1">
                    <a:lumMod val="50000"/>
                    <a:lumOff val="50000"/>
                  </a:schemeClr>
                </a:solidFill>
              </a:rPr>
              <a:t>HRNN-Metadata</a:t>
            </a:r>
            <a:r>
              <a:rPr lang="en-US" dirty="0">
                <a:solidFill>
                  <a:schemeClr val="tx1">
                    <a:lumMod val="50000"/>
                    <a:lumOff val="50000"/>
                  </a:schemeClr>
                </a:solidFill>
              </a:rPr>
              <a:t> – Trains on </a:t>
            </a:r>
            <a:r>
              <a:rPr lang="en-US" dirty="0" err="1">
                <a:solidFill>
                  <a:schemeClr val="tx1">
                    <a:lumMod val="50000"/>
                    <a:lumOff val="50000"/>
                  </a:schemeClr>
                </a:solidFill>
              </a:rPr>
              <a:t>interaction+user</a:t>
            </a:r>
            <a:r>
              <a:rPr lang="en-US" dirty="0">
                <a:solidFill>
                  <a:schemeClr val="tx1">
                    <a:lumMod val="50000"/>
                    <a:lumOff val="50000"/>
                  </a:schemeClr>
                </a:solidFill>
              </a:rPr>
              <a:t>, item, and interaction metadata and is recommended when you have such data available</a:t>
            </a:r>
          </a:p>
          <a:p>
            <a:pPr lvl="1">
              <a:buFont typeface="Wingdings" panose="05000000000000000000" pitchFamily="2" charset="2"/>
              <a:buChar char="q"/>
            </a:pPr>
            <a:r>
              <a:rPr lang="en-US" b="1" dirty="0">
                <a:solidFill>
                  <a:schemeClr val="tx1">
                    <a:lumMod val="50000"/>
                    <a:lumOff val="50000"/>
                  </a:schemeClr>
                </a:solidFill>
              </a:rPr>
              <a:t>HRNN-</a:t>
            </a:r>
            <a:r>
              <a:rPr lang="en-US" b="1" dirty="0" err="1">
                <a:solidFill>
                  <a:schemeClr val="tx1">
                    <a:lumMod val="50000"/>
                    <a:lumOff val="50000"/>
                  </a:schemeClr>
                </a:solidFill>
              </a:rPr>
              <a:t>Coldstart</a:t>
            </a:r>
            <a:r>
              <a:rPr lang="en-US" b="1" dirty="0">
                <a:solidFill>
                  <a:schemeClr val="tx1">
                    <a:lumMod val="50000"/>
                    <a:lumOff val="50000"/>
                  </a:schemeClr>
                </a:solidFill>
              </a:rPr>
              <a:t> </a:t>
            </a:r>
            <a:r>
              <a:rPr lang="en-US" dirty="0">
                <a:solidFill>
                  <a:schemeClr val="tx1">
                    <a:lumMod val="50000"/>
                    <a:lumOff val="50000"/>
                  </a:schemeClr>
                </a:solidFill>
              </a:rPr>
              <a:t>– Use when you want to recommend cold (new) items to a user</a:t>
            </a:r>
          </a:p>
          <a:p>
            <a:pPr marL="301624" indent="-285750">
              <a:buFont typeface="Wingdings" panose="05000000000000000000" pitchFamily="2" charset="2"/>
              <a:buChar char="q"/>
            </a:pPr>
            <a:r>
              <a:rPr lang="en-US" sz="1400" dirty="0">
                <a:solidFill>
                  <a:schemeClr val="tx1">
                    <a:lumMod val="50000"/>
                    <a:lumOff val="50000"/>
                  </a:schemeClr>
                </a:solidFill>
              </a:rPr>
              <a:t>For recommending items similar to an input item, use </a:t>
            </a:r>
            <a:r>
              <a:rPr lang="en-US" sz="1400" b="1" dirty="0">
                <a:solidFill>
                  <a:schemeClr val="tx1">
                    <a:lumMod val="50000"/>
                    <a:lumOff val="50000"/>
                  </a:schemeClr>
                </a:solidFill>
              </a:rPr>
              <a:t>SIMS</a:t>
            </a:r>
            <a:r>
              <a:rPr lang="en-US" sz="1400" dirty="0">
                <a:solidFill>
                  <a:schemeClr val="tx1">
                    <a:lumMod val="50000"/>
                    <a:lumOff val="50000"/>
                  </a:schemeClr>
                </a:solidFill>
              </a:rPr>
              <a:t>.</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Model Training</a:t>
            </a:r>
          </a:p>
        </p:txBody>
      </p:sp>
      <p:pic>
        <p:nvPicPr>
          <p:cNvPr id="2050" name="Picture 2">
            <a:extLst>
              <a:ext uri="{FF2B5EF4-FFF2-40B4-BE49-F238E27FC236}">
                <a16:creationId xmlns:a16="http://schemas.microsoft.com/office/drawing/2014/main" id="{CAA37BAF-9B06-42CC-AD32-51D2ECDCD5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00958"/>
            <a:ext cx="4319587" cy="3478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97AD7300-9E15-4B7E-B409-12B63DD65A69}"/>
              </a:ext>
            </a:extLst>
          </p:cNvPr>
          <p:cNvSpPr>
            <a:spLocks noGrp="1" noChangeArrowheads="1"/>
          </p:cNvSpPr>
          <p:nvPr>
            <p:ph type="body" sz="quarter" idx="33"/>
          </p:nvPr>
        </p:nvSpPr>
        <p:spPr bwMode="auto">
          <a:xfrm>
            <a:off x="252413" y="656436"/>
            <a:ext cx="7603107"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50000"/>
                    <a:lumOff val="50000"/>
                  </a:schemeClr>
                </a:solidFill>
                <a:effectLst/>
                <a:latin typeface="+mj-lt"/>
              </a:rPr>
              <a:t>After you ingest the data into Amazon Personalize, you are ready to train a model (</a:t>
            </a:r>
            <a:r>
              <a:rPr lang="en-US" altLang="en-US" sz="1400" b="1" u="sng" dirty="0">
                <a:solidFill>
                  <a:schemeClr val="tx1">
                    <a:lumMod val="50000"/>
                    <a:lumOff val="50000"/>
                  </a:schemeClr>
                </a:solidFill>
                <a:latin typeface="+mj-lt"/>
              </a:rPr>
              <a:t>S</a:t>
            </a:r>
            <a:r>
              <a:rPr kumimoji="0" lang="en-US" altLang="en-US" sz="1400" b="1" i="0" u="sng" strike="noStrike" cap="none" normalizeH="0" baseline="0" dirty="0">
                <a:ln>
                  <a:noFill/>
                </a:ln>
                <a:solidFill>
                  <a:schemeClr val="tx1">
                    <a:lumMod val="50000"/>
                    <a:lumOff val="50000"/>
                  </a:schemeClr>
                </a:solidFill>
                <a:effectLst/>
                <a:latin typeface="+mj-lt"/>
              </a:rPr>
              <a:t>olution</a:t>
            </a:r>
            <a:r>
              <a:rPr kumimoji="0" lang="en-US" altLang="en-US" sz="1400" b="1" i="0" u="none" strike="noStrike" cap="none" normalizeH="0" baseline="0" dirty="0">
                <a:ln>
                  <a:noFill/>
                </a:ln>
                <a:solidFill>
                  <a:schemeClr val="tx1">
                    <a:lumMod val="50000"/>
                    <a:lumOff val="50000"/>
                  </a:schemeClr>
                </a:solidFill>
                <a:effectLst/>
                <a:latin typeface="+mj-lt"/>
              </a:rPr>
              <a:t>)</a:t>
            </a:r>
            <a:r>
              <a:rPr kumimoji="0" lang="en-US" altLang="en-US" sz="1400" b="0" i="0" u="none" strike="noStrike" cap="none" normalizeH="0" baseline="0" dirty="0">
                <a:ln>
                  <a:noFill/>
                </a:ln>
                <a:solidFill>
                  <a:schemeClr val="tx1">
                    <a:lumMod val="50000"/>
                    <a:lumOff val="50000"/>
                  </a:schemeClr>
                </a:solidFill>
                <a:effectLst/>
                <a:latin typeface="+mj-lt"/>
              </a:rPr>
              <a:t>. </a:t>
            </a:r>
          </a:p>
        </p:txBody>
      </p:sp>
    </p:spTree>
    <p:extLst>
      <p:ext uri="{BB962C8B-B14F-4D97-AF65-F5344CB8AC3E}">
        <p14:creationId xmlns:p14="http://schemas.microsoft.com/office/powerpoint/2010/main" val="69571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13</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5072743" y="1203325"/>
            <a:ext cx="38648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Choose Campaigns.</a:t>
            </a:r>
          </a:p>
          <a:p>
            <a:pPr marL="301624" indent="-285750">
              <a:buFont typeface="Wingdings" panose="05000000000000000000" pitchFamily="2" charset="2"/>
              <a:buChar char="q"/>
            </a:pPr>
            <a:r>
              <a:rPr lang="en-US" sz="1400" dirty="0">
                <a:solidFill>
                  <a:schemeClr val="tx1">
                    <a:lumMod val="50000"/>
                    <a:lumOff val="50000"/>
                  </a:schemeClr>
                </a:solidFill>
              </a:rPr>
              <a:t>Choose Create new campaign.</a:t>
            </a:r>
          </a:p>
          <a:p>
            <a:pPr marL="301624" indent="-285750">
              <a:buFont typeface="Wingdings" panose="05000000000000000000" pitchFamily="2" charset="2"/>
              <a:buChar char="q"/>
            </a:pPr>
            <a:r>
              <a:rPr lang="en-US" sz="1400" dirty="0">
                <a:solidFill>
                  <a:schemeClr val="tx1">
                    <a:lumMod val="50000"/>
                    <a:lumOff val="50000"/>
                  </a:schemeClr>
                </a:solidFill>
              </a:rPr>
              <a:t>Under Campaign details, for Campaign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Solution, choose the solution name from previous step.</a:t>
            </a:r>
          </a:p>
          <a:p>
            <a:pPr marL="301624" indent="-285750">
              <a:buFont typeface="Wingdings" panose="05000000000000000000" pitchFamily="2" charset="2"/>
              <a:buChar char="q"/>
            </a:pPr>
            <a:r>
              <a:rPr lang="en-US" sz="1400" dirty="0">
                <a:solidFill>
                  <a:schemeClr val="tx1">
                    <a:lumMod val="50000"/>
                    <a:lumOff val="50000"/>
                  </a:schemeClr>
                </a:solidFill>
              </a:rPr>
              <a:t>For Solution version ID, choose the solution version you just created.</a:t>
            </a:r>
          </a:p>
          <a:p>
            <a:pPr marL="301624" indent="-285750">
              <a:buFont typeface="Wingdings" panose="05000000000000000000" pitchFamily="2" charset="2"/>
              <a:buChar char="q"/>
            </a:pPr>
            <a:r>
              <a:rPr lang="en-US" sz="1400" dirty="0">
                <a:solidFill>
                  <a:schemeClr val="tx1">
                    <a:lumMod val="50000"/>
                    <a:lumOff val="50000"/>
                  </a:schemeClr>
                </a:solidFill>
              </a:rPr>
              <a:t>For Minimum provisioned transactions per second, enter 1.</a:t>
            </a:r>
          </a:p>
          <a:p>
            <a:pPr marL="301624" indent="-285750">
              <a:buFont typeface="Wingdings" panose="05000000000000000000" pitchFamily="2" charset="2"/>
              <a:buChar char="q"/>
            </a:pPr>
            <a:r>
              <a:rPr lang="en-US" sz="1400" dirty="0">
                <a:solidFill>
                  <a:schemeClr val="tx1">
                    <a:lumMod val="50000"/>
                    <a:lumOff val="50000"/>
                  </a:schemeClr>
                </a:solidFill>
              </a:rPr>
              <a:t>Choose Create campaign.</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Getting Recommendations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a:solidFill>
                  <a:schemeClr val="tx1">
                    <a:lumMod val="50000"/>
                    <a:lumOff val="50000"/>
                  </a:schemeClr>
                </a:solidFill>
              </a:rPr>
              <a:t>To get recommendations, create a </a:t>
            </a:r>
            <a:r>
              <a:rPr lang="en-US" sz="1400" b="1" u="sng">
                <a:solidFill>
                  <a:schemeClr val="tx1">
                    <a:lumMod val="50000"/>
                    <a:lumOff val="50000"/>
                  </a:schemeClr>
                </a:solidFill>
              </a:rPr>
              <a:t>Campaign</a:t>
            </a:r>
            <a:r>
              <a:rPr lang="en-US" sz="1400">
                <a:solidFill>
                  <a:schemeClr val="tx1">
                    <a:lumMod val="50000"/>
                    <a:lumOff val="50000"/>
                  </a:schemeClr>
                </a:solidFill>
              </a:rPr>
              <a:t> using the solution and solution version you just created.</a:t>
            </a:r>
            <a:endParaRPr lang="en-US" sz="1400" dirty="0">
              <a:solidFill>
                <a:schemeClr val="tx1">
                  <a:lumMod val="50000"/>
                  <a:lumOff val="50000"/>
                </a:schemeClr>
              </a:solidFill>
            </a:endParaRPr>
          </a:p>
        </p:txBody>
      </p:sp>
      <p:pic>
        <p:nvPicPr>
          <p:cNvPr id="3074" name="Picture 2">
            <a:extLst>
              <a:ext uri="{FF2B5EF4-FFF2-40B4-BE49-F238E27FC236}">
                <a16:creationId xmlns:a16="http://schemas.microsoft.com/office/drawing/2014/main" id="{B5600A65-6752-4BDF-92DD-CB42A27DF4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30386"/>
            <a:ext cx="4140834" cy="353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 text, application&#10;&#10;Description automatically generated">
            <a:extLst>
              <a:ext uri="{FF2B5EF4-FFF2-40B4-BE49-F238E27FC236}">
                <a16:creationId xmlns:a16="http://schemas.microsoft.com/office/drawing/2014/main" id="{58C6A277-7361-4258-9869-91F327E07046}"/>
              </a:ext>
            </a:extLst>
          </p:cNvPr>
          <p:cNvPicPr>
            <a:picLocks noGrp="1" noChangeAspect="1"/>
          </p:cNvPicPr>
          <p:nvPr>
            <p:ph sz="quarter" idx="24"/>
          </p:nvPr>
        </p:nvPicPr>
        <p:blipFill rotWithShape="1">
          <a:blip r:embed="rId2"/>
          <a:srcRect r="3" b="1561"/>
          <a:stretch/>
        </p:blipFill>
        <p:spPr>
          <a:xfrm>
            <a:off x="4764969" y="1203325"/>
            <a:ext cx="4172656" cy="2711063"/>
          </a:xfrm>
          <a:prstGeom prst="rect">
            <a:avLst/>
          </a:prstGeom>
          <a:noFill/>
        </p:spPr>
      </p:pic>
      <p:sp>
        <p:nvSpPr>
          <p:cNvPr id="16" name="Text Placeholder 2">
            <a:extLst>
              <a:ext uri="{FF2B5EF4-FFF2-40B4-BE49-F238E27FC236}">
                <a16:creationId xmlns:a16="http://schemas.microsoft.com/office/drawing/2014/main" id="{511934CF-D69B-45B2-8688-978ED3C77BD8}"/>
              </a:ext>
            </a:extLst>
          </p:cNvPr>
          <p:cNvSpPr>
            <a:spLocks noGrp="1"/>
          </p:cNvSpPr>
          <p:nvPr>
            <p:ph type="body" sz="quarter" idx="13"/>
          </p:nvPr>
        </p:nvSpPr>
        <p:spPr>
          <a:xfrm>
            <a:off x="4791076" y="4066302"/>
            <a:ext cx="4100514" cy="123111"/>
          </a:xfrm>
        </p:spPr>
        <p:txBody>
          <a:bodyPr/>
          <a:lstStyle/>
          <a:p>
            <a:r>
              <a:rPr lang="en-US" sz="900" dirty="0"/>
              <a:t>AWS Lambda  - </a:t>
            </a:r>
            <a:r>
              <a:rPr lang="en-US" sz="900" u="sng" dirty="0" err="1">
                <a:solidFill>
                  <a:schemeClr val="accent5">
                    <a:lumMod val="75000"/>
                  </a:schemeClr>
                </a:solidFill>
              </a:rPr>
              <a:t>aws</a:t>
            </a:r>
            <a:r>
              <a:rPr lang="en-US" sz="900" u="sng" dirty="0">
                <a:solidFill>
                  <a:schemeClr val="accent5">
                    <a:lumMod val="75000"/>
                  </a:schemeClr>
                </a:solidFill>
              </a:rPr>
              <a:t>-personalize-recommender</a:t>
            </a:r>
          </a:p>
        </p:txBody>
      </p:sp>
      <p:sp>
        <p:nvSpPr>
          <p:cNvPr id="18" name="Text Placeholder 3">
            <a:extLst>
              <a:ext uri="{FF2B5EF4-FFF2-40B4-BE49-F238E27FC236}">
                <a16:creationId xmlns:a16="http://schemas.microsoft.com/office/drawing/2014/main" id="{43AB3F3A-EE53-48B5-BA81-DDF0460D9387}"/>
              </a:ext>
            </a:extLst>
          </p:cNvPr>
          <p:cNvSpPr>
            <a:spLocks noGrp="1"/>
          </p:cNvSpPr>
          <p:nvPr>
            <p:ph type="body" sz="quarter" idx="15"/>
          </p:nvPr>
        </p:nvSpPr>
        <p:spPr>
          <a:xfrm>
            <a:off x="252414" y="4066302"/>
            <a:ext cx="4178298" cy="123111"/>
          </a:xfrm>
        </p:spPr>
        <p:txBody>
          <a:bodyPr/>
          <a:lstStyle/>
          <a:p>
            <a:r>
              <a:rPr lang="en-US" sz="900" dirty="0"/>
              <a:t>API Gateway - </a:t>
            </a:r>
            <a:r>
              <a:rPr lang="en-US" sz="900" u="sng" dirty="0" err="1">
                <a:hlinkClick r:id="rId3"/>
              </a:rPr>
              <a:t>aws</a:t>
            </a:r>
            <a:r>
              <a:rPr lang="en-US" sz="900" u="sng" dirty="0">
                <a:hlinkClick r:id="rId3"/>
              </a:rPr>
              <a:t>-personalize-recommender-API</a:t>
            </a:r>
            <a:endParaRPr lang="en-US" sz="900" dirty="0"/>
          </a:p>
        </p:txBody>
      </p:sp>
      <p:pic>
        <p:nvPicPr>
          <p:cNvPr id="11" name="Picture 10" descr="Graphical user interface, application&#10;&#10;Description automatically generated">
            <a:extLst>
              <a:ext uri="{FF2B5EF4-FFF2-40B4-BE49-F238E27FC236}">
                <a16:creationId xmlns:a16="http://schemas.microsoft.com/office/drawing/2014/main" id="{D651829E-0B05-4AC4-95CB-802437E6AB72}"/>
              </a:ext>
            </a:extLst>
          </p:cNvPr>
          <p:cNvPicPr>
            <a:picLocks noChangeAspect="1"/>
          </p:cNvPicPr>
          <p:nvPr/>
        </p:nvPicPr>
        <p:blipFill rotWithShape="1">
          <a:blip r:embed="rId4"/>
          <a:srcRect r="3" b="1186"/>
          <a:stretch/>
        </p:blipFill>
        <p:spPr>
          <a:xfrm>
            <a:off x="247547" y="1209296"/>
            <a:ext cx="4172656" cy="2711063"/>
          </a:xfrm>
          <a:prstGeom prst="rect">
            <a:avLst/>
          </a:prstGeom>
          <a:noFill/>
        </p:spPr>
      </p:pic>
      <p:sp>
        <p:nvSpPr>
          <p:cNvPr id="6" name="Slide Number Placeholder 5">
            <a:extLst>
              <a:ext uri="{FF2B5EF4-FFF2-40B4-BE49-F238E27FC236}">
                <a16:creationId xmlns:a16="http://schemas.microsoft.com/office/drawing/2014/main" id="{75AE57E7-D0D3-41F8-A78E-69069158D0E1}"/>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14</a:t>
            </a:fld>
            <a:endParaRPr lang="en-US"/>
          </a:p>
        </p:txBody>
      </p:sp>
      <p:sp>
        <p:nvSpPr>
          <p:cNvPr id="7" name="Footer Placeholder 6">
            <a:extLst>
              <a:ext uri="{FF2B5EF4-FFF2-40B4-BE49-F238E27FC236}">
                <a16:creationId xmlns:a16="http://schemas.microsoft.com/office/drawing/2014/main" id="{4BCBFCF1-2964-4FF4-9BA0-B90D6E0F9FCF}"/>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8" name="Text Placeholder 7">
            <a:extLst>
              <a:ext uri="{FF2B5EF4-FFF2-40B4-BE49-F238E27FC236}">
                <a16:creationId xmlns:a16="http://schemas.microsoft.com/office/drawing/2014/main" id="{DC9E1EF7-7CE8-4DFD-B79E-26BB852CDCF4}"/>
              </a:ext>
            </a:extLst>
          </p:cNvPr>
          <p:cNvSpPr>
            <a:spLocks noGrp="1"/>
          </p:cNvSpPr>
          <p:nvPr>
            <p:ph type="body" sz="quarter" idx="32"/>
          </p:nvPr>
        </p:nvSpPr>
        <p:spPr>
          <a:xfrm>
            <a:off x="252413" y="230187"/>
            <a:ext cx="8647112" cy="369332"/>
          </a:xfrm>
        </p:spPr>
        <p:txBody>
          <a:bodyPr>
            <a:normAutofit/>
          </a:bodyPr>
          <a:lstStyle/>
          <a:p>
            <a:r>
              <a:rPr lang="en-US" dirty="0"/>
              <a:t>AWS Lambda &amp; API Gateway</a:t>
            </a:r>
          </a:p>
        </p:txBody>
      </p:sp>
      <p:sp>
        <p:nvSpPr>
          <p:cNvPr id="9" name="Text Placeholder 8">
            <a:extLst>
              <a:ext uri="{FF2B5EF4-FFF2-40B4-BE49-F238E27FC236}">
                <a16:creationId xmlns:a16="http://schemas.microsoft.com/office/drawing/2014/main" id="{6DA7983F-86E8-4FD3-9C94-0AFDF6A1F7E0}"/>
              </a:ext>
            </a:extLst>
          </p:cNvPr>
          <p:cNvSpPr>
            <a:spLocks noGrp="1"/>
          </p:cNvSpPr>
          <p:nvPr>
            <p:ph type="body" sz="quarter" idx="33"/>
          </p:nvPr>
        </p:nvSpPr>
        <p:spPr>
          <a:xfrm>
            <a:off x="252413" y="683366"/>
            <a:ext cx="8647112" cy="253916"/>
          </a:xfrm>
        </p:spPr>
        <p:txBody>
          <a:bodyPr>
            <a:normAutofit/>
          </a:bodyPr>
          <a:lstStyle/>
          <a:p>
            <a:r>
              <a:rPr lang="en-US"/>
              <a:t>To get the recommendations programmatically, write a Lambda Function and link it to an API.</a:t>
            </a:r>
          </a:p>
        </p:txBody>
      </p:sp>
    </p:spTree>
    <p:extLst>
      <p:ext uri="{BB962C8B-B14F-4D97-AF65-F5344CB8AC3E}">
        <p14:creationId xmlns:p14="http://schemas.microsoft.com/office/powerpoint/2010/main" val="183403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21506A-0097-434B-802B-C060119BA563}"/>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15</a:t>
            </a:fld>
            <a:endParaRPr lang="en-US"/>
          </a:p>
        </p:txBody>
      </p:sp>
      <p:sp>
        <p:nvSpPr>
          <p:cNvPr id="3" name="Footer Placeholder 2">
            <a:extLst>
              <a:ext uri="{FF2B5EF4-FFF2-40B4-BE49-F238E27FC236}">
                <a16:creationId xmlns:a16="http://schemas.microsoft.com/office/drawing/2014/main" id="{DD125745-F2D1-454C-A65B-7FA43D047414}"/>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pic>
        <p:nvPicPr>
          <p:cNvPr id="9" name="Picture 8" descr="Diagram&#10;&#10;Description automatically generated">
            <a:extLst>
              <a:ext uri="{FF2B5EF4-FFF2-40B4-BE49-F238E27FC236}">
                <a16:creationId xmlns:a16="http://schemas.microsoft.com/office/drawing/2014/main" id="{27C51F8D-13E8-493B-9B54-1F0C1D5F2C60}"/>
              </a:ext>
            </a:extLst>
          </p:cNvPr>
          <p:cNvPicPr>
            <a:picLocks noChangeAspect="1"/>
          </p:cNvPicPr>
          <p:nvPr/>
        </p:nvPicPr>
        <p:blipFill>
          <a:blip r:embed="rId2"/>
          <a:stretch>
            <a:fillRect/>
          </a:stretch>
        </p:blipFill>
        <p:spPr>
          <a:xfrm>
            <a:off x="1894359" y="1203325"/>
            <a:ext cx="5406961" cy="3176589"/>
          </a:xfrm>
          <a:prstGeom prst="rect">
            <a:avLst/>
          </a:prstGeom>
          <a:noFill/>
        </p:spPr>
      </p:pic>
      <p:sp>
        <p:nvSpPr>
          <p:cNvPr id="5" name="Text Placeholder 4">
            <a:extLst>
              <a:ext uri="{FF2B5EF4-FFF2-40B4-BE49-F238E27FC236}">
                <a16:creationId xmlns:a16="http://schemas.microsoft.com/office/drawing/2014/main" id="{0E9B4AE5-7145-49E9-BFE8-DBA882BB0FF4}"/>
              </a:ext>
            </a:extLst>
          </p:cNvPr>
          <p:cNvSpPr>
            <a:spLocks noGrp="1"/>
          </p:cNvSpPr>
          <p:nvPr>
            <p:ph type="body" sz="quarter" idx="32"/>
          </p:nvPr>
        </p:nvSpPr>
        <p:spPr>
          <a:xfrm>
            <a:off x="252413" y="230187"/>
            <a:ext cx="8647112" cy="369332"/>
          </a:xfrm>
        </p:spPr>
        <p:txBody>
          <a:bodyPr>
            <a:normAutofit/>
          </a:bodyPr>
          <a:lstStyle/>
          <a:p>
            <a:r>
              <a:rPr lang="en-US" dirty="0"/>
              <a:t>Serverless Architecture</a:t>
            </a:r>
          </a:p>
        </p:txBody>
      </p:sp>
    </p:spTree>
    <p:extLst>
      <p:ext uri="{BB962C8B-B14F-4D97-AF65-F5344CB8AC3E}">
        <p14:creationId xmlns:p14="http://schemas.microsoft.com/office/powerpoint/2010/main" val="128087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6AD199-BF3C-42AC-A65C-CFA6060C0D38}"/>
              </a:ext>
            </a:extLst>
          </p:cNvPr>
          <p:cNvSpPr>
            <a:spLocks noGrp="1"/>
          </p:cNvSpPr>
          <p:nvPr>
            <p:ph type="sldNum" sz="quarter" idx="4"/>
          </p:nvPr>
        </p:nvSpPr>
        <p:spPr/>
        <p:txBody>
          <a:bodyPr/>
          <a:lstStyle/>
          <a:p>
            <a:r>
              <a:rPr lang="en-US"/>
              <a:t>Page </a:t>
            </a:r>
            <a:fld id="{5A9C12DC-491F-9444-86A2-13AC5C62A2FC}" type="slidenum">
              <a:rPr lang="en-US" smtClean="0"/>
              <a:pPr/>
              <a:t>16</a:t>
            </a:fld>
            <a:endParaRPr lang="en-US" dirty="0"/>
          </a:p>
        </p:txBody>
      </p:sp>
      <p:sp>
        <p:nvSpPr>
          <p:cNvPr id="3" name="Footer Placeholder 2">
            <a:extLst>
              <a:ext uri="{FF2B5EF4-FFF2-40B4-BE49-F238E27FC236}">
                <a16:creationId xmlns:a16="http://schemas.microsoft.com/office/drawing/2014/main" id="{C32D6784-204C-4BD7-A067-1C8E61B2108E}"/>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114DE1BF-E98E-4DC1-A746-F3804C2A89B4}"/>
              </a:ext>
            </a:extLst>
          </p:cNvPr>
          <p:cNvSpPr>
            <a:spLocks noGrp="1"/>
          </p:cNvSpPr>
          <p:nvPr>
            <p:ph sz="quarter" idx="31"/>
          </p:nvPr>
        </p:nvSpPr>
        <p:spPr>
          <a:xfrm>
            <a:off x="252413" y="1263984"/>
            <a:ext cx="8679570" cy="3176589"/>
          </a:xfrm>
        </p:spPr>
        <p:txBody>
          <a:bodyPr/>
          <a:lstStyle/>
          <a:p>
            <a:r>
              <a:rPr lang="en-US" dirty="0"/>
              <a:t>https://{</a:t>
            </a:r>
            <a:r>
              <a:rPr lang="en-US" dirty="0">
                <a:solidFill>
                  <a:srgbClr val="FF0000"/>
                </a:solidFill>
              </a:rPr>
              <a:t>restapi_id}.</a:t>
            </a:r>
            <a:r>
              <a:rPr lang="en-US" dirty="0"/>
              <a:t>execute-api</a:t>
            </a:r>
            <a:r>
              <a:rPr lang="en-US" dirty="0">
                <a:solidFill>
                  <a:srgbClr val="FF0000"/>
                </a:solidFill>
              </a:rPr>
              <a:t>.{region}.</a:t>
            </a:r>
            <a:r>
              <a:rPr lang="en-US" dirty="0"/>
              <a:t>amazonaws.com/{</a:t>
            </a:r>
            <a:r>
              <a:rPr lang="en-US" dirty="0">
                <a:solidFill>
                  <a:srgbClr val="FF0000"/>
                </a:solidFill>
              </a:rPr>
              <a:t>stage_name}/</a:t>
            </a:r>
          </a:p>
          <a:p>
            <a:endParaRPr lang="en-US" dirty="0"/>
          </a:p>
        </p:txBody>
      </p:sp>
      <p:sp>
        <p:nvSpPr>
          <p:cNvPr id="5" name="Text Placeholder 4">
            <a:extLst>
              <a:ext uri="{FF2B5EF4-FFF2-40B4-BE49-F238E27FC236}">
                <a16:creationId xmlns:a16="http://schemas.microsoft.com/office/drawing/2014/main" id="{F203CA80-D496-4220-9A64-26BA7EA866B1}"/>
              </a:ext>
            </a:extLst>
          </p:cNvPr>
          <p:cNvSpPr>
            <a:spLocks noGrp="1"/>
          </p:cNvSpPr>
          <p:nvPr>
            <p:ph type="body" sz="quarter" idx="32"/>
          </p:nvPr>
        </p:nvSpPr>
        <p:spPr/>
        <p:txBody>
          <a:bodyPr/>
          <a:lstStyle/>
          <a:p>
            <a:r>
              <a:rPr lang="en-US" dirty="0"/>
              <a:t>Invoking REST API</a:t>
            </a:r>
          </a:p>
        </p:txBody>
      </p:sp>
      <p:sp>
        <p:nvSpPr>
          <p:cNvPr id="8" name="Rectangle 2">
            <a:extLst>
              <a:ext uri="{FF2B5EF4-FFF2-40B4-BE49-F238E27FC236}">
                <a16:creationId xmlns:a16="http://schemas.microsoft.com/office/drawing/2014/main" id="{B7CEC7BA-4575-4762-B37F-21D20C2B8EED}"/>
              </a:ext>
            </a:extLst>
          </p:cNvPr>
          <p:cNvSpPr>
            <a:spLocks noChangeArrowheads="1"/>
          </p:cNvSpPr>
          <p:nvPr/>
        </p:nvSpPr>
        <p:spPr bwMode="auto">
          <a:xfrm>
            <a:off x="252413" y="1790010"/>
            <a:ext cx="3708400" cy="646331"/>
          </a:xfrm>
          <a:prstGeom prst="rect">
            <a:avLst/>
          </a:prstGeom>
          <a:solidFill>
            <a:srgbClr val="F2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6191F"/>
                </a:solidFill>
                <a:effectLst/>
                <a:latin typeface="Amazon Ember"/>
              </a:rPr>
              <a:t>where </a:t>
            </a:r>
            <a:r>
              <a:rPr kumimoji="0" lang="en-US" altLang="en-US" sz="1200" b="0" i="1" u="none" strike="noStrike" cap="none" normalizeH="0" baseline="0" dirty="0">
                <a:ln>
                  <a:noFill/>
                </a:ln>
                <a:solidFill>
                  <a:srgbClr val="F5001D"/>
                </a:solidFill>
                <a:effectLst/>
                <a:latin typeface="Monaco"/>
              </a:rPr>
              <a:t>{</a:t>
            </a:r>
            <a:r>
              <a:rPr kumimoji="0" lang="en-US" altLang="en-US" sz="1200" b="0" i="1" u="none" strike="noStrike" cap="none" normalizeH="0" baseline="0" dirty="0" err="1">
                <a:ln>
                  <a:noFill/>
                </a:ln>
                <a:solidFill>
                  <a:srgbClr val="F5001D"/>
                </a:solidFill>
                <a:effectLst/>
                <a:latin typeface="Monaco"/>
              </a:rPr>
              <a:t>restapi_id</a:t>
            </a:r>
            <a:r>
              <a:rPr kumimoji="0" lang="en-US" altLang="en-US" sz="1200" b="0" i="1" u="none" strike="noStrike" cap="none" normalizeH="0" baseline="0" dirty="0">
                <a:ln>
                  <a:noFill/>
                </a:ln>
                <a:solidFill>
                  <a:srgbClr val="F5001D"/>
                </a:solidFill>
                <a:effectLst/>
                <a:latin typeface="Monaco"/>
              </a:rPr>
              <a:t>}</a:t>
            </a:r>
            <a:r>
              <a:rPr kumimoji="0" lang="en-US" altLang="en-US" sz="1200" b="0" i="0" u="none" strike="noStrike" cap="none" normalizeH="0" baseline="0" dirty="0">
                <a:ln>
                  <a:noFill/>
                </a:ln>
                <a:solidFill>
                  <a:srgbClr val="16191F"/>
                </a:solidFill>
                <a:effectLst/>
                <a:latin typeface="Amazon Ember"/>
              </a:rPr>
              <a:t> is the API identifier, </a:t>
            </a:r>
            <a:r>
              <a:rPr kumimoji="0" lang="en-US" altLang="en-US" sz="1200" b="0" i="1" u="none" strike="noStrike" cap="none" normalizeH="0" baseline="0" dirty="0">
                <a:ln>
                  <a:noFill/>
                </a:ln>
                <a:solidFill>
                  <a:srgbClr val="F5001D"/>
                </a:solidFill>
                <a:effectLst/>
                <a:latin typeface="Monaco"/>
              </a:rPr>
              <a:t>{region}</a:t>
            </a:r>
            <a:r>
              <a:rPr kumimoji="0" lang="en-US" altLang="en-US" sz="1200" b="0" i="0" u="none" strike="noStrike" cap="none" normalizeH="0" baseline="0" dirty="0">
                <a:ln>
                  <a:noFill/>
                </a:ln>
                <a:solidFill>
                  <a:srgbClr val="16191F"/>
                </a:solidFill>
                <a:effectLst/>
                <a:latin typeface="Amazon Ember"/>
              </a:rPr>
              <a:t> is the Region, and </a:t>
            </a:r>
            <a:r>
              <a:rPr kumimoji="0" lang="en-US" altLang="en-US" sz="1200" b="0" i="1" u="none" strike="noStrike" cap="none" normalizeH="0" baseline="0" dirty="0">
                <a:ln>
                  <a:noFill/>
                </a:ln>
                <a:solidFill>
                  <a:srgbClr val="F5001D"/>
                </a:solidFill>
                <a:effectLst/>
                <a:latin typeface="Monaco"/>
              </a:rPr>
              <a:t>{</a:t>
            </a:r>
            <a:r>
              <a:rPr kumimoji="0" lang="en-US" altLang="en-US" sz="1200" b="0" i="1" u="none" strike="noStrike" cap="none" normalizeH="0" baseline="0" dirty="0" err="1">
                <a:ln>
                  <a:noFill/>
                </a:ln>
                <a:solidFill>
                  <a:srgbClr val="F5001D"/>
                </a:solidFill>
                <a:effectLst/>
                <a:latin typeface="Monaco"/>
              </a:rPr>
              <a:t>stage_name</a:t>
            </a:r>
            <a:r>
              <a:rPr kumimoji="0" lang="en-US" altLang="en-US" sz="1200" b="0" i="1" u="none" strike="noStrike" cap="none" normalizeH="0" baseline="0" dirty="0">
                <a:ln>
                  <a:noFill/>
                </a:ln>
                <a:solidFill>
                  <a:srgbClr val="F5001D"/>
                </a:solidFill>
                <a:effectLst/>
                <a:latin typeface="Monaco"/>
              </a:rPr>
              <a:t>}</a:t>
            </a:r>
            <a:r>
              <a:rPr kumimoji="0" lang="en-US" altLang="en-US" sz="1200" b="0" i="0" u="none" strike="noStrike" cap="none" normalizeH="0" baseline="0" dirty="0">
                <a:ln>
                  <a:noFill/>
                </a:ln>
                <a:solidFill>
                  <a:srgbClr val="16191F"/>
                </a:solidFill>
                <a:effectLst/>
                <a:latin typeface="Amazon Ember"/>
              </a:rPr>
              <a:t> is the stage name of the API deployment.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BD4ED35-8E05-4FCD-B6BC-7362FE3FB647}"/>
              </a:ext>
            </a:extLst>
          </p:cNvPr>
          <p:cNvSpPr>
            <a:spLocks noGrp="1" noChangeArrowheads="1"/>
          </p:cNvSpPr>
          <p:nvPr>
            <p:ph type="body" sz="quarter" idx="33"/>
          </p:nvPr>
        </p:nvSpPr>
        <p:spPr bwMode="auto">
          <a:xfrm>
            <a:off x="252413" y="663880"/>
            <a:ext cx="8557758" cy="461665"/>
          </a:xfrm>
          <a:prstGeom prst="rect">
            <a:avLst/>
          </a:prstGeom>
          <a:solidFill>
            <a:srgbClr val="F2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50000"/>
                    <a:lumOff val="50000"/>
                  </a:schemeClr>
                </a:solidFill>
                <a:effectLst/>
                <a:latin typeface="+mn-lt"/>
              </a:rPr>
              <a:t>To call a deployed API, clients submit requests to the URL for the API Gateway component service for API execution, known as execute-</a:t>
            </a:r>
            <a:r>
              <a:rPr kumimoji="0" lang="en-US" altLang="en-US" sz="1200" b="0" i="0" u="none" strike="noStrike" cap="none" normalizeH="0" baseline="0" dirty="0" err="1">
                <a:ln>
                  <a:noFill/>
                </a:ln>
                <a:solidFill>
                  <a:schemeClr val="tx1">
                    <a:lumMod val="50000"/>
                    <a:lumOff val="50000"/>
                  </a:schemeClr>
                </a:solidFill>
                <a:effectLst/>
                <a:latin typeface="+mn-lt"/>
              </a:rPr>
              <a:t>api</a:t>
            </a:r>
            <a:r>
              <a:rPr kumimoji="0" lang="en-US" altLang="en-US" sz="1200" b="0" i="0" u="none" strike="noStrike" cap="none" normalizeH="0" baseline="0" dirty="0">
                <a:ln>
                  <a:noFill/>
                </a:ln>
                <a:solidFill>
                  <a:schemeClr val="tx1">
                    <a:lumMod val="50000"/>
                    <a:lumOff val="50000"/>
                  </a:schemeClr>
                </a:solidFill>
                <a:effectLst/>
                <a:latin typeface="+mn-lt"/>
              </a:rPr>
              <a:t>. </a:t>
            </a:r>
          </a:p>
        </p:txBody>
      </p:sp>
      <p:sp>
        <p:nvSpPr>
          <p:cNvPr id="10" name="Rectangle 9">
            <a:extLst>
              <a:ext uri="{FF2B5EF4-FFF2-40B4-BE49-F238E27FC236}">
                <a16:creationId xmlns:a16="http://schemas.microsoft.com/office/drawing/2014/main" id="{692CB570-4A30-4800-B71F-6B62419C0605}"/>
              </a:ext>
            </a:extLst>
          </p:cNvPr>
          <p:cNvSpPr/>
          <p:nvPr/>
        </p:nvSpPr>
        <p:spPr>
          <a:xfrm>
            <a:off x="212017" y="2707160"/>
            <a:ext cx="3748796" cy="738664"/>
          </a:xfrm>
          <a:prstGeom prst="rect">
            <a:avLst/>
          </a:prstGeom>
        </p:spPr>
        <p:txBody>
          <a:bodyPr wrap="square">
            <a:spAutoFit/>
          </a:bodyPr>
          <a:lstStyle/>
          <a:p>
            <a:r>
              <a:rPr lang="en-US" sz="1400" u="sng" dirty="0">
                <a:solidFill>
                  <a:schemeClr val="accent5">
                    <a:lumMod val="75000"/>
                  </a:schemeClr>
                </a:solidFill>
              </a:rPr>
              <a:t>https://swkxs2p89k.execute-api.eu-west-1.amazonaws.com/default/aws-personalize-recommender?userId=52946117</a:t>
            </a:r>
          </a:p>
        </p:txBody>
      </p:sp>
      <p:pic>
        <p:nvPicPr>
          <p:cNvPr id="11" name="Picture 10">
            <a:extLst>
              <a:ext uri="{FF2B5EF4-FFF2-40B4-BE49-F238E27FC236}">
                <a16:creationId xmlns:a16="http://schemas.microsoft.com/office/drawing/2014/main" id="{82918963-C2E0-4F22-9928-BE54AD5A4534}"/>
              </a:ext>
            </a:extLst>
          </p:cNvPr>
          <p:cNvPicPr>
            <a:picLocks noChangeAspect="1"/>
          </p:cNvPicPr>
          <p:nvPr/>
        </p:nvPicPr>
        <p:blipFill>
          <a:blip r:embed="rId2"/>
          <a:stretch>
            <a:fillRect/>
          </a:stretch>
        </p:blipFill>
        <p:spPr>
          <a:xfrm>
            <a:off x="4180116" y="1790010"/>
            <a:ext cx="4630056" cy="2014311"/>
          </a:xfrm>
          <a:prstGeom prst="rect">
            <a:avLst/>
          </a:prstGeom>
        </p:spPr>
      </p:pic>
    </p:spTree>
    <p:extLst>
      <p:ext uri="{BB962C8B-B14F-4D97-AF65-F5344CB8AC3E}">
        <p14:creationId xmlns:p14="http://schemas.microsoft.com/office/powerpoint/2010/main" val="3587127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p:txBody>
          <a:bodyPr/>
          <a:lstStyle/>
          <a:p>
            <a:pPr marL="301624" indent="-285750">
              <a:buFont typeface="Wingdings" panose="05000000000000000000" pitchFamily="2" charset="2"/>
              <a:buChar char="q"/>
            </a:pPr>
            <a:r>
              <a:rPr lang="en-US" sz="1400" dirty="0">
                <a:solidFill>
                  <a:schemeClr val="tx1">
                    <a:lumMod val="65000"/>
                    <a:lumOff val="35000"/>
                  </a:schemeClr>
                </a:solidFill>
              </a:rPr>
              <a:t>A type of data filtering tool using machine learning algorithms to recommend the most relevant items to a particular user or customer. </a:t>
            </a:r>
          </a:p>
          <a:p>
            <a:pPr marL="301624" indent="-285750">
              <a:buFont typeface="Wingdings" panose="05000000000000000000" pitchFamily="2" charset="2"/>
              <a:buChar char="q"/>
            </a:pPr>
            <a:endParaRPr lang="en-US" sz="1400" dirty="0">
              <a:solidFill>
                <a:schemeClr val="tx1">
                  <a:lumMod val="65000"/>
                  <a:lumOff val="35000"/>
                </a:schemeClr>
              </a:solidFill>
            </a:endParaRPr>
          </a:p>
          <a:p>
            <a:pPr marL="301624" indent="-285750">
              <a:buFont typeface="Wingdings" panose="05000000000000000000" pitchFamily="2" charset="2"/>
              <a:buChar char="q"/>
            </a:pPr>
            <a:r>
              <a:rPr lang="en-US" sz="1400" dirty="0">
                <a:solidFill>
                  <a:schemeClr val="tx1">
                    <a:lumMod val="65000"/>
                    <a:lumOff val="35000"/>
                  </a:schemeClr>
                </a:solidFill>
              </a:rPr>
              <a:t>Netflix used recommendation engine to present viewers with movie and show suggestions. </a:t>
            </a:r>
          </a:p>
          <a:p>
            <a:pPr marL="301624" indent="-285750">
              <a:buFont typeface="Wingdings" panose="05000000000000000000" pitchFamily="2" charset="2"/>
              <a:buChar char="q"/>
            </a:pPr>
            <a:endParaRPr lang="en-US" sz="1400" dirty="0">
              <a:solidFill>
                <a:schemeClr val="tx1">
                  <a:lumMod val="65000"/>
                  <a:lumOff val="35000"/>
                </a:schemeClr>
              </a:solidFill>
            </a:endParaRPr>
          </a:p>
          <a:p>
            <a:pPr marL="301624" indent="-285750">
              <a:buFont typeface="Wingdings" panose="05000000000000000000" pitchFamily="2" charset="2"/>
              <a:buChar char="q"/>
            </a:pPr>
            <a:r>
              <a:rPr lang="en-US" sz="1400" dirty="0">
                <a:solidFill>
                  <a:schemeClr val="tx1">
                    <a:lumMod val="65000"/>
                    <a:lumOff val="35000"/>
                  </a:schemeClr>
                </a:solidFill>
              </a:rPr>
              <a:t>Amazon, on the other hand, uses a recommendation engine to present customers with product recommendations.</a:t>
            </a:r>
          </a:p>
          <a:p>
            <a:pPr marL="301624" indent="-285750">
              <a:buFont typeface="Wingdings" panose="05000000000000000000" pitchFamily="2" charset="2"/>
              <a:buChar char="q"/>
            </a:pPr>
            <a:endParaRPr lang="en-US" sz="1400" dirty="0">
              <a:solidFill>
                <a:schemeClr val="tx1">
                  <a:lumMod val="65000"/>
                  <a:lumOff val="35000"/>
                </a:schemeClr>
              </a:solidFill>
            </a:endParaRPr>
          </a:p>
          <a:p>
            <a:pPr marL="301624" indent="-285750">
              <a:buFont typeface="Wingdings" panose="05000000000000000000" pitchFamily="2" charset="2"/>
              <a:buChar char="q"/>
            </a:pPr>
            <a:r>
              <a:rPr lang="en-US" sz="1400" dirty="0">
                <a:solidFill>
                  <a:schemeClr val="tx1">
                    <a:lumMod val="65000"/>
                    <a:lumOff val="35000"/>
                  </a:schemeClr>
                </a:solidFill>
              </a:rPr>
              <a:t>Historically, recommendations would come from a salesperson or friends and family. Today, we have passed this task in the hands, or minds, of algorithms.</a:t>
            </a:r>
          </a:p>
        </p:txBody>
      </p:sp>
      <p:sp>
        <p:nvSpPr>
          <p:cNvPr id="6" name="Text Placeholder 5"/>
          <p:cNvSpPr>
            <a:spLocks noGrp="1"/>
          </p:cNvSpPr>
          <p:nvPr>
            <p:ph type="body" sz="quarter" idx="32"/>
          </p:nvPr>
        </p:nvSpPr>
        <p:spPr/>
        <p:txBody>
          <a:bodyPr/>
          <a:lstStyle/>
          <a:p>
            <a:r>
              <a:rPr lang="en-US" dirty="0"/>
              <a:t>What is a Recommendation Engine?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B44DA5-AB95-495D-8FE2-E9C7F9B0367B}"/>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3</a:t>
            </a:fld>
            <a:endParaRPr lang="en-US"/>
          </a:p>
        </p:txBody>
      </p:sp>
      <p:sp>
        <p:nvSpPr>
          <p:cNvPr id="3" name="Footer Placeholder 2">
            <a:extLst>
              <a:ext uri="{FF2B5EF4-FFF2-40B4-BE49-F238E27FC236}">
                <a16:creationId xmlns:a16="http://schemas.microsoft.com/office/drawing/2014/main" id="{5B0F385B-6BA4-4F1A-889A-003BA34CE361}"/>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2B81D86F-40B0-4D92-A44D-2D7FA811F230}"/>
              </a:ext>
            </a:extLst>
          </p:cNvPr>
          <p:cNvSpPr>
            <a:spLocks noGrp="1"/>
          </p:cNvSpPr>
          <p:nvPr>
            <p:ph type="body" sz="quarter" idx="32"/>
          </p:nvPr>
        </p:nvSpPr>
        <p:spPr>
          <a:xfrm>
            <a:off x="252413" y="230187"/>
            <a:ext cx="8647112" cy="369332"/>
          </a:xfrm>
        </p:spPr>
        <p:txBody>
          <a:bodyPr>
            <a:normAutofit/>
          </a:bodyPr>
          <a:lstStyle/>
          <a:p>
            <a:r>
              <a:rPr lang="en-US" dirty="0"/>
              <a:t>Type 1 - Collaborative Filtering</a:t>
            </a:r>
          </a:p>
        </p:txBody>
      </p:sp>
      <p:sp>
        <p:nvSpPr>
          <p:cNvPr id="77" name="Text Placeholder 8">
            <a:extLst>
              <a:ext uri="{FF2B5EF4-FFF2-40B4-BE49-F238E27FC236}">
                <a16:creationId xmlns:a16="http://schemas.microsoft.com/office/drawing/2014/main" id="{8273BD8F-72C8-4576-8800-63D3C7B21F74}"/>
              </a:ext>
            </a:extLst>
          </p:cNvPr>
          <p:cNvSpPr>
            <a:spLocks noGrp="1"/>
          </p:cNvSpPr>
          <p:nvPr>
            <p:ph type="body" sz="quarter" idx="33"/>
          </p:nvPr>
        </p:nvSpPr>
        <p:spPr>
          <a:xfrm>
            <a:off x="252413" y="683366"/>
            <a:ext cx="8647112" cy="253916"/>
          </a:xfrm>
        </p:spPr>
        <p:txBody>
          <a:bodyPr/>
          <a:lstStyle/>
          <a:p>
            <a:r>
              <a:rPr lang="en-US" sz="1400" i="1" dirty="0"/>
              <a:t>Collaborative filtering doesn’t need anything else but users’ historical preference on a set of items.</a:t>
            </a:r>
          </a:p>
        </p:txBody>
      </p:sp>
      <p:pic>
        <p:nvPicPr>
          <p:cNvPr id="3076" name="Picture 4" descr="Recommender System">
            <a:extLst>
              <a:ext uri="{FF2B5EF4-FFF2-40B4-BE49-F238E27FC236}">
                <a16:creationId xmlns:a16="http://schemas.microsoft.com/office/drawing/2014/main" id="{92A2CACA-4785-4002-A3A7-11DA76D13A4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62286" y="1480802"/>
            <a:ext cx="4029304" cy="190828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5EA3AC57-D377-4DB1-90E8-7686550DE279}"/>
              </a:ext>
            </a:extLst>
          </p:cNvPr>
          <p:cNvSpPr>
            <a:spLocks noGrp="1"/>
          </p:cNvSpPr>
          <p:nvPr>
            <p:ph sz="quarter" idx="20"/>
          </p:nvPr>
        </p:nvSpPr>
        <p:spPr/>
        <p:txBody>
          <a:bodyPr/>
          <a:lstStyle/>
          <a:p>
            <a:r>
              <a:rPr lang="en-US" dirty="0"/>
              <a:t>The standard method of Collaborative Filtering is known as </a:t>
            </a:r>
            <a:r>
              <a:rPr lang="en-US" b="1" dirty="0"/>
              <a:t>Nearest Neighborhood </a:t>
            </a:r>
            <a:r>
              <a:rPr lang="en-US" dirty="0"/>
              <a:t>algorithm.</a:t>
            </a:r>
          </a:p>
          <a:p>
            <a:r>
              <a:rPr lang="en-US" dirty="0"/>
              <a:t>There are user-based CF and item-based CF.</a:t>
            </a:r>
          </a:p>
          <a:p>
            <a:r>
              <a:rPr lang="en-US" dirty="0"/>
              <a:t>How to Find Similar Users on the Basis of Ratings? </a:t>
            </a:r>
          </a:p>
          <a:p>
            <a:pPr marL="301624" indent="-285750">
              <a:buFont typeface="Wingdings" panose="05000000000000000000" pitchFamily="2" charset="2"/>
              <a:buChar char="q"/>
            </a:pPr>
            <a:r>
              <a:rPr lang="en-US" dirty="0"/>
              <a:t>Cosine Similarity</a:t>
            </a:r>
          </a:p>
          <a:p>
            <a:pPr marL="301624" indent="-285750">
              <a:buFont typeface="Wingdings" panose="05000000000000000000" pitchFamily="2" charset="2"/>
              <a:buChar char="q"/>
            </a:pPr>
            <a:r>
              <a:rPr lang="en-US" dirty="0"/>
              <a:t>Pearson’s Correlation</a:t>
            </a:r>
          </a:p>
          <a:p>
            <a:pPr marL="15874" indent="0"/>
            <a:r>
              <a:rPr lang="en-US" dirty="0"/>
              <a:t>Can lead to some problems like </a:t>
            </a:r>
            <a:r>
              <a:rPr lang="en-US" b="1" u="sng" dirty="0"/>
              <a:t>cold start</a:t>
            </a:r>
            <a:r>
              <a:rPr lang="en-US" b="1" dirty="0"/>
              <a:t> </a:t>
            </a:r>
            <a:r>
              <a:rPr lang="en-US" dirty="0"/>
              <a:t>for new items that are added to the list. </a:t>
            </a:r>
          </a:p>
          <a:p>
            <a:endParaRPr lang="en-US" dirty="0"/>
          </a:p>
        </p:txBody>
      </p:sp>
    </p:spTree>
    <p:extLst>
      <p:ext uri="{BB962C8B-B14F-4D97-AF65-F5344CB8AC3E}">
        <p14:creationId xmlns:p14="http://schemas.microsoft.com/office/powerpoint/2010/main" val="26206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90766A-CCA3-458D-9E66-E08E90D4A9B3}"/>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DB70EB17-ACAA-403A-BBF3-49AC5F85D834}"/>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4C7C2358-3BA4-4232-81EC-3FF65F759253}"/>
              </a:ext>
            </a:extLst>
          </p:cNvPr>
          <p:cNvSpPr>
            <a:spLocks noGrp="1"/>
          </p:cNvSpPr>
          <p:nvPr>
            <p:ph type="body" sz="quarter" idx="32"/>
          </p:nvPr>
        </p:nvSpPr>
        <p:spPr/>
        <p:txBody>
          <a:bodyPr/>
          <a:lstStyle/>
          <a:p>
            <a:r>
              <a:rPr lang="en-US" dirty="0"/>
              <a:t>Type 2 - Content-based Filtering</a:t>
            </a:r>
          </a:p>
        </p:txBody>
      </p:sp>
      <p:sp>
        <p:nvSpPr>
          <p:cNvPr id="6" name="Text Placeholder 5">
            <a:extLst>
              <a:ext uri="{FF2B5EF4-FFF2-40B4-BE49-F238E27FC236}">
                <a16:creationId xmlns:a16="http://schemas.microsoft.com/office/drawing/2014/main" id="{4389AD06-9D8D-4C38-B902-322DFE60A18E}"/>
              </a:ext>
            </a:extLst>
          </p:cNvPr>
          <p:cNvSpPr>
            <a:spLocks noGrp="1"/>
          </p:cNvSpPr>
          <p:nvPr>
            <p:ph type="body" sz="quarter" idx="33"/>
          </p:nvPr>
        </p:nvSpPr>
        <p:spPr/>
        <p:txBody>
          <a:bodyPr/>
          <a:lstStyle/>
          <a:p>
            <a:r>
              <a:rPr lang="en-US" sz="1400" i="1" dirty="0">
                <a:solidFill>
                  <a:schemeClr val="tx1">
                    <a:lumMod val="50000"/>
                    <a:lumOff val="50000"/>
                  </a:schemeClr>
                </a:solidFill>
              </a:rPr>
              <a:t>It uses attributes of the content to recommend similar content. It doesn’t have a cold-start problem because it works through attributes or tags of the content.</a:t>
            </a:r>
          </a:p>
        </p:txBody>
      </p:sp>
      <p:pic>
        <p:nvPicPr>
          <p:cNvPr id="4100" name="Picture 4" descr="Content-based filtering (CBF) dataflow: users are rating items and... |  Download Scientific Diagram">
            <a:extLst>
              <a:ext uri="{FF2B5EF4-FFF2-40B4-BE49-F238E27FC236}">
                <a16:creationId xmlns:a16="http://schemas.microsoft.com/office/drawing/2014/main" id="{767B8262-AFFF-4FF0-BA02-9A287D417C3A}"/>
              </a:ext>
            </a:extLst>
          </p:cNvPr>
          <p:cNvPicPr>
            <a:picLocks noGrp="1" noChangeAspect="1" noChangeArrowheads="1"/>
          </p:cNvPicPr>
          <p:nvPr>
            <p:ph sz="quarter" idx="31"/>
          </p:nvPr>
        </p:nvPicPr>
        <p:blipFill>
          <a:blip r:embed="rId2" cstate="email">
            <a:extLst>
              <a:ext uri="{28A0092B-C50C-407E-A947-70E740481C1C}">
                <a14:useLocalDpi xmlns:a14="http://schemas.microsoft.com/office/drawing/2010/main" val="0"/>
              </a:ext>
            </a:extLst>
          </a:blip>
          <a:srcRect/>
          <a:stretch>
            <a:fillRect/>
          </a:stretch>
        </p:blipFill>
        <p:spPr bwMode="auto">
          <a:xfrm>
            <a:off x="4177053" y="1611086"/>
            <a:ext cx="4722472" cy="22932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A1A6E86-254F-4D2B-9CB3-1A703CAD12B9}"/>
              </a:ext>
            </a:extLst>
          </p:cNvPr>
          <p:cNvSpPr/>
          <p:nvPr/>
        </p:nvSpPr>
        <p:spPr>
          <a:xfrm>
            <a:off x="317728" y="1419890"/>
            <a:ext cx="3876901" cy="3108543"/>
          </a:xfrm>
          <a:prstGeom prst="rect">
            <a:avLst/>
          </a:prstGeom>
        </p:spPr>
        <p:txBody>
          <a:bodyPr wrap="square">
            <a:spAutoFit/>
          </a:bodyPr>
          <a:lstStyle/>
          <a:p>
            <a:pPr algn="just"/>
            <a:br>
              <a:rPr lang="en-US" sz="1400" dirty="0">
                <a:solidFill>
                  <a:schemeClr val="tx1">
                    <a:lumMod val="65000"/>
                    <a:lumOff val="35000"/>
                  </a:schemeClr>
                </a:solidFill>
              </a:rPr>
            </a:br>
            <a:r>
              <a:rPr lang="en-US" sz="1400" dirty="0">
                <a:solidFill>
                  <a:schemeClr val="tx1">
                    <a:lumMod val="65000"/>
                    <a:lumOff val="35000"/>
                  </a:schemeClr>
                </a:solidFill>
              </a:rPr>
              <a:t>In </a:t>
            </a:r>
            <a:r>
              <a:rPr lang="en-US" sz="1400" b="1" dirty="0">
                <a:solidFill>
                  <a:schemeClr val="tx1">
                    <a:lumMod val="65000"/>
                    <a:lumOff val="35000"/>
                  </a:schemeClr>
                </a:solidFill>
              </a:rPr>
              <a:t>content-based filtering</a:t>
            </a:r>
            <a:r>
              <a:rPr lang="en-US" sz="1400" dirty="0">
                <a:solidFill>
                  <a:schemeClr val="tx1">
                    <a:lumMod val="65000"/>
                    <a:lumOff val="35000"/>
                  </a:schemeClr>
                </a:solidFill>
              </a:rPr>
              <a:t>, recommendations are calculated based on the description of products</a:t>
            </a:r>
          </a:p>
          <a:p>
            <a:pPr algn="just"/>
            <a:endParaRPr lang="en-US" sz="1400" dirty="0">
              <a:solidFill>
                <a:schemeClr val="tx1">
                  <a:lumMod val="65000"/>
                  <a:lumOff val="35000"/>
                </a:schemeClr>
              </a:solidFill>
            </a:endParaRPr>
          </a:p>
          <a:p>
            <a:pPr algn="just"/>
            <a:r>
              <a:rPr lang="en-US" sz="1400" dirty="0">
                <a:solidFill>
                  <a:schemeClr val="tx1">
                    <a:lumMod val="65000"/>
                    <a:lumOff val="35000"/>
                  </a:schemeClr>
                </a:solidFill>
              </a:rPr>
              <a:t>It uses product features and recommends products to users that have similar features with those they rated highly during the past.</a:t>
            </a:r>
          </a:p>
          <a:p>
            <a:pPr algn="just"/>
            <a:endParaRPr lang="en-US" sz="1400" dirty="0">
              <a:solidFill>
                <a:schemeClr val="tx1">
                  <a:lumMod val="65000"/>
                  <a:lumOff val="35000"/>
                </a:schemeClr>
              </a:solidFill>
            </a:endParaRPr>
          </a:p>
          <a:p>
            <a:pPr algn="just"/>
            <a:r>
              <a:rPr lang="en-US" sz="1400" dirty="0">
                <a:solidFill>
                  <a:schemeClr val="tx1">
                    <a:lumMod val="65000"/>
                    <a:lumOff val="35000"/>
                  </a:schemeClr>
                </a:solidFill>
              </a:rPr>
              <a:t>Content-based filtering does not require other users' data during recommendations to one user.</a:t>
            </a:r>
          </a:p>
          <a:p>
            <a:pPr algn="just"/>
            <a:endParaRPr lang="en-US" sz="1400" dirty="0">
              <a:solidFill>
                <a:schemeClr val="tx1">
                  <a:lumMod val="65000"/>
                  <a:lumOff val="35000"/>
                </a:schemeClr>
              </a:solidFill>
            </a:endParaRPr>
          </a:p>
          <a:p>
            <a:pPr algn="just"/>
            <a:endParaRPr lang="en-US" sz="1400" dirty="0">
              <a:solidFill>
                <a:schemeClr val="tx1">
                  <a:lumMod val="65000"/>
                  <a:lumOff val="35000"/>
                </a:schemeClr>
              </a:solidFill>
            </a:endParaRPr>
          </a:p>
        </p:txBody>
      </p:sp>
    </p:spTree>
    <p:extLst>
      <p:ext uri="{BB962C8B-B14F-4D97-AF65-F5344CB8AC3E}">
        <p14:creationId xmlns:p14="http://schemas.microsoft.com/office/powerpoint/2010/main" val="113755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252413" y="854982"/>
            <a:ext cx="8679570" cy="3176589"/>
          </a:xfrm>
        </p:spPr>
        <p:txBody>
          <a:bodyPr/>
          <a:lstStyle/>
          <a:p>
            <a:pPr marL="301624" indent="-285750">
              <a:buFont typeface="Wingdings" panose="05000000000000000000" pitchFamily="2" charset="2"/>
              <a:buChar char="q"/>
            </a:pPr>
            <a:r>
              <a:rPr lang="en-US" dirty="0">
                <a:hlinkClick r:id="rId2"/>
              </a:rPr>
              <a:t>Amazon Personalize</a:t>
            </a:r>
            <a:r>
              <a:rPr lang="en-US" dirty="0"/>
              <a:t> is a machine learning service which enables you to personalize your website, app, ads, emails, and more, with custom machine learning models with no prior machine learning experience. </a:t>
            </a:r>
          </a:p>
          <a:p>
            <a:pPr marL="15874" indent="0"/>
            <a:endParaRPr lang="en-US" dirty="0"/>
          </a:p>
          <a:p>
            <a:pPr marL="301624" indent="-285750">
              <a:buFont typeface="Wingdings" panose="05000000000000000000" pitchFamily="2" charset="2"/>
              <a:buChar char="q"/>
            </a:pPr>
            <a:r>
              <a:rPr lang="en-US" dirty="0"/>
              <a:t>AWS is pleased to announce that Amazon Personalize now supports ten times more item attributes for modeling in Personalize. </a:t>
            </a:r>
          </a:p>
          <a:p>
            <a:pPr marL="15874" indent="0"/>
            <a:endParaRPr lang="en-US" dirty="0"/>
          </a:p>
          <a:p>
            <a:pPr marL="301624" indent="-285750">
              <a:buFont typeface="Wingdings" panose="05000000000000000000" pitchFamily="2" charset="2"/>
              <a:buChar char="q"/>
            </a:pPr>
            <a:r>
              <a:rPr lang="en-US" dirty="0"/>
              <a:t>Previously, you could use up to five item attributes while building an ML model in Amazon Personalize. This limit is now </a:t>
            </a:r>
            <a:r>
              <a:rPr lang="en-US" b="1" dirty="0"/>
              <a:t>50 attributes</a:t>
            </a:r>
            <a:r>
              <a:rPr lang="en-US" dirty="0"/>
              <a:t>. </a:t>
            </a:r>
          </a:p>
          <a:p>
            <a:pPr marL="301624" indent="-285750">
              <a:buFont typeface="Wingdings" panose="05000000000000000000" pitchFamily="2" charset="2"/>
              <a:buChar char="q"/>
            </a:pPr>
            <a:endParaRPr lang="en-US" dirty="0"/>
          </a:p>
          <a:p>
            <a:pPr marL="301624" indent="-285750">
              <a:buFont typeface="Wingdings" panose="05000000000000000000" pitchFamily="2" charset="2"/>
              <a:buChar char="q"/>
            </a:pPr>
            <a:r>
              <a:rPr lang="en-US" dirty="0"/>
              <a:t>You can now use more information about your items, for example, category, brand, price, duration, size, author, year of release etc., to increase the relevance of recommendations</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Introduction</a:t>
            </a:r>
          </a:p>
        </p:txBody>
      </p:sp>
    </p:spTree>
    <p:extLst>
      <p:ext uri="{BB962C8B-B14F-4D97-AF65-F5344CB8AC3E}">
        <p14:creationId xmlns:p14="http://schemas.microsoft.com/office/powerpoint/2010/main" val="261362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Amazon Personalize: from datasets to a recommendation API">
            <a:extLst>
              <a:ext uri="{FF2B5EF4-FFF2-40B4-BE49-F238E27FC236}">
                <a16:creationId xmlns:a16="http://schemas.microsoft.com/office/drawing/2014/main" id="{8D0EEFA5-2230-4FD5-AD1B-529394BA3B6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477657" y="1862398"/>
            <a:ext cx="4418798" cy="1497659"/>
          </a:xfrm>
          <a:prstGeom prst="rect">
            <a:avLst/>
          </a:prstGeom>
          <a:solidFill>
            <a:srgbClr val="FFFFFF"/>
          </a:solidFill>
        </p:spPr>
      </p:pic>
      <p:sp>
        <p:nvSpPr>
          <p:cNvPr id="25" name="Content Placeholder 4">
            <a:extLst>
              <a:ext uri="{FF2B5EF4-FFF2-40B4-BE49-F238E27FC236}">
                <a16:creationId xmlns:a16="http://schemas.microsoft.com/office/drawing/2014/main" id="{B360BF25-AB82-4986-BE78-97B7E8334963}"/>
              </a:ext>
            </a:extLst>
          </p:cNvPr>
          <p:cNvSpPr>
            <a:spLocks noGrp="1"/>
          </p:cNvSpPr>
          <p:nvPr>
            <p:ph sz="quarter" idx="22"/>
          </p:nvPr>
        </p:nvSpPr>
        <p:spPr>
          <a:xfrm>
            <a:off x="247547" y="1209296"/>
            <a:ext cx="4172656" cy="2711063"/>
          </a:xfrm>
        </p:spPr>
        <p:txBody>
          <a:bodyPr/>
          <a:lstStyle/>
          <a:p>
            <a:endParaRPr lang="en-US" dirty="0">
              <a:solidFill>
                <a:schemeClr val="tx1">
                  <a:lumMod val="50000"/>
                  <a:lumOff val="50000"/>
                </a:schemeClr>
              </a:solidFill>
            </a:endParaRPr>
          </a:p>
          <a:p>
            <a:r>
              <a:rPr lang="en-US" dirty="0">
                <a:solidFill>
                  <a:schemeClr val="tx1">
                    <a:lumMod val="50000"/>
                    <a:lumOff val="50000"/>
                  </a:schemeClr>
                </a:solidFill>
              </a:rPr>
              <a:t>Amazon Personalize differentiates three types of input data:</a:t>
            </a:r>
          </a:p>
          <a:p>
            <a:pPr marL="301624" indent="-285750">
              <a:buFont typeface="Wingdings" panose="05000000000000000000" pitchFamily="2" charset="2"/>
              <a:buChar char="q"/>
            </a:pPr>
            <a:r>
              <a:rPr lang="en-US" dirty="0">
                <a:solidFill>
                  <a:schemeClr val="tx1">
                    <a:lumMod val="50000"/>
                    <a:lumOff val="50000"/>
                  </a:schemeClr>
                </a:solidFill>
              </a:rPr>
              <a:t>user events called </a:t>
            </a:r>
            <a:r>
              <a:rPr lang="en-US" dirty="0">
                <a:solidFill>
                  <a:srgbClr val="C00000"/>
                </a:solidFill>
                <a:hlinkClick r:id="rId3">
                  <a:extLst>
                    <a:ext uri="{A12FA001-AC4F-418D-AE19-62706E023703}">
                      <ahyp:hlinkClr xmlns:ahyp="http://schemas.microsoft.com/office/drawing/2018/hyperlinkcolor" val="tx"/>
                    </a:ext>
                  </a:extLst>
                </a:hlinkClick>
              </a:rPr>
              <a:t>interactions</a:t>
            </a:r>
            <a:r>
              <a:rPr lang="en-US" dirty="0">
                <a:solidFill>
                  <a:schemeClr val="tx1">
                    <a:lumMod val="50000"/>
                    <a:lumOff val="50000"/>
                  </a:schemeClr>
                </a:solidFill>
              </a:rPr>
              <a:t> (user events like views, signups or likes),</a:t>
            </a:r>
          </a:p>
          <a:p>
            <a:pPr marL="301624" indent="-285750">
              <a:buFont typeface="Wingdings" panose="05000000000000000000" pitchFamily="2" charset="2"/>
              <a:buChar char="q"/>
            </a:pPr>
            <a:r>
              <a:rPr lang="en-US" dirty="0">
                <a:solidFill>
                  <a:srgbClr val="C00000"/>
                </a:solidFill>
                <a:hlinkClick r:id="rId4">
                  <a:extLst>
                    <a:ext uri="{A12FA001-AC4F-418D-AE19-62706E023703}">
                      <ahyp:hlinkClr xmlns:ahyp="http://schemas.microsoft.com/office/drawing/2018/hyperlinkcolor" val="tx"/>
                    </a:ext>
                  </a:extLst>
                </a:hlinkClick>
              </a:rPr>
              <a:t>item metadata</a:t>
            </a:r>
            <a:r>
              <a:rPr lang="en-US" dirty="0">
                <a:solidFill>
                  <a:srgbClr val="C00000"/>
                </a:solidFill>
              </a:rPr>
              <a:t> </a:t>
            </a:r>
            <a:r>
              <a:rPr lang="en-US" dirty="0">
                <a:solidFill>
                  <a:schemeClr val="tx1">
                    <a:lumMod val="50000"/>
                    <a:lumOff val="50000"/>
                  </a:schemeClr>
                </a:solidFill>
              </a:rPr>
              <a:t>(description of your items: category, genre or availability), and</a:t>
            </a:r>
          </a:p>
          <a:p>
            <a:pPr marL="301624" indent="-285750">
              <a:buFont typeface="Wingdings" panose="05000000000000000000" pitchFamily="2" charset="2"/>
              <a:buChar char="q"/>
            </a:pPr>
            <a:r>
              <a:rPr lang="en-US" dirty="0">
                <a:solidFill>
                  <a:srgbClr val="C00000"/>
                </a:solidFill>
                <a:hlinkClick r:id="rId5">
                  <a:extLst>
                    <a:ext uri="{A12FA001-AC4F-418D-AE19-62706E023703}">
                      <ahyp:hlinkClr xmlns:ahyp="http://schemas.microsoft.com/office/drawing/2018/hyperlinkcolor" val="tx"/>
                    </a:ext>
                  </a:extLst>
                </a:hlinkClick>
              </a:rPr>
              <a:t>user metadata</a:t>
            </a:r>
            <a:r>
              <a:rPr lang="en-US" dirty="0">
                <a:solidFill>
                  <a:srgbClr val="C00000"/>
                </a:solidFill>
              </a:rPr>
              <a:t> </a:t>
            </a:r>
            <a:r>
              <a:rPr lang="en-US" dirty="0">
                <a:solidFill>
                  <a:schemeClr val="tx1">
                    <a:lumMod val="50000"/>
                    <a:lumOff val="50000"/>
                  </a:schemeClr>
                </a:solidFill>
              </a:rPr>
              <a:t>(age, gender, or loyalty membership).</a:t>
            </a:r>
          </a:p>
          <a:p>
            <a:endParaRPr lang="en-US"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6</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26" name="Text Placeholder 7">
            <a:extLst>
              <a:ext uri="{FF2B5EF4-FFF2-40B4-BE49-F238E27FC236}">
                <a16:creationId xmlns:a16="http://schemas.microsoft.com/office/drawing/2014/main" id="{A6A0FB87-DC1B-4E06-A73E-00620DF3C7C9}"/>
              </a:ext>
            </a:extLst>
          </p:cNvPr>
          <p:cNvSpPr>
            <a:spLocks noGrp="1"/>
          </p:cNvSpPr>
          <p:nvPr>
            <p:ph type="body" sz="quarter" idx="32"/>
          </p:nvPr>
        </p:nvSpPr>
        <p:spPr>
          <a:xfrm>
            <a:off x="252413" y="230187"/>
            <a:ext cx="8647112" cy="369332"/>
          </a:xfrm>
        </p:spPr>
        <p:txBody>
          <a:bodyPr/>
          <a:lstStyle/>
          <a:p>
            <a:r>
              <a:rPr lang="en-US" dirty="0"/>
              <a:t>Solution Overview</a:t>
            </a:r>
          </a:p>
        </p:txBody>
      </p:sp>
      <p:sp>
        <p:nvSpPr>
          <p:cNvPr id="27" name="Text Placeholder 8">
            <a:extLst>
              <a:ext uri="{FF2B5EF4-FFF2-40B4-BE49-F238E27FC236}">
                <a16:creationId xmlns:a16="http://schemas.microsoft.com/office/drawing/2014/main" id="{FEC8E2F4-413D-44B6-B628-A9B6A775662D}"/>
              </a:ext>
            </a:extLst>
          </p:cNvPr>
          <p:cNvSpPr>
            <a:spLocks noGrp="1"/>
          </p:cNvSpPr>
          <p:nvPr>
            <p:ph type="body" sz="quarter" idx="33"/>
          </p:nvPr>
        </p:nvSpPr>
        <p:spPr>
          <a:xfrm>
            <a:off x="252413" y="683366"/>
            <a:ext cx="8647112" cy="253916"/>
          </a:xfrm>
        </p:spPr>
        <p:txBody>
          <a:bodyPr/>
          <a:lstStyle/>
          <a:p>
            <a:r>
              <a:rPr lang="en-US" b="1" dirty="0">
                <a:solidFill>
                  <a:schemeClr val="tx1">
                    <a:lumMod val="50000"/>
                    <a:lumOff val="50000"/>
                  </a:schemeClr>
                </a:solidFill>
              </a:rPr>
              <a:t>Amazon Personalize: </a:t>
            </a:r>
            <a:r>
              <a:rPr lang="en-US" dirty="0">
                <a:solidFill>
                  <a:schemeClr val="tx1">
                    <a:lumMod val="50000"/>
                    <a:lumOff val="50000"/>
                  </a:schemeClr>
                </a:solidFill>
              </a:rPr>
              <a:t>From datasets to a recommendation API</a:t>
            </a:r>
          </a:p>
        </p:txBody>
      </p:sp>
    </p:spTree>
    <p:extLst>
      <p:ext uri="{BB962C8B-B14F-4D97-AF65-F5344CB8AC3E}">
        <p14:creationId xmlns:p14="http://schemas.microsoft.com/office/powerpoint/2010/main" val="181767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7</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pic>
        <p:nvPicPr>
          <p:cNvPr id="6148" name="Picture 4" descr="Using AWS Glue to export datasets from heterogeneous data sources to Amazon S3">
            <a:extLst>
              <a:ext uri="{FF2B5EF4-FFF2-40B4-BE49-F238E27FC236}">
                <a16:creationId xmlns:a16="http://schemas.microsoft.com/office/drawing/2014/main" id="{2A1324AC-F307-4B91-A77D-3EE4469013F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252413" y="1706673"/>
            <a:ext cx="8679570" cy="2169892"/>
          </a:xfrm>
          <a:prstGeom prst="rect">
            <a:avLst/>
          </a:prstGeom>
          <a:solidFill>
            <a:srgbClr val="FFFFFF"/>
          </a:solidFill>
        </p:spPr>
      </p:pic>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Data Ingestion – AWS Glue</a:t>
            </a:r>
          </a:p>
        </p:txBody>
      </p:sp>
      <p:sp>
        <p:nvSpPr>
          <p:cNvPr id="137" name="Text Placeholder 5">
            <a:extLst>
              <a:ext uri="{FF2B5EF4-FFF2-40B4-BE49-F238E27FC236}">
                <a16:creationId xmlns:a16="http://schemas.microsoft.com/office/drawing/2014/main" id="{617A00B6-055F-4B79-AF85-E09DEB699861}"/>
              </a:ext>
            </a:extLst>
          </p:cNvPr>
          <p:cNvSpPr>
            <a:spLocks noGrp="1"/>
          </p:cNvSpPr>
          <p:nvPr>
            <p:ph type="body" sz="quarter" idx="33"/>
          </p:nvPr>
        </p:nvSpPr>
        <p:spPr>
          <a:xfrm>
            <a:off x="252413" y="683365"/>
            <a:ext cx="8647112" cy="456005"/>
          </a:xfrm>
        </p:spPr>
        <p:txBody>
          <a:bodyPr/>
          <a:lstStyle/>
          <a:p>
            <a:r>
              <a:rPr lang="en-US" sz="1200" dirty="0">
                <a:solidFill>
                  <a:schemeClr val="tx1">
                    <a:lumMod val="50000"/>
                    <a:lumOff val="50000"/>
                  </a:schemeClr>
                </a:solidFill>
              </a:rPr>
              <a:t>AWS Glue is a </a:t>
            </a:r>
            <a:r>
              <a:rPr lang="en-US" sz="1200" u="sng" dirty="0">
                <a:solidFill>
                  <a:schemeClr val="tx1">
                    <a:lumMod val="50000"/>
                    <a:lumOff val="50000"/>
                  </a:schemeClr>
                </a:solidFill>
              </a:rPr>
              <a:t>serverless</a:t>
            </a:r>
            <a:r>
              <a:rPr lang="en-US" sz="1200" dirty="0">
                <a:solidFill>
                  <a:schemeClr val="tx1">
                    <a:lumMod val="50000"/>
                    <a:lumOff val="50000"/>
                  </a:schemeClr>
                </a:solidFill>
              </a:rPr>
              <a:t> data integration service that is scalable and simple to use. You can even make use of data sources living outside of your AWS environment, e.g. </a:t>
            </a:r>
            <a:r>
              <a:rPr lang="en-US" sz="1200" u="sng" dirty="0">
                <a:solidFill>
                  <a:schemeClr val="tx1">
                    <a:lumMod val="50000"/>
                    <a:lumOff val="50000"/>
                  </a:schemeClr>
                </a:solidFill>
                <a:hlinkClick r:id="rId3">
                  <a:extLst>
                    <a:ext uri="{A12FA001-AC4F-418D-AE19-62706E023703}">
                      <ahyp:hlinkClr xmlns:ahyp="http://schemas.microsoft.com/office/drawing/2018/hyperlinkcolor" val="tx"/>
                    </a:ext>
                  </a:extLst>
                </a:hlinkClick>
              </a:rPr>
              <a:t>on-premises data centers</a:t>
            </a:r>
            <a:r>
              <a:rPr lang="en-US" sz="1200" dirty="0">
                <a:solidFill>
                  <a:schemeClr val="tx1">
                    <a:lumMod val="50000"/>
                    <a:lumOff val="50000"/>
                  </a:schemeClr>
                </a:solidFill>
              </a:rPr>
              <a:t> or other services outside of your VPC. </a:t>
            </a:r>
          </a:p>
        </p:txBody>
      </p:sp>
    </p:spTree>
    <p:extLst>
      <p:ext uri="{BB962C8B-B14F-4D97-AF65-F5344CB8AC3E}">
        <p14:creationId xmlns:p14="http://schemas.microsoft.com/office/powerpoint/2010/main" val="175013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8</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Glue Data Catalog</a:t>
            </a:r>
          </a:p>
        </p:txBody>
      </p:sp>
      <p:sp>
        <p:nvSpPr>
          <p:cNvPr id="7174" name="Text Placeholder 8">
            <a:extLst>
              <a:ext uri="{FF2B5EF4-FFF2-40B4-BE49-F238E27FC236}">
                <a16:creationId xmlns:a16="http://schemas.microsoft.com/office/drawing/2014/main" id="{2485FCDB-5DC0-43CA-B720-25AE958DEC3F}"/>
              </a:ext>
            </a:extLst>
          </p:cNvPr>
          <p:cNvSpPr>
            <a:spLocks noGrp="1"/>
          </p:cNvSpPr>
          <p:nvPr>
            <p:ph type="body" sz="quarter" idx="33"/>
          </p:nvPr>
        </p:nvSpPr>
        <p:spPr>
          <a:xfrm>
            <a:off x="252413" y="683366"/>
            <a:ext cx="8647112" cy="253916"/>
          </a:xfrm>
        </p:spPr>
        <p:txBody>
          <a:bodyPr/>
          <a:lstStyle/>
          <a:p>
            <a:r>
              <a:rPr lang="en-US" sz="1400">
                <a:solidFill>
                  <a:schemeClr val="tx1">
                    <a:lumMod val="50000"/>
                    <a:lumOff val="50000"/>
                  </a:schemeClr>
                </a:solidFill>
              </a:rPr>
              <a:t> A persistent metadata store containing table definitions, connection information and the ETL job definitions.</a:t>
            </a:r>
            <a:endParaRPr lang="en-US" sz="1100" dirty="0">
              <a:solidFill>
                <a:schemeClr val="tx1">
                  <a:lumMod val="50000"/>
                  <a:lumOff val="50000"/>
                </a:schemeClr>
              </a:solidFill>
            </a:endParaRPr>
          </a:p>
        </p:txBody>
      </p:sp>
      <p:graphicFrame>
        <p:nvGraphicFramePr>
          <p:cNvPr id="20" name="Content Placeholder 19">
            <a:extLst>
              <a:ext uri="{FF2B5EF4-FFF2-40B4-BE49-F238E27FC236}">
                <a16:creationId xmlns:a16="http://schemas.microsoft.com/office/drawing/2014/main" id="{EA0472C1-11F1-45B5-879A-3A0DA8C83B42}"/>
              </a:ext>
            </a:extLst>
          </p:cNvPr>
          <p:cNvGraphicFramePr>
            <a:graphicFrameLocks noGrp="1"/>
          </p:cNvGraphicFramePr>
          <p:nvPr>
            <p:ph sz="quarter" idx="18"/>
            <p:extLst>
              <p:ext uri="{D42A27DB-BD31-4B8C-83A1-F6EECF244321}">
                <p14:modId xmlns:p14="http://schemas.microsoft.com/office/powerpoint/2010/main" val="3960185787"/>
              </p:ext>
            </p:extLst>
          </p:nvPr>
        </p:nvGraphicFramePr>
        <p:xfrm>
          <a:off x="258054" y="1235794"/>
          <a:ext cx="5574421" cy="2938140"/>
        </p:xfrm>
        <a:graphic>
          <a:graphicData uri="http://schemas.openxmlformats.org/drawingml/2006/table">
            <a:tbl>
              <a:tblPr firstRow="1" bandRow="1"/>
              <a:tblGrid>
                <a:gridCol w="721660">
                  <a:extLst>
                    <a:ext uri="{9D8B030D-6E8A-4147-A177-3AD203B41FA5}">
                      <a16:colId xmlns:a16="http://schemas.microsoft.com/office/drawing/2014/main" val="2556750569"/>
                    </a:ext>
                  </a:extLst>
                </a:gridCol>
                <a:gridCol w="2178360">
                  <a:extLst>
                    <a:ext uri="{9D8B030D-6E8A-4147-A177-3AD203B41FA5}">
                      <a16:colId xmlns:a16="http://schemas.microsoft.com/office/drawing/2014/main" val="3729914841"/>
                    </a:ext>
                  </a:extLst>
                </a:gridCol>
                <a:gridCol w="2674401">
                  <a:extLst>
                    <a:ext uri="{9D8B030D-6E8A-4147-A177-3AD203B41FA5}">
                      <a16:colId xmlns:a16="http://schemas.microsoft.com/office/drawing/2014/main" val="743324914"/>
                    </a:ext>
                  </a:extLst>
                </a:gridCol>
              </a:tblGrid>
              <a:tr h="159468">
                <a:tc>
                  <a:txBody>
                    <a:bodyPr/>
                    <a:lstStyle/>
                    <a:p>
                      <a:pPr algn="l" fontAlgn="b"/>
                      <a:r>
                        <a:rPr lang="en-US" sz="900" b="0" i="0" u="none" strike="noStrike">
                          <a:solidFill>
                            <a:srgbClr val="000000"/>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Calibri" panose="020F0502020204030204" pitchFamily="34" charset="0"/>
                        </a:rPr>
                        <a:t>Source</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Calibri" panose="020F0502020204030204" pitchFamily="34" charset="0"/>
                        </a:rPr>
                        <a:t>Target</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1559226"/>
                  </a:ext>
                </a:extLst>
              </a:tr>
              <a:tr h="159468">
                <a:tc>
                  <a:txBody>
                    <a:bodyPr/>
                    <a:lstStyle/>
                    <a:p>
                      <a:pPr algn="ctr" fontAlgn="b"/>
                      <a:r>
                        <a:rPr lang="en-US" sz="900" b="1" i="0" u="none" strike="noStrike">
                          <a:solidFill>
                            <a:srgbClr val="000000"/>
                          </a:solidFill>
                          <a:effectLst/>
                          <a:latin typeface="Calibri" panose="020F0502020204030204" pitchFamily="34" charset="0"/>
                        </a:rPr>
                        <a:t>Database</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068085"/>
                  </a:ext>
                </a:extLst>
              </a:tr>
              <a:tr h="159468">
                <a:tc>
                  <a:txBody>
                    <a:bodyPr/>
                    <a:lstStyle/>
                    <a:p>
                      <a:pPr algn="ctr" fontAlgn="b"/>
                      <a:r>
                        <a:rPr lang="en-US" sz="900" b="1" i="0" u="none" strike="noStrike" dirty="0">
                          <a:solidFill>
                            <a:srgbClr val="000000"/>
                          </a:solidFill>
                          <a:effectLst/>
                          <a:latin typeface="Calibri" panose="020F0502020204030204" pitchFamily="34" charset="0"/>
                        </a:rPr>
                        <a:t>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IDS ADL Dev 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 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902506"/>
                  </a:ext>
                </a:extLst>
              </a:tr>
              <a:tr h="159468">
                <a:tc>
                  <a:txBody>
                    <a:bodyPr/>
                    <a:lstStyle/>
                    <a:p>
                      <a:pPr algn="ctr" fontAlgn="b"/>
                      <a:r>
                        <a:rPr lang="en-US" sz="900" b="1" i="0" u="none" strike="noStrike" dirty="0">
                          <a:solidFill>
                            <a:srgbClr val="000000"/>
                          </a:solidFill>
                          <a:effectLst/>
                          <a:latin typeface="Calibri" panose="020F0502020204030204" pitchFamily="34" charset="0"/>
                        </a:rPr>
                        <a:t>Tables</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5305709"/>
                  </a:ext>
                </a:extLst>
              </a:tr>
              <a:tr h="159468">
                <a:tc rowSpan="3">
                  <a:txBody>
                    <a:bodyPr/>
                    <a:lstStyle/>
                    <a:p>
                      <a:pPr algn="ctr" fontAlgn="b"/>
                      <a:r>
                        <a:rPr lang="en-US" sz="900" b="1" i="0" u="none" strike="noStrike">
                          <a:solidFill>
                            <a:srgbClr val="000000"/>
                          </a:solidFill>
                          <a:effectLst/>
                          <a:latin typeface="Calibri" panose="020F0502020204030204" pitchFamily="34" charset="0"/>
                        </a:rPr>
                        <a:t>Crawler</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err="1">
                          <a:solidFill>
                            <a:schemeClr val="bg2">
                              <a:lumMod val="75000"/>
                            </a:schemeClr>
                          </a:solidFill>
                          <a:effectLst/>
                          <a:latin typeface="Calibri" panose="020F0502020204030204" pitchFamily="34" charset="0"/>
                        </a:rPr>
                        <a:t>ids_adl_dev_aws_personalize_users_crawler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s3_adl_dev_aws_personalize_users_crawler</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371890"/>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ids_adl_dev_aws_personalize_interactions_crawler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s3_adl_dev_aws_personalize_interactions_crawler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082451"/>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ids_adl_dev_aws_personalize_items_crawler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s3_adl_dev_aws_personalize_items_crawler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258471"/>
                  </a:ext>
                </a:extLst>
              </a:tr>
              <a:tr h="159468">
                <a:tc rowSpan="4">
                  <a:txBody>
                    <a:bodyPr/>
                    <a:lstStyle/>
                    <a:p>
                      <a:pPr algn="ctr" fontAlgn="b"/>
                      <a:r>
                        <a:rPr lang="en-US" sz="900" b="1" i="0" u="none" strike="noStrike">
                          <a:solidFill>
                            <a:srgbClr val="000000"/>
                          </a:solidFill>
                          <a:effectLst/>
                          <a:latin typeface="Calibri" panose="020F0502020204030204" pitchFamily="34" charset="0"/>
                        </a:rPr>
                        <a:t>S3</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s3://amazon-personalize-data-storage/glue_incoming_data/</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409299"/>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s3://amazon-personalize-data-storage/glue_scripts/</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120807"/>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s3://amazon-personalize-data-storage/glue_logs/</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14026"/>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s3://amazon-personalize-data-storage/glue_temp/</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533040"/>
                  </a:ext>
                </a:extLst>
              </a:tr>
              <a:tr h="159468">
                <a:tc rowSpan="3">
                  <a:txBody>
                    <a:bodyPr/>
                    <a:lstStyle/>
                    <a:p>
                      <a:pPr algn="ctr" fontAlgn="b"/>
                      <a:r>
                        <a:rPr lang="en-US" sz="900" b="1" i="0" u="none" strike="noStrike">
                          <a:solidFill>
                            <a:srgbClr val="000000"/>
                          </a:solidFill>
                          <a:effectLst/>
                          <a:latin typeface="Calibri" panose="020F0502020204030204" pitchFamily="34" charset="0"/>
                        </a:rPr>
                        <a:t>Job</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ids_adl_dev_aws_personalize_users_job</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147140"/>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ids_adl_dev_aws_personalize_items_job</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681617"/>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ids_adl_dev_aws_personalize_interactions_job</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722238"/>
                  </a:ext>
                </a:extLst>
              </a:tr>
            </a:tbl>
          </a:graphicData>
        </a:graphic>
      </p:graphicFrame>
      <p:sp>
        <p:nvSpPr>
          <p:cNvPr id="21" name="TextBox 20">
            <a:extLst>
              <a:ext uri="{FF2B5EF4-FFF2-40B4-BE49-F238E27FC236}">
                <a16:creationId xmlns:a16="http://schemas.microsoft.com/office/drawing/2014/main" id="{D809A6A2-CB46-4A89-BBE3-BA19860B5558}"/>
              </a:ext>
            </a:extLst>
          </p:cNvPr>
          <p:cNvSpPr txBox="1"/>
          <p:nvPr/>
        </p:nvSpPr>
        <p:spPr>
          <a:xfrm>
            <a:off x="6105752" y="3468346"/>
            <a:ext cx="999724" cy="246221"/>
          </a:xfrm>
          <a:prstGeom prst="rect">
            <a:avLst/>
          </a:prstGeom>
          <a:noFill/>
        </p:spPr>
        <p:txBody>
          <a:bodyPr wrap="square" rtlCol="0">
            <a:spAutoFit/>
          </a:bodyPr>
          <a:lstStyle/>
          <a:p>
            <a:r>
              <a:rPr lang="en-US" sz="1000" dirty="0">
                <a:solidFill>
                  <a:schemeClr val="tx1">
                    <a:lumMod val="50000"/>
                    <a:lumOff val="50000"/>
                  </a:schemeClr>
                </a:solidFill>
              </a:rPr>
              <a:t>Intel DS</a:t>
            </a:r>
          </a:p>
        </p:txBody>
      </p:sp>
      <p:sp>
        <p:nvSpPr>
          <p:cNvPr id="39" name="TextBox 38">
            <a:extLst>
              <a:ext uri="{FF2B5EF4-FFF2-40B4-BE49-F238E27FC236}">
                <a16:creationId xmlns:a16="http://schemas.microsoft.com/office/drawing/2014/main" id="{20C7237D-9109-4C71-9BE6-AD18C3DB3E42}"/>
              </a:ext>
            </a:extLst>
          </p:cNvPr>
          <p:cNvSpPr txBox="1"/>
          <p:nvPr/>
        </p:nvSpPr>
        <p:spPr>
          <a:xfrm>
            <a:off x="8358875" y="3475042"/>
            <a:ext cx="999724" cy="246221"/>
          </a:xfrm>
          <a:prstGeom prst="rect">
            <a:avLst/>
          </a:prstGeom>
          <a:noFill/>
        </p:spPr>
        <p:txBody>
          <a:bodyPr wrap="square" rtlCol="0">
            <a:spAutoFit/>
          </a:bodyPr>
          <a:lstStyle/>
          <a:p>
            <a:r>
              <a:rPr lang="en-US" sz="1000" dirty="0">
                <a:solidFill>
                  <a:schemeClr val="tx1">
                    <a:lumMod val="50000"/>
                    <a:lumOff val="50000"/>
                  </a:schemeClr>
                </a:solidFill>
              </a:rPr>
              <a:t>     S3</a:t>
            </a:r>
          </a:p>
        </p:txBody>
      </p:sp>
      <p:pic>
        <p:nvPicPr>
          <p:cNvPr id="23" name="Picture 6" descr="The basic concepts of populating your Data Catalog and processing ETL dataflow in AWS Glue">
            <a:extLst>
              <a:ext uri="{FF2B5EF4-FFF2-40B4-BE49-F238E27FC236}">
                <a16:creationId xmlns:a16="http://schemas.microsoft.com/office/drawing/2014/main" id="{9ACBB625-A6A9-4AF6-8C4A-CAD63B79C64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05752" y="1462581"/>
            <a:ext cx="2856819" cy="201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1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Graphical user interface, application&#10;&#10;Description automatically generated">
            <a:extLst>
              <a:ext uri="{FF2B5EF4-FFF2-40B4-BE49-F238E27FC236}">
                <a16:creationId xmlns:a16="http://schemas.microsoft.com/office/drawing/2014/main" id="{F089AC5F-9540-4861-9F1F-5176EFC67E3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16588" y="1202024"/>
            <a:ext cx="5257350" cy="2300091"/>
          </a:xfrm>
          <a:prstGeom prst="rect">
            <a:avLst/>
          </a:prstGeom>
          <a:solidFill>
            <a:srgbClr val="FFFFFF"/>
          </a:solidFill>
        </p:spPr>
      </p:pic>
      <p:sp>
        <p:nvSpPr>
          <p:cNvPr id="4" name="Content Placeholder 3">
            <a:extLst>
              <a:ext uri="{FF2B5EF4-FFF2-40B4-BE49-F238E27FC236}">
                <a16:creationId xmlns:a16="http://schemas.microsoft.com/office/drawing/2014/main" id="{B36A213B-12CB-45CB-89FE-16220DC08C6B}"/>
              </a:ext>
            </a:extLst>
          </p:cNvPr>
          <p:cNvSpPr>
            <a:spLocks noGrp="1"/>
          </p:cNvSpPr>
          <p:nvPr>
            <p:ph sz="quarter" idx="19"/>
          </p:nvPr>
        </p:nvSpPr>
        <p:spPr>
          <a:xfrm>
            <a:off x="6192838" y="1201738"/>
            <a:ext cx="2698750" cy="2287696"/>
          </a:xfrm>
        </p:spPr>
        <p:txBody>
          <a:bodyPr>
            <a:noAutofit/>
          </a:bodyPr>
          <a:lstStyle/>
          <a:p>
            <a:pPr marL="187324" indent="-171450">
              <a:buFont typeface="Wingdings" panose="05000000000000000000" pitchFamily="2" charset="2"/>
              <a:buChar char="q"/>
            </a:pPr>
            <a:r>
              <a:rPr lang="en-US" sz="1400" dirty="0">
                <a:solidFill>
                  <a:schemeClr val="tx1">
                    <a:lumMod val="50000"/>
                    <a:lumOff val="50000"/>
                  </a:schemeClr>
                </a:solidFill>
              </a:rPr>
              <a:t>On the Amazon Personalize console, under Dataset groups, choose Create dataset group.</a:t>
            </a:r>
          </a:p>
          <a:p>
            <a:pPr marL="187324" indent="-171450">
              <a:buFont typeface="Wingdings" panose="05000000000000000000" pitchFamily="2" charset="2"/>
              <a:buChar char="q"/>
            </a:pPr>
            <a:r>
              <a:rPr lang="en-US" sz="1400" dirty="0">
                <a:solidFill>
                  <a:schemeClr val="tx1">
                    <a:lumMod val="50000"/>
                    <a:lumOff val="50000"/>
                  </a:schemeClr>
                </a:solidFill>
              </a:rPr>
              <a:t>For Dataset group name, enter the name of your dataset group. </a:t>
            </a:r>
          </a:p>
          <a:p>
            <a:pPr marL="187324" indent="-171450">
              <a:buFont typeface="Wingdings" panose="05000000000000000000" pitchFamily="2" charset="2"/>
              <a:buChar char="q"/>
            </a:pPr>
            <a:r>
              <a:rPr lang="en-US" sz="1400" dirty="0">
                <a:solidFill>
                  <a:schemeClr val="tx1">
                    <a:lumMod val="50000"/>
                    <a:lumOff val="50000"/>
                  </a:schemeClr>
                </a:solidFill>
              </a:rPr>
              <a:t>Choose Next.</a:t>
            </a:r>
          </a:p>
          <a:p>
            <a:pPr marL="187324" indent="-171450">
              <a:buFont typeface="Wingdings" panose="05000000000000000000" pitchFamily="2" charset="2"/>
              <a:buChar char="q"/>
            </a:pPr>
            <a:r>
              <a:rPr lang="en-US" sz="1400" dirty="0">
                <a:solidFill>
                  <a:schemeClr val="tx1">
                    <a:lumMod val="50000"/>
                    <a:lumOff val="50000"/>
                  </a:schemeClr>
                </a:solidFill>
              </a:rPr>
              <a:t>AWS CLI</a:t>
            </a:r>
          </a:p>
          <a:p>
            <a:pPr marL="15874" indent="0"/>
            <a:r>
              <a:rPr lang="en-US" dirty="0" err="1">
                <a:solidFill>
                  <a:schemeClr val="tx1"/>
                </a:solidFill>
              </a:rPr>
              <a:t>aws</a:t>
            </a:r>
            <a:r>
              <a:rPr lang="en-US" dirty="0">
                <a:solidFill>
                  <a:schemeClr val="tx1"/>
                </a:solidFill>
              </a:rPr>
              <a:t> personalize create-dataset-group --name </a:t>
            </a:r>
            <a:r>
              <a:rPr lang="en-US" i="1" dirty="0">
                <a:solidFill>
                  <a:srgbClr val="FF0000"/>
                </a:solidFill>
              </a:rPr>
              <a:t>dataset group name</a:t>
            </a:r>
          </a:p>
          <a:p>
            <a:pPr marL="187324" indent="-171450">
              <a:buFont typeface="Wingdings" panose="05000000000000000000" pitchFamily="2" charset="2"/>
              <a:buChar char="q"/>
            </a:pPr>
            <a:endParaRPr lang="en-US" sz="1400"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9</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Dataset Group</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pPr>
              <a:lnSpc>
                <a:spcPct val="90000"/>
              </a:lnSpc>
            </a:pPr>
            <a:r>
              <a:rPr lang="en-US" sz="1200" b="1"/>
              <a:t>Creating a dataset group</a:t>
            </a:r>
          </a:p>
          <a:p>
            <a:pPr>
              <a:lnSpc>
                <a:spcPct val="90000"/>
              </a:lnSpc>
            </a:pPr>
            <a:endParaRPr lang="en-US" sz="1200" b="1"/>
          </a:p>
        </p:txBody>
      </p:sp>
    </p:spTree>
    <p:extLst>
      <p:ext uri="{BB962C8B-B14F-4D97-AF65-F5344CB8AC3E}">
        <p14:creationId xmlns:p14="http://schemas.microsoft.com/office/powerpoint/2010/main" val="420158180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754</TotalTime>
  <Words>1513</Words>
  <Application>Microsoft Office PowerPoint</Application>
  <PresentationFormat>On-screen Show (16:9)</PresentationFormat>
  <Paragraphs>169</Paragraphs>
  <Slides>17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Amazon Ember</vt:lpstr>
      <vt:lpstr>Arial</vt:lpstr>
      <vt:lpstr>Calibri</vt:lpstr>
      <vt:lpstr>Lucida Grande</vt:lpstr>
      <vt:lpstr>Monaco</vt:lpstr>
      <vt:lpstr>Wingdings</vt:lpstr>
      <vt:lpstr>SE15_LIO_TextOnly V3</vt:lpstr>
      <vt:lpstr>Schneider Text Slides</vt:lpstr>
      <vt:lpstr>Recommender API with Amazon Personalize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API with Amazon Personalize</dc:title>
  <dc:creator>Arka Ghosh</dc:creator>
  <cp:lastModifiedBy>Arka Ghosh</cp:lastModifiedBy>
  <cp:revision>236</cp:revision>
  <dcterms:created xsi:type="dcterms:W3CDTF">2021-06-12T00:44:39Z</dcterms:created>
  <dcterms:modified xsi:type="dcterms:W3CDTF">2021-06-14T07:17:42Z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2021-06-14T07:17:42Z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7c8a54ec-046b-47d0-b18b-586b91ee081e</vt:lpwstr>
  </property>
  <property fmtid="{D5CDD505-2E9C-101B-9397-08002B2CF9AE}" pid="8" name="MSIP_Label_23f93e5f-d3c2-49a7-ba94-15405423c204_ContentBits">
    <vt:lpwstr>2</vt:lpwstr>
  </property>
</Properties>
</file>