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73" r:id="rId2"/>
    <p:sldId id="257" r:id="rId3"/>
    <p:sldId id="276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4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96041"/>
  </p:normalViewPr>
  <p:slideViewPr>
    <p:cSldViewPr snapToGrid="0">
      <p:cViewPr>
        <p:scale>
          <a:sx n="100" d="100"/>
          <a:sy n="100" d="100"/>
        </p:scale>
        <p:origin x="5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AB3-BE41-BB46-941C-D4F858EEB656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5514-9CF8-2C4A-A9E2-1553DA34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Blank">
  <p:cSld name="14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flowChartDisplay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F0E9BF5-C9F2-4AF8-AAC6-04DF2AAB71F9}" type="datetimeFigureOut">
              <a:rPr lang="en-IN" smtClean="0"/>
              <a:t>02/06/21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5486D-1B87-45EB-A940-57C616488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9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429000"/>
                </a:moveTo>
                <a:lnTo>
                  <a:pt x="12192000" y="6858000"/>
                </a:lnTo>
                <a:lnTo>
                  <a:pt x="11175797" y="6858000"/>
                </a:lnTo>
                <a:cubicBezTo>
                  <a:pt x="11737238" y="6858000"/>
                  <a:pt x="12192000" y="5322494"/>
                  <a:pt x="12192000" y="3429000"/>
                </a:cubicBezTo>
                <a:close/>
                <a:moveTo>
                  <a:pt x="11175797" y="0"/>
                </a:moveTo>
                <a:lnTo>
                  <a:pt x="12192000" y="0"/>
                </a:lnTo>
                <a:lnTo>
                  <a:pt x="12192000" y="3429000"/>
                </a:lnTo>
                <a:cubicBezTo>
                  <a:pt x="12192000" y="1535506"/>
                  <a:pt x="11737238" y="0"/>
                  <a:pt x="11175797" y="0"/>
                </a:cubicBezTo>
                <a:close/>
                <a:moveTo>
                  <a:pt x="0" y="0"/>
                </a:moveTo>
                <a:lnTo>
                  <a:pt x="7112203" y="0"/>
                </a:lnTo>
                <a:lnTo>
                  <a:pt x="6096000" y="3429000"/>
                </a:lnTo>
                <a:lnTo>
                  <a:pt x="7112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9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97"/>
          <p:cNvSpPr txBox="1"/>
          <p:nvPr/>
        </p:nvSpPr>
        <p:spPr>
          <a:xfrm>
            <a:off x="1117152" y="1095786"/>
            <a:ext cx="47513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4800"/>
            </a:pPr>
            <a:r>
              <a:rPr lang="en-US" sz="4800" dirty="0" smtClean="0">
                <a:solidFill>
                  <a:srgbClr val="C0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Netflix Content </a:t>
            </a:r>
            <a:r>
              <a:rPr lang="en-US" sz="4800" dirty="0">
                <a:solidFill>
                  <a:srgbClr val="C0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Strategy </a:t>
            </a:r>
            <a:r>
              <a:rPr lang="en-US" sz="4800" dirty="0" smtClean="0">
                <a:solidFill>
                  <a:srgbClr val="C0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Analysis</a:t>
            </a:r>
            <a:endParaRPr sz="4800" b="1" i="0" u="none" strike="noStrike" cap="none" dirty="0">
              <a:solidFill>
                <a:srgbClr val="C00000"/>
              </a:solidFill>
              <a:latin typeface="Abadi MT Condensed Extra Bold" charset="0"/>
              <a:ea typeface="Abadi MT Condensed Extra Bold" charset="0"/>
              <a:cs typeface="Abadi MT Condensed Extra Bold" charset="0"/>
              <a:sym typeface="Raleway"/>
            </a:endParaRPr>
          </a:p>
        </p:txBody>
      </p:sp>
      <p:sp>
        <p:nvSpPr>
          <p:cNvPr id="960" name="Google Shape;960;p197"/>
          <p:cNvSpPr txBox="1"/>
          <p:nvPr/>
        </p:nvSpPr>
        <p:spPr>
          <a:xfrm>
            <a:off x="1117153" y="3562876"/>
            <a:ext cx="47513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-US" sz="4400" b="1" i="0" u="none" strike="noStrike" cap="none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-US" sz="4400" b="1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800" b="1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Raleway"/>
              </a:rPr>
              <a:t> Case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Raleway"/>
              </a:rPr>
              <a:t>S</a:t>
            </a:r>
            <a:r>
              <a:rPr lang="en-US" sz="2800" b="1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Raleway"/>
              </a:rPr>
              <a:t>tudy by </a:t>
            </a:r>
            <a:r>
              <a:rPr lang="en-US" sz="2800" b="1" i="0" u="none" strike="noStrike" cap="none" dirty="0" err="1" smtClean="0">
                <a:solidFill>
                  <a:schemeClr val="tx2">
                    <a:lumMod val="7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Raleway"/>
              </a:rPr>
              <a:t>Imon</a:t>
            </a:r>
            <a:r>
              <a:rPr lang="en-US" sz="2800" b="1" i="0" u="none" strike="noStrike" cap="none" dirty="0" smtClean="0">
                <a:solidFill>
                  <a:schemeClr val="tx2">
                    <a:lumMod val="7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Raleway"/>
              </a:rPr>
              <a:t> Ghosh</a:t>
            </a:r>
            <a:endParaRPr sz="2800" b="1" i="0" u="none" strike="noStrike" cap="none" dirty="0">
              <a:solidFill>
                <a:schemeClr val="tx2">
                  <a:lumMod val="7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  <a:sym typeface="Raleway"/>
            </a:endParaRPr>
          </a:p>
        </p:txBody>
      </p:sp>
      <p:pic>
        <p:nvPicPr>
          <p:cNvPr id="965" name="Google Shape;965;p197" descr="Earth globe: Americ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8806" y="179637"/>
            <a:ext cx="618470" cy="61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197" descr="A living room filled with furniture and a large window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9960" r="882" b="48132"/>
          <a:stretch/>
        </p:blipFill>
        <p:spPr>
          <a:xfrm>
            <a:off x="6096000" y="0"/>
            <a:ext cx="6096000" cy="6858000"/>
          </a:xfrm>
          <a:prstGeom prst="flowChartDisplay">
            <a:avLst/>
          </a:prstGeom>
          <a:noFill/>
          <a:ln>
            <a:noFill/>
          </a:ln>
        </p:spPr>
      </p:pic>
      <p:grpSp>
        <p:nvGrpSpPr>
          <p:cNvPr id="980" name="Google Shape;980;p197"/>
          <p:cNvGrpSpPr/>
          <p:nvPr/>
        </p:nvGrpSpPr>
        <p:grpSpPr>
          <a:xfrm rot="5400000">
            <a:off x="5956673" y="-1100308"/>
            <a:ext cx="296666" cy="3148069"/>
            <a:chOff x="383320" y="1887156"/>
            <a:chExt cx="296666" cy="3148069"/>
          </a:xfrm>
        </p:grpSpPr>
        <p:sp>
          <p:nvSpPr>
            <p:cNvPr id="981" name="Google Shape;981;p197"/>
            <p:cNvSpPr/>
            <p:nvPr/>
          </p:nvSpPr>
          <p:spPr>
            <a:xfrm>
              <a:off x="383320" y="1887156"/>
              <a:ext cx="296666" cy="296666"/>
            </a:xfrm>
            <a:prstGeom prst="ellipse">
              <a:avLst/>
            </a:prstGeom>
            <a:solidFill>
              <a:srgbClr val="171616"/>
            </a:solidFill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97"/>
            <p:cNvSpPr/>
            <p:nvPr/>
          </p:nvSpPr>
          <p:spPr>
            <a:xfrm>
              <a:off x="383320" y="4738559"/>
              <a:ext cx="296666" cy="296666"/>
            </a:xfrm>
            <a:prstGeom prst="ellipse">
              <a:avLst/>
            </a:prstGeom>
            <a:solidFill>
              <a:srgbClr val="171616"/>
            </a:solidFill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3" name="Google Shape;983;p197"/>
            <p:cNvCxnSpPr/>
            <p:nvPr/>
          </p:nvCxnSpPr>
          <p:spPr>
            <a:xfrm>
              <a:off x="531653" y="2149023"/>
              <a:ext cx="0" cy="2643686"/>
            </a:xfrm>
            <a:prstGeom prst="straightConnector1">
              <a:avLst/>
            </a:prstGeom>
            <a:noFill/>
            <a:ln w="13652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383" y="55831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average length of the </a:t>
            </a:r>
            <a:r>
              <a:rPr lang="en-US" sz="3200" dirty="0" smtClean="0"/>
              <a:t>movies </a:t>
            </a:r>
            <a:r>
              <a:rPr lang="en-US" sz="3200" dirty="0"/>
              <a:t>added</a:t>
            </a:r>
            <a:endParaRPr lang="en-IN" sz="3200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1357" y="2321169"/>
            <a:ext cx="5705843" cy="31220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9715" y="2404866"/>
            <a:ext cx="57663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We have considered the countries – </a:t>
            </a:r>
          </a:p>
          <a:p>
            <a:pPr algn="just"/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USA, UK, India and Spain in the analysis of</a:t>
            </a:r>
          </a:p>
          <a:p>
            <a:pPr algn="just"/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verage  duration of the movies added</a:t>
            </a:r>
          </a:p>
          <a:p>
            <a:pPr algn="just"/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o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ver the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According to this analysis, India has the </a:t>
            </a:r>
          </a:p>
          <a:p>
            <a:pPr algn="just"/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highest average length of movies compared</a:t>
            </a:r>
          </a:p>
          <a:p>
            <a:pPr algn="just"/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to other countries.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The average movie duration in India is 127 </a:t>
            </a:r>
          </a:p>
          <a:p>
            <a:pPr algn="just"/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minutes, while that in UK is 84 minutes.</a:t>
            </a:r>
            <a:endParaRPr lang="en-IN" sz="2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772" y="55335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STRUCTURE OF CONTENT BY AGE RATING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5890" y="1956141"/>
            <a:ext cx="6213230" cy="37535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618978" y="1956141"/>
            <a:ext cx="413590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In terms of age rating, Netflix offers plenty of content for its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different age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groups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Most of the content on Netflix is suitable for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adults (TV-MA : 17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and above), which constitutes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37%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of all the content available on Netflix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TV- 14 rating, which represents 14 years and above, constitutes 25% of all the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'Suitable for children'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 - TV-Y rating corresponds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to only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4%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of all available content.</a:t>
            </a:r>
            <a:endParaRPr lang="en-US" sz="20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825" y="708102"/>
            <a:ext cx="8610600" cy="6986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Directors with most content – India and USA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8825" y="1585352"/>
            <a:ext cx="8637563" cy="4197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2620" y="5961575"/>
            <a:ext cx="85959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chart displays the most popular directors across the Netflix platform in India.</a:t>
            </a: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7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1998" y="976892"/>
            <a:ext cx="9017390" cy="4435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7496" y="5873115"/>
            <a:ext cx="1063464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chart displays the most popular directors across the Netflix platform in the United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States.</a:t>
            </a:r>
            <a:endParaRPr lang="en-IN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3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048" y="49391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TV Show Structure BY Seasons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8790" y="2327956"/>
            <a:ext cx="6363810" cy="3526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9251" y="2213657"/>
            <a:ext cx="28333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This analysis suggests that maximum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tv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shows on Netflix get cancelled after the second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Only a few Netflix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shows have had longer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lifespans.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There are only 2 shows with 11 seasons and 8 shows with 9 seasons.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3209" y="526534"/>
            <a:ext cx="2909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1500" y="1864142"/>
            <a:ext cx="8293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Many interesting inferences have been drawn from this dataset. Here’s a summary of a few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them: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Netflix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has been adding more movies to please its users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streaming platform started gaining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momentum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after 2015. Since then, the amount of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tv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shows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and movies added has been increasing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significantly.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expected, United States produces the maximum amount of content on Netflix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of the content is added during the fall and winter months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most popular director on Netflix USA , with the most titles, is Marcus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Raboy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terms of age rating, most of the content available is suitable for adults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of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Netflix’s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tv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shows get cancelled after only 2 seasons, with very few of them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reaching 9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and 10 seasons.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0" y="2086739"/>
            <a:ext cx="78359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Attempts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should be made to bring back new seasons of TV Shows to retain subscribers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TV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content creation should be expanded to enhance user experience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More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contents should be added under TV-Y and TV-Y7 category, which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are suitable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for children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More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contents should be added from various countries like – China, Brazil, Germany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and Mexico.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Attempts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should be made to release new content during the summer months.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4471" y="1079500"/>
            <a:ext cx="546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BUSINESS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7213" y="2786666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IN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6403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CONTENTS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5089"/>
            <a:ext cx="10394707" cy="331118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800" dirty="0"/>
              <a:t>C</a:t>
            </a:r>
            <a:r>
              <a:rPr lang="en-US" sz="2800" cap="none" dirty="0"/>
              <a:t>ase</a:t>
            </a:r>
            <a:r>
              <a:rPr lang="en-US" sz="2800" dirty="0"/>
              <a:t> S</a:t>
            </a:r>
            <a:r>
              <a:rPr lang="en-US" sz="2800" cap="none" dirty="0"/>
              <a:t>tudy</a:t>
            </a:r>
          </a:p>
          <a:p>
            <a:pPr marL="342900" indent="-342900"/>
            <a:r>
              <a:rPr lang="en-US" sz="2800" dirty="0"/>
              <a:t>R</a:t>
            </a:r>
            <a:r>
              <a:rPr lang="en-US" sz="2800" cap="none" dirty="0"/>
              <a:t>esearch</a:t>
            </a:r>
            <a:r>
              <a:rPr lang="en-US" sz="2800" dirty="0"/>
              <a:t> O</a:t>
            </a:r>
            <a:r>
              <a:rPr lang="en-US" sz="2800" cap="none" dirty="0"/>
              <a:t>bjective</a:t>
            </a:r>
          </a:p>
          <a:p>
            <a:pPr marL="342900" indent="-342900"/>
            <a:r>
              <a:rPr lang="en-US" sz="2800" dirty="0"/>
              <a:t>A</a:t>
            </a:r>
            <a:r>
              <a:rPr lang="en-US" sz="2800" cap="none" dirty="0"/>
              <a:t>nalysis</a:t>
            </a:r>
          </a:p>
          <a:p>
            <a:pPr marL="342900" indent="-342900"/>
            <a:r>
              <a:rPr lang="en-US" sz="2800" dirty="0" smtClean="0"/>
              <a:t>Conclusion</a:t>
            </a:r>
          </a:p>
          <a:p>
            <a:pPr marL="342900" indent="-342900"/>
            <a:r>
              <a:rPr lang="en-US" sz="2800" cap="none" dirty="0" smtClean="0"/>
              <a:t>Business Recommendations</a:t>
            </a:r>
            <a:endParaRPr lang="en-US" sz="2800" cap="none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345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4200" y="622300"/>
            <a:ext cx="326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CASE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4900" y="1585754"/>
            <a:ext cx="7899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The dataset consists of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tv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shows and movies available on Netflix as of 2020, and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keeps getting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updated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dataset is collected from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Kaggle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, which in turn is primarily based on the data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collected from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the website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flixable.com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that allows users to browse all the TV Shows and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Movies currently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available to stream on Netflix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includes information on the title's name, type (show or movie), director, cast,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countries involved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 the production, date of availability on Netflix, original release year, rating(TV-MA or TV Parental Guidelines), duration, and genre.</a:t>
            </a:r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00" y="353870"/>
            <a:ext cx="8610600" cy="89561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Research Objective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80" y="1651000"/>
            <a:ext cx="10820400" cy="45965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82800" y="1379577"/>
            <a:ext cx="8636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The purpose of this analysis is to understand the following: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Is Netflix increasingly focusing on TV Shows rather than movies in recent years?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Is there more mature or kids-friendly content?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Which directors’ movies do we see more often on Netflix?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What has been the content growth of movies year-wise?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What has been the content growth of </a:t>
            </a:r>
            <a:r>
              <a:rPr lang="en-US" sz="2000" b="1" dirty="0" err="1">
                <a:solidFill>
                  <a:schemeClr val="tx2">
                    <a:lumMod val="90000"/>
                  </a:schemeClr>
                </a:solidFill>
              </a:rPr>
              <a:t>tv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 shows year-wise?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In which months does Netflix add more contents?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Which countries are producing more content?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Which countries have a higher average length of movies?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 Do most Netflix TV Shows have a longer life span?</a:t>
            </a:r>
          </a:p>
          <a:p>
            <a:pPr algn="just"/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350" y="540913"/>
            <a:ext cx="10396882" cy="115632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+mn-lt"/>
              </a:rPr>
              <a:t>Content Structure By Category</a:t>
            </a:r>
            <a:endParaRPr lang="en-IN" sz="3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1302" y="2078667"/>
            <a:ext cx="5488625" cy="3321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276" y="2446986"/>
            <a:ext cx="51129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The following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chart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demonstrates the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distribution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of the content by type - Movie vs. TV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show added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over the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years.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Interestingly, 69%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of the content on Netflix is Movies.</a:t>
            </a:r>
            <a:endParaRPr lang="en-IN" sz="2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52" y="373487"/>
            <a:ext cx="8610600" cy="132330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Content Addition by year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0490" y="2454778"/>
            <a:ext cx="6043831" cy="3276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2281" y="2454778"/>
            <a:ext cx="240834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There has been a significant uptick in the addition of </a:t>
            </a: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</a:rPr>
              <a:t>tv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 shows from 2015 onwards.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About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700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new </a:t>
            </a: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</a:rPr>
              <a:t>tv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 shows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were added in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2020, compared to 30 in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6828" y="169679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90000"/>
                  </a:schemeClr>
                </a:solidFill>
                <a:cs typeface="Arial" panose="020B0604020202020204" pitchFamily="34" charset="0"/>
              </a:rPr>
              <a:t>TV Shows</a:t>
            </a:r>
            <a:endParaRPr lang="en-IN" sz="2800" b="1" dirty="0">
              <a:solidFill>
                <a:schemeClr val="tx2">
                  <a:lumMod val="9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545466"/>
            <a:ext cx="11248623" cy="467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cs typeface="Arial" panose="020B0604020202020204" pitchFamily="34" charset="0"/>
              </a:rPr>
              <a:t>MOVIES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The growth in number of movies on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Netflix is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much higher than in </a:t>
            </a: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</a:rPr>
              <a:t>tv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 shows.</a:t>
            </a:r>
          </a:p>
          <a:p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The growth in content started from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2015.</a:t>
            </a:r>
            <a:endParaRPr lang="en-IN" sz="2000" b="1" dirty="0">
              <a:solidFill>
                <a:schemeClr val="tx2">
                  <a:lumMod val="9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About 1500 </a:t>
            </a: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new movies were added in 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2019.</a:t>
            </a:r>
          </a:p>
          <a:p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However, it declined by 12% in 2020.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50" y="2022741"/>
            <a:ext cx="5666705" cy="35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75" y="77725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Content addition Dynamics by each month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5916" y="2622204"/>
            <a:ext cx="6116383" cy="3139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6372" y="2622205"/>
            <a:ext cx="28591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Each month several movies and </a:t>
            </a: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</a:rPr>
              <a:t>tv</a:t>
            </a: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 shows are added to Netflix’s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</a:rPr>
              <a:t>The month’s of December, January and October have so far witnessed the highest content addition over the years.</a:t>
            </a:r>
            <a:endParaRPr lang="en-IN" sz="2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52" y="59694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COUNTRIES PRODUCING MOST CONTENT</a:t>
            </a:r>
            <a:endParaRPr lang="en-IN" sz="32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4476" y="2318198"/>
            <a:ext cx="5868329" cy="3747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981" y="2056686"/>
            <a:ext cx="28204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Just like most of the users expected, the country with most titles is the United States, which has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</a:rPr>
              <a:t>added more than 2500 titles on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Netflix. </a:t>
            </a:r>
            <a:endParaRPr lang="en-US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second most-involved country is India, which surpassed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UK 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</a:rPr>
              <a:t>, Japan, South Korea and 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Canada in the number of titles produced that can be streamed on Netflix.</a:t>
            </a:r>
            <a:endParaRPr lang="en-IN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637</TotalTime>
  <Words>900</Words>
  <Application>Microsoft Macintosh PowerPoint</Application>
  <PresentationFormat>Widescreen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Abadi MT Condensed Extra Bold</vt:lpstr>
      <vt:lpstr>Arial</vt:lpstr>
      <vt:lpstr>Calibri</vt:lpstr>
      <vt:lpstr>Century Gothic</vt:lpstr>
      <vt:lpstr>Raleway</vt:lpstr>
      <vt:lpstr>Mesh</vt:lpstr>
      <vt:lpstr>PowerPoint Presentation</vt:lpstr>
      <vt:lpstr>CONTENTS</vt:lpstr>
      <vt:lpstr>PowerPoint Presentation</vt:lpstr>
      <vt:lpstr>Research Objective</vt:lpstr>
      <vt:lpstr>Content Structure By Category</vt:lpstr>
      <vt:lpstr>Content Addition by year</vt:lpstr>
      <vt:lpstr>PowerPoint Presentation</vt:lpstr>
      <vt:lpstr>Content addition Dynamics by each month</vt:lpstr>
      <vt:lpstr>COUNTRIES PRODUCING MOST CONTENT</vt:lpstr>
      <vt:lpstr>average length of the movies added</vt:lpstr>
      <vt:lpstr>STRUCTURE OF CONTENT BY AGE RATING</vt:lpstr>
      <vt:lpstr>Directors with most content – India and USA</vt:lpstr>
      <vt:lpstr>PowerPoint Presentation</vt:lpstr>
      <vt:lpstr>TV Show Structure BY Seasons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CONTENT ANALYSIS</dc:title>
  <dc:creator>Imon</dc:creator>
  <cp:lastModifiedBy>Microsoft Office User</cp:lastModifiedBy>
  <cp:revision>45</cp:revision>
  <dcterms:created xsi:type="dcterms:W3CDTF">2021-05-28T15:34:05Z</dcterms:created>
  <dcterms:modified xsi:type="dcterms:W3CDTF">2021-06-02T17:05:16Z</dcterms:modified>
</cp:coreProperties>
</file>