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07AFCDE-093F-4842-A8B2-FA0BB2D88A3D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CB492F-4C15-47F3-8CB7-0E1B5C7142D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260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FCDE-093F-4842-A8B2-FA0BB2D88A3D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492F-4C15-47F3-8CB7-0E1B5C714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2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FCDE-093F-4842-A8B2-FA0BB2D88A3D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492F-4C15-47F3-8CB7-0E1B5C714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1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FCDE-093F-4842-A8B2-FA0BB2D88A3D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492F-4C15-47F3-8CB7-0E1B5C714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39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7AFCDE-093F-4842-A8B2-FA0BB2D88A3D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CB492F-4C15-47F3-8CB7-0E1B5C7142D1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93047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FCDE-093F-4842-A8B2-FA0BB2D88A3D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492F-4C15-47F3-8CB7-0E1B5C714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7196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FCDE-093F-4842-A8B2-FA0BB2D88A3D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492F-4C15-47F3-8CB7-0E1B5C714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837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FCDE-093F-4842-A8B2-FA0BB2D88A3D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492F-4C15-47F3-8CB7-0E1B5C714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5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FCDE-093F-4842-A8B2-FA0BB2D88A3D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492F-4C15-47F3-8CB7-0E1B5C714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95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07AFCDE-093F-4842-A8B2-FA0BB2D88A3D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ACB492F-4C15-47F3-8CB7-0E1B5C7142D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95377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07AFCDE-093F-4842-A8B2-FA0BB2D88A3D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ACB492F-4C15-47F3-8CB7-0E1B5C714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59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7AFCDE-093F-4842-A8B2-FA0BB2D88A3D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CB492F-4C15-47F3-8CB7-0E1B5C7142D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58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50" y="2007044"/>
            <a:ext cx="4327301" cy="24232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8491" y="5679582"/>
            <a:ext cx="390229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FAANG Stock Analysis – Imon Ghosh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5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806" y="1403797"/>
            <a:ext cx="7521263" cy="482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0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290" y="1249251"/>
            <a:ext cx="7147775" cy="470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473" y="1481070"/>
            <a:ext cx="7315199" cy="44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66111"/>
          </a:xfrm>
        </p:spPr>
        <p:txBody>
          <a:bodyPr>
            <a:noAutofit/>
          </a:bodyPr>
          <a:lstStyle/>
          <a:p>
            <a:r>
              <a:rPr lang="en-US" sz="3600" dirty="0" smtClean="0"/>
              <a:t>FAANG </a:t>
            </a:r>
            <a:r>
              <a:rPr lang="en-US" sz="3600" cap="none" dirty="0" smtClean="0"/>
              <a:t>price returns for </a:t>
            </a:r>
            <a:r>
              <a:rPr lang="en-US" sz="3600" cap="none" dirty="0" smtClean="0">
                <a:solidFill>
                  <a:schemeClr val="tx1"/>
                </a:solidFill>
              </a:rPr>
              <a:t>the time period </a:t>
            </a:r>
            <a:r>
              <a:rPr lang="en-IN" sz="3600" cap="none" dirty="0" smtClean="0">
                <a:solidFill>
                  <a:schemeClr val="tx1"/>
                </a:solidFill>
              </a:rPr>
              <a:t>02-01-2020 to 26-03-2021</a:t>
            </a:r>
            <a:r>
              <a:rPr lang="en-US" sz="3600" cap="none" dirty="0" smtClean="0"/>
              <a:t> </a:t>
            </a:r>
            <a:endParaRPr lang="en-IN" sz="3600" cap="non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324" y="2125014"/>
            <a:ext cx="6233375" cy="33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1678" y="489397"/>
            <a:ext cx="10178322" cy="539019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price returns has been calculated using the formula : (End Value – Initial Value) / Initial Value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this case, we have considered the opening price </a:t>
            </a:r>
            <a:r>
              <a:rPr lang="en-IN" dirty="0" smtClean="0">
                <a:solidFill>
                  <a:schemeClr val="tx1"/>
                </a:solidFill>
              </a:rPr>
              <a:t>and the closing price for the time period </a:t>
            </a:r>
            <a:r>
              <a:rPr lang="en-IN" dirty="0">
                <a:solidFill>
                  <a:schemeClr val="tx1"/>
                </a:solidFill>
              </a:rPr>
              <a:t>02-01-2020 to </a:t>
            </a:r>
            <a:r>
              <a:rPr lang="en-IN" dirty="0" smtClean="0">
                <a:solidFill>
                  <a:schemeClr val="tx1"/>
                </a:solidFill>
              </a:rPr>
              <a:t>26-03-2021. </a:t>
            </a:r>
            <a:r>
              <a:rPr lang="en-US" dirty="0" smtClean="0">
                <a:solidFill>
                  <a:schemeClr val="tx1"/>
                </a:solidFill>
              </a:rPr>
              <a:t>Then </a:t>
            </a:r>
            <a:r>
              <a:rPr lang="en-US" dirty="0">
                <a:solidFill>
                  <a:schemeClr val="tx1"/>
                </a:solidFill>
              </a:rPr>
              <a:t>we </a:t>
            </a:r>
            <a:r>
              <a:rPr lang="en-US" dirty="0" smtClean="0">
                <a:solidFill>
                  <a:schemeClr val="tx1"/>
                </a:solidFill>
              </a:rPr>
              <a:t>have plugged in the </a:t>
            </a:r>
            <a:r>
              <a:rPr lang="en-US" dirty="0">
                <a:solidFill>
                  <a:schemeClr val="tx1"/>
                </a:solidFill>
              </a:rPr>
              <a:t>maximum closing price for as end value and minimum opening price for initial value to the </a:t>
            </a:r>
            <a:r>
              <a:rPr lang="en-US" dirty="0" smtClean="0">
                <a:solidFill>
                  <a:schemeClr val="tx1"/>
                </a:solidFill>
              </a:rPr>
              <a:t>formula mentioned above.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Amongst the FAANG stocks,  Apple, Inc. has delivered the highest return,  63.66%, over the time period that has been considered. On the other hand, Facebook has delivered the lowest return, 36.89%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1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cap="none" dirty="0" smtClean="0"/>
              <a:t>rading</a:t>
            </a:r>
            <a:r>
              <a:rPr lang="en-US" dirty="0" smtClean="0"/>
              <a:t> S</a:t>
            </a:r>
            <a:r>
              <a:rPr lang="en-US" cap="none" dirty="0" smtClean="0"/>
              <a:t>ignals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When the </a:t>
            </a:r>
            <a:r>
              <a:rPr lang="en-US" dirty="0" smtClean="0">
                <a:solidFill>
                  <a:schemeClr val="tx1"/>
                </a:solidFill>
              </a:rPr>
              <a:t>short-term </a:t>
            </a:r>
            <a:r>
              <a:rPr lang="en-US" dirty="0">
                <a:solidFill>
                  <a:schemeClr val="tx1"/>
                </a:solidFill>
              </a:rPr>
              <a:t>moving </a:t>
            </a:r>
            <a:r>
              <a:rPr lang="en-US" dirty="0" smtClean="0">
                <a:solidFill>
                  <a:schemeClr val="tx1"/>
                </a:solidFill>
              </a:rPr>
              <a:t>average (10 - days) </a:t>
            </a:r>
            <a:r>
              <a:rPr lang="en-US" dirty="0">
                <a:solidFill>
                  <a:schemeClr val="tx1"/>
                </a:solidFill>
              </a:rPr>
              <a:t>crosses above the </a:t>
            </a:r>
            <a:r>
              <a:rPr lang="en-US" dirty="0" smtClean="0">
                <a:solidFill>
                  <a:schemeClr val="tx1"/>
                </a:solidFill>
              </a:rPr>
              <a:t>long-term </a:t>
            </a:r>
            <a:r>
              <a:rPr lang="en-US" dirty="0">
                <a:solidFill>
                  <a:schemeClr val="tx1"/>
                </a:solidFill>
              </a:rPr>
              <a:t>moving </a:t>
            </a:r>
            <a:r>
              <a:rPr lang="en-US" dirty="0" smtClean="0">
                <a:solidFill>
                  <a:schemeClr val="tx1"/>
                </a:solidFill>
              </a:rPr>
              <a:t>average (30-days), </a:t>
            </a:r>
            <a:r>
              <a:rPr lang="en-US" dirty="0">
                <a:solidFill>
                  <a:schemeClr val="tx1"/>
                </a:solidFill>
              </a:rPr>
              <a:t>it is a signal to BUY, as it indicates that the trend is shifting up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On the </a:t>
            </a:r>
            <a:r>
              <a:rPr lang="en-US" dirty="0" smtClean="0">
                <a:solidFill>
                  <a:schemeClr val="tx1"/>
                </a:solidFill>
              </a:rPr>
              <a:t>other hand, </a:t>
            </a:r>
            <a:r>
              <a:rPr lang="en-US" dirty="0">
                <a:solidFill>
                  <a:schemeClr val="tx1"/>
                </a:solidFill>
              </a:rPr>
              <a:t>when the shorter term moving average crosses below the longer term moving average, it is a signal to SELL, as it indicates the trend is shifting down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When the signal is neither buy nor sell, it is classified as hold. If you already own the stock, keep it and if you don't then don't buy it </a:t>
            </a:r>
            <a:r>
              <a:rPr lang="en-US" dirty="0" smtClean="0">
                <a:solidFill>
                  <a:schemeClr val="tx1"/>
                </a:solidFill>
              </a:rPr>
              <a:t>now.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8381"/>
          </a:xfrm>
        </p:spPr>
        <p:txBody>
          <a:bodyPr/>
          <a:lstStyle/>
          <a:p>
            <a:r>
              <a:rPr lang="en-US" dirty="0" smtClean="0"/>
              <a:t>N</a:t>
            </a:r>
            <a:r>
              <a:rPr lang="en-US" sz="4000" cap="none" dirty="0" smtClean="0"/>
              <a:t>umber</a:t>
            </a:r>
            <a:r>
              <a:rPr lang="en-US" sz="4000" dirty="0" smtClean="0"/>
              <a:t> </a:t>
            </a:r>
            <a:r>
              <a:rPr lang="en-US" sz="4000" cap="none" dirty="0" smtClean="0"/>
              <a:t>of</a:t>
            </a:r>
            <a:r>
              <a:rPr lang="en-US" sz="4000" dirty="0" smtClean="0"/>
              <a:t> F</a:t>
            </a:r>
            <a:r>
              <a:rPr lang="en-US" sz="4000" cap="none" dirty="0" smtClean="0"/>
              <a:t>avorable</a:t>
            </a:r>
            <a:r>
              <a:rPr lang="en-US" sz="4000" dirty="0" smtClean="0"/>
              <a:t> D</a:t>
            </a:r>
            <a:r>
              <a:rPr lang="en-US" sz="4000" cap="none" dirty="0" smtClean="0"/>
              <a:t>ays</a:t>
            </a:r>
            <a:r>
              <a:rPr lang="en-US" sz="4000" dirty="0" smtClean="0"/>
              <a:t> </a:t>
            </a:r>
            <a:r>
              <a:rPr lang="en-US" sz="4000" cap="none" dirty="0" smtClean="0"/>
              <a:t>to</a:t>
            </a:r>
            <a:r>
              <a:rPr lang="en-US" sz="4000" dirty="0" smtClean="0"/>
              <a:t> B</a:t>
            </a:r>
            <a:r>
              <a:rPr lang="en-US" sz="4000" cap="none" dirty="0" smtClean="0"/>
              <a:t>uy</a:t>
            </a:r>
            <a:r>
              <a:rPr lang="en-US" sz="4000" dirty="0" smtClean="0"/>
              <a:t>/S</a:t>
            </a:r>
            <a:r>
              <a:rPr lang="en-US" sz="4000" cap="none" dirty="0" smtClean="0"/>
              <a:t>ell</a:t>
            </a:r>
            <a:r>
              <a:rPr lang="en-US" sz="4000" dirty="0" smtClean="0"/>
              <a:t>/H</a:t>
            </a:r>
            <a:r>
              <a:rPr lang="en-US" sz="4000" cap="none" dirty="0" smtClean="0"/>
              <a:t>old</a:t>
            </a:r>
            <a:endParaRPr lang="en-IN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8255357" y="1700012"/>
            <a:ext cx="3084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Netflix stock has the highest number of favorable days to buy and sell.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Amazon has the least number of favorable cases for buy and sell.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859" y="1700012"/>
            <a:ext cx="6349285" cy="31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5836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7324" y="1584101"/>
            <a:ext cx="7017488" cy="44303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cap="none" dirty="0"/>
              <a:t>ase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cap="none" dirty="0" smtClean="0"/>
              <a:t>tudy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cap="none" dirty="0"/>
              <a:t>esearch</a:t>
            </a:r>
            <a:r>
              <a:rPr lang="en-US" dirty="0"/>
              <a:t> </a:t>
            </a:r>
            <a:r>
              <a:rPr lang="en-US" dirty="0" smtClean="0"/>
              <a:t>O</a:t>
            </a:r>
            <a:r>
              <a:rPr lang="en-US" cap="none" dirty="0" smtClean="0"/>
              <a:t>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</a:t>
            </a:r>
            <a:r>
              <a:rPr lang="en-US" cap="none" dirty="0" smtClean="0"/>
              <a:t>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cap="none" dirty="0"/>
              <a:t>indings</a:t>
            </a:r>
            <a:endParaRPr lang="en-US" cap="non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FAANG O</a:t>
            </a:r>
            <a:r>
              <a:rPr lang="en-US" cap="none" dirty="0"/>
              <a:t>pen</a:t>
            </a:r>
            <a:r>
              <a:rPr lang="en-US" dirty="0"/>
              <a:t>-H</a:t>
            </a:r>
            <a:r>
              <a:rPr lang="en-US" cap="none" dirty="0"/>
              <a:t>igh</a:t>
            </a:r>
            <a:r>
              <a:rPr lang="en-US" dirty="0"/>
              <a:t>-L</a:t>
            </a:r>
            <a:r>
              <a:rPr lang="en-US" cap="none" dirty="0"/>
              <a:t>ow</a:t>
            </a:r>
            <a:r>
              <a:rPr lang="en-US" dirty="0"/>
              <a:t>-C</a:t>
            </a:r>
            <a:r>
              <a:rPr lang="en-US" cap="none" dirty="0"/>
              <a:t>lose</a:t>
            </a:r>
            <a:r>
              <a:rPr lang="en-US" dirty="0"/>
              <a:t> </a:t>
            </a:r>
            <a:r>
              <a:rPr lang="en-US" dirty="0" smtClean="0"/>
              <a:t>C</a:t>
            </a:r>
            <a:r>
              <a:rPr lang="en-US" cap="none" dirty="0" smtClean="0"/>
              <a:t>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FAANG </a:t>
            </a:r>
            <a:r>
              <a:rPr lang="en-US" cap="none" dirty="0"/>
              <a:t>price returns for </a:t>
            </a:r>
            <a:r>
              <a:rPr lang="en-US" cap="none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the time period </a:t>
            </a:r>
            <a:r>
              <a:rPr lang="en-IN" cap="none" dirty="0">
                <a:solidFill>
                  <a:schemeClr val="bg2">
                    <a:lumMod val="50000"/>
                    <a:lumOff val="50000"/>
                  </a:schemeClr>
                </a:solidFill>
              </a:rPr>
              <a:t>02-01-2020 to </a:t>
            </a:r>
            <a:r>
              <a:rPr lang="en-IN" cap="none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26-03-2021</a:t>
            </a:r>
            <a:r>
              <a:rPr lang="en-US" cap="none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cap="none" dirty="0"/>
              <a:t>rading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cap="none" dirty="0" smtClean="0"/>
              <a:t>ignals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cap="none" dirty="0"/>
              <a:t>umber</a:t>
            </a:r>
            <a:r>
              <a:rPr lang="en-US" dirty="0"/>
              <a:t> </a:t>
            </a:r>
            <a:r>
              <a:rPr lang="en-US" cap="none" dirty="0"/>
              <a:t>of</a:t>
            </a:r>
            <a:r>
              <a:rPr lang="en-US" dirty="0"/>
              <a:t> F</a:t>
            </a:r>
            <a:r>
              <a:rPr lang="en-US" cap="none" dirty="0"/>
              <a:t>avorable</a:t>
            </a:r>
            <a:r>
              <a:rPr lang="en-US" dirty="0"/>
              <a:t> D</a:t>
            </a:r>
            <a:r>
              <a:rPr lang="en-US" cap="none" dirty="0"/>
              <a:t>ays</a:t>
            </a:r>
            <a:r>
              <a:rPr lang="en-US" dirty="0"/>
              <a:t> </a:t>
            </a:r>
            <a:r>
              <a:rPr lang="en-US" cap="none" dirty="0"/>
              <a:t>to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cap="none" dirty="0" smtClean="0"/>
              <a:t>uy</a:t>
            </a:r>
            <a:r>
              <a:rPr lang="en-US" dirty="0" smtClean="0"/>
              <a:t>/S</a:t>
            </a:r>
            <a:r>
              <a:rPr lang="en-US" cap="none" dirty="0" smtClean="0"/>
              <a:t>ell</a:t>
            </a:r>
            <a:r>
              <a:rPr lang="en-US" dirty="0" smtClean="0"/>
              <a:t>/H</a:t>
            </a:r>
            <a:r>
              <a:rPr lang="en-US" cap="none" dirty="0" smtClean="0"/>
              <a:t>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cap="none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206840"/>
            <a:ext cx="213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CONTENTS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9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</a:t>
            </a:r>
            <a:r>
              <a:rPr lang="en-US" sz="4000" cap="none" dirty="0" smtClean="0"/>
              <a:t>ase</a:t>
            </a:r>
            <a:r>
              <a:rPr lang="en-US" sz="4000" dirty="0" smtClean="0"/>
              <a:t> S</a:t>
            </a:r>
            <a:r>
              <a:rPr lang="en-US" sz="4000" cap="none" dirty="0" smtClean="0"/>
              <a:t>tudy</a:t>
            </a:r>
            <a:endParaRPr lang="en-IN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FAANG is an acronym referring to the stocks of the </a:t>
            </a:r>
            <a:r>
              <a:rPr lang="en-US" dirty="0" smtClean="0">
                <a:solidFill>
                  <a:schemeClr val="tx1"/>
                </a:solidFill>
              </a:rPr>
              <a:t>five most prominent  and best-performing </a:t>
            </a:r>
            <a:r>
              <a:rPr lang="en-US" dirty="0">
                <a:solidFill>
                  <a:schemeClr val="tx1"/>
                </a:solidFill>
              </a:rPr>
              <a:t>American technology companies: Facebook, Amazon, Apple, Netflix and Alphabet (formerly known as Google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case study consists of five datasets.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Each dataset contains the stock price </a:t>
            </a:r>
            <a:r>
              <a:rPr lang="en-US" dirty="0">
                <a:solidFill>
                  <a:schemeClr val="tx1"/>
                </a:solidFill>
              </a:rPr>
              <a:t>data </a:t>
            </a:r>
            <a:r>
              <a:rPr lang="en-US" dirty="0" smtClean="0">
                <a:solidFill>
                  <a:schemeClr val="tx1"/>
                </a:solidFill>
              </a:rPr>
              <a:t>for each of  the companies </a:t>
            </a:r>
            <a:r>
              <a:rPr lang="en-US" dirty="0">
                <a:solidFill>
                  <a:schemeClr val="tx1"/>
                </a:solidFill>
              </a:rPr>
              <a:t>for the last 5 </a:t>
            </a:r>
            <a:r>
              <a:rPr lang="en-US" dirty="0" smtClean="0">
                <a:solidFill>
                  <a:schemeClr val="tx1"/>
                </a:solidFill>
              </a:rPr>
              <a:t>years (from 2016 to date).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</a:t>
            </a:r>
            <a:r>
              <a:rPr lang="en-US" sz="4000" cap="none" dirty="0" smtClean="0"/>
              <a:t>esearch</a:t>
            </a:r>
            <a:r>
              <a:rPr lang="en-US" sz="4000" dirty="0" smtClean="0"/>
              <a:t> O</a:t>
            </a:r>
            <a:r>
              <a:rPr lang="en-US" sz="4000" cap="none" dirty="0" smtClean="0"/>
              <a:t>bjective</a:t>
            </a:r>
            <a:endParaRPr lang="en-IN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6111" y="2563610"/>
            <a:ext cx="10178322" cy="359359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purpose of this research project is to analyze the stock price data to determine trading strategies – Buy/Sell/Hold, on the basis of moving averages calculated for a period of 10 days (short term) and 30 days (long term).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Determine the price returns for each stock for the time period </a:t>
            </a:r>
            <a:r>
              <a:rPr lang="en-IN" dirty="0">
                <a:solidFill>
                  <a:schemeClr val="tx1"/>
                </a:solidFill>
              </a:rPr>
              <a:t>02-01-2020 </a:t>
            </a:r>
            <a:r>
              <a:rPr lang="en-IN" dirty="0" smtClean="0">
                <a:solidFill>
                  <a:schemeClr val="tx1"/>
                </a:solidFill>
              </a:rPr>
              <a:t>to 26-03-2021.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0" y="37838"/>
            <a:ext cx="2095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</a:t>
            </a:r>
            <a:r>
              <a:rPr lang="en-US" sz="4000" cap="none" dirty="0" smtClean="0"/>
              <a:t>nalysis</a:t>
            </a:r>
            <a:endParaRPr lang="en-IN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 following has been done based on the data provided for the five stocks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Determined </a:t>
            </a:r>
            <a:r>
              <a:rPr lang="en-US" dirty="0" smtClean="0">
                <a:solidFill>
                  <a:schemeClr val="tx1"/>
                </a:solidFill>
              </a:rPr>
              <a:t>the trade signals based on the short-term and long-term moving averages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Published the findings based on the stock data analysis.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01" y="3930549"/>
            <a:ext cx="4723543" cy="265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</a:t>
            </a:r>
            <a:r>
              <a:rPr lang="en-US" sz="4000" cap="none" dirty="0" smtClean="0"/>
              <a:t>indings</a:t>
            </a:r>
            <a:endParaRPr lang="en-IN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best predictions to Buy and Sell FAANG stocks for the time period 28-03-2016 to </a:t>
            </a:r>
            <a:r>
              <a:rPr lang="en-IN" dirty="0">
                <a:solidFill>
                  <a:schemeClr val="tx1"/>
                </a:solidFill>
              </a:rPr>
              <a:t>26-03-2021</a:t>
            </a:r>
            <a:r>
              <a:rPr lang="en-IN" dirty="0"/>
              <a:t> </a:t>
            </a:r>
            <a:r>
              <a:rPr lang="en-IN" dirty="0" smtClean="0">
                <a:solidFill>
                  <a:schemeClr val="tx1"/>
                </a:solidFill>
              </a:rPr>
              <a:t>have been presented below: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Facebook : </a:t>
            </a:r>
            <a:r>
              <a:rPr lang="en-US" b="1" dirty="0">
                <a:solidFill>
                  <a:schemeClr val="tx1"/>
                </a:solidFill>
              </a:rPr>
              <a:t>Buy </a:t>
            </a:r>
            <a:r>
              <a:rPr lang="en-US" b="1" dirty="0" smtClean="0">
                <a:solidFill>
                  <a:schemeClr val="tx1"/>
                </a:solidFill>
              </a:rPr>
              <a:t>- </a:t>
            </a:r>
            <a:r>
              <a:rPr lang="en-US" dirty="0" smtClean="0">
                <a:solidFill>
                  <a:schemeClr val="tx1"/>
                </a:solidFill>
              </a:rPr>
              <a:t>23-05-2016 at </a:t>
            </a:r>
            <a:r>
              <a:rPr lang="en-US" dirty="0">
                <a:solidFill>
                  <a:schemeClr val="tx1"/>
                </a:solidFill>
              </a:rPr>
              <a:t>closing price </a:t>
            </a:r>
            <a:r>
              <a:rPr lang="en-US" dirty="0" smtClean="0">
                <a:solidFill>
                  <a:schemeClr val="tx1"/>
                </a:solidFill>
              </a:rPr>
              <a:t>$115.97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r>
              <a:rPr lang="en-US" b="1" dirty="0">
                <a:solidFill>
                  <a:schemeClr val="tx1"/>
                </a:solidFill>
              </a:rPr>
              <a:t>Sell - </a:t>
            </a:r>
            <a:r>
              <a:rPr lang="en-US" dirty="0" smtClean="0">
                <a:solidFill>
                  <a:schemeClr val="tx1"/>
                </a:solidFill>
              </a:rPr>
              <a:t>02-12-2020 at </a:t>
            </a:r>
            <a:r>
              <a:rPr lang="en-US" dirty="0">
                <a:solidFill>
                  <a:schemeClr val="tx1"/>
                </a:solidFill>
              </a:rPr>
              <a:t>closing price </a:t>
            </a:r>
            <a:r>
              <a:rPr lang="en-US" dirty="0" smtClean="0">
                <a:solidFill>
                  <a:schemeClr val="tx1"/>
                </a:solidFill>
              </a:rPr>
              <a:t>$287.51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2.     Amazon  : </a:t>
            </a:r>
            <a:r>
              <a:rPr lang="en-US" b="1" dirty="0">
                <a:solidFill>
                  <a:schemeClr val="tx1"/>
                </a:solidFill>
              </a:rPr>
              <a:t>Buy - </a:t>
            </a:r>
            <a:r>
              <a:rPr lang="en-US" dirty="0">
                <a:solidFill>
                  <a:schemeClr val="tx1"/>
                </a:solidFill>
              </a:rPr>
              <a:t>06-05-2016 at closing price </a:t>
            </a:r>
            <a:r>
              <a:rPr lang="en-US" dirty="0" smtClean="0">
                <a:solidFill>
                  <a:schemeClr val="tx1"/>
                </a:solidFill>
              </a:rPr>
              <a:t>$673.95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</a:t>
            </a:r>
            <a:r>
              <a:rPr lang="en-US" b="1" dirty="0">
                <a:solidFill>
                  <a:schemeClr val="tx1"/>
                </a:solidFill>
              </a:rPr>
              <a:t>Sell - </a:t>
            </a:r>
            <a:r>
              <a:rPr lang="en-US" dirty="0" smtClean="0">
                <a:solidFill>
                  <a:schemeClr val="tx1"/>
                </a:solidFill>
              </a:rPr>
              <a:t>05-11-2020 </a:t>
            </a:r>
            <a:r>
              <a:rPr lang="en-US" dirty="0">
                <a:solidFill>
                  <a:schemeClr val="tx1"/>
                </a:solidFill>
              </a:rPr>
              <a:t>at closing price </a:t>
            </a:r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smtClean="0">
                <a:solidFill>
                  <a:schemeClr val="tx1"/>
                </a:solidFill>
              </a:rPr>
              <a:t>3322.0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 startAt="3"/>
            </a:pPr>
            <a:r>
              <a:rPr lang="en-US" dirty="0" smtClean="0">
                <a:solidFill>
                  <a:schemeClr val="tx1"/>
                </a:solidFill>
              </a:rPr>
              <a:t>Apple      : </a:t>
            </a:r>
            <a:r>
              <a:rPr lang="en-US" b="1" dirty="0">
                <a:solidFill>
                  <a:schemeClr val="tx1"/>
                </a:solidFill>
              </a:rPr>
              <a:t>Buy - </a:t>
            </a:r>
            <a:r>
              <a:rPr lang="en-US" dirty="0">
                <a:solidFill>
                  <a:schemeClr val="tx1"/>
                </a:solidFill>
              </a:rPr>
              <a:t>20-06-2016 at closing price $</a:t>
            </a:r>
            <a:r>
              <a:rPr lang="en-US" dirty="0" smtClean="0">
                <a:solidFill>
                  <a:schemeClr val="tx1"/>
                </a:solidFill>
              </a:rPr>
              <a:t>23.77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r>
              <a:rPr lang="en-US" b="1" dirty="0" smtClean="0">
                <a:solidFill>
                  <a:schemeClr val="tx1"/>
                </a:solidFill>
              </a:rPr>
              <a:t>Sell </a:t>
            </a:r>
            <a:r>
              <a:rPr lang="en-US" b="1" dirty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19-02-2021 at closing price $</a:t>
            </a:r>
            <a:r>
              <a:rPr lang="en-US" dirty="0" smtClean="0">
                <a:solidFill>
                  <a:schemeClr val="tx1"/>
                </a:solidFill>
              </a:rPr>
              <a:t>129.87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862885"/>
            <a:ext cx="10178322" cy="5016707"/>
          </a:xfrm>
        </p:spPr>
        <p:txBody>
          <a:bodyPr/>
          <a:lstStyle/>
          <a:p>
            <a:pPr marL="457200" indent="-457200">
              <a:buAutoNum type="arabicPeriod" startAt="4"/>
            </a:pPr>
            <a:r>
              <a:rPr lang="en-US" dirty="0" smtClean="0">
                <a:solidFill>
                  <a:schemeClr val="tx1"/>
                </a:solidFill>
              </a:rPr>
              <a:t>Netflix : </a:t>
            </a:r>
            <a:r>
              <a:rPr lang="en-US" b="1" dirty="0">
                <a:solidFill>
                  <a:schemeClr val="tx1"/>
                </a:solidFill>
              </a:rPr>
              <a:t>Buy - </a:t>
            </a:r>
            <a:r>
              <a:rPr lang="en-US" dirty="0">
                <a:solidFill>
                  <a:schemeClr val="tx1"/>
                </a:solidFill>
              </a:rPr>
              <a:t>19-07-2016 at closing price $</a:t>
            </a:r>
            <a:r>
              <a:rPr lang="en-US" dirty="0" smtClean="0">
                <a:solidFill>
                  <a:schemeClr val="tx1"/>
                </a:solidFill>
              </a:rPr>
              <a:t>85.84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     Sell </a:t>
            </a:r>
            <a:r>
              <a:rPr lang="en-US" b="1" dirty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20-01-2021 at closing price $</a:t>
            </a:r>
            <a:r>
              <a:rPr lang="en-US" dirty="0" smtClean="0">
                <a:solidFill>
                  <a:schemeClr val="tx1"/>
                </a:solidFill>
              </a:rPr>
              <a:t>586.34</a:t>
            </a:r>
          </a:p>
          <a:p>
            <a:pPr marL="457200" indent="-457200">
              <a:buAutoNum type="arabicPeriod" startAt="5"/>
            </a:pPr>
            <a:r>
              <a:rPr lang="en-US" dirty="0" smtClean="0">
                <a:solidFill>
                  <a:schemeClr val="tx1"/>
                </a:solidFill>
              </a:rPr>
              <a:t>Google : </a:t>
            </a:r>
            <a:r>
              <a:rPr lang="en-US" b="1" dirty="0" smtClean="0">
                <a:solidFill>
                  <a:schemeClr val="tx1"/>
                </a:solidFill>
              </a:rPr>
              <a:t>Buy</a:t>
            </a:r>
            <a:r>
              <a:rPr lang="en-US" b="1" dirty="0" smtClean="0"/>
              <a:t> </a:t>
            </a:r>
            <a:r>
              <a:rPr lang="en-US" b="1" dirty="0">
                <a:solidFill>
                  <a:schemeClr val="tx1"/>
                </a:solidFill>
              </a:rPr>
              <a:t>- </a:t>
            </a:r>
            <a:r>
              <a:rPr lang="en-US" dirty="0" smtClean="0">
                <a:solidFill>
                  <a:schemeClr val="tx1"/>
                </a:solidFill>
              </a:rPr>
              <a:t>16-06-2016 at </a:t>
            </a:r>
            <a:r>
              <a:rPr lang="en-US" dirty="0">
                <a:solidFill>
                  <a:schemeClr val="tx1"/>
                </a:solidFill>
              </a:rPr>
              <a:t>closing price $</a:t>
            </a:r>
            <a:r>
              <a:rPr lang="en-US" dirty="0" smtClean="0">
                <a:solidFill>
                  <a:schemeClr val="tx1"/>
                </a:solidFill>
              </a:rPr>
              <a:t>710.36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</a:t>
            </a:r>
            <a:r>
              <a:rPr lang="en-US" b="1" dirty="0" smtClean="0">
                <a:solidFill>
                  <a:schemeClr val="tx1"/>
                </a:solidFill>
              </a:rPr>
              <a:t>Sell </a:t>
            </a:r>
            <a:r>
              <a:rPr lang="en-US" b="1" dirty="0">
                <a:solidFill>
                  <a:schemeClr val="tx1"/>
                </a:solidFill>
              </a:rPr>
              <a:t>- </a:t>
            </a:r>
            <a:r>
              <a:rPr lang="en-US" dirty="0" smtClean="0">
                <a:solidFill>
                  <a:schemeClr val="tx1"/>
                </a:solidFill>
              </a:rPr>
              <a:t>16-03-2021 at </a:t>
            </a:r>
            <a:r>
              <a:rPr lang="en-US" dirty="0">
                <a:solidFill>
                  <a:schemeClr val="tx1"/>
                </a:solidFill>
              </a:rPr>
              <a:t>closing price $</a:t>
            </a:r>
            <a:r>
              <a:rPr lang="en-US" dirty="0" smtClean="0">
                <a:solidFill>
                  <a:schemeClr val="tx1"/>
                </a:solidFill>
              </a:rPr>
              <a:t>2092.52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maximum price returns for the FAANG stocks, for the time period </a:t>
            </a:r>
            <a:r>
              <a:rPr lang="en-IN" dirty="0">
                <a:solidFill>
                  <a:schemeClr val="tx1"/>
                </a:solidFill>
              </a:rPr>
              <a:t>02-01-2020 to </a:t>
            </a:r>
            <a:r>
              <a:rPr lang="en-IN" dirty="0" smtClean="0">
                <a:solidFill>
                  <a:schemeClr val="tx1"/>
                </a:solidFill>
              </a:rPr>
              <a:t>26-03-2021, has </a:t>
            </a:r>
            <a:r>
              <a:rPr lang="en-US" dirty="0" smtClean="0">
                <a:solidFill>
                  <a:schemeClr val="tx1"/>
                </a:solidFill>
              </a:rPr>
              <a:t>been from Apple Inc. The stock has returned 63.66% over the time period that has been considered.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5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FAANG O</a:t>
            </a:r>
            <a:r>
              <a:rPr lang="en-US" sz="4000" cap="none" dirty="0" smtClean="0"/>
              <a:t>pen</a:t>
            </a:r>
            <a:r>
              <a:rPr lang="en-US" sz="4000" dirty="0" smtClean="0"/>
              <a:t>-H</a:t>
            </a:r>
            <a:r>
              <a:rPr lang="en-US" sz="4000" cap="none" dirty="0" smtClean="0"/>
              <a:t>igh</a:t>
            </a:r>
            <a:r>
              <a:rPr lang="en-US" sz="4000" dirty="0" smtClean="0"/>
              <a:t>-L</a:t>
            </a:r>
            <a:r>
              <a:rPr lang="en-US" sz="4000" cap="none" dirty="0" smtClean="0"/>
              <a:t>ow</a:t>
            </a:r>
            <a:r>
              <a:rPr lang="en-US" sz="4000" dirty="0" smtClean="0"/>
              <a:t>-C</a:t>
            </a:r>
            <a:r>
              <a:rPr lang="en-US" sz="4000" cap="none" dirty="0" smtClean="0"/>
              <a:t>lose</a:t>
            </a:r>
            <a:r>
              <a:rPr lang="en-US" sz="4000" dirty="0" smtClean="0"/>
              <a:t> C</a:t>
            </a:r>
            <a:r>
              <a:rPr lang="en-US" sz="4000" cap="none" dirty="0" smtClean="0"/>
              <a:t>harts</a:t>
            </a:r>
            <a:endParaRPr lang="en-IN" sz="4000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535" y="1622739"/>
            <a:ext cx="7302321" cy="45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774" y="1171977"/>
            <a:ext cx="7843234" cy="48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7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992</TotalTime>
  <Words>557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Impact</vt:lpstr>
      <vt:lpstr>Badge</vt:lpstr>
      <vt:lpstr>PowerPoint Presentation</vt:lpstr>
      <vt:lpstr>PowerPoint Presentation</vt:lpstr>
      <vt:lpstr>Case Study</vt:lpstr>
      <vt:lpstr>Research Objective</vt:lpstr>
      <vt:lpstr>Analysis</vt:lpstr>
      <vt:lpstr>Findings</vt:lpstr>
      <vt:lpstr>PowerPoint Presentation</vt:lpstr>
      <vt:lpstr>FAANG Open-High-Low-Close Charts</vt:lpstr>
      <vt:lpstr>PowerPoint Presentation</vt:lpstr>
      <vt:lpstr>PowerPoint Presentation</vt:lpstr>
      <vt:lpstr>PowerPoint Presentation</vt:lpstr>
      <vt:lpstr>PowerPoint Presentation</vt:lpstr>
      <vt:lpstr>FAANG price returns for the time period 02-01-2020 to 26-03-2021 </vt:lpstr>
      <vt:lpstr>PowerPoint Presentation</vt:lpstr>
      <vt:lpstr>Trading Signals</vt:lpstr>
      <vt:lpstr>Number of Favorable Days to Buy/Sell/Hold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Imon</dc:creator>
  <cp:lastModifiedBy>Imon</cp:lastModifiedBy>
  <cp:revision>39</cp:revision>
  <dcterms:created xsi:type="dcterms:W3CDTF">2021-04-24T14:37:36Z</dcterms:created>
  <dcterms:modified xsi:type="dcterms:W3CDTF">2021-04-25T16:09:53Z</dcterms:modified>
</cp:coreProperties>
</file>