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97" r:id="rId6"/>
    <p:sldId id="298" r:id="rId7"/>
    <p:sldId id="299" r:id="rId8"/>
    <p:sldId id="261" r:id="rId9"/>
    <p:sldId id="300" r:id="rId10"/>
    <p:sldId id="262" r:id="rId11"/>
    <p:sldId id="263" r:id="rId12"/>
    <p:sldId id="301" r:id="rId13"/>
    <p:sldId id="264" r:id="rId14"/>
    <p:sldId id="302" r:id="rId15"/>
    <p:sldId id="303" r:id="rId16"/>
    <p:sldId id="265" r:id="rId17"/>
    <p:sldId id="304" r:id="rId18"/>
    <p:sldId id="305" r:id="rId19"/>
    <p:sldId id="270" r:id="rId20"/>
    <p:sldId id="306" r:id="rId21"/>
    <p:sldId id="277" r:id="rId22"/>
    <p:sldId id="278" r:id="rId2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Catamaran" panose="020B0604020202020204" charset="0"/>
      <p:regular r:id="rId29"/>
      <p:bold r:id="rId30"/>
    </p:embeddedFont>
    <p:embeddedFont>
      <p:font typeface="Catamaran Thin" panose="020B060402020202020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636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835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40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680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51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46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98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85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97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6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25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69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04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955100" y="145201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212652" y="2377912"/>
            <a:ext cx="4955100" cy="9755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LIFE EXPECTANCY PREDICTION USING LINEAR REGRESSION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1800" dirty="0" smtClean="0"/>
              <a:t>A Case Study By Imon Ghosh</a:t>
            </a:r>
            <a:r>
              <a:rPr lang="en-US" sz="2000" dirty="0"/>
              <a:t/>
            </a: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613228" y="381516"/>
            <a:ext cx="6048107" cy="11041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>
                <a:solidFill>
                  <a:schemeClr val="lt1"/>
                </a:solidFill>
              </a:rPr>
              <a:t>STATISTICALLY </a:t>
            </a:r>
            <a:r>
              <a:rPr lang="en-IN" smtClean="0">
                <a:solidFill>
                  <a:schemeClr val="lt1"/>
                </a:solidFill>
              </a:rPr>
              <a:t>INSIGNIFICANT </a:t>
            </a:r>
            <a:r>
              <a:rPr lang="en-IN" dirty="0">
                <a:solidFill>
                  <a:schemeClr val="lt1"/>
                </a:solidFill>
              </a:rPr>
              <a:t>VARIABLES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202020" y="1485677"/>
            <a:ext cx="6239184" cy="1521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smtClean="0">
                <a:solidFill>
                  <a:schemeClr val="lt2"/>
                </a:solidFill>
              </a:rPr>
              <a:t>The following variables were found to be statistically insignificant:</a:t>
            </a:r>
          </a:p>
          <a:p>
            <a:pPr marL="285750" indent="-285750">
              <a:spcAft>
                <a:spcPts val="800"/>
              </a:spcAft>
            </a:pPr>
            <a:r>
              <a:rPr lang="en-US" sz="1600" dirty="0" smtClean="0">
                <a:solidFill>
                  <a:schemeClr val="lt2"/>
                </a:solidFill>
              </a:rPr>
              <a:t>Thinness_1.19_Years</a:t>
            </a:r>
          </a:p>
          <a:p>
            <a:pPr marL="285750" indent="-285750">
              <a:spcAft>
                <a:spcPts val="800"/>
              </a:spcAft>
            </a:pPr>
            <a:r>
              <a:rPr lang="en-US" sz="1600" dirty="0" err="1" smtClean="0">
                <a:solidFill>
                  <a:schemeClr val="lt2"/>
                </a:solidFill>
              </a:rPr>
              <a:t>Infant_Deaths</a:t>
            </a:r>
            <a:endParaRPr lang="en-US" sz="1600" dirty="0" smtClean="0">
              <a:solidFill>
                <a:schemeClr val="lt2"/>
              </a:solidFill>
            </a:endParaRPr>
          </a:p>
          <a:p>
            <a:pPr marL="285750" indent="-285750">
              <a:spcAft>
                <a:spcPts val="800"/>
              </a:spcAft>
            </a:pPr>
            <a:r>
              <a:rPr lang="en-US" sz="1600" dirty="0">
                <a:solidFill>
                  <a:schemeClr val="lt2"/>
                </a:solidFill>
              </a:rPr>
              <a:t>BMI</a:t>
            </a:r>
            <a:endParaRPr lang="en-US" sz="1600" dirty="0" smtClean="0">
              <a:solidFill>
                <a:schemeClr val="lt2"/>
              </a:solidFill>
            </a:endParaRPr>
          </a:p>
          <a:p>
            <a:pPr marL="285750" indent="-285750">
              <a:spcAft>
                <a:spcPts val="800"/>
              </a:spcAft>
            </a:pPr>
            <a:endParaRPr lang="en-US" sz="1600" dirty="0" smtClean="0">
              <a:solidFill>
                <a:schemeClr val="lt2"/>
              </a:solidFill>
            </a:endParaRPr>
          </a:p>
          <a:p>
            <a:pPr marL="285750" indent="-285750">
              <a:spcAft>
                <a:spcPts val="800"/>
              </a:spcAft>
            </a:pP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632318" y="2383061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074" y="1446028"/>
            <a:ext cx="8250210" cy="33259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sz="1600" dirty="0"/>
              <a:t>L</a:t>
            </a:r>
            <a:r>
              <a:rPr lang="en-US" sz="1600" dirty="0" smtClean="0"/>
              <a:t>ife </a:t>
            </a:r>
            <a:r>
              <a:rPr lang="en-US" sz="1600" dirty="0"/>
              <a:t>expectancy at birth is largely </a:t>
            </a:r>
            <a:r>
              <a:rPr lang="en-US" sz="1600" dirty="0" smtClean="0"/>
              <a:t>affected </a:t>
            </a:r>
            <a:r>
              <a:rPr lang="en-US" sz="1600" b="1" dirty="0" smtClean="0"/>
              <a:t>adult mortality</a:t>
            </a:r>
            <a:r>
              <a:rPr lang="en-US" sz="1600" dirty="0" smtClean="0"/>
              <a:t>. Countries with higher adult mortality rates are more prone to experiencing lower life expectancy, </a:t>
            </a:r>
            <a:r>
              <a:rPr lang="en-US" sz="1600" dirty="0"/>
              <a:t>a</a:t>
            </a:r>
            <a:r>
              <a:rPr lang="en-US" sz="1600" dirty="0" smtClean="0"/>
              <a:t>s the longevity of people are lower in those countries.</a:t>
            </a:r>
          </a:p>
          <a:p>
            <a:pPr marL="342900" indent="-342900"/>
            <a:r>
              <a:rPr lang="en-US" sz="1600" dirty="0" smtClean="0"/>
              <a:t>Since higher levels of </a:t>
            </a:r>
            <a:r>
              <a:rPr lang="en-US" sz="1600" b="1" dirty="0" smtClean="0"/>
              <a:t>alcohol </a:t>
            </a:r>
            <a:r>
              <a:rPr lang="en-US" sz="1600" dirty="0" smtClean="0"/>
              <a:t>consumption can lead to hear and liver diseases, the lifespan of people are reduced significantly. This can in turn lead to shorter life expectancy.</a:t>
            </a:r>
          </a:p>
          <a:p>
            <a:pPr marL="342900" indent="-342900"/>
            <a:r>
              <a:rPr lang="en-US" sz="1600" dirty="0" smtClean="0"/>
              <a:t>A higher proportion of expenditure on health to improve the health status can significantly improve the life expectancy of the population of a particular country. Hence</a:t>
            </a:r>
            <a:r>
              <a:rPr lang="en-US" sz="1600" dirty="0"/>
              <a:t>, both </a:t>
            </a:r>
            <a:r>
              <a:rPr lang="en-US" sz="1600" b="1" dirty="0" err="1" smtClean="0"/>
              <a:t>Percentage_Expenditure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b="1" dirty="0" err="1" smtClean="0"/>
              <a:t>Total_Expenditure</a:t>
            </a:r>
            <a:r>
              <a:rPr lang="en-US" sz="1600" dirty="0" smtClean="0"/>
              <a:t> are significant variables.</a:t>
            </a:r>
          </a:p>
          <a:p>
            <a:pPr marL="342900" indent="-342900"/>
            <a:r>
              <a:rPr lang="en-IN" sz="1600" b="1" dirty="0" smtClean="0"/>
              <a:t>Hepatitis_B</a:t>
            </a:r>
            <a:r>
              <a:rPr lang="en-IN" sz="1600" dirty="0" smtClean="0"/>
              <a:t>, </a:t>
            </a:r>
            <a:r>
              <a:rPr lang="en-US" sz="1600" b="1" dirty="0" smtClean="0"/>
              <a:t>Polio</a:t>
            </a:r>
            <a:r>
              <a:rPr lang="en-US" sz="1600" dirty="0" smtClean="0"/>
              <a:t>, </a:t>
            </a:r>
            <a:r>
              <a:rPr lang="en-US" sz="1600" b="1" dirty="0" smtClean="0"/>
              <a:t>Measles</a:t>
            </a:r>
            <a:r>
              <a:rPr lang="en-US" sz="1600" dirty="0" smtClean="0"/>
              <a:t>, </a:t>
            </a:r>
            <a:r>
              <a:rPr lang="en-US" sz="1600" b="1" dirty="0" smtClean="0"/>
              <a:t>HIV.AIDS</a:t>
            </a:r>
            <a:r>
              <a:rPr lang="en-US" sz="1600" dirty="0" smtClean="0"/>
              <a:t>, </a:t>
            </a:r>
            <a:r>
              <a:rPr lang="en-US" sz="1600" b="1" dirty="0" smtClean="0"/>
              <a:t>Diptheria</a:t>
            </a:r>
            <a:r>
              <a:rPr lang="en-US" sz="1600" dirty="0" smtClean="0"/>
              <a:t>, </a:t>
            </a:r>
            <a:r>
              <a:rPr lang="en-US" sz="1600" b="1" dirty="0" smtClean="0"/>
              <a:t>Thinness_5.9_Years</a:t>
            </a:r>
            <a:r>
              <a:rPr lang="en-US" sz="1600" dirty="0" smtClean="0"/>
              <a:t> and </a:t>
            </a:r>
            <a:r>
              <a:rPr lang="en-US" sz="1600" b="1" dirty="0" smtClean="0"/>
              <a:t>Under.five_Deaths</a:t>
            </a:r>
            <a:r>
              <a:rPr lang="en-US" sz="1600" dirty="0" smtClean="0"/>
              <a:t> are some of the popular health indicators that can negatively impact the life expectancy of a country. These illnesses can lead to shorter life expectancies. </a:t>
            </a:r>
          </a:p>
          <a:p>
            <a:pPr marL="342900" indent="-342900"/>
            <a:endParaRPr lang="en-US" sz="1600" dirty="0" smtClean="0"/>
          </a:p>
          <a:p>
            <a:pPr marL="342900" indent="-342900"/>
            <a:endParaRPr sz="1600" dirty="0"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075" y="610269"/>
            <a:ext cx="847791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UNDERSTANDING HOW THE SIGNIFICANT VARIABLES CAN AFFECT THE DEPENDENT VARIABLE</a:t>
            </a:r>
            <a:endParaRPr sz="2800" dirty="0"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272" y="404037"/>
            <a:ext cx="8382012" cy="4419384"/>
          </a:xfrm>
        </p:spPr>
        <p:txBody>
          <a:bodyPr/>
          <a:lstStyle/>
          <a:p>
            <a:pPr algn="just"/>
            <a:r>
              <a:rPr lang="en-US" sz="1600" b="1" dirty="0"/>
              <a:t>Income composition of resources </a:t>
            </a:r>
            <a:r>
              <a:rPr lang="en-US" sz="1600" dirty="0" smtClean="0"/>
              <a:t>has a strong connection with life expectancy as if </a:t>
            </a:r>
            <a:r>
              <a:rPr lang="en-US" sz="1600" dirty="0"/>
              <a:t>a country utilizes its resources productively, it is more likely to see its citizens live longer than </a:t>
            </a:r>
            <a:r>
              <a:rPr lang="en-US" sz="1600" dirty="0" smtClean="0"/>
              <a:t>expected.</a:t>
            </a:r>
          </a:p>
          <a:p>
            <a:pPr algn="just"/>
            <a:r>
              <a:rPr lang="en-US" sz="1600" dirty="0" smtClean="0"/>
              <a:t>Similarly, </a:t>
            </a:r>
            <a:r>
              <a:rPr lang="en-US" sz="1600" b="1" dirty="0" smtClean="0"/>
              <a:t>Schooling</a:t>
            </a:r>
            <a:r>
              <a:rPr lang="en-US" sz="1600" dirty="0" smtClean="0"/>
              <a:t> is an important component as the </a:t>
            </a:r>
            <a:r>
              <a:rPr lang="en-US" sz="1600" dirty="0"/>
              <a:t>number of years people spend </a:t>
            </a:r>
            <a:r>
              <a:rPr lang="en-US" sz="1600" dirty="0" smtClean="0"/>
              <a:t>learning in </a:t>
            </a:r>
            <a:r>
              <a:rPr lang="en-US" sz="1600" dirty="0"/>
              <a:t>school can increase their life </a:t>
            </a:r>
            <a:r>
              <a:rPr lang="en-US" sz="1600" dirty="0" smtClean="0"/>
              <a:t>expectancy by increasing the ability to obtain crucial information concerning health.</a:t>
            </a:r>
          </a:p>
          <a:p>
            <a:pPr algn="just"/>
            <a:r>
              <a:rPr lang="en-US" sz="1600" dirty="0" smtClean="0"/>
              <a:t>Higher </a:t>
            </a:r>
            <a:r>
              <a:rPr lang="en-US" sz="1600" b="1" dirty="0" smtClean="0"/>
              <a:t>Per capita GDP </a:t>
            </a:r>
            <a:r>
              <a:rPr lang="en-US" sz="1600" dirty="0" smtClean="0"/>
              <a:t>implies </a:t>
            </a:r>
            <a:r>
              <a:rPr lang="en-US" sz="1600" dirty="0"/>
              <a:t>improved health, </a:t>
            </a:r>
            <a:r>
              <a:rPr lang="en-IN" sz="1600" dirty="0"/>
              <a:t>reduction in </a:t>
            </a:r>
            <a:r>
              <a:rPr lang="en-IN" sz="1600" dirty="0" smtClean="0"/>
              <a:t>poverty, </a:t>
            </a:r>
            <a:r>
              <a:rPr lang="en-US" sz="1600" dirty="0" smtClean="0"/>
              <a:t>lower </a:t>
            </a:r>
            <a:r>
              <a:rPr lang="en-US" sz="1600" dirty="0"/>
              <a:t>rates of mortality </a:t>
            </a:r>
            <a:r>
              <a:rPr lang="en-US" sz="1600" dirty="0" smtClean="0"/>
              <a:t>and therefore,  </a:t>
            </a:r>
            <a:r>
              <a:rPr lang="en-US" sz="1600" dirty="0"/>
              <a:t>higher life </a:t>
            </a:r>
            <a:r>
              <a:rPr lang="en-US" sz="1600" dirty="0" smtClean="0"/>
              <a:t>expectancy.</a:t>
            </a:r>
          </a:p>
          <a:p>
            <a:pPr algn="just"/>
            <a:r>
              <a:rPr lang="en-US" sz="1600" dirty="0" smtClean="0"/>
              <a:t>Lastly, life expectancy of a country is largely affected by the </a:t>
            </a:r>
            <a:r>
              <a:rPr lang="en-US" sz="1600" b="1" dirty="0" smtClean="0"/>
              <a:t>Population’s</a:t>
            </a:r>
            <a:r>
              <a:rPr lang="en-US" sz="1600" dirty="0" smtClean="0"/>
              <a:t> health and socio-economic development. As such, it significantly influences the dependent variables.</a:t>
            </a:r>
          </a:p>
          <a:p>
            <a:pPr algn="just"/>
            <a:r>
              <a:rPr lang="en-US" sz="1600" dirty="0" smtClean="0"/>
              <a:t>A country’s </a:t>
            </a:r>
            <a:r>
              <a:rPr lang="en-US" sz="1600" b="1" dirty="0" smtClean="0"/>
              <a:t>Status</a:t>
            </a:r>
            <a:r>
              <a:rPr lang="en-US" sz="1600" dirty="0" smtClean="0"/>
              <a:t>, </a:t>
            </a:r>
            <a:r>
              <a:rPr lang="en-US" sz="1600" dirty="0" err="1" smtClean="0"/>
              <a:t>i.e</a:t>
            </a:r>
            <a:r>
              <a:rPr lang="en-US" sz="1600" dirty="0"/>
              <a:t> </a:t>
            </a:r>
            <a:r>
              <a:rPr lang="en-US" sz="1600" dirty="0" smtClean="0"/>
              <a:t>whether it is developed or developing can have a major impact on life expectancy. Because a developed country is more likely to have better economic growth and socio-economic development than a developing country. Hence, it could lead to prolongation of longevity of population, thereby leading to better life expectancy.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704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871566" y="610269"/>
            <a:ext cx="8169691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UNDERSTANDING </a:t>
            </a:r>
            <a:r>
              <a:rPr lang="en" dirty="0" smtClean="0"/>
              <a:t>THE </a:t>
            </a:r>
            <a:r>
              <a:rPr lang="en" dirty="0"/>
              <a:t>SIGNIFICANT </a:t>
            </a:r>
            <a:r>
              <a:rPr lang="en" dirty="0" smtClean="0"/>
              <a:t>VARIABLES GRAPHICALLY </a:t>
            </a:r>
            <a:endParaRPr dirty="0"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0" y="1371922"/>
            <a:ext cx="4808306" cy="34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892" y="1371922"/>
            <a:ext cx="4462108" cy="3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7" y="0"/>
            <a:ext cx="4773909" cy="2948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46" y="1613688"/>
            <a:ext cx="4973521" cy="32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570"/>
            <a:ext cx="4627259" cy="3447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43" y="650570"/>
            <a:ext cx="4516741" cy="3447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0214" y="4319516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tamaran" panose="020B0604020202020204" charset="0"/>
                <a:cs typeface="Catamaran" panose="020B0604020202020204" charset="0"/>
              </a:rPr>
              <a:t>In the histograms shown above, tall </a:t>
            </a: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bars show the common values of </a:t>
            </a:r>
            <a:r>
              <a:rPr lang="en-US" dirty="0" smtClean="0">
                <a:latin typeface="Catamaran" panose="020B0604020202020204" charset="0"/>
                <a:cs typeface="Catamaran" panose="020B0604020202020204" charset="0"/>
              </a:rPr>
              <a:t>the </a:t>
            </a:r>
            <a:r>
              <a:rPr lang="en-US" dirty="0" smtClean="0">
                <a:latin typeface="Catamaran" panose="020B0604020202020204" charset="0"/>
                <a:cs typeface="Catamaran" panose="020B0604020202020204" charset="0"/>
              </a:rPr>
              <a:t>variable</a:t>
            </a: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, and shorter bars show less-common values. </a:t>
            </a:r>
            <a:endParaRPr lang="en-IN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4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636060" y="504767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OBTAINED AFTER ANALYSIS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636060" y="1167207"/>
            <a:ext cx="4996919" cy="3793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smtClean="0"/>
              <a:t>After removing all insignificant variables and running the linear regression model to predict life expectancy, the following results have been obtained – </a:t>
            </a:r>
          </a:p>
          <a:p>
            <a:pPr marL="285750" indent="-285750">
              <a:spcAft>
                <a:spcPts val="800"/>
              </a:spcAft>
            </a:pPr>
            <a:r>
              <a:rPr lang="en-US" sz="1600" dirty="0"/>
              <a:t>Multiple R-squared:  </a:t>
            </a:r>
            <a:r>
              <a:rPr lang="en-US" sz="1600" dirty="0" smtClean="0"/>
              <a:t>87.1%,</a:t>
            </a:r>
            <a:r>
              <a:rPr lang="en-US" sz="1600" dirty="0"/>
              <a:t>	Adjusted R-squared:  </a:t>
            </a:r>
            <a:r>
              <a:rPr lang="en-US" sz="1600" dirty="0" smtClean="0"/>
              <a:t>87.02% </a:t>
            </a:r>
            <a:endParaRPr lang="en-IN" sz="1600" dirty="0"/>
          </a:p>
          <a:p>
            <a:pPr marL="285750" indent="-285750" algn="just">
              <a:spcAft>
                <a:spcPts val="800"/>
              </a:spcAft>
            </a:pPr>
            <a:r>
              <a:rPr lang="en-US" sz="1600" dirty="0" smtClean="0"/>
              <a:t>This represents the goodness of fit for the model. A higher</a:t>
            </a:r>
            <a:r>
              <a:rPr lang="en-US" sz="1600" dirty="0"/>
              <a:t> </a:t>
            </a:r>
            <a:r>
              <a:rPr lang="en-US" sz="1600" b="1" dirty="0"/>
              <a:t>adjusted R</a:t>
            </a:r>
            <a:r>
              <a:rPr lang="en-US" sz="1600" dirty="0"/>
              <a:t>-</a:t>
            </a:r>
            <a:r>
              <a:rPr lang="en-US" sz="1600" b="1" dirty="0"/>
              <a:t>squared</a:t>
            </a:r>
            <a:r>
              <a:rPr lang="en-US" sz="1600" dirty="0"/>
              <a:t> indicates that the additional input variables are adding value to the </a:t>
            </a:r>
            <a:r>
              <a:rPr lang="en-US" sz="1600" dirty="0" smtClean="0"/>
              <a:t>model and improving the model fit.</a:t>
            </a:r>
          </a:p>
          <a:p>
            <a:pPr marL="285750" indent="-285750" algn="just">
              <a:spcAft>
                <a:spcPts val="800"/>
              </a:spcAft>
            </a:pPr>
            <a:r>
              <a:rPr lang="en-IN" sz="1600" dirty="0" err="1" smtClean="0"/>
              <a:t>Breusch</a:t>
            </a:r>
            <a:r>
              <a:rPr lang="en-IN" sz="1600" dirty="0" smtClean="0"/>
              <a:t>-Pagan </a:t>
            </a:r>
            <a:r>
              <a:rPr lang="en-IN" sz="1600" dirty="0"/>
              <a:t>test  </a:t>
            </a:r>
            <a:r>
              <a:rPr lang="en-IN" sz="1600" dirty="0" smtClean="0"/>
              <a:t>for </a:t>
            </a:r>
            <a:r>
              <a:rPr lang="en-IN" sz="1600" dirty="0" err="1" smtClean="0"/>
              <a:t>Heterescedasticity</a:t>
            </a:r>
            <a:r>
              <a:rPr lang="en-IN" sz="1600" dirty="0" smtClean="0"/>
              <a:t>(checking outliers in the data set)</a:t>
            </a:r>
            <a:endParaRPr lang="en-IN" sz="1600" dirty="0"/>
          </a:p>
          <a:p>
            <a:pPr marL="127000" lvl="0" indent="0">
              <a:buNone/>
            </a:pPr>
            <a:r>
              <a:rPr lang="en-US" sz="1600" dirty="0" smtClean="0"/>
              <a:t>   BP </a:t>
            </a:r>
            <a:r>
              <a:rPr lang="en-US" sz="1600" dirty="0"/>
              <a:t>= 301.9, </a:t>
            </a:r>
            <a:r>
              <a:rPr lang="en-US" sz="1600" dirty="0" err="1"/>
              <a:t>df</a:t>
            </a:r>
            <a:r>
              <a:rPr lang="en-US" sz="1600" dirty="0"/>
              <a:t> = 19, p-value &lt; 2.2e-16</a:t>
            </a:r>
            <a:endParaRPr lang="en-IN" sz="1600" dirty="0"/>
          </a:p>
          <a:p>
            <a:pPr marL="285750" indent="-285750">
              <a:spcAft>
                <a:spcPts val="800"/>
              </a:spcAft>
            </a:pPr>
            <a:endParaRPr lang="en-US" sz="1600" dirty="0" smtClean="0"/>
          </a:p>
          <a:p>
            <a:pPr marL="285750" indent="-285750">
              <a:spcAft>
                <a:spcPts val="800"/>
              </a:spcAft>
            </a:pPr>
            <a:endParaRPr lang="en-US" sz="1600" dirty="0" smtClean="0"/>
          </a:p>
          <a:p>
            <a:pPr marL="285750" indent="-285750">
              <a:spcAft>
                <a:spcPts val="800"/>
              </a:spcAft>
            </a:pPr>
            <a:endParaRPr sz="1600" dirty="0"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5632979" y="1852038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442" y="531626"/>
            <a:ext cx="7683141" cy="3955313"/>
          </a:xfrm>
        </p:spPr>
        <p:txBody>
          <a:bodyPr/>
          <a:lstStyle/>
          <a:p>
            <a:r>
              <a:rPr lang="en-US" sz="1600" dirty="0" smtClean="0"/>
              <a:t>The BP test indicates that the </a:t>
            </a:r>
            <a:r>
              <a:rPr lang="en-US" sz="1600" dirty="0"/>
              <a:t> error terms are normally </a:t>
            </a:r>
            <a:r>
              <a:rPr lang="en-US" sz="1600" dirty="0" smtClean="0"/>
              <a:t>distributed. </a:t>
            </a:r>
            <a:r>
              <a:rPr lang="en-US" sz="1600" dirty="0" smtClean="0"/>
              <a:t>After using the boxplot, we see that there </a:t>
            </a:r>
            <a:r>
              <a:rPr lang="en-US" sz="1600" dirty="0" smtClean="0"/>
              <a:t>is no heteroscedasticity present in the model.</a:t>
            </a:r>
          </a:p>
          <a:p>
            <a:r>
              <a:rPr lang="en-IN" sz="1600" dirty="0"/>
              <a:t>Anderson-Darling normality </a:t>
            </a:r>
            <a:r>
              <a:rPr lang="en-IN" sz="1600" dirty="0" smtClean="0"/>
              <a:t>test</a:t>
            </a:r>
            <a:r>
              <a:rPr lang="en-IN" sz="1600" dirty="0"/>
              <a:t>:  A = 11.13, p-value &lt; </a:t>
            </a:r>
            <a:r>
              <a:rPr lang="en-IN" sz="1600" dirty="0" smtClean="0"/>
              <a:t>2.2e-16</a:t>
            </a:r>
          </a:p>
          <a:p>
            <a:pPr marL="139700" indent="0">
              <a:buNone/>
            </a:pPr>
            <a:endParaRPr lang="en-IN" sz="1600" dirty="0"/>
          </a:p>
          <a:p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32" y="1499032"/>
            <a:ext cx="582857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176" y="254248"/>
            <a:ext cx="8282107" cy="4495603"/>
          </a:xfrm>
        </p:spPr>
        <p:txBody>
          <a:bodyPr/>
          <a:lstStyle/>
          <a:p>
            <a:pPr algn="just"/>
            <a:r>
              <a:rPr lang="en-US" sz="1600" dirty="0" smtClean="0"/>
              <a:t>The plot represents a bell shaped curve. </a:t>
            </a:r>
            <a:r>
              <a:rPr lang="en-US" sz="1600" smtClean="0"/>
              <a:t>So, the </a:t>
            </a:r>
            <a:r>
              <a:rPr lang="en-US" sz="1600" dirty="0" smtClean="0"/>
              <a:t>dataset is normally distributed.</a:t>
            </a:r>
          </a:p>
          <a:p>
            <a:pPr algn="just"/>
            <a:r>
              <a:rPr lang="en-US" sz="1600" dirty="0" smtClean="0"/>
              <a:t>Durbin Watson test for Autocorrelation:</a:t>
            </a:r>
          </a:p>
          <a:p>
            <a:pPr marL="139700" indent="0" algn="just">
              <a:buNone/>
            </a:pPr>
            <a:r>
              <a:rPr lang="en-US" sz="1600" dirty="0"/>
              <a:t>       DW = </a:t>
            </a:r>
            <a:r>
              <a:rPr lang="en-US" sz="1600" dirty="0" smtClean="0"/>
              <a:t>0.69718, </a:t>
            </a:r>
            <a:r>
              <a:rPr lang="en-US" sz="1600" dirty="0"/>
              <a:t>p-value &lt; </a:t>
            </a:r>
            <a:r>
              <a:rPr lang="en-US" sz="1600" dirty="0" smtClean="0"/>
              <a:t>2.2e-16</a:t>
            </a:r>
          </a:p>
          <a:p>
            <a:pPr algn="just"/>
            <a:r>
              <a:rPr lang="en-US" sz="1600" dirty="0" smtClean="0"/>
              <a:t>Since DW lies between 0 and 4, we can say that there is no autocorrelation present in the dataset.</a:t>
            </a:r>
          </a:p>
          <a:p>
            <a:pPr algn="just"/>
            <a:r>
              <a:rPr lang="en-US" sz="1600" dirty="0" smtClean="0"/>
              <a:t>Finally, </a:t>
            </a:r>
            <a:r>
              <a:rPr lang="en-US" sz="1600" dirty="0"/>
              <a:t>mean absolute percentage error (</a:t>
            </a:r>
            <a:r>
              <a:rPr lang="en-US" sz="1600" b="1" dirty="0"/>
              <a:t>MAPE</a:t>
            </a:r>
            <a:r>
              <a:rPr lang="en-US" sz="1600" dirty="0"/>
              <a:t>) is one of the most popular measures of the forecast </a:t>
            </a:r>
            <a:r>
              <a:rPr lang="en-US" sz="1600" dirty="0" smtClean="0"/>
              <a:t>accuracy. In this study, </a:t>
            </a:r>
            <a:r>
              <a:rPr lang="en-US" sz="1600" dirty="0"/>
              <a:t>MAPE = </a:t>
            </a:r>
            <a:r>
              <a:rPr lang="en-US" sz="1600" dirty="0" smtClean="0"/>
              <a:t>0.04, which implies that </a:t>
            </a:r>
            <a:r>
              <a:rPr lang="en-US" sz="1600" dirty="0"/>
              <a:t>the average absolute difference between the forecasted value and the actual value is </a:t>
            </a:r>
            <a:r>
              <a:rPr lang="en-US" sz="1600" dirty="0" smtClean="0"/>
              <a:t>0.04%</a:t>
            </a: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4101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-218588" y="116958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VARIABLE RELATIONSHIPS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916" y="1074739"/>
            <a:ext cx="82466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The following variables possess positive coefficients and hence can be called positive variables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Percentage Expenditure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Diphtheria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Total Expenditure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Per Capita GDP </a:t>
            </a:r>
            <a:endParaRPr lang="en-US" dirty="0" smtClean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Income Composition of Resources</a:t>
            </a:r>
          </a:p>
          <a:p>
            <a:endParaRPr lang="en-US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And the following 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variables possess </a:t>
            </a: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negative coefficients 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and hence can be called </a:t>
            </a: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negative variables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Status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Adult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Alcohol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Hepatitis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Measles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Under 5 Deaths </a:t>
            </a:r>
            <a:endParaRPr lang="en-US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en-US" dirty="0" smtClean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en-IN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63030" y="518745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402113" y="1481351"/>
            <a:ext cx="6732334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tx1"/>
                </a:solidFill>
              </a:rPr>
              <a:t>The dataset comprises of </a:t>
            </a:r>
            <a:r>
              <a:rPr lang="en-US" sz="1600" dirty="0">
                <a:solidFill>
                  <a:schemeClr val="tx1"/>
                </a:solidFill>
              </a:rPr>
              <a:t>life expectancy</a:t>
            </a:r>
            <a:r>
              <a:rPr lang="en-US" sz="1600" dirty="0" smtClean="0">
                <a:solidFill>
                  <a:schemeClr val="tx1"/>
                </a:solidFill>
              </a:rPr>
              <a:t>, and other </a:t>
            </a:r>
            <a:r>
              <a:rPr lang="en-US" sz="1600" dirty="0">
                <a:solidFill>
                  <a:schemeClr val="tx1"/>
                </a:solidFill>
              </a:rPr>
              <a:t>health factors for 193 </a:t>
            </a:r>
            <a:r>
              <a:rPr lang="en-US" sz="1600" dirty="0" smtClean="0">
                <a:solidFill>
                  <a:schemeClr val="tx1"/>
                </a:solidFill>
              </a:rPr>
              <a:t>countries. It has been collected from </a:t>
            </a:r>
            <a:r>
              <a:rPr lang="en-US" sz="1600" dirty="0">
                <a:solidFill>
                  <a:schemeClr val="tx1"/>
                </a:solidFill>
              </a:rPr>
              <a:t>World Health </a:t>
            </a:r>
            <a:r>
              <a:rPr lang="en-US" sz="1600" dirty="0" smtClean="0">
                <a:solidFill>
                  <a:schemeClr val="tx1"/>
                </a:solidFill>
              </a:rPr>
              <a:t>Organization’s </a:t>
            </a:r>
            <a:r>
              <a:rPr lang="en-US" sz="1600" dirty="0">
                <a:solidFill>
                  <a:schemeClr val="tx1"/>
                </a:solidFill>
              </a:rPr>
              <a:t>(WHO) Global Health Observatory (GHO) data repository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/>
                </a:solidFill>
              </a:rPr>
              <a:t>W</a:t>
            </a:r>
            <a:r>
              <a:rPr lang="en-US" sz="1600" dirty="0" smtClean="0">
                <a:solidFill>
                  <a:schemeClr val="tx1"/>
                </a:solidFill>
              </a:rPr>
              <a:t>e </a:t>
            </a:r>
            <a:r>
              <a:rPr lang="en-US" sz="1600" dirty="0">
                <a:solidFill>
                  <a:schemeClr val="tx1"/>
                </a:solidFill>
              </a:rPr>
              <a:t>have considered data from year 2000-2015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tx1"/>
                </a:solidFill>
              </a:rPr>
              <a:t>The main objective of this study is to </a:t>
            </a:r>
            <a:r>
              <a:rPr lang="en-US" sz="1600" dirty="0">
                <a:solidFill>
                  <a:schemeClr val="tx1"/>
                </a:solidFill>
              </a:rPr>
              <a:t>predict next year </a:t>
            </a:r>
            <a:r>
              <a:rPr lang="en-US" sz="1600" dirty="0" smtClean="0">
                <a:solidFill>
                  <a:schemeClr val="tx1"/>
                </a:solidFill>
              </a:rPr>
              <a:t>value of life expectancy </a:t>
            </a:r>
            <a:r>
              <a:rPr lang="en-US" sz="1600" dirty="0">
                <a:solidFill>
                  <a:schemeClr val="tx1"/>
                </a:solidFill>
              </a:rPr>
              <a:t>using linear </a:t>
            </a:r>
            <a:r>
              <a:rPr lang="en-US" sz="1600" dirty="0" smtClean="0">
                <a:solidFill>
                  <a:schemeClr val="tx1"/>
                </a:solidFill>
              </a:rPr>
              <a:t>regression.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In regard to this objective, </a:t>
            </a:r>
            <a:r>
              <a:rPr lang="en-IN" sz="1600" dirty="0" smtClean="0">
                <a:solidFill>
                  <a:schemeClr val="tx1"/>
                </a:solidFill>
                <a:latin typeface="Catamaran Thin" panose="020B0604020202020204" charset="0"/>
                <a:ea typeface="Cambria" pitchFamily="18" charset="0"/>
                <a:cs typeface="Catamaran Thin" panose="020B0604020202020204" charset="0"/>
              </a:rPr>
              <a:t>we are running a linear regression model on target variable life expectancy, to analyse the influence of several independent factors that affect the variable.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1600" dirty="0" smtClean="0">
              <a:latin typeface="Catamaran Thin" panose="020B0604020202020204" charset="0"/>
              <a:cs typeface="Catamaran Thin" panose="020B0604020202020204" charset="0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sz="1600" dirty="0"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568" y="340242"/>
            <a:ext cx="7353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Thinness 5.9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HIV-AIDS </a:t>
            </a:r>
            <a:endParaRPr lang="en-US" dirty="0" smtClean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Schooling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395"/>
            <a:ext cx="9144000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33"/>
          <p:cNvGrpSpPr/>
          <p:nvPr/>
        </p:nvGrpSpPr>
        <p:grpSpPr>
          <a:xfrm>
            <a:off x="4697488" y="214044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5815" y="317136"/>
            <a:ext cx="4795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CONCLUSION</a:t>
            </a:r>
          </a:p>
          <a:p>
            <a:pPr lvl="0" algn="just"/>
            <a:endParaRPr lang="en-US" sz="24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r>
              <a:rPr lang="en-US" sz="16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he linear model in this analysis seems fit to predict life expectancy, based on the accuracy, the adjusted R-squared value, and the various assumption checks.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Since a country’s </a:t>
            </a:r>
            <a:r>
              <a:rPr lang="en-US" sz="16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life expectancy </a:t>
            </a:r>
            <a:r>
              <a:rPr lang="en-US" sz="1600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depends </a:t>
            </a:r>
            <a:r>
              <a:rPr lang="en-US" sz="16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on </a:t>
            </a:r>
            <a:r>
              <a:rPr lang="en-US" sz="1600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economic and social factors, </a:t>
            </a:r>
            <a:r>
              <a:rPr lang="en-US" sz="16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</a:t>
            </a:r>
            <a:r>
              <a:rPr lang="en-US" sz="1600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o </a:t>
            </a:r>
            <a:r>
              <a:rPr lang="en-US" sz="16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improve the life </a:t>
            </a:r>
            <a:r>
              <a:rPr lang="en-US" sz="1600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expectancy, it </a:t>
            </a:r>
            <a:r>
              <a:rPr lang="en-US" sz="16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is important to improve the </a:t>
            </a:r>
            <a:r>
              <a:rPr lang="en-US" sz="1600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overall growth and development of the economy.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Also, more attention should be paid to build better healthcare system to improve the life expectancy of a country.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just"/>
            <a:endParaRPr lang="en-US" sz="24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just"/>
            <a:endParaRPr lang="en-US" sz="24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just"/>
            <a:endParaRPr lang="en-US" sz="2400" b="1" dirty="0" smtClean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just"/>
            <a:endParaRPr lang="en-US" sz="24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just"/>
            <a:endParaRPr lang="en-US" sz="2400" b="1" dirty="0" smtClean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just"/>
            <a:endParaRPr lang="en-US" sz="24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2530570" y="1997569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THANKS!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29610" y="276447"/>
            <a:ext cx="5145335" cy="584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DEPENDENT VARIABLE – Life Expectancy</a:t>
            </a:r>
            <a:endParaRPr sz="2000" dirty="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404038" y="861237"/>
            <a:ext cx="7262036" cy="16161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sz="1600" dirty="0" smtClean="0">
                <a:solidFill>
                  <a:schemeClr val="tx1"/>
                </a:solidFill>
              </a:rPr>
              <a:t>Life expectancy of a country, as we know, is a key metric for assessing population health.</a:t>
            </a:r>
          </a:p>
          <a:p>
            <a:pPr marL="342900" indent="-342900"/>
            <a:r>
              <a:rPr lang="en-US" sz="1600" dirty="0" smtClean="0">
                <a:solidFill>
                  <a:schemeClr val="tx1"/>
                </a:solidFill>
              </a:rPr>
              <a:t>We are trying to analyze which economic, social and health factors </a:t>
            </a:r>
            <a:r>
              <a:rPr lang="en-US" sz="1600" dirty="0">
                <a:solidFill>
                  <a:schemeClr val="tx1"/>
                </a:solidFill>
              </a:rPr>
              <a:t>may affect a country’s life expectancy through multiple linear </a:t>
            </a:r>
            <a:r>
              <a:rPr lang="en-US" sz="1600" dirty="0" smtClean="0">
                <a:solidFill>
                  <a:schemeClr val="tx1"/>
                </a:solidFill>
              </a:rPr>
              <a:t>regression. 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1600" dirty="0"/>
              <a:t>Our </a:t>
            </a:r>
            <a:r>
              <a:rPr lang="en-US" sz="1600" dirty="0" smtClean="0"/>
              <a:t>purpose </a:t>
            </a:r>
            <a:r>
              <a:rPr lang="en-US" sz="1600" dirty="0"/>
              <a:t>is to </a:t>
            </a:r>
            <a:r>
              <a:rPr lang="en-US" sz="1600" dirty="0" smtClean="0"/>
              <a:t>examine </a:t>
            </a:r>
            <a:r>
              <a:rPr lang="en-US" sz="1600" dirty="0"/>
              <a:t>the predictors that are significantly contributing to the </a:t>
            </a:r>
            <a:r>
              <a:rPr lang="en-US" sz="1600" dirty="0" smtClean="0"/>
              <a:t>dependent variable, i.e., life </a:t>
            </a:r>
            <a:r>
              <a:rPr lang="en-US" sz="1600" dirty="0"/>
              <a:t>expectancy.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549" y="2755796"/>
            <a:ext cx="3584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INDEPENDENT VARIABLES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610" y="3359888"/>
            <a:ext cx="6326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Catamaran Thin" panose="020B0604020202020204" charset="0"/>
                <a:cs typeface="Catamaran Thin" panose="020B0604020202020204" charset="0"/>
              </a:rPr>
              <a:t>The dataset comprises of 20 independent variables including 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Hepatitis B, </a:t>
            </a:r>
            <a:r>
              <a:rPr lang="en-US" sz="1600" dirty="0" smtClean="0">
                <a:latin typeface="Catamaran Thin" panose="020B0604020202020204" charset="0"/>
                <a:cs typeface="Catamaran Thin" panose="020B0604020202020204" charset="0"/>
              </a:rPr>
              <a:t>Polio, Diphtheria, </a:t>
            </a:r>
            <a:r>
              <a:rPr lang="en-IN" sz="1600" dirty="0" smtClean="0">
                <a:latin typeface="Catamaran Thin" panose="020B0604020202020204" charset="0"/>
                <a:cs typeface="Catamaran Thin" panose="020B0604020202020204" charset="0"/>
              </a:rPr>
              <a:t>GDP, and several others. Country and Status are the </a:t>
            </a:r>
            <a:r>
              <a:rPr lang="en-US" sz="1600" dirty="0" smtClean="0">
                <a:latin typeface="Catamaran Thin" panose="020B0604020202020204" charset="0"/>
                <a:cs typeface="Catamaran Thin" panose="020B0604020202020204" charset="0"/>
              </a:rPr>
              <a:t>only two categorical 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predictors, other predictors are </a:t>
            </a:r>
            <a:r>
              <a:rPr lang="en-US" sz="1600" dirty="0" smtClean="0">
                <a:latin typeface="Catamaran Thin" panose="020B0604020202020204" charset="0"/>
                <a:cs typeface="Catamaran Thin" panose="020B0604020202020204" charset="0"/>
              </a:rPr>
              <a:t>numerical.</a:t>
            </a:r>
          </a:p>
          <a:p>
            <a:pPr algn="just"/>
            <a:endParaRPr lang="en-US" sz="1600" dirty="0">
              <a:latin typeface="Catamaran Thin" panose="020B0604020202020204" charset="0"/>
              <a:cs typeface="Catamaran Thin" panose="020B0604020202020204" charset="0"/>
            </a:endParaRPr>
          </a:p>
          <a:p>
            <a:pPr algn="just"/>
            <a:r>
              <a:rPr lang="en-US" sz="1600" dirty="0" smtClean="0">
                <a:latin typeface="Catamaran Thin" panose="020B0604020202020204" charset="0"/>
                <a:cs typeface="Catamaran Thin" panose="020B0604020202020204" charset="0"/>
              </a:rPr>
              <a:t>Also, in total, there are 2938 observations.</a:t>
            </a:r>
            <a:endParaRPr lang="en-IN" sz="1600" dirty="0"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58313" y="1669312"/>
            <a:ext cx="5811000" cy="30621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UNDERSTANDING THE RELATIONSHIP BETWEEN DEPENDENT AND INDEPENDENT VARIABLES THROUGH VISUAL REPRESENTATION </a:t>
            </a:r>
            <a:endParaRPr sz="2800"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0" y="2835774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300"/>
            <a:ext cx="4639458" cy="3383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66" y="606300"/>
            <a:ext cx="4505334" cy="33835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1358" y="4404836"/>
            <a:ext cx="6889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tamaran Thin" panose="020B0604020202020204" charset="0"/>
                <a:cs typeface="Catamaran Thin" panose="020B0604020202020204" charset="0"/>
              </a:rPr>
              <a:t>Both Adult Mortality and GDP of a country have a strong relationship with the dependent variable, life </a:t>
            </a:r>
            <a:r>
              <a:rPr lang="en-US" b="1" dirty="0" smtClean="0">
                <a:solidFill>
                  <a:schemeClr val="bg1"/>
                </a:solidFill>
                <a:latin typeface="Catamaran Thin" panose="020B0604020202020204" charset="0"/>
                <a:cs typeface="Catamaran Thin" panose="020B0604020202020204" charset="0"/>
              </a:rPr>
              <a:t>expectancy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47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003"/>
            <a:ext cx="4590686" cy="3084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86" y="923003"/>
            <a:ext cx="4554107" cy="3084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708" y="4226631"/>
            <a:ext cx="776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Catamaran Thin" panose="020B0604020202020204" charset="0"/>
                <a:cs typeface="Catamaran Thin" panose="020B0604020202020204" charset="0"/>
              </a:rPr>
              <a:t>Clearly, an increase in Income Composition of Resources leads to improved life expectancy. However, declining Under five deaths results in better life expectancy of a country.</a:t>
            </a:r>
          </a:p>
        </p:txBody>
      </p:sp>
    </p:spTree>
    <p:extLst>
      <p:ext uri="{BB962C8B-B14F-4D97-AF65-F5344CB8AC3E}">
        <p14:creationId xmlns:p14="http://schemas.microsoft.com/office/powerpoint/2010/main" val="15654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3" y="499731"/>
            <a:ext cx="6911163" cy="3551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0335" y="446567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tamaran Thin" panose="020B0604020202020204" charset="0"/>
                <a:cs typeface="Catamaran Thin" panose="020B0604020202020204" charset="0"/>
              </a:rPr>
              <a:t>Although not a steep sloping line, it represents that total expenditure and life expectancy are somewhat positively related.</a:t>
            </a:r>
            <a:endParaRPr lang="en-IN" b="1" dirty="0">
              <a:solidFill>
                <a:schemeClr val="bg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66416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STATISTICALLY SIGNIFICANT VARIABLES</a:t>
            </a:r>
            <a:br>
              <a:rPr lang="en" dirty="0" smtClean="0"/>
            </a:b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306750"/>
            <a:ext cx="6751857" cy="36399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600" dirty="0" smtClean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 smtClean="0"/>
              <a:t>Here are the list of significant variables found after building the linear regression model:</a:t>
            </a:r>
            <a:endParaRPr sz="1600" dirty="0"/>
          </a:p>
          <a:p>
            <a:pPr lvl="0"/>
            <a:r>
              <a:rPr lang="en-IN" sz="1600" dirty="0" err="1" smtClean="0"/>
              <a:t>Adult_Mortality</a:t>
            </a:r>
            <a:endParaRPr lang="en-IN" sz="1600" dirty="0" smtClean="0"/>
          </a:p>
          <a:p>
            <a:pPr lvl="0"/>
            <a:r>
              <a:rPr lang="en-IN" sz="1600" dirty="0" smtClean="0"/>
              <a:t>Alcohol</a:t>
            </a:r>
          </a:p>
          <a:p>
            <a:pPr lvl="0"/>
            <a:r>
              <a:rPr lang="en-IN" sz="1600" dirty="0" err="1" smtClean="0"/>
              <a:t>Percentage_Expenditure</a:t>
            </a:r>
            <a:endParaRPr lang="en-IN" sz="1600" dirty="0" smtClean="0"/>
          </a:p>
          <a:p>
            <a:pPr lvl="0"/>
            <a:r>
              <a:rPr lang="en-IN" sz="1600" dirty="0"/>
              <a:t>Hepatitis_B </a:t>
            </a:r>
            <a:endParaRPr lang="en-IN" sz="1600" dirty="0" smtClean="0"/>
          </a:p>
          <a:p>
            <a:pPr lvl="0"/>
            <a:r>
              <a:rPr lang="en-US" sz="1600" dirty="0" smtClean="0"/>
              <a:t>Measles</a:t>
            </a:r>
          </a:p>
          <a:p>
            <a:pPr lvl="0"/>
            <a:r>
              <a:rPr lang="en-US" sz="1600" dirty="0" err="1" smtClean="0"/>
              <a:t>Total_Expenditure</a:t>
            </a:r>
            <a:endParaRPr lang="en-US" sz="1600" dirty="0" smtClean="0"/>
          </a:p>
          <a:p>
            <a:pPr lvl="0"/>
            <a:r>
              <a:rPr lang="en-US" sz="1600" dirty="0" smtClean="0"/>
              <a:t>Polio</a:t>
            </a:r>
          </a:p>
          <a:p>
            <a:pPr lvl="0"/>
            <a:r>
              <a:rPr lang="en-US" sz="1600" dirty="0" smtClean="0"/>
              <a:t>HIV.AIDS</a:t>
            </a:r>
          </a:p>
          <a:p>
            <a:pPr lvl="0"/>
            <a:r>
              <a:rPr lang="en-US" sz="1600" dirty="0" smtClean="0"/>
              <a:t>GDP</a:t>
            </a:r>
          </a:p>
          <a:p>
            <a:pPr marL="127000" lvl="0" indent="0">
              <a:buNone/>
            </a:pPr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IN" sz="1600" dirty="0" smtClean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100" y="770562"/>
            <a:ext cx="6010500" cy="3617188"/>
          </a:xfrm>
        </p:spPr>
        <p:txBody>
          <a:bodyPr/>
          <a:lstStyle/>
          <a:p>
            <a:r>
              <a:rPr lang="en-IN" sz="1600" dirty="0" err="1" smtClean="0"/>
              <a:t>Income_Composition_of_Resources</a:t>
            </a:r>
            <a:endParaRPr lang="en-IN" sz="1600" dirty="0" smtClean="0"/>
          </a:p>
          <a:p>
            <a:r>
              <a:rPr lang="en-US" sz="1600" dirty="0" smtClean="0"/>
              <a:t>Schooling</a:t>
            </a:r>
          </a:p>
          <a:p>
            <a:r>
              <a:rPr lang="en-US" sz="1600" dirty="0" smtClean="0"/>
              <a:t>Diptheria</a:t>
            </a:r>
          </a:p>
          <a:p>
            <a:r>
              <a:rPr lang="en-US" sz="1600" dirty="0" smtClean="0"/>
              <a:t>Status</a:t>
            </a:r>
          </a:p>
          <a:p>
            <a:r>
              <a:rPr lang="en-US" sz="1600" dirty="0" smtClean="0"/>
              <a:t>Thinness_5.9_Years</a:t>
            </a:r>
          </a:p>
          <a:p>
            <a:r>
              <a:rPr lang="en-US" sz="1600" dirty="0" smtClean="0"/>
              <a:t>Under.five_Deaths</a:t>
            </a:r>
          </a:p>
          <a:p>
            <a:r>
              <a:rPr lang="en-US" sz="1600" dirty="0" smtClean="0"/>
              <a:t>Country</a:t>
            </a:r>
          </a:p>
          <a:p>
            <a:r>
              <a:rPr lang="en-US" sz="1600" dirty="0" smtClean="0"/>
              <a:t>Year</a:t>
            </a:r>
            <a:endParaRPr lang="en-US" sz="1600" dirty="0"/>
          </a:p>
          <a:p>
            <a:endParaRPr lang="en-US" sz="1600" dirty="0" smtClean="0"/>
          </a:p>
          <a:p>
            <a:endParaRPr lang="en-US" dirty="0"/>
          </a:p>
          <a:p>
            <a:pPr marL="12700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994</Words>
  <Application>Microsoft Office PowerPoint</Application>
  <PresentationFormat>On-screen Show (16:9)</PresentationFormat>
  <Paragraphs>114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</vt:lpstr>
      <vt:lpstr>Arial</vt:lpstr>
      <vt:lpstr>Catamaran</vt:lpstr>
      <vt:lpstr>Catamaran Thin</vt:lpstr>
      <vt:lpstr>Calibri</vt:lpstr>
      <vt:lpstr>Dauphin template</vt:lpstr>
      <vt:lpstr>LIFE EXPECTANCY PREDICTION USING LINEAR REGRESSION   - A Case Study By Imon Ghosh </vt:lpstr>
      <vt:lpstr>OBJECTIVE</vt:lpstr>
      <vt:lpstr>DEPENDENT VARIABLE – Life Expectancy</vt:lpstr>
      <vt:lpstr>UNDERSTANDING THE RELATIONSHIP BETWEEN DEPENDENT AND INDEPENDENT VARIABLES THROUGH VISUAL REPRESENTATION </vt:lpstr>
      <vt:lpstr>PowerPoint Presentation</vt:lpstr>
      <vt:lpstr>PowerPoint Presentation</vt:lpstr>
      <vt:lpstr>PowerPoint Presentation</vt:lpstr>
      <vt:lpstr>STATISTICALLY SIGNIFICANT VARIABLES </vt:lpstr>
      <vt:lpstr>PowerPoint Presentation</vt:lpstr>
      <vt:lpstr>STATISTICALLY INSIGNIFICANT VARIABLES</vt:lpstr>
      <vt:lpstr>UNDERSTANDING HOW THE SIGNIFICANT VARIABLES CAN AFFECT THE DEPENDENT VARIABLE</vt:lpstr>
      <vt:lpstr>PowerPoint Presentation</vt:lpstr>
      <vt:lpstr>UNDERSTANDING THE SIGNIFICANT VARIABLES GRAPHICALLY </vt:lpstr>
      <vt:lpstr>PowerPoint Presentation</vt:lpstr>
      <vt:lpstr>PowerPoint Presentation</vt:lpstr>
      <vt:lpstr>RESULTS OBTAINED AFTER ANALYSIS</vt:lpstr>
      <vt:lpstr>PowerPoint Presentation</vt:lpstr>
      <vt:lpstr>PowerPoint Presentation</vt:lpstr>
      <vt:lpstr>VARIABLE RELATIONSHIPS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PREDICTION USING LINEAR REGRESSION   - A Case Study By Imon Ghosh</dc:title>
  <dc:creator>Imon</dc:creator>
  <cp:lastModifiedBy>Imon</cp:lastModifiedBy>
  <cp:revision>42</cp:revision>
  <dcterms:modified xsi:type="dcterms:W3CDTF">2021-06-17T18:27:42Z</dcterms:modified>
</cp:coreProperties>
</file>