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95" r:id="rId10"/>
    <p:sldId id="296" r:id="rId11"/>
    <p:sldId id="297" r:id="rId12"/>
    <p:sldId id="264" r:id="rId13"/>
    <p:sldId id="265" r:id="rId14"/>
    <p:sldId id="275" r:id="rId15"/>
    <p:sldId id="27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80B6727-ACC1-4908-A8DA-432B2C299C5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94"/>
            <p14:sldId id="295"/>
            <p14:sldId id="296"/>
            <p14:sldId id="297"/>
            <p14:sldId id="264"/>
            <p14:sldId id="265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413FBA-6E8D-43FE-91F2-02A9C0CE47F7}">
  <a:tblStyle styleId="{4A413FBA-6E8D-43FE-91F2-02A9C0CE47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3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878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906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00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80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3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94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02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86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76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5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6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"/>
              <a:buNone/>
              <a:defRPr sz="30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"/>
              <a:buNone/>
              <a:defRPr sz="3000" b="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196669" y="761261"/>
            <a:ext cx="3526481" cy="26852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CREDIT CARD FRAUD DETECTION USING MACHINE LEARNING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3898821"/>
            <a:ext cx="3485775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- A CASE STUDY BY IMON GHOSH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61" y="243858"/>
            <a:ext cx="8520600" cy="606600"/>
          </a:xfrm>
        </p:spPr>
        <p:txBody>
          <a:bodyPr/>
          <a:lstStyle/>
          <a:p>
            <a:r>
              <a:rPr lang="en-US" sz="2800" dirty="0" smtClean="0"/>
              <a:t>BOTH ROS AND RUS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0" y="1115069"/>
            <a:ext cx="6575461" cy="3200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204" y="4458984"/>
            <a:ext cx="644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Using both ROS and RUS, the no. of non-fraudulent transactions has been reduced and the number of fraud cases has been increased.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3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152" y="284954"/>
            <a:ext cx="8520600" cy="606600"/>
          </a:xfrm>
        </p:spPr>
        <p:txBody>
          <a:bodyPr/>
          <a:lstStyle/>
          <a:p>
            <a:r>
              <a:rPr lang="en-US" dirty="0"/>
              <a:t>SMOTE </a:t>
            </a:r>
            <a:r>
              <a:rPr lang="en-US" dirty="0" smtClean="0"/>
              <a:t>FOR BALANCING THE DATASET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66" y="891554"/>
            <a:ext cx="5828571" cy="3447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1658" y="4404836"/>
            <a:ext cx="6844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case, instead of duplicate data points, synthetic points have been added to the data. Around 60% of the data consists of non-fraudulent transactions and 40% consists of fraud transactions.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149606" y="37829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CLASSIFICATION  MODEL</a:t>
            </a:r>
            <a:endParaRPr sz="2800" dirty="0"/>
          </a:p>
        </p:txBody>
      </p:sp>
      <p:sp>
        <p:nvSpPr>
          <p:cNvPr id="571" name="Google Shape;571;p30"/>
          <p:cNvSpPr/>
          <p:nvPr/>
        </p:nvSpPr>
        <p:spPr>
          <a:xfrm>
            <a:off x="84636" y="22492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18489" y="105764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130456" y="105764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7933124" y="3401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8069481" y="195836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7989143" y="186745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510030" y="353967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8212989" y="396044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254009" y="99587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421240" y="1224654"/>
            <a:ext cx="8109265" cy="3655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spcAft>
                <a:spcPts val="16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Since </a:t>
            </a:r>
            <a:r>
              <a:rPr lang="en-US" sz="1400" dirty="0"/>
              <a:t>Classification is the process of predicting discrete variables (</a:t>
            </a:r>
            <a:r>
              <a:rPr lang="en-US" sz="1400" dirty="0" smtClean="0"/>
              <a:t>1/0) – Class variable – in this dataset, </a:t>
            </a:r>
            <a:r>
              <a:rPr lang="en-US" sz="1400" dirty="0" smtClean="0">
                <a:solidFill>
                  <a:srgbClr val="FFFFFF"/>
                </a:solidFill>
              </a:rPr>
              <a:t> classification model has been applied for the purpose of analysis.</a:t>
            </a:r>
          </a:p>
          <a:p>
            <a:pPr marL="171450" indent="-171450" algn="just">
              <a:spcAft>
                <a:spcPts val="1600"/>
              </a:spcAft>
            </a:pPr>
            <a:r>
              <a:rPr lang="en-IN" sz="1400" dirty="0"/>
              <a:t>Decision Trees (CART</a:t>
            </a:r>
            <a:r>
              <a:rPr lang="en-IN" sz="1400" dirty="0" smtClean="0"/>
              <a:t>) algorithm has been applied to the model.</a:t>
            </a:r>
          </a:p>
          <a:p>
            <a:pPr marL="0" indent="0" algn="just">
              <a:spcAft>
                <a:spcPts val="1600"/>
              </a:spcAft>
              <a:buNone/>
            </a:pPr>
            <a:endParaRPr lang="en-IN" sz="1400" dirty="0"/>
          </a:p>
          <a:p>
            <a:pPr marL="171450" indent="-171450" algn="just">
              <a:spcAft>
                <a:spcPts val="160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171450" indent="-171450">
              <a:spcAft>
                <a:spcPts val="160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171450" indent="-171450">
              <a:spcAft>
                <a:spcPts val="160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171450" indent="-171450">
              <a:spcAft>
                <a:spcPts val="1600"/>
              </a:spcAft>
            </a:pP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8" name="AutoShape 2" descr="http://127.0.0.1:12367/graphics/54964f1b-b44f-46dd-8bbe-1cd99266631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101" y="2404152"/>
            <a:ext cx="5681609" cy="254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699" y="40658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RESULTS  INTERPRETATION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699" y="93098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055347" y="1455396"/>
            <a:ext cx="67119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/>
              </a:rPr>
              <a:t>The CART model gives an accuracy of 97.9%, </a:t>
            </a:r>
            <a:r>
              <a:rPr lang="en-US" dirty="0">
                <a:solidFill>
                  <a:schemeClr val="bg1"/>
                </a:solidFill>
              </a:rPr>
              <a:t>while having </a:t>
            </a:r>
            <a:r>
              <a:rPr lang="en-US" dirty="0" smtClean="0">
                <a:solidFill>
                  <a:schemeClr val="bg1"/>
                </a:solidFill>
              </a:rPr>
              <a:t>88.8% fraud </a:t>
            </a:r>
            <a:r>
              <a:rPr lang="en-US" dirty="0">
                <a:solidFill>
                  <a:schemeClr val="bg1"/>
                </a:solidFill>
              </a:rPr>
              <a:t>events classified correctly </a:t>
            </a:r>
            <a:r>
              <a:rPr lang="en-US" dirty="0" smtClean="0">
                <a:solidFill>
                  <a:schemeClr val="bg1"/>
                </a:solidFill>
              </a:rPr>
              <a:t>and 11.2% </a:t>
            </a:r>
            <a:r>
              <a:rPr lang="en-US" dirty="0">
                <a:solidFill>
                  <a:schemeClr val="bg1"/>
                </a:solidFill>
              </a:rPr>
              <a:t>false </a:t>
            </a:r>
            <a:r>
              <a:rPr lang="en-US" dirty="0" smtClean="0">
                <a:solidFill>
                  <a:schemeClr val="bg1"/>
                </a:solidFill>
              </a:rPr>
              <a:t>negatives.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model’s positive predicted value stood at 99.9%, while negative predicted value came in at 0.07%.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F1 score, a measure of the model’s accuracy on the dataset, was greater than 90%.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Significant </a:t>
            </a:r>
            <a:r>
              <a:rPr lang="en-US" dirty="0">
                <a:solidFill>
                  <a:schemeClr val="bg1"/>
                </a:solidFill>
              </a:rPr>
              <a:t>improvement in model performance over the </a:t>
            </a:r>
            <a:r>
              <a:rPr lang="en-US" dirty="0" smtClean="0">
                <a:solidFill>
                  <a:schemeClr val="bg1"/>
                </a:solidFill>
              </a:rPr>
              <a:t>imbalanced data has been achieved by applying Synthetic Minority Oversampling Technique.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can conclude that the project has successfully </a:t>
            </a:r>
            <a:r>
              <a:rPr lang="en-US" dirty="0">
                <a:solidFill>
                  <a:schemeClr val="bg1"/>
                </a:solidFill>
              </a:rPr>
              <a:t>explored the task of identifying </a:t>
            </a:r>
            <a:r>
              <a:rPr lang="en-US" dirty="0" smtClean="0">
                <a:solidFill>
                  <a:schemeClr val="bg1"/>
                </a:solidFill>
              </a:rPr>
              <a:t>fraudulent transactions using the Classification and Regression Tree algorithm.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5" name="Google Shape;1392;p46"/>
          <p:cNvSpPr/>
          <p:nvPr/>
        </p:nvSpPr>
        <p:spPr>
          <a:xfrm>
            <a:off x="770562" y="1537588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92;p46"/>
          <p:cNvSpPr/>
          <p:nvPr/>
        </p:nvSpPr>
        <p:spPr>
          <a:xfrm>
            <a:off x="770561" y="2189236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92;p46"/>
          <p:cNvSpPr/>
          <p:nvPr/>
        </p:nvSpPr>
        <p:spPr>
          <a:xfrm>
            <a:off x="770561" y="2854372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2;p46"/>
          <p:cNvSpPr/>
          <p:nvPr/>
        </p:nvSpPr>
        <p:spPr>
          <a:xfrm>
            <a:off x="763976" y="3472236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92;p46"/>
          <p:cNvSpPr/>
          <p:nvPr/>
        </p:nvSpPr>
        <p:spPr>
          <a:xfrm>
            <a:off x="779786" y="4123884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411" y="458455"/>
            <a:ext cx="371888" cy="420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488773"/>
            <a:ext cx="359695" cy="35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BUSINESS RECOMMENDATIONS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399034" y="189159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50800" lvl="0" indent="0">
              <a:spcBef>
                <a:spcPts val="300"/>
              </a:spcBef>
              <a:buClr>
                <a:schemeClr val="dk1"/>
              </a:buClr>
              <a:buNone/>
            </a:pPr>
            <a:r>
              <a:rPr lang="en-US" dirty="0" smtClean="0"/>
              <a:t>    Since </a:t>
            </a:r>
            <a:r>
              <a:rPr lang="en-US" dirty="0" smtClean="0"/>
              <a:t>detecting </a:t>
            </a:r>
            <a:r>
              <a:rPr lang="en-US" dirty="0"/>
              <a:t>fraud transactions is of great importance for any credit card </a:t>
            </a:r>
            <a:r>
              <a:rPr lang="en-US" dirty="0" smtClean="0"/>
              <a:t>company, businesses </a:t>
            </a:r>
          </a:p>
          <a:p>
            <a:pPr marL="50800" lvl="0" indent="0">
              <a:spcBef>
                <a:spcPts val="300"/>
              </a:spcBef>
              <a:buClr>
                <a:schemeClr val="dk1"/>
              </a:buClr>
              <a:buNone/>
            </a:pPr>
            <a:r>
              <a:rPr lang="en-IN" dirty="0">
                <a:solidFill>
                  <a:schemeClr val="dk1"/>
                </a:solidFill>
                <a:uFill>
                  <a:noFill/>
                </a:uFill>
              </a:rPr>
              <a:t>s</a:t>
            </a:r>
            <a:r>
              <a:rPr lang="es" dirty="0" smtClean="0">
                <a:solidFill>
                  <a:schemeClr val="dk1"/>
                </a:solidFill>
                <a:uFill>
                  <a:noFill/>
                </a:uFill>
              </a:rPr>
              <a:t>hould come up with techniques that can detect fraud automatically, while at the same time use less time </a:t>
            </a:r>
          </a:p>
          <a:p>
            <a:pPr marL="50800" lvl="0" indent="0">
              <a:spcBef>
                <a:spcPts val="300"/>
              </a:spcBef>
              <a:buClr>
                <a:schemeClr val="dk1"/>
              </a:buClr>
              <a:buNone/>
            </a:pPr>
            <a:r>
              <a:rPr lang="es" dirty="0" smtClean="0">
                <a:solidFill>
                  <a:schemeClr val="dk1"/>
                </a:solidFill>
                <a:uFill>
                  <a:noFill/>
                </a:uFill>
              </a:rPr>
              <a:t>for verification methods.</a:t>
            </a:r>
            <a:endParaRPr dirty="0">
              <a:solidFill>
                <a:schemeClr val="dk1"/>
              </a:solidFill>
            </a:endParaRPr>
          </a:p>
          <a:p>
            <a:pPr marL="50800" lvl="0" indent="0"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   Meaningful </a:t>
            </a:r>
            <a:r>
              <a:rPr lang="en-US" dirty="0">
                <a:solidFill>
                  <a:schemeClr val="tx1"/>
                </a:solidFill>
              </a:rPr>
              <a:t>features of card </a:t>
            </a:r>
            <a:r>
              <a:rPr lang="en-US" dirty="0" smtClean="0">
                <a:solidFill>
                  <a:schemeClr val="tx1"/>
                </a:solidFill>
              </a:rPr>
              <a:t>users’ transactions</a:t>
            </a:r>
            <a:r>
              <a:rPr lang="en-US" dirty="0">
                <a:solidFill>
                  <a:schemeClr val="tx1"/>
                </a:solidFill>
              </a:rPr>
              <a:t>, such as Date, User Zone, Product Category, </a:t>
            </a:r>
            <a:endParaRPr lang="en-US" dirty="0" smtClean="0">
              <a:solidFill>
                <a:schemeClr val="tx1"/>
              </a:solidFill>
            </a:endParaRPr>
          </a:p>
          <a:p>
            <a:pPr marL="50800" lvl="0" indent="0"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Provider</a:t>
            </a:r>
            <a:r>
              <a:rPr lang="en-US" dirty="0">
                <a:solidFill>
                  <a:schemeClr val="tx1"/>
                </a:solidFill>
              </a:rPr>
              <a:t>, Client’s Behavioral </a:t>
            </a:r>
            <a:r>
              <a:rPr lang="en-US" dirty="0" smtClean="0">
                <a:solidFill>
                  <a:schemeClr val="tx1"/>
                </a:solidFill>
              </a:rPr>
              <a:t>Patterns etc. should be considered and run </a:t>
            </a:r>
            <a:r>
              <a:rPr lang="en-US" dirty="0">
                <a:solidFill>
                  <a:schemeClr val="tx1"/>
                </a:solidFill>
              </a:rPr>
              <a:t>through a subtly trained </a:t>
            </a:r>
            <a:endParaRPr lang="en-US" dirty="0" smtClean="0">
              <a:solidFill>
                <a:schemeClr val="tx1"/>
              </a:solidFill>
            </a:endParaRPr>
          </a:p>
          <a:p>
            <a:pPr marL="50800" lvl="0" indent="0"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1"/>
                </a:solidFill>
              </a:rPr>
              <a:t>that finds patterns and </a:t>
            </a:r>
            <a:r>
              <a:rPr lang="en-US" dirty="0" smtClean="0">
                <a:solidFill>
                  <a:schemeClr val="tx1"/>
                </a:solidFill>
              </a:rPr>
              <a:t>rules, </a:t>
            </a:r>
            <a:r>
              <a:rPr lang="en-US" dirty="0">
                <a:solidFill>
                  <a:schemeClr val="tx1"/>
                </a:solidFill>
              </a:rPr>
              <a:t>so that it can classify whether a transaction is fraudulent </a:t>
            </a:r>
            <a:r>
              <a:rPr lang="en-US" dirty="0" smtClean="0">
                <a:solidFill>
                  <a:schemeClr val="tx1"/>
                </a:solidFill>
              </a:rPr>
              <a:t>or legitimate.</a:t>
            </a:r>
            <a:endParaRPr dirty="0">
              <a:solidFill>
                <a:schemeClr val="tx1"/>
              </a:solidFill>
            </a:endParaRPr>
          </a:p>
          <a:p>
            <a:pPr marL="50800" lvl="0" indent="0"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   Depending </a:t>
            </a:r>
            <a:r>
              <a:rPr lang="en-US" dirty="0">
                <a:solidFill>
                  <a:schemeClr val="tx1"/>
                </a:solidFill>
              </a:rPr>
              <a:t>on the level of predicted fraud </a:t>
            </a:r>
            <a:r>
              <a:rPr lang="en-US" dirty="0" smtClean="0">
                <a:solidFill>
                  <a:schemeClr val="tx1"/>
                </a:solidFill>
              </a:rPr>
              <a:t>probability, if probability </a:t>
            </a:r>
            <a:r>
              <a:rPr lang="en-US" dirty="0">
                <a:solidFill>
                  <a:schemeClr val="tx1"/>
                </a:solidFill>
              </a:rPr>
              <a:t>is between 10% and 80%, </a:t>
            </a:r>
            <a:endParaRPr lang="en-US" dirty="0" smtClean="0">
              <a:solidFill>
                <a:schemeClr val="tx1"/>
              </a:solidFill>
            </a:endParaRPr>
          </a:p>
          <a:p>
            <a:pPr marL="50800" lvl="0" indent="0"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additional authentication factor (e.g. a one-time SMS </a:t>
            </a:r>
            <a:r>
              <a:rPr lang="en-US" dirty="0" smtClean="0">
                <a:solidFill>
                  <a:schemeClr val="tx1"/>
                </a:solidFill>
              </a:rPr>
              <a:t>code or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secret </a:t>
            </a:r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uestion</a:t>
            </a:r>
            <a:r>
              <a:rPr lang="en-US" dirty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pPr marL="50800" lvl="0" indent="0"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should </a:t>
            </a:r>
            <a:r>
              <a:rPr lang="en-US" dirty="0">
                <a:solidFill>
                  <a:schemeClr val="tx1"/>
                </a:solidFill>
              </a:rPr>
              <a:t>be </a:t>
            </a:r>
            <a:r>
              <a:rPr lang="en-US" dirty="0" smtClean="0">
                <a:solidFill>
                  <a:schemeClr val="tx1"/>
                </a:solidFill>
              </a:rPr>
              <a:t>applied.</a:t>
            </a:r>
          </a:p>
          <a:p>
            <a:pPr marL="50800" lvl="0" indent="0"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   Attempts </a:t>
            </a:r>
            <a:r>
              <a:rPr lang="en-US" dirty="0" smtClean="0">
                <a:solidFill>
                  <a:schemeClr val="tx1"/>
                </a:solidFill>
              </a:rPr>
              <a:t>should be made to identify </a:t>
            </a:r>
            <a:r>
              <a:rPr lang="en-US" dirty="0">
                <a:solidFill>
                  <a:schemeClr val="tx1"/>
                </a:solidFill>
              </a:rPr>
              <a:t>new suspicious patterns and create new rules </a:t>
            </a:r>
            <a:endParaRPr lang="en-US" dirty="0" smtClean="0">
              <a:solidFill>
                <a:schemeClr val="tx1"/>
              </a:solidFill>
            </a:endParaRPr>
          </a:p>
          <a:p>
            <a:pPr marL="50800" lvl="0" indent="0">
              <a:buClr>
                <a:schemeClr val="dk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prevent new types of </a:t>
            </a:r>
            <a:r>
              <a:rPr lang="en-US" dirty="0" smtClean="0">
                <a:solidFill>
                  <a:schemeClr val="tx1"/>
                </a:solidFill>
              </a:rPr>
              <a:t>scams.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57" y="384456"/>
            <a:ext cx="1444877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7513" y="2168579"/>
            <a:ext cx="963251" cy="29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7514" y="2809026"/>
            <a:ext cx="963251" cy="29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7514" y="3303156"/>
            <a:ext cx="963251" cy="29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7514" y="3811446"/>
            <a:ext cx="963251" cy="29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5198687" y="2215599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TABLE OF CONTENTS</a:t>
            </a:r>
            <a:endParaRPr sz="3200"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474143" y="220864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72473" y="313561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Objective of the Analysis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751575" y="39980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Exploratory Data Analysis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553238" y="218603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Data Preparation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625157" y="31119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Results Interpretation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625157" y="40886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Business Recommendations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20" grpId="0"/>
      <p:bldP spid="222" grpId="0"/>
      <p:bldP spid="224" grpId="0"/>
      <p:bldP spid="226" grpId="0"/>
      <p:bldP spid="228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47" grpId="0" animBg="1"/>
      <p:bldP spid="255" grpId="0" animBg="1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171308" y="2115323"/>
            <a:ext cx="4880225" cy="221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The dataset </a:t>
            </a:r>
            <a:r>
              <a:rPr lang="en-US" sz="1200" dirty="0" smtClean="0"/>
              <a:t>comprises of credit card transactions </a:t>
            </a:r>
            <a:r>
              <a:rPr lang="en-US" sz="1200" dirty="0"/>
              <a:t>in September 2013 by European cardholders</a:t>
            </a:r>
            <a:r>
              <a:rPr lang="en-US" sz="120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It presents </a:t>
            </a:r>
            <a:r>
              <a:rPr lang="en-US" sz="1200" dirty="0"/>
              <a:t>transactions that occurred in two days, where we have 492 frauds out of 284,807 transactions. 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dataset is highly </a:t>
            </a:r>
            <a:r>
              <a:rPr lang="en-US" sz="1200" dirty="0" smtClean="0"/>
              <a:t>unbalanced</a:t>
            </a:r>
            <a:r>
              <a:rPr lang="en-US" sz="1200" dirty="0"/>
              <a:t> </a:t>
            </a:r>
            <a:r>
              <a:rPr lang="en-US" sz="1200" dirty="0" smtClean="0"/>
              <a:t>as the </a:t>
            </a:r>
            <a:r>
              <a:rPr lang="en-US" sz="1200" dirty="0"/>
              <a:t>positive class (frauds) account for </a:t>
            </a:r>
            <a:r>
              <a:rPr lang="en-US" sz="1200" dirty="0" smtClean="0"/>
              <a:t>nearly 0.2% </a:t>
            </a:r>
            <a:r>
              <a:rPr lang="en-US" sz="1200" dirty="0"/>
              <a:t>of all transactions</a:t>
            </a:r>
            <a:r>
              <a:rPr lang="en-US" sz="1200" dirty="0" smtClean="0"/>
              <a:t>.</a:t>
            </a:r>
            <a:endParaRPr sz="1200" dirty="0"/>
          </a:p>
        </p:txBody>
      </p:sp>
      <p:cxnSp>
        <p:nvCxnSpPr>
          <p:cNvPr id="264" name="Google Shape;264;p24"/>
          <p:cNvCxnSpPr/>
          <p:nvPr/>
        </p:nvCxnSpPr>
        <p:spPr>
          <a:xfrm flipV="1">
            <a:off x="4171308" y="1467914"/>
            <a:ext cx="5097892" cy="321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216399" y="376272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71308" y="776596"/>
            <a:ext cx="4602823" cy="606600"/>
          </a:xfrm>
        </p:spPr>
        <p:txBody>
          <a:bodyPr/>
          <a:lstStyle/>
          <a:p>
            <a:r>
              <a:rPr lang="en-US" sz="3200" dirty="0" smtClean="0"/>
              <a:t>ABOUT THE PROJECT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OBJECTIVE OF THE ANALYSIS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322444" y="249775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7826567" y="249774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664300" y="359964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76149" y="1911316"/>
            <a:ext cx="6488373" cy="249559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It is </a:t>
            </a:r>
            <a:r>
              <a:rPr lang="en-US" sz="1200" dirty="0" smtClean="0"/>
              <a:t>of utmost importance </a:t>
            </a:r>
            <a:r>
              <a:rPr lang="en-US" sz="1200" dirty="0"/>
              <a:t>that credit card companies are able to recognize fraudulent credit card transactions so that customers are not charged for items that they did not purchase</a:t>
            </a:r>
            <a:r>
              <a:rPr lang="en-US" sz="1200" dirty="0" smtClean="0"/>
              <a:t>.</a:t>
            </a:r>
            <a:endParaRPr lang="en-US" sz="1200" dirty="0"/>
          </a:p>
          <a:p>
            <a:pPr marL="114300" indent="0" algn="l"/>
            <a:endParaRPr lang="en-US" sz="12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smtClean="0"/>
              <a:t>Amid the ongoing digital revolution, there has been a substantial increase in credit card payments which has resulted in increased fraudulent transactions.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smtClean="0"/>
              <a:t>So, the main purpose of the analysis is to build a model using machine learning algorithms that can predict </a:t>
            </a:r>
            <a:r>
              <a:rPr lang="en-IN" sz="1200" dirty="0" smtClean="0"/>
              <a:t>fraudulent credit card transactions.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2465799" y="811687"/>
            <a:ext cx="595830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>
                <a:solidFill>
                  <a:srgbClr val="FFFFFF"/>
                </a:solidFill>
              </a:rPr>
              <a:t>EXPLORATORY DATA ANALYSIS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2465798" y="2068999"/>
            <a:ext cx="5640512" cy="2493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dirty="0"/>
              <a:t>Features V1, V2, … V28 are the principal components obtained with PCA, the only features which have not been transformed with PCA are 'Time' and 'Amount</a:t>
            </a:r>
            <a:r>
              <a:rPr lang="en-US" dirty="0" smtClean="0"/>
              <a:t>'.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Feature </a:t>
            </a:r>
            <a:r>
              <a:rPr lang="en-US" dirty="0"/>
              <a:t>'Time' contains the seconds elapsed between each transaction and the first transaction in the dataset. </a:t>
            </a:r>
            <a:endParaRPr lang="en-US" dirty="0" smtClean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feature 'Amount' is the transaction </a:t>
            </a:r>
            <a:r>
              <a:rPr lang="en-US" dirty="0" smtClean="0"/>
              <a:t>Amount.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Feature </a:t>
            </a:r>
            <a:r>
              <a:rPr lang="en-US" dirty="0"/>
              <a:t>'Class' is the response variable and it takes value 1 in case of fraud and 0 otherwise.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2465798" y="1418287"/>
            <a:ext cx="66782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65887" y="71674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57376" y="9496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571141" y="265271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20041" y="2439373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244231" y="1114987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54206" y="2413637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4" y="1403503"/>
            <a:ext cx="335309" cy="219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92" y="1893411"/>
            <a:ext cx="365792" cy="365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>
            <a:off x="7840119" y="4195281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175260" y="4213856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-4496" y="55016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540068" y="815387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07926" y="814935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83960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1071" y="107669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63024" y="308125"/>
            <a:ext cx="561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Roboto"/>
              </a:rPr>
              <a:t>DISTRIBUTION OF CLASS VARIABLE</a:t>
            </a:r>
            <a:endParaRPr lang="en-IN" sz="16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50" y="930989"/>
            <a:ext cx="6436481" cy="3702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3061114" cy="48504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57113" y="2582088"/>
            <a:ext cx="3040226" cy="47929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57112" y="1987125"/>
            <a:ext cx="3040227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35825" y="624909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DATA  PREPARATION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647775" y="1948040"/>
            <a:ext cx="2435618" cy="512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>
                <a:solidFill>
                  <a:schemeClr val="dk1"/>
                </a:solidFill>
              </a:rPr>
              <a:t>Random Under </a:t>
            </a:r>
            <a:r>
              <a:rPr lang="en-IN" dirty="0" smtClean="0">
                <a:solidFill>
                  <a:schemeClr val="dk1"/>
                </a:solidFill>
              </a:rPr>
              <a:t>Sampling/Random Over Sampling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520633"/>
            <a:ext cx="2287681" cy="240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Synthetic Minority Oversampling Technique (SMOTE)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9672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</a:rPr>
              <a:t>Both Random Under Sampling and Random </a:t>
            </a:r>
            <a:r>
              <a:rPr lang="en-US" dirty="0" smtClean="0">
                <a:solidFill>
                  <a:schemeClr val="dk1"/>
                </a:solidFill>
              </a:rPr>
              <a:t>Over Sampling together.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4397339" cy="98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92796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60711" y="2061191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6413933" y="2234846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6558824" y="2398417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5980822" y="3942624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6613294" y="2540310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8095854" y="3385182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689786" y="2654858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6731637" y="2712182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8105502" y="3100941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8160339" y="3166503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8356105" y="3343226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7557749" y="85927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7675302" y="31531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8350769" y="351362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771228" y="654357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987278" y="1164098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1388905"/>
            <a:ext cx="533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/>
              </a:rPr>
              <a:t>Since the dataset is highly unbalanced, we use the following sampling methods:</a:t>
            </a:r>
            <a:endParaRPr lang="en-IN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838" y="4043383"/>
            <a:ext cx="6763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Time’ feature does not indicate the actual time of the transaction and is more of listing the data in chronological order. </a:t>
            </a:r>
            <a:r>
              <a:rPr lang="en-US" dirty="0" smtClean="0">
                <a:solidFill>
                  <a:schemeClr val="bg1"/>
                </a:solidFill>
              </a:rPr>
              <a:t>Since it </a:t>
            </a:r>
            <a:r>
              <a:rPr lang="en-US" dirty="0">
                <a:solidFill>
                  <a:schemeClr val="bg1"/>
                </a:solidFill>
              </a:rPr>
              <a:t>has little or no significance in correctly classifying a fraud </a:t>
            </a:r>
            <a:r>
              <a:rPr lang="en-US" dirty="0" smtClean="0">
                <a:solidFill>
                  <a:schemeClr val="bg1"/>
                </a:solidFill>
              </a:rPr>
              <a:t>transaction, we have eliminated it </a:t>
            </a:r>
            <a:r>
              <a:rPr lang="en-US" dirty="0">
                <a:solidFill>
                  <a:schemeClr val="bg1"/>
                </a:solidFill>
              </a:rPr>
              <a:t>from further analysis.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  <p:bldP spid="404" grpId="0"/>
      <p:bldP spid="405" grpId="0"/>
      <p:bldP spid="4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37" y="171938"/>
            <a:ext cx="8520600" cy="606600"/>
          </a:xfrm>
        </p:spPr>
        <p:txBody>
          <a:bodyPr/>
          <a:lstStyle/>
          <a:p>
            <a:r>
              <a:rPr lang="en-US" sz="2800" dirty="0" smtClean="0"/>
              <a:t>RANDOM OVER SAMPLING (ROS)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89" y="876733"/>
            <a:ext cx="6688476" cy="3447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7489" y="4422547"/>
            <a:ext cx="66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Random Over Sampling, duplicate points are created for the fraud class (class 0), so the points are overlapping.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4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879" y="284954"/>
            <a:ext cx="8520600" cy="606600"/>
          </a:xfrm>
        </p:spPr>
        <p:txBody>
          <a:bodyPr/>
          <a:lstStyle/>
          <a:p>
            <a:r>
              <a:rPr lang="en-US" sz="2800" dirty="0"/>
              <a:t>RANDOM </a:t>
            </a:r>
            <a:r>
              <a:rPr lang="en-US" sz="2800" dirty="0" smtClean="0"/>
              <a:t>UNDER SAMPLING (RUS)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54" y="991779"/>
            <a:ext cx="6380252" cy="3447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1269" y="4548343"/>
            <a:ext cx="583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case, the number of non-fraudulent cases have been decreased. However, here, we end up losing a lot of data.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788</Words>
  <Application>Microsoft Office PowerPoint</Application>
  <PresentationFormat>On-screen Show (16:9)</PresentationFormat>
  <Paragraphs>78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Bree Serif</vt:lpstr>
      <vt:lpstr>Didact Gothic</vt:lpstr>
      <vt:lpstr>Roboto</vt:lpstr>
      <vt:lpstr>Roboto Mono</vt:lpstr>
      <vt:lpstr>WEB PROPOSAL</vt:lpstr>
      <vt:lpstr>CREDIT CARD FRAUD DETECTION USING MACHINE LEARNING</vt:lpstr>
      <vt:lpstr>TABLE OF CONTENTS</vt:lpstr>
      <vt:lpstr>ABOUT THE PROJECT</vt:lpstr>
      <vt:lpstr>OBJECTIVE OF THE ANALYSIS</vt:lpstr>
      <vt:lpstr>EXPLORATORY DATA ANALYSIS</vt:lpstr>
      <vt:lpstr>PowerPoint Presentation</vt:lpstr>
      <vt:lpstr>DATA  PREPARATION</vt:lpstr>
      <vt:lpstr>RANDOM OVER SAMPLING (ROS)</vt:lpstr>
      <vt:lpstr>RANDOM UNDER SAMPLING (RUS)</vt:lpstr>
      <vt:lpstr>BOTH ROS AND RUS</vt:lpstr>
      <vt:lpstr>SMOTE FOR BALANCING THE DATASET</vt:lpstr>
      <vt:lpstr>CLASSIFICATION  MODEL</vt:lpstr>
      <vt:lpstr>RESULTS  INTERPRETATION</vt:lpstr>
      <vt:lpstr>BUSINESS RECOMMENDATIONS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MACHINE LEARNING</dc:title>
  <dc:creator>Imon</dc:creator>
  <cp:lastModifiedBy>Imon</cp:lastModifiedBy>
  <cp:revision>36</cp:revision>
  <dcterms:modified xsi:type="dcterms:W3CDTF">2021-07-25T14:46:39Z</dcterms:modified>
</cp:coreProperties>
</file>