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654"/>
  </p:normalViewPr>
  <p:slideViewPr>
    <p:cSldViewPr snapToGrid="0">
      <p:cViewPr varScale="1">
        <p:scale>
          <a:sx n="150" d="100"/>
          <a:sy n="150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C38D4-4CD4-1844-954D-935911871C37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</dgm:pt>
    <dgm:pt modelId="{AB29C757-4E31-3E45-B706-68B5B05ABC07}">
      <dgm:prSet phldrT="[Text]"/>
      <dgm:spPr/>
      <dgm:t>
        <a:bodyPr/>
        <a:lstStyle/>
        <a:p>
          <a:r>
            <a:rPr lang="en-IN" dirty="0"/>
            <a:t>Importing the Data</a:t>
          </a:r>
          <a:endParaRPr lang="en-GB" dirty="0"/>
        </a:p>
      </dgm:t>
    </dgm:pt>
    <dgm:pt modelId="{0AF17108-DC21-1447-BA8B-3DDBAA098F0D}" type="parTrans" cxnId="{59939C49-8F6C-B34D-955D-0B0ED39FBBE5}">
      <dgm:prSet/>
      <dgm:spPr/>
      <dgm:t>
        <a:bodyPr/>
        <a:lstStyle/>
        <a:p>
          <a:endParaRPr lang="en-GB"/>
        </a:p>
      </dgm:t>
    </dgm:pt>
    <dgm:pt modelId="{AE6B2776-7242-D24A-B627-CD3EA89CDAD6}" type="sibTrans" cxnId="{59939C49-8F6C-B34D-955D-0B0ED39FBBE5}">
      <dgm:prSet/>
      <dgm:spPr/>
      <dgm:t>
        <a:bodyPr/>
        <a:lstStyle/>
        <a:p>
          <a:endParaRPr lang="en-GB"/>
        </a:p>
      </dgm:t>
    </dgm:pt>
    <dgm:pt modelId="{16C53823-6C3D-184C-A72A-7189C6E5C912}">
      <dgm:prSet phldrT="[Text]"/>
      <dgm:spPr/>
      <dgm:t>
        <a:bodyPr/>
        <a:lstStyle/>
        <a:p>
          <a:r>
            <a:rPr lang="en-GB" dirty="0"/>
            <a:t>Removing null columns</a:t>
          </a:r>
        </a:p>
      </dgm:t>
    </dgm:pt>
    <dgm:pt modelId="{0F825AE6-0B93-4D48-B33F-6FEEFEF323E8}" type="parTrans" cxnId="{EC141306-97E4-8D4E-8142-E904E14192BD}">
      <dgm:prSet/>
      <dgm:spPr/>
      <dgm:t>
        <a:bodyPr/>
        <a:lstStyle/>
        <a:p>
          <a:endParaRPr lang="en-GB"/>
        </a:p>
      </dgm:t>
    </dgm:pt>
    <dgm:pt modelId="{5B144658-F4ED-2D47-A57C-A4407665CE4E}" type="sibTrans" cxnId="{EC141306-97E4-8D4E-8142-E904E14192BD}">
      <dgm:prSet/>
      <dgm:spPr/>
      <dgm:t>
        <a:bodyPr/>
        <a:lstStyle/>
        <a:p>
          <a:endParaRPr lang="en-GB"/>
        </a:p>
      </dgm:t>
    </dgm:pt>
    <dgm:pt modelId="{6DE9C39C-A619-0248-842B-7D30A61B24D8}">
      <dgm:prSet phldrT="[Text]"/>
      <dgm:spPr/>
      <dgm:t>
        <a:bodyPr/>
        <a:lstStyle/>
        <a:p>
          <a:r>
            <a:rPr lang="en-GB" dirty="0"/>
            <a:t>Removing Duplicates</a:t>
          </a:r>
        </a:p>
      </dgm:t>
    </dgm:pt>
    <dgm:pt modelId="{7628FA39-E79C-1D41-9C84-63E1ACACB3EE}" type="parTrans" cxnId="{801B1D40-4B3B-DF4D-96C2-097EF5D4A953}">
      <dgm:prSet/>
      <dgm:spPr/>
      <dgm:t>
        <a:bodyPr/>
        <a:lstStyle/>
        <a:p>
          <a:endParaRPr lang="en-GB"/>
        </a:p>
      </dgm:t>
    </dgm:pt>
    <dgm:pt modelId="{309C70B3-D1B1-A942-AAE0-6DA683C76A9B}" type="sibTrans" cxnId="{801B1D40-4B3B-DF4D-96C2-097EF5D4A953}">
      <dgm:prSet/>
      <dgm:spPr/>
      <dgm:t>
        <a:bodyPr/>
        <a:lstStyle/>
        <a:p>
          <a:endParaRPr lang="en-GB"/>
        </a:p>
      </dgm:t>
    </dgm:pt>
    <dgm:pt modelId="{846C78BF-22A7-1147-A7A4-3F9BE24B1D06}">
      <dgm:prSet phldrT="[Text]"/>
      <dgm:spPr/>
      <dgm:t>
        <a:bodyPr/>
        <a:lstStyle/>
        <a:p>
          <a:r>
            <a:rPr lang="en-GB" dirty="0"/>
            <a:t>Removing irrelevant columns</a:t>
          </a:r>
        </a:p>
      </dgm:t>
    </dgm:pt>
    <dgm:pt modelId="{6E4D6364-596B-A74D-B34C-356E91396AC3}" type="parTrans" cxnId="{6D165DB0-D9C6-1148-831A-293FBD316F74}">
      <dgm:prSet/>
      <dgm:spPr/>
      <dgm:t>
        <a:bodyPr/>
        <a:lstStyle/>
        <a:p>
          <a:endParaRPr lang="en-GB"/>
        </a:p>
      </dgm:t>
    </dgm:pt>
    <dgm:pt modelId="{A9A10729-1F3F-7948-AAD7-219B437B84A5}" type="sibTrans" cxnId="{6D165DB0-D9C6-1148-831A-293FBD316F74}">
      <dgm:prSet/>
      <dgm:spPr/>
      <dgm:t>
        <a:bodyPr/>
        <a:lstStyle/>
        <a:p>
          <a:endParaRPr lang="en-GB"/>
        </a:p>
      </dgm:t>
    </dgm:pt>
    <dgm:pt modelId="{1D6594FA-D7A8-594B-8B26-057D40C1485D}">
      <dgm:prSet phldrT="[Text]"/>
      <dgm:spPr/>
      <dgm:t>
        <a:bodyPr/>
        <a:lstStyle/>
        <a:p>
          <a:r>
            <a:rPr lang="en-GB" dirty="0"/>
            <a:t>Fixing Null values</a:t>
          </a:r>
        </a:p>
      </dgm:t>
    </dgm:pt>
    <dgm:pt modelId="{D091468A-44A5-FC41-B066-CF43C213D7AB}" type="parTrans" cxnId="{C181329E-75CF-304A-B046-84585977A604}">
      <dgm:prSet/>
      <dgm:spPr/>
      <dgm:t>
        <a:bodyPr/>
        <a:lstStyle/>
        <a:p>
          <a:endParaRPr lang="en-GB"/>
        </a:p>
      </dgm:t>
    </dgm:pt>
    <dgm:pt modelId="{60D481DD-7F15-314C-B13A-5EEC7A341ED2}" type="sibTrans" cxnId="{C181329E-75CF-304A-B046-84585977A604}">
      <dgm:prSet/>
      <dgm:spPr/>
      <dgm:t>
        <a:bodyPr/>
        <a:lstStyle/>
        <a:p>
          <a:endParaRPr lang="en-GB"/>
        </a:p>
      </dgm:t>
    </dgm:pt>
    <dgm:pt modelId="{0E2FEBCE-843A-F14B-92D9-ED2D2B37AC45}">
      <dgm:prSet phldrT="[Text]"/>
      <dgm:spPr/>
      <dgm:t>
        <a:bodyPr/>
        <a:lstStyle/>
        <a:p>
          <a:r>
            <a:rPr lang="en-GB" dirty="0"/>
            <a:t>Datatype correction and addition</a:t>
          </a:r>
        </a:p>
      </dgm:t>
    </dgm:pt>
    <dgm:pt modelId="{AB3769E0-809E-A541-8D82-188ABF287F01}" type="parTrans" cxnId="{61FF7ED5-C9FD-AE4F-B638-90BA94684DEC}">
      <dgm:prSet/>
      <dgm:spPr/>
      <dgm:t>
        <a:bodyPr/>
        <a:lstStyle/>
        <a:p>
          <a:endParaRPr lang="en-GB"/>
        </a:p>
      </dgm:t>
    </dgm:pt>
    <dgm:pt modelId="{46A1E5A8-BF0E-3444-AAF4-63AC8CCCCE78}" type="sibTrans" cxnId="{61FF7ED5-C9FD-AE4F-B638-90BA94684DEC}">
      <dgm:prSet/>
      <dgm:spPr/>
      <dgm:t>
        <a:bodyPr/>
        <a:lstStyle/>
        <a:p>
          <a:endParaRPr lang="en-GB"/>
        </a:p>
      </dgm:t>
    </dgm:pt>
    <dgm:pt modelId="{82D748E3-80A0-6941-A267-AD3AFD54669E}">
      <dgm:prSet phldrT="[Text]"/>
      <dgm:spPr/>
      <dgm:t>
        <a:bodyPr/>
        <a:lstStyle/>
        <a:p>
          <a:r>
            <a:rPr lang="en-GB" dirty="0"/>
            <a:t>Remove Outliers</a:t>
          </a:r>
        </a:p>
      </dgm:t>
    </dgm:pt>
    <dgm:pt modelId="{C02EB627-1ECF-0440-B99F-0AB017E5007A}" type="parTrans" cxnId="{56BDA5DE-4734-0946-A791-8C0D5C12E29F}">
      <dgm:prSet/>
      <dgm:spPr/>
      <dgm:t>
        <a:bodyPr/>
        <a:lstStyle/>
        <a:p>
          <a:endParaRPr lang="en-GB"/>
        </a:p>
      </dgm:t>
    </dgm:pt>
    <dgm:pt modelId="{25EC0959-5E6A-CD4A-992D-0166B7A273C5}" type="sibTrans" cxnId="{56BDA5DE-4734-0946-A791-8C0D5C12E29F}">
      <dgm:prSet/>
      <dgm:spPr/>
      <dgm:t>
        <a:bodyPr/>
        <a:lstStyle/>
        <a:p>
          <a:endParaRPr lang="en-GB"/>
        </a:p>
      </dgm:t>
    </dgm:pt>
    <dgm:pt modelId="{14901C76-72D5-404A-B868-38DCB023872D}" type="pres">
      <dgm:prSet presAssocID="{CAEC38D4-4CD4-1844-954D-935911871C37}" presName="Name0" presStyleCnt="0">
        <dgm:presLayoutVars>
          <dgm:dir/>
          <dgm:animLvl val="lvl"/>
          <dgm:resizeHandles val="exact"/>
        </dgm:presLayoutVars>
      </dgm:prSet>
      <dgm:spPr/>
    </dgm:pt>
    <dgm:pt modelId="{7F22F767-2A96-304B-98EC-09B26609E7BF}" type="pres">
      <dgm:prSet presAssocID="{AB29C757-4E31-3E45-B706-68B5B05ABC0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7AD1CB2-EB98-D84A-BB1C-7BB9EC7EDD54}" type="pres">
      <dgm:prSet presAssocID="{AE6B2776-7242-D24A-B627-CD3EA89CDAD6}" presName="parTxOnlySpace" presStyleCnt="0"/>
      <dgm:spPr/>
    </dgm:pt>
    <dgm:pt modelId="{1F76069E-5EB8-6C4D-A4E8-A299B04E2D29}" type="pres">
      <dgm:prSet presAssocID="{16C53823-6C3D-184C-A72A-7189C6E5C91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C6F1B37-EDC2-934D-A1C7-78719803E7F7}" type="pres">
      <dgm:prSet presAssocID="{5B144658-F4ED-2D47-A57C-A4407665CE4E}" presName="parTxOnlySpace" presStyleCnt="0"/>
      <dgm:spPr/>
    </dgm:pt>
    <dgm:pt modelId="{00EE4223-F6C2-C048-91A8-F68DD17FEE69}" type="pres">
      <dgm:prSet presAssocID="{6DE9C39C-A619-0248-842B-7D30A61B24D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3DCED8A-D716-7A47-B3B9-16B38CD66137}" type="pres">
      <dgm:prSet presAssocID="{309C70B3-D1B1-A942-AAE0-6DA683C76A9B}" presName="parTxOnlySpace" presStyleCnt="0"/>
      <dgm:spPr/>
    </dgm:pt>
    <dgm:pt modelId="{F83B70CF-8542-AD4F-A2AC-2837EFE6A3BB}" type="pres">
      <dgm:prSet presAssocID="{846C78BF-22A7-1147-A7A4-3F9BE24B1D06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41D9FA7-1CA3-F94F-BDAD-E4BCE50AEA05}" type="pres">
      <dgm:prSet presAssocID="{A9A10729-1F3F-7948-AAD7-219B437B84A5}" presName="parTxOnlySpace" presStyleCnt="0"/>
      <dgm:spPr/>
    </dgm:pt>
    <dgm:pt modelId="{D4157236-523A-4B4A-8643-D55184720888}" type="pres">
      <dgm:prSet presAssocID="{1D6594FA-D7A8-594B-8B26-057D40C1485D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90F4711-5BC1-DE4B-A2A4-452FCBDE6E44}" type="pres">
      <dgm:prSet presAssocID="{60D481DD-7F15-314C-B13A-5EEC7A341ED2}" presName="parTxOnlySpace" presStyleCnt="0"/>
      <dgm:spPr/>
    </dgm:pt>
    <dgm:pt modelId="{4BD1A117-9232-8C4A-9054-775DB51D0D3E}" type="pres">
      <dgm:prSet presAssocID="{0E2FEBCE-843A-F14B-92D9-ED2D2B37AC45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C472DA9-B0FA-D14C-8552-846E5AA95275}" type="pres">
      <dgm:prSet presAssocID="{46A1E5A8-BF0E-3444-AAF4-63AC8CCCCE78}" presName="parTxOnlySpace" presStyleCnt="0"/>
      <dgm:spPr/>
    </dgm:pt>
    <dgm:pt modelId="{D02F10E4-65A8-F446-AA0C-C5E50ABC764D}" type="pres">
      <dgm:prSet presAssocID="{82D748E3-80A0-6941-A267-AD3AFD5466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C141306-97E4-8D4E-8142-E904E14192BD}" srcId="{CAEC38D4-4CD4-1844-954D-935911871C37}" destId="{16C53823-6C3D-184C-A72A-7189C6E5C912}" srcOrd="1" destOrd="0" parTransId="{0F825AE6-0B93-4D48-B33F-6FEEFEF323E8}" sibTransId="{5B144658-F4ED-2D47-A57C-A4407665CE4E}"/>
    <dgm:cxn modelId="{801B1D40-4B3B-DF4D-96C2-097EF5D4A953}" srcId="{CAEC38D4-4CD4-1844-954D-935911871C37}" destId="{6DE9C39C-A619-0248-842B-7D30A61B24D8}" srcOrd="2" destOrd="0" parTransId="{7628FA39-E79C-1D41-9C84-63E1ACACB3EE}" sibTransId="{309C70B3-D1B1-A942-AAE0-6DA683C76A9B}"/>
    <dgm:cxn modelId="{59939C49-8F6C-B34D-955D-0B0ED39FBBE5}" srcId="{CAEC38D4-4CD4-1844-954D-935911871C37}" destId="{AB29C757-4E31-3E45-B706-68B5B05ABC07}" srcOrd="0" destOrd="0" parTransId="{0AF17108-DC21-1447-BA8B-3DDBAA098F0D}" sibTransId="{AE6B2776-7242-D24A-B627-CD3EA89CDAD6}"/>
    <dgm:cxn modelId="{4594614A-CE01-8B41-8540-554A9578BA6C}" type="presOf" srcId="{846C78BF-22A7-1147-A7A4-3F9BE24B1D06}" destId="{F83B70CF-8542-AD4F-A2AC-2837EFE6A3BB}" srcOrd="0" destOrd="0" presId="urn:microsoft.com/office/officeart/2005/8/layout/chevron1"/>
    <dgm:cxn modelId="{10CC5A7E-36EB-6444-868B-9730108E2748}" type="presOf" srcId="{CAEC38D4-4CD4-1844-954D-935911871C37}" destId="{14901C76-72D5-404A-B868-38DCB023872D}" srcOrd="0" destOrd="0" presId="urn:microsoft.com/office/officeart/2005/8/layout/chevron1"/>
    <dgm:cxn modelId="{3A01DB8C-3709-B34D-80B8-30BC17012B58}" type="presOf" srcId="{6DE9C39C-A619-0248-842B-7D30A61B24D8}" destId="{00EE4223-F6C2-C048-91A8-F68DD17FEE69}" srcOrd="0" destOrd="0" presId="urn:microsoft.com/office/officeart/2005/8/layout/chevron1"/>
    <dgm:cxn modelId="{30E4EA90-F2CE-2F48-BA4E-6E32B1D5D5B4}" type="presOf" srcId="{16C53823-6C3D-184C-A72A-7189C6E5C912}" destId="{1F76069E-5EB8-6C4D-A4E8-A299B04E2D29}" srcOrd="0" destOrd="0" presId="urn:microsoft.com/office/officeart/2005/8/layout/chevron1"/>
    <dgm:cxn modelId="{A8A5249B-42A8-0F45-A90B-2456D8DBC0F4}" type="presOf" srcId="{0E2FEBCE-843A-F14B-92D9-ED2D2B37AC45}" destId="{4BD1A117-9232-8C4A-9054-775DB51D0D3E}" srcOrd="0" destOrd="0" presId="urn:microsoft.com/office/officeart/2005/8/layout/chevron1"/>
    <dgm:cxn modelId="{C181329E-75CF-304A-B046-84585977A604}" srcId="{CAEC38D4-4CD4-1844-954D-935911871C37}" destId="{1D6594FA-D7A8-594B-8B26-057D40C1485D}" srcOrd="4" destOrd="0" parTransId="{D091468A-44A5-FC41-B066-CF43C213D7AB}" sibTransId="{60D481DD-7F15-314C-B13A-5EEC7A341ED2}"/>
    <dgm:cxn modelId="{CC60A9A6-B5F3-A743-93F6-5255E6FA7736}" type="presOf" srcId="{AB29C757-4E31-3E45-B706-68B5B05ABC07}" destId="{7F22F767-2A96-304B-98EC-09B26609E7BF}" srcOrd="0" destOrd="0" presId="urn:microsoft.com/office/officeart/2005/8/layout/chevron1"/>
    <dgm:cxn modelId="{6D165DB0-D9C6-1148-831A-293FBD316F74}" srcId="{CAEC38D4-4CD4-1844-954D-935911871C37}" destId="{846C78BF-22A7-1147-A7A4-3F9BE24B1D06}" srcOrd="3" destOrd="0" parTransId="{6E4D6364-596B-A74D-B34C-356E91396AC3}" sibTransId="{A9A10729-1F3F-7948-AAD7-219B437B84A5}"/>
    <dgm:cxn modelId="{51BFDABB-5B9B-ED46-9922-258C3794ED45}" type="presOf" srcId="{82D748E3-80A0-6941-A267-AD3AFD54669E}" destId="{D02F10E4-65A8-F446-AA0C-C5E50ABC764D}" srcOrd="0" destOrd="0" presId="urn:microsoft.com/office/officeart/2005/8/layout/chevron1"/>
    <dgm:cxn modelId="{61FF7ED5-C9FD-AE4F-B638-90BA94684DEC}" srcId="{CAEC38D4-4CD4-1844-954D-935911871C37}" destId="{0E2FEBCE-843A-F14B-92D9-ED2D2B37AC45}" srcOrd="5" destOrd="0" parTransId="{AB3769E0-809E-A541-8D82-188ABF287F01}" sibTransId="{46A1E5A8-BF0E-3444-AAF4-63AC8CCCCE78}"/>
    <dgm:cxn modelId="{9C83F0D7-FEB8-CD47-A4A5-3DCBAE4E9156}" type="presOf" srcId="{1D6594FA-D7A8-594B-8B26-057D40C1485D}" destId="{D4157236-523A-4B4A-8643-D55184720888}" srcOrd="0" destOrd="0" presId="urn:microsoft.com/office/officeart/2005/8/layout/chevron1"/>
    <dgm:cxn modelId="{56BDA5DE-4734-0946-A791-8C0D5C12E29F}" srcId="{CAEC38D4-4CD4-1844-954D-935911871C37}" destId="{82D748E3-80A0-6941-A267-AD3AFD54669E}" srcOrd="6" destOrd="0" parTransId="{C02EB627-1ECF-0440-B99F-0AB017E5007A}" sibTransId="{25EC0959-5E6A-CD4A-992D-0166B7A273C5}"/>
    <dgm:cxn modelId="{8F273185-CAF7-0442-96BE-B85616EE602F}" type="presParOf" srcId="{14901C76-72D5-404A-B868-38DCB023872D}" destId="{7F22F767-2A96-304B-98EC-09B26609E7BF}" srcOrd="0" destOrd="0" presId="urn:microsoft.com/office/officeart/2005/8/layout/chevron1"/>
    <dgm:cxn modelId="{9912EC70-E0FB-494A-9085-868B7F31783F}" type="presParOf" srcId="{14901C76-72D5-404A-B868-38DCB023872D}" destId="{27AD1CB2-EB98-D84A-BB1C-7BB9EC7EDD54}" srcOrd="1" destOrd="0" presId="urn:microsoft.com/office/officeart/2005/8/layout/chevron1"/>
    <dgm:cxn modelId="{5CF41ADA-76DF-D044-BE58-03DCD9A82EBB}" type="presParOf" srcId="{14901C76-72D5-404A-B868-38DCB023872D}" destId="{1F76069E-5EB8-6C4D-A4E8-A299B04E2D29}" srcOrd="2" destOrd="0" presId="urn:microsoft.com/office/officeart/2005/8/layout/chevron1"/>
    <dgm:cxn modelId="{ED9BB03A-CA73-FF44-B2ED-60F7F4FBB657}" type="presParOf" srcId="{14901C76-72D5-404A-B868-38DCB023872D}" destId="{3C6F1B37-EDC2-934D-A1C7-78719803E7F7}" srcOrd="3" destOrd="0" presId="urn:microsoft.com/office/officeart/2005/8/layout/chevron1"/>
    <dgm:cxn modelId="{B713AF1F-9BC7-2047-B258-BEC03F45F4D9}" type="presParOf" srcId="{14901C76-72D5-404A-B868-38DCB023872D}" destId="{00EE4223-F6C2-C048-91A8-F68DD17FEE69}" srcOrd="4" destOrd="0" presId="urn:microsoft.com/office/officeart/2005/8/layout/chevron1"/>
    <dgm:cxn modelId="{6A4AD168-D27B-8349-AE83-D2F8F3EE035B}" type="presParOf" srcId="{14901C76-72D5-404A-B868-38DCB023872D}" destId="{03DCED8A-D716-7A47-B3B9-16B38CD66137}" srcOrd="5" destOrd="0" presId="urn:microsoft.com/office/officeart/2005/8/layout/chevron1"/>
    <dgm:cxn modelId="{83D70356-3C79-0745-9EEF-910477244B0C}" type="presParOf" srcId="{14901C76-72D5-404A-B868-38DCB023872D}" destId="{F83B70CF-8542-AD4F-A2AC-2837EFE6A3BB}" srcOrd="6" destOrd="0" presId="urn:microsoft.com/office/officeart/2005/8/layout/chevron1"/>
    <dgm:cxn modelId="{21333273-DD1B-804B-BF2A-49511C126AA7}" type="presParOf" srcId="{14901C76-72D5-404A-B868-38DCB023872D}" destId="{F41D9FA7-1CA3-F94F-BDAD-E4BCE50AEA05}" srcOrd="7" destOrd="0" presId="urn:microsoft.com/office/officeart/2005/8/layout/chevron1"/>
    <dgm:cxn modelId="{3AF60567-6F30-A74C-9252-20FC769D6C8F}" type="presParOf" srcId="{14901C76-72D5-404A-B868-38DCB023872D}" destId="{D4157236-523A-4B4A-8643-D55184720888}" srcOrd="8" destOrd="0" presId="urn:microsoft.com/office/officeart/2005/8/layout/chevron1"/>
    <dgm:cxn modelId="{D8B718B8-4F42-F743-B5B2-DAB564467ED6}" type="presParOf" srcId="{14901C76-72D5-404A-B868-38DCB023872D}" destId="{C90F4711-5BC1-DE4B-A2A4-452FCBDE6E44}" srcOrd="9" destOrd="0" presId="urn:microsoft.com/office/officeart/2005/8/layout/chevron1"/>
    <dgm:cxn modelId="{DE9CFF22-93C1-8045-A1BF-2AD439FB3DB6}" type="presParOf" srcId="{14901C76-72D5-404A-B868-38DCB023872D}" destId="{4BD1A117-9232-8C4A-9054-775DB51D0D3E}" srcOrd="10" destOrd="0" presId="urn:microsoft.com/office/officeart/2005/8/layout/chevron1"/>
    <dgm:cxn modelId="{8A32F68C-D9B3-C540-B496-EC7FA19C120B}" type="presParOf" srcId="{14901C76-72D5-404A-B868-38DCB023872D}" destId="{9C472DA9-B0FA-D14C-8552-846E5AA95275}" srcOrd="11" destOrd="0" presId="urn:microsoft.com/office/officeart/2005/8/layout/chevron1"/>
    <dgm:cxn modelId="{300B33C7-85FB-424C-BC35-1CEEF2ECBBE2}" type="presParOf" srcId="{14901C76-72D5-404A-B868-38DCB023872D}" destId="{D02F10E4-65A8-F446-AA0C-C5E50ABC764D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2F767-2A96-304B-98EC-09B26609E7BF}">
      <dsp:nvSpPr>
        <dsp:cNvPr id="0" name=""/>
        <dsp:cNvSpPr/>
      </dsp:nvSpPr>
      <dsp:spPr>
        <a:xfrm>
          <a:off x="0" y="1085079"/>
          <a:ext cx="1580765" cy="6323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Importing the Data</a:t>
          </a:r>
          <a:endParaRPr lang="en-GB" sz="1200" kern="1200" dirty="0"/>
        </a:p>
      </dsp:txBody>
      <dsp:txXfrm>
        <a:off x="316153" y="1085079"/>
        <a:ext cx="948459" cy="632306"/>
      </dsp:txXfrm>
    </dsp:sp>
    <dsp:sp modelId="{1F76069E-5EB8-6C4D-A4E8-A299B04E2D29}">
      <dsp:nvSpPr>
        <dsp:cNvPr id="0" name=""/>
        <dsp:cNvSpPr/>
      </dsp:nvSpPr>
      <dsp:spPr>
        <a:xfrm>
          <a:off x="1422688" y="1085079"/>
          <a:ext cx="1580765" cy="6323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Removing null columns</a:t>
          </a:r>
        </a:p>
      </dsp:txBody>
      <dsp:txXfrm>
        <a:off x="1738841" y="1085079"/>
        <a:ext cx="948459" cy="632306"/>
      </dsp:txXfrm>
    </dsp:sp>
    <dsp:sp modelId="{00EE4223-F6C2-C048-91A8-F68DD17FEE69}">
      <dsp:nvSpPr>
        <dsp:cNvPr id="0" name=""/>
        <dsp:cNvSpPr/>
      </dsp:nvSpPr>
      <dsp:spPr>
        <a:xfrm>
          <a:off x="2845377" y="1085079"/>
          <a:ext cx="1580765" cy="6323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Removing Duplicates</a:t>
          </a:r>
        </a:p>
      </dsp:txBody>
      <dsp:txXfrm>
        <a:off x="3161530" y="1085079"/>
        <a:ext cx="948459" cy="632306"/>
      </dsp:txXfrm>
    </dsp:sp>
    <dsp:sp modelId="{F83B70CF-8542-AD4F-A2AC-2837EFE6A3BB}">
      <dsp:nvSpPr>
        <dsp:cNvPr id="0" name=""/>
        <dsp:cNvSpPr/>
      </dsp:nvSpPr>
      <dsp:spPr>
        <a:xfrm>
          <a:off x="4268065" y="1085079"/>
          <a:ext cx="1580765" cy="63230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Removing irrelevant columns</a:t>
          </a:r>
        </a:p>
      </dsp:txBody>
      <dsp:txXfrm>
        <a:off x="4584218" y="1085079"/>
        <a:ext cx="948459" cy="632306"/>
      </dsp:txXfrm>
    </dsp:sp>
    <dsp:sp modelId="{D4157236-523A-4B4A-8643-D55184720888}">
      <dsp:nvSpPr>
        <dsp:cNvPr id="0" name=""/>
        <dsp:cNvSpPr/>
      </dsp:nvSpPr>
      <dsp:spPr>
        <a:xfrm>
          <a:off x="5690754" y="1085079"/>
          <a:ext cx="1580765" cy="63230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Fixing Null values</a:t>
          </a:r>
        </a:p>
      </dsp:txBody>
      <dsp:txXfrm>
        <a:off x="6006907" y="1085079"/>
        <a:ext cx="948459" cy="632306"/>
      </dsp:txXfrm>
    </dsp:sp>
    <dsp:sp modelId="{4BD1A117-9232-8C4A-9054-775DB51D0D3E}">
      <dsp:nvSpPr>
        <dsp:cNvPr id="0" name=""/>
        <dsp:cNvSpPr/>
      </dsp:nvSpPr>
      <dsp:spPr>
        <a:xfrm>
          <a:off x="7113443" y="1085079"/>
          <a:ext cx="1580765" cy="6323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Datatype correction and addition</a:t>
          </a:r>
        </a:p>
      </dsp:txBody>
      <dsp:txXfrm>
        <a:off x="7429596" y="1085079"/>
        <a:ext cx="948459" cy="632306"/>
      </dsp:txXfrm>
    </dsp:sp>
    <dsp:sp modelId="{D02F10E4-65A8-F446-AA0C-C5E50ABC764D}">
      <dsp:nvSpPr>
        <dsp:cNvPr id="0" name=""/>
        <dsp:cNvSpPr/>
      </dsp:nvSpPr>
      <dsp:spPr>
        <a:xfrm>
          <a:off x="8536131" y="1085079"/>
          <a:ext cx="1580765" cy="6323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Remove Outliers</a:t>
          </a:r>
        </a:p>
      </dsp:txBody>
      <dsp:txXfrm>
        <a:off x="8852284" y="1085079"/>
        <a:ext cx="948459" cy="63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3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8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8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3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9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4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D33D6-FE83-0611-5315-CEB8C8F1A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7848" y="1447801"/>
            <a:ext cx="3137031" cy="413684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Lending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Club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Case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Study</a:t>
            </a:r>
            <a:endParaRPr lang="en-US" sz="1800" dirty="0"/>
          </a:p>
        </p:txBody>
      </p:sp>
      <p:pic>
        <p:nvPicPr>
          <p:cNvPr id="18" name="Picture 3" descr="A web of dots connected">
            <a:extLst>
              <a:ext uri="{FF2B5EF4-FFF2-40B4-BE49-F238E27FC236}">
                <a16:creationId xmlns:a16="http://schemas.microsoft.com/office/drawing/2014/main" id="{5B927BF8-4FB3-9104-2D68-25792C2CD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34" r="15697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7358-F469-2A4E-BBCA-C2BFA4FA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90308"/>
            <a:ext cx="10691265" cy="4382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objective is this case study is to analyze a financial institution’s data on lending to borrowers. The goal is to analyze the various attributes from the historical dataset using EDA and arrive at a recommendation as to if the loan application should be approved or rejected basis the risk.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71C60-3939-1CFA-94CA-B78F1D032EFC}"/>
              </a:ext>
            </a:extLst>
          </p:cNvPr>
          <p:cNvSpPr txBox="1"/>
          <p:nvPr/>
        </p:nvSpPr>
        <p:spPr>
          <a:xfrm>
            <a:off x="700635" y="226577"/>
            <a:ext cx="27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78089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569E1E-6FE2-EEED-CF17-2A8CF4D40A9D}"/>
              </a:ext>
            </a:extLst>
          </p:cNvPr>
          <p:cNvSpPr txBox="1"/>
          <p:nvPr/>
        </p:nvSpPr>
        <p:spPr>
          <a:xfrm>
            <a:off x="855133" y="1059120"/>
            <a:ext cx="97705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approach taken is as below –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Analysis and understanding the data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Check for nulls/missing data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Remove irrelevant rows/columns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Convert Datatype as appropriate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Perform EDA (Univariate, Segmented and Bivariate analysis) on appropriate columns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Analyze the pattern, relationship between variables to make inference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Conclude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10E6589-297E-3B14-0131-6803A4094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882699"/>
              </p:ext>
            </p:extLst>
          </p:nvPr>
        </p:nvGraphicFramePr>
        <p:xfrm>
          <a:off x="1049866" y="3191934"/>
          <a:ext cx="10116897" cy="2802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78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30FA5-5E14-AF63-9FF4-92DF4EFC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9" y="822038"/>
            <a:ext cx="5116944" cy="3158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62542C-0FC2-CF76-C028-8EA5F7C2CC0C}"/>
              </a:ext>
            </a:extLst>
          </p:cNvPr>
          <p:cNvSpPr txBox="1"/>
          <p:nvPr/>
        </p:nvSpPr>
        <p:spPr>
          <a:xfrm>
            <a:off x="812800" y="4247313"/>
            <a:ext cx="4487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the borrowers don’t own a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Borrowers having own properly don’t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the defaulters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3E1DB-6F58-110C-2CFF-2F94CAB8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2037"/>
            <a:ext cx="5280891" cy="3352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DC4AB5-B00F-0AD5-BBBC-3B034EC45F26}"/>
              </a:ext>
            </a:extLst>
          </p:cNvPr>
          <p:cNvSpPr txBox="1"/>
          <p:nvPr/>
        </p:nvSpPr>
        <p:spPr>
          <a:xfrm>
            <a:off x="6096000" y="4298758"/>
            <a:ext cx="4741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the loans taken are for 36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Loan taken for 36 months have lesser defaults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defaulting possibility on loan taken for 60 months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F3216-8724-969C-878D-383A33B7CAD3}"/>
              </a:ext>
            </a:extLst>
          </p:cNvPr>
          <p:cNvSpPr txBox="1"/>
          <p:nvPr/>
        </p:nvSpPr>
        <p:spPr>
          <a:xfrm>
            <a:off x="812800" y="186267"/>
            <a:ext cx="61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Ownership &amp; Loan Tenure</a:t>
            </a:r>
          </a:p>
        </p:txBody>
      </p:sp>
    </p:spTree>
    <p:extLst>
      <p:ext uri="{BB962C8B-B14F-4D97-AF65-F5344CB8AC3E}">
        <p14:creationId xmlns:p14="http://schemas.microsoft.com/office/powerpoint/2010/main" val="408636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E1E222-F930-56EC-6462-6F69B65F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8" y="755242"/>
            <a:ext cx="5751946" cy="3869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D80DB-F6A3-356E-E8DF-C774D05F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5" y="755243"/>
            <a:ext cx="5678055" cy="3869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356199-864E-43C3-9274-AAD958C43211}"/>
              </a:ext>
            </a:extLst>
          </p:cNvPr>
          <p:cNvSpPr txBox="1"/>
          <p:nvPr/>
        </p:nvSpPr>
        <p:spPr>
          <a:xfrm>
            <a:off x="821267" y="279400"/>
            <a:ext cx="592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Amount and DTI Over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60D26-5433-ACAF-77C0-3AF90D61DC8B}"/>
              </a:ext>
            </a:extLst>
          </p:cNvPr>
          <p:cNvSpPr txBox="1"/>
          <p:nvPr/>
        </p:nvSpPr>
        <p:spPr>
          <a:xfrm>
            <a:off x="1286933" y="4624940"/>
            <a:ext cx="4377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the loan amount hovers between 5 -15K with a median of 10K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implies majority of the loan amount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the loan amount the chance of defaulting increases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142-6333-8D5B-991B-77F738C64C39}"/>
              </a:ext>
            </a:extLst>
          </p:cNvPr>
          <p:cNvSpPr txBox="1"/>
          <p:nvPr/>
        </p:nvSpPr>
        <p:spPr>
          <a:xfrm>
            <a:off x="6637867" y="4624940"/>
            <a:ext cx="437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DTI ratio is higher between 10 - 15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defaulters between 12-15 DTI ratio</a:t>
            </a:r>
          </a:p>
        </p:txBody>
      </p:sp>
    </p:spTree>
    <p:extLst>
      <p:ext uri="{BB962C8B-B14F-4D97-AF65-F5344CB8AC3E}">
        <p14:creationId xmlns:p14="http://schemas.microsoft.com/office/powerpoint/2010/main" val="124485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CFCC3-DDAA-FEE2-C11B-B62FC8EA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827550"/>
            <a:ext cx="5096932" cy="3329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D356D-72A1-1BFF-3F6F-10E06EE9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63" y="827550"/>
            <a:ext cx="5786136" cy="3329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30577-D56D-23E3-A995-1EB5AB56A485}"/>
              </a:ext>
            </a:extLst>
          </p:cNvPr>
          <p:cNvSpPr txBox="1"/>
          <p:nvPr/>
        </p:nvSpPr>
        <p:spPr>
          <a:xfrm>
            <a:off x="1014299" y="4157133"/>
            <a:ext cx="4377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 of loan is peak for interest rate between 10 –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 defaulters also lie within this rate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 rate decreases steeply beyond 17.5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B297C-903E-5CD2-7CCA-AC2C21F36D07}"/>
              </a:ext>
            </a:extLst>
          </p:cNvPr>
          <p:cNvSpPr txBox="1"/>
          <p:nvPr/>
        </p:nvSpPr>
        <p:spPr>
          <a:xfrm>
            <a:off x="6077365" y="4157132"/>
            <a:ext cx="4377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income group is below 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defaulters are also below 50K which tells that lower income group tends to default more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83EC0-866D-E1C0-83B2-834189846446}"/>
              </a:ext>
            </a:extLst>
          </p:cNvPr>
          <p:cNvSpPr txBox="1"/>
          <p:nvPr/>
        </p:nvSpPr>
        <p:spPr>
          <a:xfrm>
            <a:off x="821267" y="279400"/>
            <a:ext cx="592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Rate and Annual Income</a:t>
            </a:r>
          </a:p>
        </p:txBody>
      </p:sp>
    </p:spTree>
    <p:extLst>
      <p:ext uri="{BB962C8B-B14F-4D97-AF65-F5344CB8AC3E}">
        <p14:creationId xmlns:p14="http://schemas.microsoft.com/office/powerpoint/2010/main" val="356927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C97EB7-4C9B-866C-AE51-2A53DBA070FF}"/>
              </a:ext>
            </a:extLst>
          </p:cNvPr>
          <p:cNvSpPr txBox="1"/>
          <p:nvPr/>
        </p:nvSpPr>
        <p:spPr>
          <a:xfrm>
            <a:off x="821267" y="279400"/>
            <a:ext cx="592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 and Employee Tenure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446EE-5A43-E500-C0A3-9C9E40F6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804220"/>
            <a:ext cx="4792133" cy="3081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6BCD5-62D1-E6BB-9081-C793F1E08D25}"/>
              </a:ext>
            </a:extLst>
          </p:cNvPr>
          <p:cNvSpPr txBox="1"/>
          <p:nvPr/>
        </p:nvSpPr>
        <p:spPr>
          <a:xfrm>
            <a:off x="821267" y="4253354"/>
            <a:ext cx="437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the defaulters belong to either lower (1) or higher (10+) tenure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0B5DE-0754-A8CF-8575-F0F9198D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804220"/>
            <a:ext cx="5808134" cy="3348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270D2-90EA-7374-9134-0D229E6DC641}"/>
              </a:ext>
            </a:extLst>
          </p:cNvPr>
          <p:cNvSpPr txBox="1"/>
          <p:nvPr/>
        </p:nvSpPr>
        <p:spPr>
          <a:xfrm>
            <a:off x="5706534" y="4253354"/>
            <a:ext cx="437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the loans are given to higher grade because they are less risky</a:t>
            </a:r>
          </a:p>
        </p:txBody>
      </p:sp>
    </p:spTree>
    <p:extLst>
      <p:ext uri="{BB962C8B-B14F-4D97-AF65-F5344CB8AC3E}">
        <p14:creationId xmlns:p14="http://schemas.microsoft.com/office/powerpoint/2010/main" val="18112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0BD0F-17D4-BE34-6C4F-86BCE313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3" y="731522"/>
            <a:ext cx="8754533" cy="3618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A9E75B-FF48-F69C-8421-40C139D3710E}"/>
              </a:ext>
            </a:extLst>
          </p:cNvPr>
          <p:cNvSpPr txBox="1"/>
          <p:nvPr/>
        </p:nvSpPr>
        <p:spPr>
          <a:xfrm>
            <a:off x="3014133" y="4625887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number of loans for debt consolidation is far to high compared to any other categories – this means this is a popular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number of defaulters are also significantly large – directly proportional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9CFDC-7951-497B-A632-8BB197A2113E}"/>
              </a:ext>
            </a:extLst>
          </p:cNvPr>
          <p:cNvSpPr txBox="1"/>
          <p:nvPr/>
        </p:nvSpPr>
        <p:spPr>
          <a:xfrm>
            <a:off x="736600" y="327085"/>
            <a:ext cx="592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Purpose</a:t>
            </a:r>
          </a:p>
        </p:txBody>
      </p:sp>
    </p:spTree>
    <p:extLst>
      <p:ext uri="{BB962C8B-B14F-4D97-AF65-F5344CB8AC3E}">
        <p14:creationId xmlns:p14="http://schemas.microsoft.com/office/powerpoint/2010/main" val="74633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E9E7B-ECFC-DE12-48E7-62B6836C75A8}"/>
              </a:ext>
            </a:extLst>
          </p:cNvPr>
          <p:cNvSpPr txBox="1"/>
          <p:nvPr/>
        </p:nvSpPr>
        <p:spPr>
          <a:xfrm>
            <a:off x="762000" y="259351"/>
            <a:ext cx="592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D632E-96F6-12FA-6E5D-921124EF02D0}"/>
              </a:ext>
            </a:extLst>
          </p:cNvPr>
          <p:cNvSpPr txBox="1"/>
          <p:nvPr/>
        </p:nvSpPr>
        <p:spPr>
          <a:xfrm>
            <a:off x="914400" y="1032933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drivers for avoiding Credit Loss: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DTI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Ownership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mployee/Loan Tenure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6531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378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Univers Condensed</vt:lpstr>
      <vt:lpstr>Wingdings</vt:lpstr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CC1083</dc:creator>
  <cp:lastModifiedBy>CC1083</cp:lastModifiedBy>
  <cp:revision>5</cp:revision>
  <dcterms:created xsi:type="dcterms:W3CDTF">2023-09-05T09:21:51Z</dcterms:created>
  <dcterms:modified xsi:type="dcterms:W3CDTF">2023-09-05T13:15:45Z</dcterms:modified>
</cp:coreProperties>
</file>