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4" r:id="rId14"/>
    <p:sldId id="266"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5" r:id="rId48"/>
    <p:sldId id="319" r:id="rId49"/>
    <p:sldId id="267" r:id="rId50"/>
    <p:sldId id="271" r:id="rId51"/>
    <p:sldId id="270" r:id="rId52"/>
    <p:sldId id="272" r:id="rId53"/>
    <p:sldId id="273" r:id="rId54"/>
    <p:sldId id="327" r:id="rId55"/>
    <p:sldId id="329" r:id="rId56"/>
    <p:sldId id="328" r:id="rId57"/>
  </p:sldIdLst>
  <p:sldSz cx="14630400" cy="8229600"/>
  <p:notesSz cx="8229600" cy="14630400"/>
  <p:embeddedFontLst>
    <p:embeddedFont>
      <p:font typeface="Consolas" panose="020B0609020204030204" pitchFamily="49" charset="0"/>
      <p:regular r:id="rId59"/>
      <p:bold r:id="rId60"/>
      <p:italic r:id="rId61"/>
      <p:boldItalic r:id="rId62"/>
    </p:embeddedFont>
    <p:embeddedFont>
      <p:font typeface="Open Sans" panose="020B0606030504020204" pitchFamily="34" charset="0"/>
      <p:regular r:id="rId63"/>
      <p:bold r:id="rId64"/>
      <p:italic r:id="rId65"/>
      <p:boldItalic r:id="rId6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4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64864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39633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39312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667993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997186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66107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463345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224335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28509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0186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103844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16097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2361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915338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6390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2966434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405863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820347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22824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1980308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90777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520596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2413434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29350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10921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74407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2133146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2883881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324044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4424894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742505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2007905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862644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34610874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37576477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80140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38522719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4202566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52667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3119340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4284991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40015438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41806693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3516159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6073210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687234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65.png"/></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1.xml"/><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8.xml"/><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53.xml"/><Relationship Id="rId1" Type="http://schemas.openxmlformats.org/officeDocument/2006/relationships/slideLayout" Target="../slideLayouts/slideLayout9.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67646"/>
            <a:ext cx="7556421" cy="4961573"/>
          </a:xfrm>
          <a:prstGeom prst="rect">
            <a:avLst/>
          </a:prstGeom>
          <a:noFill/>
          <a:ln/>
        </p:spPr>
        <p:txBody>
          <a:bodyPr wrap="square" lIns="0" tIns="0" rIns="0" bIns="0" rtlCol="0" anchor="t"/>
          <a:lstStyle/>
          <a:p>
            <a:pPr marL="0" indent="0" algn="l">
              <a:lnSpc>
                <a:spcPts val="9750"/>
              </a:lnSpc>
              <a:buNone/>
            </a:pPr>
            <a:r>
              <a:rPr lang="en-US" sz="7800" b="1" dirty="0">
                <a:solidFill>
                  <a:srgbClr val="101014"/>
                </a:solidFill>
                <a:latin typeface="Playfair Display Bold" pitchFamily="34" charset="0"/>
                <a:ea typeface="Playfair Display Bold" pitchFamily="34" charset="-122"/>
                <a:cs typeface="Playfair Display Bold" pitchFamily="34" charset="-120"/>
              </a:rPr>
              <a:t>Mastering Spotify Data Cleaning in Pandas</a:t>
            </a:r>
            <a:endParaRPr lang="en-US" sz="7800" dirty="0"/>
          </a:p>
        </p:txBody>
      </p:sp>
      <p:sp>
        <p:nvSpPr>
          <p:cNvPr id="4" name="Text 1"/>
          <p:cNvSpPr/>
          <p:nvPr/>
        </p:nvSpPr>
        <p:spPr>
          <a:xfrm>
            <a:off x="793790" y="6426875"/>
            <a:ext cx="75564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 comprehensive guide to exploring, cleaning, and analyzing messy CSV datasets with practical examples from a real Spotify tracks dataset.</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79383" y="535781"/>
            <a:ext cx="6547009" cy="609005"/>
          </a:xfrm>
          <a:prstGeom prst="rect">
            <a:avLst/>
          </a:prstGeom>
          <a:noFill/>
          <a:ln/>
        </p:spPr>
        <p:txBody>
          <a:bodyPr wrap="none" lIns="0" tIns="0" rIns="0" bIns="0" rtlCol="0" anchor="t"/>
          <a:lstStyle/>
          <a:p>
            <a:pPr marL="0" indent="0" algn="l">
              <a:lnSpc>
                <a:spcPts val="4750"/>
              </a:lnSpc>
              <a:buNone/>
            </a:pPr>
            <a:r>
              <a:rPr lang="en-US" sz="3800" b="1" dirty="0">
                <a:solidFill>
                  <a:srgbClr val="101014"/>
                </a:solidFill>
                <a:latin typeface="Playfair Display Bold" pitchFamily="34" charset="0"/>
                <a:ea typeface="Playfair Display Bold" pitchFamily="34" charset="-122"/>
                <a:cs typeface="Playfair Display Bold" pitchFamily="34" charset="-120"/>
              </a:rPr>
              <a:t>Your Data Cleaning Checklist</a:t>
            </a:r>
            <a:endParaRPr lang="en-US" sz="3800" dirty="0"/>
          </a:p>
        </p:txBody>
      </p:sp>
      <p:sp>
        <p:nvSpPr>
          <p:cNvPr id="3" name="Text 1"/>
          <p:cNvSpPr/>
          <p:nvPr/>
        </p:nvSpPr>
        <p:spPr>
          <a:xfrm>
            <a:off x="779383" y="1534477"/>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01</a:t>
            </a:r>
            <a:endParaRPr lang="en-US" sz="1500" dirty="0"/>
          </a:p>
        </p:txBody>
      </p:sp>
      <p:sp>
        <p:nvSpPr>
          <p:cNvPr id="4" name="Shape 2"/>
          <p:cNvSpPr/>
          <p:nvPr/>
        </p:nvSpPr>
        <p:spPr>
          <a:xfrm>
            <a:off x="779383" y="1842730"/>
            <a:ext cx="6438424" cy="22860"/>
          </a:xfrm>
          <a:prstGeom prst="rect">
            <a:avLst/>
          </a:prstGeom>
          <a:solidFill>
            <a:srgbClr val="101014"/>
          </a:solidFill>
          <a:ln/>
        </p:spPr>
      </p:sp>
      <p:sp>
        <p:nvSpPr>
          <p:cNvPr id="5" name="Text 3"/>
          <p:cNvSpPr/>
          <p:nvPr/>
        </p:nvSpPr>
        <p:spPr>
          <a:xfrm>
            <a:off x="779383" y="1985843"/>
            <a:ext cx="2435781"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Load and Inspect</a:t>
            </a:r>
            <a:endParaRPr lang="en-US" sz="1900" dirty="0"/>
          </a:p>
        </p:txBody>
      </p:sp>
      <p:sp>
        <p:nvSpPr>
          <p:cNvPr id="6" name="Text 4"/>
          <p:cNvSpPr/>
          <p:nvPr/>
        </p:nvSpPr>
        <p:spPr>
          <a:xfrm>
            <a:off x="779383" y="2407206"/>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Use df.head(), df.info(), and df.describe() to understand structure and identify immediate issues</a:t>
            </a:r>
            <a:endParaRPr lang="en-US" sz="1500" dirty="0"/>
          </a:p>
        </p:txBody>
      </p:sp>
      <p:sp>
        <p:nvSpPr>
          <p:cNvPr id="7" name="Text 5"/>
          <p:cNvSpPr/>
          <p:nvPr/>
        </p:nvSpPr>
        <p:spPr>
          <a:xfrm>
            <a:off x="7412593" y="1534477"/>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02</a:t>
            </a:r>
            <a:endParaRPr lang="en-US" sz="1500" dirty="0"/>
          </a:p>
        </p:txBody>
      </p:sp>
      <p:sp>
        <p:nvSpPr>
          <p:cNvPr id="8" name="Shape 6"/>
          <p:cNvSpPr/>
          <p:nvPr/>
        </p:nvSpPr>
        <p:spPr>
          <a:xfrm>
            <a:off x="7412593" y="1842730"/>
            <a:ext cx="6438424" cy="22860"/>
          </a:xfrm>
          <a:prstGeom prst="rect">
            <a:avLst/>
          </a:prstGeom>
          <a:solidFill>
            <a:srgbClr val="101014"/>
          </a:solidFill>
          <a:ln/>
        </p:spPr>
      </p:sp>
      <p:sp>
        <p:nvSpPr>
          <p:cNvPr id="9" name="Text 7"/>
          <p:cNvSpPr/>
          <p:nvPr/>
        </p:nvSpPr>
        <p:spPr>
          <a:xfrm>
            <a:off x="7412593" y="1985843"/>
            <a:ext cx="2435781"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Handle Missing Data</a:t>
            </a:r>
            <a:endParaRPr lang="en-US" sz="1900" dirty="0"/>
          </a:p>
        </p:txBody>
      </p:sp>
      <p:sp>
        <p:nvSpPr>
          <p:cNvPr id="10" name="Text 8"/>
          <p:cNvSpPr/>
          <p:nvPr/>
        </p:nvSpPr>
        <p:spPr>
          <a:xfrm>
            <a:off x="7412593" y="2407206"/>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Decide on imputation, deletion, or flagging strategies based on the pattern and importance of missing values</a:t>
            </a:r>
            <a:endParaRPr lang="en-US" sz="1500" dirty="0"/>
          </a:p>
        </p:txBody>
      </p:sp>
      <p:sp>
        <p:nvSpPr>
          <p:cNvPr id="11" name="Text 9"/>
          <p:cNvSpPr/>
          <p:nvPr/>
        </p:nvSpPr>
        <p:spPr>
          <a:xfrm>
            <a:off x="779383" y="3371731"/>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03</a:t>
            </a:r>
            <a:endParaRPr lang="en-US" sz="1500" dirty="0"/>
          </a:p>
        </p:txBody>
      </p:sp>
      <p:sp>
        <p:nvSpPr>
          <p:cNvPr id="12" name="Shape 10"/>
          <p:cNvSpPr/>
          <p:nvPr/>
        </p:nvSpPr>
        <p:spPr>
          <a:xfrm>
            <a:off x="779383" y="3679984"/>
            <a:ext cx="6438424" cy="22860"/>
          </a:xfrm>
          <a:prstGeom prst="rect">
            <a:avLst/>
          </a:prstGeom>
          <a:solidFill>
            <a:srgbClr val="101014"/>
          </a:solidFill>
          <a:ln/>
        </p:spPr>
      </p:sp>
      <p:sp>
        <p:nvSpPr>
          <p:cNvPr id="13" name="Text 11"/>
          <p:cNvSpPr/>
          <p:nvPr/>
        </p:nvSpPr>
        <p:spPr>
          <a:xfrm>
            <a:off x="779383" y="3823097"/>
            <a:ext cx="2435781"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Remove Duplicates</a:t>
            </a:r>
            <a:endParaRPr lang="en-US" sz="1900" dirty="0"/>
          </a:p>
        </p:txBody>
      </p:sp>
      <p:sp>
        <p:nvSpPr>
          <p:cNvPr id="14" name="Text 12"/>
          <p:cNvSpPr/>
          <p:nvPr/>
        </p:nvSpPr>
        <p:spPr>
          <a:xfrm>
            <a:off x="779383" y="4244459"/>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Use df.drop_duplicates() strategically, considering whether to keep first, last, or all occurrences</a:t>
            </a:r>
            <a:endParaRPr lang="en-US" sz="1500" dirty="0"/>
          </a:p>
        </p:txBody>
      </p:sp>
      <p:sp>
        <p:nvSpPr>
          <p:cNvPr id="15" name="Text 13"/>
          <p:cNvSpPr/>
          <p:nvPr/>
        </p:nvSpPr>
        <p:spPr>
          <a:xfrm>
            <a:off x="7412593" y="3371731"/>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04</a:t>
            </a:r>
            <a:endParaRPr lang="en-US" sz="1500" dirty="0"/>
          </a:p>
        </p:txBody>
      </p:sp>
      <p:sp>
        <p:nvSpPr>
          <p:cNvPr id="16" name="Shape 14"/>
          <p:cNvSpPr/>
          <p:nvPr/>
        </p:nvSpPr>
        <p:spPr>
          <a:xfrm>
            <a:off x="7412593" y="3679984"/>
            <a:ext cx="6438424" cy="22860"/>
          </a:xfrm>
          <a:prstGeom prst="rect">
            <a:avLst/>
          </a:prstGeom>
          <a:solidFill>
            <a:srgbClr val="101014"/>
          </a:solidFill>
          <a:ln/>
        </p:spPr>
      </p:sp>
      <p:sp>
        <p:nvSpPr>
          <p:cNvPr id="17" name="Text 15"/>
          <p:cNvSpPr/>
          <p:nvPr/>
        </p:nvSpPr>
        <p:spPr>
          <a:xfrm>
            <a:off x="7412593" y="3823097"/>
            <a:ext cx="2435781"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Validate Ranges</a:t>
            </a:r>
            <a:endParaRPr lang="en-US" sz="1900" dirty="0"/>
          </a:p>
        </p:txBody>
      </p:sp>
      <p:sp>
        <p:nvSpPr>
          <p:cNvPr id="18" name="Text 16"/>
          <p:cNvSpPr/>
          <p:nvPr/>
        </p:nvSpPr>
        <p:spPr>
          <a:xfrm>
            <a:off x="7412593" y="4244459"/>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Check that numeric fields fall within expected ranges using boolean indexing and percentile analysis</a:t>
            </a:r>
            <a:endParaRPr lang="en-US" sz="1500" dirty="0"/>
          </a:p>
        </p:txBody>
      </p:sp>
      <p:sp>
        <p:nvSpPr>
          <p:cNvPr id="19" name="Text 17"/>
          <p:cNvSpPr/>
          <p:nvPr/>
        </p:nvSpPr>
        <p:spPr>
          <a:xfrm>
            <a:off x="779383" y="5208984"/>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05</a:t>
            </a:r>
            <a:endParaRPr lang="en-US" sz="1500" dirty="0"/>
          </a:p>
        </p:txBody>
      </p:sp>
      <p:sp>
        <p:nvSpPr>
          <p:cNvPr id="20" name="Shape 18"/>
          <p:cNvSpPr/>
          <p:nvPr/>
        </p:nvSpPr>
        <p:spPr>
          <a:xfrm>
            <a:off x="779383" y="5517237"/>
            <a:ext cx="6438424" cy="22860"/>
          </a:xfrm>
          <a:prstGeom prst="rect">
            <a:avLst/>
          </a:prstGeom>
          <a:solidFill>
            <a:srgbClr val="101014"/>
          </a:solidFill>
          <a:ln/>
        </p:spPr>
      </p:sp>
      <p:sp>
        <p:nvSpPr>
          <p:cNvPr id="21" name="Text 19"/>
          <p:cNvSpPr/>
          <p:nvPr/>
        </p:nvSpPr>
        <p:spPr>
          <a:xfrm>
            <a:off x="779383" y="5660350"/>
            <a:ext cx="2435781"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Optimize Data Types</a:t>
            </a:r>
            <a:endParaRPr lang="en-US" sz="1900" dirty="0"/>
          </a:p>
        </p:txBody>
      </p:sp>
      <p:sp>
        <p:nvSpPr>
          <p:cNvPr id="22" name="Text 20"/>
          <p:cNvSpPr/>
          <p:nvPr/>
        </p:nvSpPr>
        <p:spPr>
          <a:xfrm>
            <a:off x="779383" y="6081713"/>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Convert to appropriate types (category, int16, float32) to reduce memory usage and improve performance</a:t>
            </a:r>
            <a:endParaRPr lang="en-US" sz="1500" dirty="0"/>
          </a:p>
        </p:txBody>
      </p:sp>
      <p:sp>
        <p:nvSpPr>
          <p:cNvPr id="23" name="Text 21"/>
          <p:cNvSpPr/>
          <p:nvPr/>
        </p:nvSpPr>
        <p:spPr>
          <a:xfrm>
            <a:off x="7412593" y="5208984"/>
            <a:ext cx="194786" cy="243483"/>
          </a:xfrm>
          <a:prstGeom prst="rect">
            <a:avLst/>
          </a:prstGeom>
          <a:noFill/>
          <a:ln/>
        </p:spPr>
        <p:txBody>
          <a:bodyPr wrap="none" lIns="0" tIns="0" rIns="0" bIns="0" rtlCol="0" anchor="t"/>
          <a:lstStyle/>
          <a:p>
            <a:pPr marL="0" indent="0" algn="l">
              <a:lnSpc>
                <a:spcPts val="2450"/>
              </a:lnSpc>
              <a:buNone/>
            </a:pPr>
            <a:r>
              <a:rPr lang="en-US" sz="1500" dirty="0">
                <a:solidFill>
                  <a:srgbClr val="39393C"/>
                </a:solidFill>
                <a:latin typeface="Playfair Display Light" pitchFamily="34" charset="0"/>
                <a:ea typeface="Playfair Display Light" pitchFamily="34" charset="-122"/>
                <a:cs typeface="Playfair Display Light" pitchFamily="34" charset="-120"/>
              </a:rPr>
              <a:t>06</a:t>
            </a:r>
            <a:endParaRPr lang="en-US" sz="1500" dirty="0"/>
          </a:p>
        </p:txBody>
      </p:sp>
      <p:sp>
        <p:nvSpPr>
          <p:cNvPr id="24" name="Shape 22"/>
          <p:cNvSpPr/>
          <p:nvPr/>
        </p:nvSpPr>
        <p:spPr>
          <a:xfrm>
            <a:off x="7412593" y="5517237"/>
            <a:ext cx="6438424" cy="22860"/>
          </a:xfrm>
          <a:prstGeom prst="rect">
            <a:avLst/>
          </a:prstGeom>
          <a:solidFill>
            <a:srgbClr val="101014"/>
          </a:solidFill>
          <a:ln/>
        </p:spPr>
      </p:sp>
      <p:sp>
        <p:nvSpPr>
          <p:cNvPr id="25" name="Text 23"/>
          <p:cNvSpPr/>
          <p:nvPr/>
        </p:nvSpPr>
        <p:spPr>
          <a:xfrm>
            <a:off x="7412593" y="5660350"/>
            <a:ext cx="2572226" cy="304443"/>
          </a:xfrm>
          <a:prstGeom prst="rect">
            <a:avLst/>
          </a:prstGeom>
          <a:noFill/>
          <a:ln/>
        </p:spPr>
        <p:txBody>
          <a:bodyPr wrap="none" lIns="0" tIns="0" rIns="0" bIns="0" rtlCol="0" anchor="t"/>
          <a:lstStyle/>
          <a:p>
            <a:pPr marL="0" indent="0" algn="l">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Visualize Distributions</a:t>
            </a:r>
            <a:endParaRPr lang="en-US" sz="1900" dirty="0"/>
          </a:p>
        </p:txBody>
      </p:sp>
      <p:sp>
        <p:nvSpPr>
          <p:cNvPr id="26" name="Text 24"/>
          <p:cNvSpPr/>
          <p:nvPr/>
        </p:nvSpPr>
        <p:spPr>
          <a:xfrm>
            <a:off x="7412593" y="6081713"/>
            <a:ext cx="643842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Create histograms and count plots to spot outliers, skewness, and unexpected patterns</a:t>
            </a:r>
            <a:endParaRPr lang="en-US" sz="1500" dirty="0"/>
          </a:p>
        </p:txBody>
      </p:sp>
      <p:sp>
        <p:nvSpPr>
          <p:cNvPr id="27" name="Text 25"/>
          <p:cNvSpPr/>
          <p:nvPr/>
        </p:nvSpPr>
        <p:spPr>
          <a:xfrm>
            <a:off x="779383" y="7070646"/>
            <a:ext cx="13071634" cy="623649"/>
          </a:xfrm>
          <a:prstGeom prst="rect">
            <a:avLst/>
          </a:prstGeom>
          <a:noFill/>
          <a:ln/>
        </p:spPr>
        <p:txBody>
          <a:bodyPr wrap="square" lIns="0" tIns="0" rIns="0" bIns="0" rtlCol="0" anchor="t"/>
          <a:lstStyle/>
          <a:p>
            <a:pPr marL="0" indent="0" algn="l">
              <a:lnSpc>
                <a:spcPts val="2450"/>
              </a:lnSpc>
              <a:buNone/>
            </a:pPr>
            <a:r>
              <a:rPr lang="en-US" sz="1500" dirty="0">
                <a:solidFill>
                  <a:srgbClr val="39393C"/>
                </a:solidFill>
                <a:latin typeface="Open Sans" pitchFamily="34" charset="0"/>
                <a:ea typeface="Open Sans" pitchFamily="34" charset="-122"/>
                <a:cs typeface="Open Sans" pitchFamily="34" charset="-120"/>
              </a:rPr>
              <a:t>Remember: data cleaning is iterative. As you analyze and model your data, you'll discover new issues that require additional cleaning steps. Document your decisions and create reusable cleaning functions for efficiency.</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252418"/>
            <a:ext cx="8980527"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Key Audio Features Under Investigation</a:t>
            </a:r>
            <a:endParaRPr lang="en-US" sz="3900" dirty="0"/>
          </a:p>
        </p:txBody>
      </p:sp>
      <p:sp>
        <p:nvSpPr>
          <p:cNvPr id="3" name="Shape 1"/>
          <p:cNvSpPr/>
          <p:nvPr/>
        </p:nvSpPr>
        <p:spPr>
          <a:xfrm>
            <a:off x="793790" y="2269331"/>
            <a:ext cx="6422231" cy="2254687"/>
          </a:xfrm>
          <a:prstGeom prst="roundRect">
            <a:avLst>
              <a:gd name="adj" fmla="val 1320"/>
            </a:avLst>
          </a:prstGeom>
          <a:solidFill>
            <a:srgbClr val="E0E0EC"/>
          </a:solidFill>
          <a:ln/>
        </p:spPr>
      </p:sp>
      <p:sp>
        <p:nvSpPr>
          <p:cNvPr id="4" name="Shape 2"/>
          <p:cNvSpPr/>
          <p:nvPr/>
        </p:nvSpPr>
        <p:spPr>
          <a:xfrm>
            <a:off x="992148" y="2467689"/>
            <a:ext cx="595313" cy="595313"/>
          </a:xfrm>
          <a:prstGeom prst="roundRect">
            <a:avLst>
              <a:gd name="adj" fmla="val 15358451"/>
            </a:avLst>
          </a:prstGeom>
          <a:solidFill>
            <a:srgbClr val="101014"/>
          </a:solidFill>
          <a:ln/>
        </p:spPr>
      </p:sp>
      <p:pic>
        <p:nvPicPr>
          <p:cNvPr id="5" name="Image 0" descr="preencoded.png"/>
          <p:cNvPicPr>
            <a:picLocks noChangeAspect="1"/>
          </p:cNvPicPr>
          <p:nvPr/>
        </p:nvPicPr>
        <p:blipFill>
          <a:blip r:embed="rId3"/>
          <a:stretch>
            <a:fillRect/>
          </a:stretch>
        </p:blipFill>
        <p:spPr>
          <a:xfrm>
            <a:off x="1155859" y="2597825"/>
            <a:ext cx="267891" cy="334923"/>
          </a:xfrm>
          <a:prstGeom prst="rect">
            <a:avLst/>
          </a:prstGeom>
        </p:spPr>
      </p:pic>
      <p:sp>
        <p:nvSpPr>
          <p:cNvPr id="6" name="Text 3"/>
          <p:cNvSpPr/>
          <p:nvPr/>
        </p:nvSpPr>
        <p:spPr>
          <a:xfrm>
            <a:off x="992148" y="326136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Danceability</a:t>
            </a:r>
            <a:endParaRPr lang="en-US" sz="1950" dirty="0"/>
          </a:p>
        </p:txBody>
      </p:sp>
      <p:sp>
        <p:nvSpPr>
          <p:cNvPr id="7" name="Text 4"/>
          <p:cNvSpPr/>
          <p:nvPr/>
        </p:nvSpPr>
        <p:spPr>
          <a:xfrm>
            <a:off x="992148" y="3690580"/>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Measures how suitable a track is for dancing based on tempo, rhythm stability, beat strength, and overall regularity.</a:t>
            </a:r>
            <a:endParaRPr lang="en-US" sz="1550" dirty="0"/>
          </a:p>
        </p:txBody>
      </p:sp>
      <p:sp>
        <p:nvSpPr>
          <p:cNvPr id="8" name="Shape 5"/>
          <p:cNvSpPr/>
          <p:nvPr/>
        </p:nvSpPr>
        <p:spPr>
          <a:xfrm>
            <a:off x="7414379" y="2269331"/>
            <a:ext cx="6422231" cy="2254687"/>
          </a:xfrm>
          <a:prstGeom prst="roundRect">
            <a:avLst>
              <a:gd name="adj" fmla="val 1320"/>
            </a:avLst>
          </a:prstGeom>
          <a:solidFill>
            <a:srgbClr val="E0E0EC"/>
          </a:solidFill>
          <a:ln/>
        </p:spPr>
      </p:sp>
      <p:sp>
        <p:nvSpPr>
          <p:cNvPr id="9" name="Shape 6"/>
          <p:cNvSpPr/>
          <p:nvPr/>
        </p:nvSpPr>
        <p:spPr>
          <a:xfrm>
            <a:off x="7612737" y="2467689"/>
            <a:ext cx="595313" cy="595313"/>
          </a:xfrm>
          <a:prstGeom prst="roundRect">
            <a:avLst>
              <a:gd name="adj" fmla="val 15358451"/>
            </a:avLst>
          </a:prstGeom>
          <a:solidFill>
            <a:srgbClr val="101014"/>
          </a:solidFill>
          <a:ln/>
        </p:spPr>
      </p:sp>
      <p:pic>
        <p:nvPicPr>
          <p:cNvPr id="10" name="Image 1" descr="preencoded.png"/>
          <p:cNvPicPr>
            <a:picLocks noChangeAspect="1"/>
          </p:cNvPicPr>
          <p:nvPr/>
        </p:nvPicPr>
        <p:blipFill>
          <a:blip r:embed="rId4"/>
          <a:stretch>
            <a:fillRect/>
          </a:stretch>
        </p:blipFill>
        <p:spPr>
          <a:xfrm>
            <a:off x="7776448" y="2597825"/>
            <a:ext cx="267891" cy="334923"/>
          </a:xfrm>
          <a:prstGeom prst="rect">
            <a:avLst/>
          </a:prstGeom>
        </p:spPr>
      </p:pic>
      <p:sp>
        <p:nvSpPr>
          <p:cNvPr id="11" name="Text 7"/>
          <p:cNvSpPr/>
          <p:nvPr/>
        </p:nvSpPr>
        <p:spPr>
          <a:xfrm>
            <a:off x="7612737" y="326136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Energy</a:t>
            </a:r>
            <a:endParaRPr lang="en-US" sz="1950" dirty="0"/>
          </a:p>
        </p:txBody>
      </p:sp>
      <p:sp>
        <p:nvSpPr>
          <p:cNvPr id="12" name="Text 8"/>
          <p:cNvSpPr/>
          <p:nvPr/>
        </p:nvSpPr>
        <p:spPr>
          <a:xfrm>
            <a:off x="7612737" y="3690580"/>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Represents perceptual intensity and activity, from calm meditation music to aggressive heavy metal.</a:t>
            </a:r>
            <a:endParaRPr lang="en-US" sz="1550" dirty="0"/>
          </a:p>
        </p:txBody>
      </p:sp>
      <p:sp>
        <p:nvSpPr>
          <p:cNvPr id="13" name="Shape 9"/>
          <p:cNvSpPr/>
          <p:nvPr/>
        </p:nvSpPr>
        <p:spPr>
          <a:xfrm>
            <a:off x="793790" y="4722376"/>
            <a:ext cx="6422231" cy="2254687"/>
          </a:xfrm>
          <a:prstGeom prst="roundRect">
            <a:avLst>
              <a:gd name="adj" fmla="val 1320"/>
            </a:avLst>
          </a:prstGeom>
          <a:solidFill>
            <a:srgbClr val="E0E0EC"/>
          </a:solidFill>
          <a:ln/>
        </p:spPr>
      </p:sp>
      <p:sp>
        <p:nvSpPr>
          <p:cNvPr id="14" name="Shape 10"/>
          <p:cNvSpPr/>
          <p:nvPr/>
        </p:nvSpPr>
        <p:spPr>
          <a:xfrm>
            <a:off x="992148" y="4920734"/>
            <a:ext cx="595313" cy="595313"/>
          </a:xfrm>
          <a:prstGeom prst="roundRect">
            <a:avLst>
              <a:gd name="adj" fmla="val 15358451"/>
            </a:avLst>
          </a:prstGeom>
          <a:solidFill>
            <a:srgbClr val="101014"/>
          </a:solidFill>
          <a:ln/>
        </p:spPr>
      </p:sp>
      <p:pic>
        <p:nvPicPr>
          <p:cNvPr id="15" name="Image 2" descr="preencoded.png"/>
          <p:cNvPicPr>
            <a:picLocks noChangeAspect="1"/>
          </p:cNvPicPr>
          <p:nvPr/>
        </p:nvPicPr>
        <p:blipFill>
          <a:blip r:embed="rId5"/>
          <a:stretch>
            <a:fillRect/>
          </a:stretch>
        </p:blipFill>
        <p:spPr>
          <a:xfrm>
            <a:off x="1155859" y="5050869"/>
            <a:ext cx="267891" cy="334923"/>
          </a:xfrm>
          <a:prstGeom prst="rect">
            <a:avLst/>
          </a:prstGeom>
        </p:spPr>
      </p:pic>
      <p:sp>
        <p:nvSpPr>
          <p:cNvPr id="16" name="Text 11"/>
          <p:cNvSpPr/>
          <p:nvPr/>
        </p:nvSpPr>
        <p:spPr>
          <a:xfrm>
            <a:off x="992148" y="5714405"/>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Loudness</a:t>
            </a:r>
            <a:endParaRPr lang="en-US" sz="1950" dirty="0"/>
          </a:p>
        </p:txBody>
      </p:sp>
      <p:sp>
        <p:nvSpPr>
          <p:cNvPr id="17" name="Text 12"/>
          <p:cNvSpPr/>
          <p:nvPr/>
        </p:nvSpPr>
        <p:spPr>
          <a:xfrm>
            <a:off x="992148" y="6143625"/>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Overall amplitude measured in decibels, reflecting the track's dynamic range and mixing approach.</a:t>
            </a:r>
            <a:endParaRPr lang="en-US" sz="1550" dirty="0"/>
          </a:p>
        </p:txBody>
      </p:sp>
      <p:sp>
        <p:nvSpPr>
          <p:cNvPr id="18" name="Shape 13"/>
          <p:cNvSpPr/>
          <p:nvPr/>
        </p:nvSpPr>
        <p:spPr>
          <a:xfrm>
            <a:off x="7414379" y="4722376"/>
            <a:ext cx="6422231" cy="2254687"/>
          </a:xfrm>
          <a:prstGeom prst="roundRect">
            <a:avLst>
              <a:gd name="adj" fmla="val 1320"/>
            </a:avLst>
          </a:prstGeom>
          <a:solidFill>
            <a:srgbClr val="E0E0EC"/>
          </a:solidFill>
          <a:ln/>
        </p:spPr>
      </p:sp>
      <p:sp>
        <p:nvSpPr>
          <p:cNvPr id="19" name="Shape 14"/>
          <p:cNvSpPr/>
          <p:nvPr/>
        </p:nvSpPr>
        <p:spPr>
          <a:xfrm>
            <a:off x="7612737" y="4920734"/>
            <a:ext cx="595313" cy="595313"/>
          </a:xfrm>
          <a:prstGeom prst="roundRect">
            <a:avLst>
              <a:gd name="adj" fmla="val 15358451"/>
            </a:avLst>
          </a:prstGeom>
          <a:solidFill>
            <a:srgbClr val="101014"/>
          </a:solidFill>
          <a:ln/>
        </p:spPr>
      </p:sp>
      <p:pic>
        <p:nvPicPr>
          <p:cNvPr id="20" name="Image 3" descr="preencoded.png"/>
          <p:cNvPicPr>
            <a:picLocks noChangeAspect="1"/>
          </p:cNvPicPr>
          <p:nvPr/>
        </p:nvPicPr>
        <p:blipFill>
          <a:blip r:embed="rId6"/>
          <a:stretch>
            <a:fillRect/>
          </a:stretch>
        </p:blipFill>
        <p:spPr>
          <a:xfrm>
            <a:off x="7776448" y="5050869"/>
            <a:ext cx="267891" cy="334923"/>
          </a:xfrm>
          <a:prstGeom prst="rect">
            <a:avLst/>
          </a:prstGeom>
        </p:spPr>
      </p:pic>
      <p:sp>
        <p:nvSpPr>
          <p:cNvPr id="21" name="Text 15"/>
          <p:cNvSpPr/>
          <p:nvPr/>
        </p:nvSpPr>
        <p:spPr>
          <a:xfrm>
            <a:off x="7612737" y="5714405"/>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Acousticness</a:t>
            </a:r>
            <a:endParaRPr lang="en-US" sz="1950" dirty="0"/>
          </a:p>
        </p:txBody>
      </p:sp>
      <p:sp>
        <p:nvSpPr>
          <p:cNvPr id="22" name="Text 16"/>
          <p:cNvSpPr/>
          <p:nvPr/>
        </p:nvSpPr>
        <p:spPr>
          <a:xfrm>
            <a:off x="7612737" y="6143625"/>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Confidence measure of whether the track uses acoustic versus electronic instrumentation.</a:t>
            </a:r>
            <a:endParaRPr lang="en-US" sz="1550" dirty="0"/>
          </a:p>
        </p:txBody>
      </p:sp>
    </p:spTree>
    <p:extLst>
      <p:ext uri="{BB962C8B-B14F-4D97-AF65-F5344CB8AC3E}">
        <p14:creationId xmlns:p14="http://schemas.microsoft.com/office/powerpoint/2010/main" val="196918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772841"/>
            <a:ext cx="7178159"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Additional Musical Dimensions</a:t>
            </a:r>
            <a:endParaRPr lang="en-US" sz="3900" dirty="0"/>
          </a:p>
        </p:txBody>
      </p:sp>
      <p:sp>
        <p:nvSpPr>
          <p:cNvPr id="3" name="Shape 1"/>
          <p:cNvSpPr/>
          <p:nvPr/>
        </p:nvSpPr>
        <p:spPr>
          <a:xfrm>
            <a:off x="793790" y="3087410"/>
            <a:ext cx="4215289" cy="3369350"/>
          </a:xfrm>
          <a:prstGeom prst="roundRect">
            <a:avLst>
              <a:gd name="adj" fmla="val 3257"/>
            </a:avLst>
          </a:prstGeom>
          <a:solidFill>
            <a:srgbClr val="F3F3F7"/>
          </a:solidFill>
          <a:ln/>
        </p:spPr>
      </p:sp>
      <p:sp>
        <p:nvSpPr>
          <p:cNvPr id="4" name="Shape 2"/>
          <p:cNvSpPr/>
          <p:nvPr/>
        </p:nvSpPr>
        <p:spPr>
          <a:xfrm>
            <a:off x="793790" y="3064550"/>
            <a:ext cx="4215289" cy="91440"/>
          </a:xfrm>
          <a:prstGeom prst="roundRect">
            <a:avLst>
              <a:gd name="adj" fmla="val 32558"/>
            </a:avLst>
          </a:prstGeom>
          <a:solidFill>
            <a:srgbClr val="101014"/>
          </a:solidFill>
          <a:ln/>
        </p:spPr>
      </p:sp>
      <p:sp>
        <p:nvSpPr>
          <p:cNvPr id="5" name="Shape 3"/>
          <p:cNvSpPr/>
          <p:nvPr/>
        </p:nvSpPr>
        <p:spPr>
          <a:xfrm>
            <a:off x="2603778" y="2789753"/>
            <a:ext cx="595313" cy="595313"/>
          </a:xfrm>
          <a:prstGeom prst="roundRect">
            <a:avLst>
              <a:gd name="adj" fmla="val 153600"/>
            </a:avLst>
          </a:prstGeom>
          <a:solidFill>
            <a:srgbClr val="101014"/>
          </a:solidFill>
          <a:ln/>
        </p:spPr>
      </p:sp>
      <p:pic>
        <p:nvPicPr>
          <p:cNvPr id="6" name="Image 0" descr="preencoded.png"/>
          <p:cNvPicPr>
            <a:picLocks noChangeAspect="1"/>
          </p:cNvPicPr>
          <p:nvPr/>
        </p:nvPicPr>
        <p:blipFill>
          <a:blip r:embed="rId3"/>
          <a:stretch>
            <a:fillRect/>
          </a:stretch>
        </p:blipFill>
        <p:spPr>
          <a:xfrm>
            <a:off x="2782372" y="2938582"/>
            <a:ext cx="238125" cy="297656"/>
          </a:xfrm>
          <a:prstGeom prst="rect">
            <a:avLst/>
          </a:prstGeom>
        </p:spPr>
      </p:pic>
      <p:sp>
        <p:nvSpPr>
          <p:cNvPr id="7" name="Text 4"/>
          <p:cNvSpPr/>
          <p:nvPr/>
        </p:nvSpPr>
        <p:spPr>
          <a:xfrm>
            <a:off x="1015008" y="358354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Valence</a:t>
            </a:r>
            <a:endParaRPr lang="en-US" sz="1950" dirty="0"/>
          </a:p>
        </p:txBody>
      </p:sp>
      <p:sp>
        <p:nvSpPr>
          <p:cNvPr id="8" name="Text 5"/>
          <p:cNvSpPr/>
          <p:nvPr/>
        </p:nvSpPr>
        <p:spPr>
          <a:xfrm>
            <a:off x="1015008" y="4012763"/>
            <a:ext cx="3772853"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Quantifies the musical positiveness conveyed by a track. High valence sounds cheerful and euphoric, while low valence sounds sad, depressed, or angry. This emotional dimension helps categorize mood-based listening experiences.</a:t>
            </a:r>
            <a:endParaRPr lang="en-US" sz="1550" dirty="0"/>
          </a:p>
        </p:txBody>
      </p:sp>
      <p:sp>
        <p:nvSpPr>
          <p:cNvPr id="9" name="Shape 6"/>
          <p:cNvSpPr/>
          <p:nvPr/>
        </p:nvSpPr>
        <p:spPr>
          <a:xfrm>
            <a:off x="5207437" y="3087410"/>
            <a:ext cx="4215408" cy="3369350"/>
          </a:xfrm>
          <a:prstGeom prst="roundRect">
            <a:avLst>
              <a:gd name="adj" fmla="val 3257"/>
            </a:avLst>
          </a:prstGeom>
          <a:solidFill>
            <a:srgbClr val="F3F3F7"/>
          </a:solidFill>
          <a:ln/>
        </p:spPr>
      </p:sp>
      <p:sp>
        <p:nvSpPr>
          <p:cNvPr id="10" name="Shape 7"/>
          <p:cNvSpPr/>
          <p:nvPr/>
        </p:nvSpPr>
        <p:spPr>
          <a:xfrm>
            <a:off x="5207437" y="3064550"/>
            <a:ext cx="4215408" cy="91440"/>
          </a:xfrm>
          <a:prstGeom prst="roundRect">
            <a:avLst>
              <a:gd name="adj" fmla="val 32558"/>
            </a:avLst>
          </a:prstGeom>
          <a:solidFill>
            <a:srgbClr val="101014"/>
          </a:solidFill>
          <a:ln/>
        </p:spPr>
      </p:sp>
      <p:sp>
        <p:nvSpPr>
          <p:cNvPr id="11" name="Shape 8"/>
          <p:cNvSpPr/>
          <p:nvPr/>
        </p:nvSpPr>
        <p:spPr>
          <a:xfrm>
            <a:off x="7017425" y="2789753"/>
            <a:ext cx="595313" cy="595313"/>
          </a:xfrm>
          <a:prstGeom prst="roundRect">
            <a:avLst>
              <a:gd name="adj" fmla="val 153600"/>
            </a:avLst>
          </a:prstGeom>
          <a:solidFill>
            <a:srgbClr val="101014"/>
          </a:solidFill>
          <a:ln/>
        </p:spPr>
      </p:sp>
      <p:pic>
        <p:nvPicPr>
          <p:cNvPr id="12" name="Image 1" descr="preencoded.png"/>
          <p:cNvPicPr>
            <a:picLocks noChangeAspect="1"/>
          </p:cNvPicPr>
          <p:nvPr/>
        </p:nvPicPr>
        <p:blipFill>
          <a:blip r:embed="rId4"/>
          <a:stretch>
            <a:fillRect/>
          </a:stretch>
        </p:blipFill>
        <p:spPr>
          <a:xfrm>
            <a:off x="7196018" y="2938582"/>
            <a:ext cx="238125" cy="297656"/>
          </a:xfrm>
          <a:prstGeom prst="rect">
            <a:avLst/>
          </a:prstGeom>
        </p:spPr>
      </p:pic>
      <p:sp>
        <p:nvSpPr>
          <p:cNvPr id="13" name="Text 9"/>
          <p:cNvSpPr/>
          <p:nvPr/>
        </p:nvSpPr>
        <p:spPr>
          <a:xfrm>
            <a:off x="5428655" y="358354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Instrumentalness</a:t>
            </a:r>
            <a:endParaRPr lang="en-US" sz="1950" dirty="0"/>
          </a:p>
        </p:txBody>
      </p:sp>
      <p:sp>
        <p:nvSpPr>
          <p:cNvPr id="14" name="Text 10"/>
          <p:cNvSpPr/>
          <p:nvPr/>
        </p:nvSpPr>
        <p:spPr>
          <a:xfrm>
            <a:off x="5428655" y="4012763"/>
            <a:ext cx="3772972"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Predicts whether a track contains no vocals. Values above 0.5 typically indicate instrumental content, though rap tracks may also score highly. This feature distinguishes between vocal-driven and purely instrumental compositions.</a:t>
            </a:r>
            <a:endParaRPr lang="en-US" sz="1550" dirty="0"/>
          </a:p>
        </p:txBody>
      </p:sp>
      <p:sp>
        <p:nvSpPr>
          <p:cNvPr id="15" name="Shape 11"/>
          <p:cNvSpPr/>
          <p:nvPr/>
        </p:nvSpPr>
        <p:spPr>
          <a:xfrm>
            <a:off x="9621203" y="3087410"/>
            <a:ext cx="4215289" cy="3369350"/>
          </a:xfrm>
          <a:prstGeom prst="roundRect">
            <a:avLst>
              <a:gd name="adj" fmla="val 3257"/>
            </a:avLst>
          </a:prstGeom>
          <a:solidFill>
            <a:srgbClr val="F3F3F7"/>
          </a:solidFill>
          <a:ln/>
        </p:spPr>
      </p:sp>
      <p:sp>
        <p:nvSpPr>
          <p:cNvPr id="16" name="Shape 12"/>
          <p:cNvSpPr/>
          <p:nvPr/>
        </p:nvSpPr>
        <p:spPr>
          <a:xfrm>
            <a:off x="9621203" y="3064550"/>
            <a:ext cx="4215289" cy="91440"/>
          </a:xfrm>
          <a:prstGeom prst="roundRect">
            <a:avLst>
              <a:gd name="adj" fmla="val 32558"/>
            </a:avLst>
          </a:prstGeom>
          <a:solidFill>
            <a:srgbClr val="101014"/>
          </a:solidFill>
          <a:ln/>
        </p:spPr>
      </p:sp>
      <p:sp>
        <p:nvSpPr>
          <p:cNvPr id="17" name="Shape 13"/>
          <p:cNvSpPr/>
          <p:nvPr/>
        </p:nvSpPr>
        <p:spPr>
          <a:xfrm>
            <a:off x="11431191" y="2789753"/>
            <a:ext cx="595313" cy="595313"/>
          </a:xfrm>
          <a:prstGeom prst="roundRect">
            <a:avLst>
              <a:gd name="adj" fmla="val 153600"/>
            </a:avLst>
          </a:prstGeom>
          <a:solidFill>
            <a:srgbClr val="101014"/>
          </a:solidFill>
          <a:ln/>
        </p:spPr>
      </p:sp>
      <p:pic>
        <p:nvPicPr>
          <p:cNvPr id="18" name="Image 2" descr="preencoded.png"/>
          <p:cNvPicPr>
            <a:picLocks noChangeAspect="1"/>
          </p:cNvPicPr>
          <p:nvPr/>
        </p:nvPicPr>
        <p:blipFill>
          <a:blip r:embed="rId5"/>
          <a:stretch>
            <a:fillRect/>
          </a:stretch>
        </p:blipFill>
        <p:spPr>
          <a:xfrm>
            <a:off x="11609784" y="2938582"/>
            <a:ext cx="238125" cy="297656"/>
          </a:xfrm>
          <a:prstGeom prst="rect">
            <a:avLst/>
          </a:prstGeom>
        </p:spPr>
      </p:pic>
      <p:sp>
        <p:nvSpPr>
          <p:cNvPr id="19" name="Text 14"/>
          <p:cNvSpPr/>
          <p:nvPr/>
        </p:nvSpPr>
        <p:spPr>
          <a:xfrm>
            <a:off x="9842421" y="358354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Liveness</a:t>
            </a:r>
            <a:endParaRPr lang="en-US" sz="1950" dirty="0"/>
          </a:p>
        </p:txBody>
      </p:sp>
      <p:sp>
        <p:nvSpPr>
          <p:cNvPr id="20" name="Text 15"/>
          <p:cNvSpPr/>
          <p:nvPr/>
        </p:nvSpPr>
        <p:spPr>
          <a:xfrm>
            <a:off x="9842421" y="4012763"/>
            <a:ext cx="3772853"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Detects the presence of an audience in the recording. Higher values represent increased probability of live performance, capturing the energy and spontaneity of concert recordings versus studio productions.</a:t>
            </a:r>
            <a:endParaRPr lang="en-US" sz="1550" dirty="0"/>
          </a:p>
        </p:txBody>
      </p:sp>
    </p:spTree>
    <p:extLst>
      <p:ext uri="{BB962C8B-B14F-4D97-AF65-F5344CB8AC3E}">
        <p14:creationId xmlns:p14="http://schemas.microsoft.com/office/powerpoint/2010/main" val="217035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85950"/>
            <a:ext cx="5962650"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Key Findings and Patterns</a:t>
            </a:r>
            <a:endParaRPr lang="en-US" sz="3900" dirty="0"/>
          </a:p>
        </p:txBody>
      </p:sp>
      <p:sp>
        <p:nvSpPr>
          <p:cNvPr id="3" name="Shape 1"/>
          <p:cNvSpPr/>
          <p:nvPr/>
        </p:nvSpPr>
        <p:spPr>
          <a:xfrm>
            <a:off x="793790" y="2902863"/>
            <a:ext cx="446484" cy="446484"/>
          </a:xfrm>
          <a:prstGeom prst="roundRect">
            <a:avLst>
              <a:gd name="adj" fmla="val 6668"/>
            </a:avLst>
          </a:prstGeom>
          <a:solidFill>
            <a:srgbClr val="E0E0EC"/>
          </a:solidFill>
          <a:ln/>
        </p:spPr>
      </p:sp>
      <p:sp>
        <p:nvSpPr>
          <p:cNvPr id="4" name="Text 2"/>
          <p:cNvSpPr/>
          <p:nvPr/>
        </p:nvSpPr>
        <p:spPr>
          <a:xfrm>
            <a:off x="868204" y="2940070"/>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1</a:t>
            </a:r>
            <a:endParaRPr lang="en-US" sz="2300" dirty="0"/>
          </a:p>
        </p:txBody>
      </p:sp>
      <p:sp>
        <p:nvSpPr>
          <p:cNvPr id="5" name="Text 3"/>
          <p:cNvSpPr/>
          <p:nvPr/>
        </p:nvSpPr>
        <p:spPr>
          <a:xfrm>
            <a:off x="1438632" y="2940010"/>
            <a:ext cx="3537347" cy="744141"/>
          </a:xfrm>
          <a:prstGeom prst="rect">
            <a:avLst/>
          </a:prstGeom>
          <a:noFill/>
          <a:ln/>
        </p:spPr>
        <p:txBody>
          <a:bodyPr wrap="squar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Production Quality Dominates</a:t>
            </a:r>
            <a:endParaRPr lang="en-US" sz="2300" dirty="0"/>
          </a:p>
        </p:txBody>
      </p:sp>
      <p:sp>
        <p:nvSpPr>
          <p:cNvPr id="6" name="Text 4"/>
          <p:cNvSpPr/>
          <p:nvPr/>
        </p:nvSpPr>
        <p:spPr>
          <a:xfrm>
            <a:off x="1438632" y="3803213"/>
            <a:ext cx="3537347" cy="254031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Low acousticness and liveness values in popular tracks indicate that modern audiences gravitate toward polished studio productions with electronic elements. The "loudness wars" continue to influence mixing decisions, with optimal loudness around -7dB.</a:t>
            </a:r>
            <a:endParaRPr lang="en-US" sz="1550" dirty="0"/>
          </a:p>
        </p:txBody>
      </p:sp>
      <p:sp>
        <p:nvSpPr>
          <p:cNvPr id="7" name="Shape 5"/>
          <p:cNvSpPr/>
          <p:nvPr/>
        </p:nvSpPr>
        <p:spPr>
          <a:xfrm>
            <a:off x="5223986" y="2902863"/>
            <a:ext cx="446484" cy="446484"/>
          </a:xfrm>
          <a:prstGeom prst="roundRect">
            <a:avLst>
              <a:gd name="adj" fmla="val 6668"/>
            </a:avLst>
          </a:prstGeom>
          <a:solidFill>
            <a:srgbClr val="E0E0EC"/>
          </a:solidFill>
          <a:ln/>
        </p:spPr>
      </p:sp>
      <p:sp>
        <p:nvSpPr>
          <p:cNvPr id="8" name="Text 6"/>
          <p:cNvSpPr/>
          <p:nvPr/>
        </p:nvSpPr>
        <p:spPr>
          <a:xfrm>
            <a:off x="5298400" y="2940070"/>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2</a:t>
            </a:r>
            <a:endParaRPr lang="en-US" sz="2300" dirty="0"/>
          </a:p>
        </p:txBody>
      </p:sp>
      <p:sp>
        <p:nvSpPr>
          <p:cNvPr id="9" name="Text 7"/>
          <p:cNvSpPr/>
          <p:nvPr/>
        </p:nvSpPr>
        <p:spPr>
          <a:xfrm>
            <a:off x="5868829" y="2940010"/>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Vocals Matter</a:t>
            </a:r>
            <a:endParaRPr lang="en-US" sz="2300" dirty="0"/>
          </a:p>
        </p:txBody>
      </p:sp>
      <p:sp>
        <p:nvSpPr>
          <p:cNvPr id="10" name="Text 8"/>
          <p:cNvSpPr/>
          <p:nvPr/>
        </p:nvSpPr>
        <p:spPr>
          <a:xfrm>
            <a:off x="5868829" y="3431143"/>
            <a:ext cx="3537466"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near-universal presence of vocals in popular music underscores the human connection listeners seek. Instrumental tracks face significant barriers to mainstream success, regardless of other audio feature strengths.</a:t>
            </a:r>
            <a:endParaRPr lang="en-US" sz="1550" dirty="0"/>
          </a:p>
        </p:txBody>
      </p:sp>
      <p:sp>
        <p:nvSpPr>
          <p:cNvPr id="11" name="Shape 9"/>
          <p:cNvSpPr/>
          <p:nvPr/>
        </p:nvSpPr>
        <p:spPr>
          <a:xfrm>
            <a:off x="9654302" y="2902863"/>
            <a:ext cx="446484" cy="446484"/>
          </a:xfrm>
          <a:prstGeom prst="roundRect">
            <a:avLst>
              <a:gd name="adj" fmla="val 6668"/>
            </a:avLst>
          </a:prstGeom>
          <a:solidFill>
            <a:srgbClr val="E0E0EC"/>
          </a:solidFill>
          <a:ln/>
        </p:spPr>
      </p:sp>
      <p:sp>
        <p:nvSpPr>
          <p:cNvPr id="12" name="Text 10"/>
          <p:cNvSpPr/>
          <p:nvPr/>
        </p:nvSpPr>
        <p:spPr>
          <a:xfrm>
            <a:off x="9728716" y="2940070"/>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3</a:t>
            </a:r>
            <a:endParaRPr lang="en-US" sz="2300" dirty="0"/>
          </a:p>
        </p:txBody>
      </p:sp>
      <p:sp>
        <p:nvSpPr>
          <p:cNvPr id="13" name="Text 11"/>
          <p:cNvSpPr/>
          <p:nvPr/>
        </p:nvSpPr>
        <p:spPr>
          <a:xfrm>
            <a:off x="10299144" y="2940010"/>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Emotional Diversity</a:t>
            </a:r>
            <a:endParaRPr lang="en-US" sz="2300" dirty="0"/>
          </a:p>
        </p:txBody>
      </p:sp>
      <p:sp>
        <p:nvSpPr>
          <p:cNvPr id="14" name="Text 12"/>
          <p:cNvSpPr/>
          <p:nvPr/>
        </p:nvSpPr>
        <p:spPr>
          <a:xfrm>
            <a:off x="10299144" y="3431143"/>
            <a:ext cx="3537466"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uniform valence distribution challenges assumptions about listener preferences, revealing that audiences embrace music across the full emotional spectrum when other production and marketing factors align favorably.</a:t>
            </a:r>
            <a:endParaRPr lang="en-US" sz="1550" dirty="0"/>
          </a:p>
        </p:txBody>
      </p:sp>
    </p:spTree>
    <p:extLst>
      <p:ext uri="{BB962C8B-B14F-4D97-AF65-F5344CB8AC3E}">
        <p14:creationId xmlns:p14="http://schemas.microsoft.com/office/powerpoint/2010/main" val="206829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74232"/>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Research Overview and Methodology</a:t>
            </a:r>
            <a:endParaRPr lang="en-US" sz="3900" dirty="0"/>
          </a:p>
        </p:txBody>
      </p:sp>
      <p:sp>
        <p:nvSpPr>
          <p:cNvPr id="4" name="Text 1"/>
          <p:cNvSpPr/>
          <p:nvPr/>
        </p:nvSpPr>
        <p:spPr>
          <a:xfrm>
            <a:off x="793790" y="3210401"/>
            <a:ext cx="2660690"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Dataset Characteristics</a:t>
            </a:r>
            <a:endParaRPr lang="en-US" sz="1950" dirty="0"/>
          </a:p>
        </p:txBody>
      </p:sp>
      <p:sp>
        <p:nvSpPr>
          <p:cNvPr id="5" name="Text 2"/>
          <p:cNvSpPr/>
          <p:nvPr/>
        </p:nvSpPr>
        <p:spPr>
          <a:xfrm>
            <a:off x="793790" y="3718917"/>
            <a:ext cx="3536156" cy="2857857"/>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Our analysis leverages a comprehensive music dataset containing popularity metrics and audio feature measurements. Each track includes normalized values for seven distinct audio characteristics, enabling systematic comparison across the full spectrum of musical styles and genres.</a:t>
            </a:r>
            <a:endParaRPr lang="en-US" sz="1550" dirty="0"/>
          </a:p>
        </p:txBody>
      </p:sp>
      <p:sp>
        <p:nvSpPr>
          <p:cNvPr id="6" name="Text 3"/>
          <p:cNvSpPr/>
          <p:nvPr/>
        </p:nvSpPr>
        <p:spPr>
          <a:xfrm>
            <a:off x="4821674" y="321040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Analytical Approach</a:t>
            </a:r>
            <a:endParaRPr lang="en-US" sz="1950" dirty="0"/>
          </a:p>
        </p:txBody>
      </p:sp>
      <p:sp>
        <p:nvSpPr>
          <p:cNvPr id="7" name="Text 4"/>
          <p:cNvSpPr/>
          <p:nvPr/>
        </p:nvSpPr>
        <p:spPr>
          <a:xfrm>
            <a:off x="4821674" y="3718917"/>
            <a:ext cx="3536156" cy="254031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Using seaborn's scatterplot functionality, we visualized bivariate relationships between popularity scores and individual audio features. The alpha transparency parameter (0.6) allows us to identify density patterns and potential clustering within the data distribution.</a:t>
            </a:r>
            <a:endParaRPr lang="en-US" sz="1550" dirty="0"/>
          </a:p>
        </p:txBody>
      </p:sp>
    </p:spTree>
    <p:extLst>
      <p:ext uri="{BB962C8B-B14F-4D97-AF65-F5344CB8AC3E}">
        <p14:creationId xmlns:p14="http://schemas.microsoft.com/office/powerpoint/2010/main" val="62108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10815"/>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Debugging Python Audio Visualizations</a:t>
            </a:r>
            <a:endParaRPr lang="en-US" sz="3900" dirty="0"/>
          </a:p>
        </p:txBody>
      </p:sp>
      <p:sp>
        <p:nvSpPr>
          <p:cNvPr id="4" name="Text 1"/>
          <p:cNvSpPr/>
          <p:nvPr/>
        </p:nvSpPr>
        <p:spPr>
          <a:xfrm>
            <a:off x="793790" y="4248626"/>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 practical guide to identifying and fixing common errors in music dataset analysis. We'll walk through real code examples with typos and syntax issues, showing you how to spot problems and implement proper visualization techniques for audio features like acousticness, loudness, and popularity metrics.</a:t>
            </a:r>
            <a:endParaRPr lang="en-US" sz="1550" dirty="0"/>
          </a:p>
        </p:txBody>
      </p:sp>
    </p:spTree>
    <p:extLst>
      <p:ext uri="{BB962C8B-B14F-4D97-AF65-F5344CB8AC3E}">
        <p14:creationId xmlns:p14="http://schemas.microsoft.com/office/powerpoint/2010/main" val="198332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76300"/>
            <a:ext cx="6852642"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Visualizing Acousticness Distribution</a:t>
            </a:r>
            <a:endParaRPr lang="en-US" sz="3100" dirty="0"/>
          </a:p>
        </p:txBody>
      </p:sp>
      <p:pic>
        <p:nvPicPr>
          <p:cNvPr id="3" name="Image 0" descr="preencoded.png"/>
          <p:cNvPicPr>
            <a:picLocks noChangeAspect="1"/>
          </p:cNvPicPr>
          <p:nvPr/>
        </p:nvPicPr>
        <p:blipFill>
          <a:blip r:embed="rId3"/>
          <a:stretch>
            <a:fillRect/>
          </a:stretch>
        </p:blipFill>
        <p:spPr>
          <a:xfrm>
            <a:off x="793790" y="1818918"/>
            <a:ext cx="6279356" cy="3922038"/>
          </a:xfrm>
          <a:prstGeom prst="rect">
            <a:avLst/>
          </a:prstGeom>
        </p:spPr>
      </p:pic>
      <p:sp>
        <p:nvSpPr>
          <p:cNvPr id="4" name="Text 1"/>
          <p:cNvSpPr/>
          <p:nvPr/>
        </p:nvSpPr>
        <p:spPr>
          <a:xfrm>
            <a:off x="7564874" y="1794034"/>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Clean Code Pattern</a:t>
            </a:r>
            <a:endParaRPr lang="en-US" sz="1950" dirty="0"/>
          </a:p>
        </p:txBody>
      </p:sp>
      <p:sp>
        <p:nvSpPr>
          <p:cNvPr id="5" name="Text 2"/>
          <p:cNvSpPr/>
          <p:nvPr/>
        </p:nvSpPr>
        <p:spPr>
          <a:xfrm>
            <a:off x="7564874" y="2302550"/>
            <a:ext cx="6279356"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histogram with KDE overlay effectively shows the distribution of acousticness scores across your dataset. The code uses proper matplotlib and seaborn syntax to create a publication-ready visualization.</a:t>
            </a:r>
            <a:endParaRPr lang="en-US" sz="1550" dirty="0"/>
          </a:p>
        </p:txBody>
      </p:sp>
      <p:sp>
        <p:nvSpPr>
          <p:cNvPr id="6" name="Shape 3"/>
          <p:cNvSpPr/>
          <p:nvPr/>
        </p:nvSpPr>
        <p:spPr>
          <a:xfrm>
            <a:off x="7564874" y="3795951"/>
            <a:ext cx="6279356" cy="2520434"/>
          </a:xfrm>
          <a:prstGeom prst="roundRect">
            <a:avLst>
              <a:gd name="adj" fmla="val 1181"/>
            </a:avLst>
          </a:prstGeom>
          <a:solidFill>
            <a:srgbClr val="E6E6EA"/>
          </a:solidFill>
          <a:ln/>
        </p:spPr>
      </p:sp>
      <p:sp>
        <p:nvSpPr>
          <p:cNvPr id="7" name="Shape 4"/>
          <p:cNvSpPr/>
          <p:nvPr/>
        </p:nvSpPr>
        <p:spPr>
          <a:xfrm>
            <a:off x="7554992" y="3795951"/>
            <a:ext cx="6299121" cy="2520434"/>
          </a:xfrm>
          <a:prstGeom prst="roundRect">
            <a:avLst>
              <a:gd name="adj" fmla="val 1181"/>
            </a:avLst>
          </a:prstGeom>
          <a:solidFill>
            <a:srgbClr val="E6E6EA"/>
          </a:solidFill>
          <a:ln/>
        </p:spPr>
      </p:sp>
      <p:sp>
        <p:nvSpPr>
          <p:cNvPr id="8" name="Text 5"/>
          <p:cNvSpPr/>
          <p:nvPr/>
        </p:nvSpPr>
        <p:spPr>
          <a:xfrm>
            <a:off x="7753350" y="3944779"/>
            <a:ext cx="5902404"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plt.figure(figsize=(10, 6))sns.histplot(df['acousticness'],              bins=30, kde=True)plt.title('Distribution of Acousticness')plt.xlabel('Acousticness')plt.ylabel('Frequency')plt.show()</a:t>
            </a:r>
            <a:endParaRPr lang="en-US" sz="1550" dirty="0"/>
          </a:p>
        </p:txBody>
      </p:sp>
      <p:sp>
        <p:nvSpPr>
          <p:cNvPr id="9" name="Text 6"/>
          <p:cNvSpPr/>
          <p:nvPr/>
        </p:nvSpPr>
        <p:spPr>
          <a:xfrm>
            <a:off x="7564874" y="6539627"/>
            <a:ext cx="6279356"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Note the consistent use of </a:t>
            </a:r>
            <a:r>
              <a:rPr lang="en-US" sz="1550" dirty="0">
                <a:solidFill>
                  <a:srgbClr val="39393C"/>
                </a:solidFill>
                <a:highlight>
                  <a:srgbClr val="E6E6EA"/>
                </a:highlight>
                <a:latin typeface="Consolas" pitchFamily="34" charset="0"/>
                <a:ea typeface="Consolas" pitchFamily="34" charset="-122"/>
                <a:cs typeface="Consolas" pitchFamily="34" charset="-120"/>
              </a:rPr>
              <a:t>plt</a:t>
            </a:r>
            <a:r>
              <a:rPr lang="en-US" sz="1550" dirty="0">
                <a:solidFill>
                  <a:srgbClr val="39393C"/>
                </a:solidFill>
                <a:latin typeface="Open Sans" pitchFamily="34" charset="0"/>
                <a:ea typeface="Open Sans" pitchFamily="34" charset="-122"/>
                <a:cs typeface="Open Sans" pitchFamily="34" charset="-120"/>
              </a:rPr>
              <a:t> prefix and proper string formatting throughout.</a:t>
            </a:r>
            <a:endParaRPr lang="en-US" sz="1550" dirty="0"/>
          </a:p>
        </p:txBody>
      </p:sp>
    </p:spTree>
    <p:extLst>
      <p:ext uri="{BB962C8B-B14F-4D97-AF65-F5344CB8AC3E}">
        <p14:creationId xmlns:p14="http://schemas.microsoft.com/office/powerpoint/2010/main" val="93028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602813"/>
            <a:ext cx="6496288"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Critical Typos in Loudness Analysis</a:t>
            </a:r>
            <a:endParaRPr lang="en-US" sz="3100" dirty="0"/>
          </a:p>
        </p:txBody>
      </p:sp>
      <p:sp>
        <p:nvSpPr>
          <p:cNvPr id="4" name="Shape 1"/>
          <p:cNvSpPr/>
          <p:nvPr/>
        </p:nvSpPr>
        <p:spPr>
          <a:xfrm>
            <a:off x="6280190" y="1322189"/>
            <a:ext cx="7556421" cy="1189196"/>
          </a:xfrm>
          <a:prstGeom prst="roundRect">
            <a:avLst>
              <a:gd name="adj" fmla="val 9227"/>
            </a:avLst>
          </a:prstGeom>
          <a:solidFill>
            <a:srgbClr val="F3F3F7"/>
          </a:solidFill>
          <a:ln w="22860">
            <a:solidFill>
              <a:srgbClr val="C6C6D2"/>
            </a:solidFill>
            <a:prstDash val="solid"/>
          </a:ln>
        </p:spPr>
      </p:sp>
      <p:sp>
        <p:nvSpPr>
          <p:cNvPr id="5" name="Shape 2"/>
          <p:cNvSpPr/>
          <p:nvPr/>
        </p:nvSpPr>
        <p:spPr>
          <a:xfrm>
            <a:off x="6257330" y="1322189"/>
            <a:ext cx="91440" cy="1189196"/>
          </a:xfrm>
          <a:prstGeom prst="roundRect">
            <a:avLst>
              <a:gd name="adj" fmla="val 32558"/>
            </a:avLst>
          </a:prstGeom>
          <a:solidFill>
            <a:srgbClr val="101014"/>
          </a:solidFill>
          <a:ln/>
        </p:spPr>
      </p:sp>
      <p:sp>
        <p:nvSpPr>
          <p:cNvPr id="6" name="Text 3"/>
          <p:cNvSpPr/>
          <p:nvPr/>
        </p:nvSpPr>
        <p:spPr>
          <a:xfrm>
            <a:off x="6569988" y="1543407"/>
            <a:ext cx="2648783"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Error #1: vitle() Method</a:t>
            </a:r>
            <a:endParaRPr lang="en-US" sz="1950" dirty="0"/>
          </a:p>
        </p:txBody>
      </p:sp>
      <p:sp>
        <p:nvSpPr>
          <p:cNvPr id="7" name="Text 4"/>
          <p:cNvSpPr/>
          <p:nvPr/>
        </p:nvSpPr>
        <p:spPr>
          <a:xfrm>
            <a:off x="6569988" y="1972628"/>
            <a:ext cx="7045404"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plt.vitle()</a:t>
            </a:r>
            <a:r>
              <a:rPr lang="en-US" sz="1550" dirty="0">
                <a:solidFill>
                  <a:srgbClr val="39393C"/>
                </a:solidFill>
                <a:latin typeface="Open Sans" pitchFamily="34" charset="0"/>
                <a:ea typeface="Open Sans" pitchFamily="34" charset="-122"/>
                <a:cs typeface="Open Sans" pitchFamily="34" charset="-120"/>
              </a:rPr>
              <a:t> should be </a:t>
            </a:r>
            <a:r>
              <a:rPr lang="en-US" sz="1550" dirty="0">
                <a:solidFill>
                  <a:srgbClr val="39393C"/>
                </a:solidFill>
                <a:highlight>
                  <a:srgbClr val="E6E6EA"/>
                </a:highlight>
                <a:latin typeface="Consolas" pitchFamily="34" charset="0"/>
                <a:ea typeface="Consolas" pitchFamily="34" charset="-122"/>
                <a:cs typeface="Consolas" pitchFamily="34" charset="-120"/>
              </a:rPr>
              <a:t>plt.title()</a:t>
            </a:r>
            <a:r>
              <a:rPr lang="en-US" sz="1550" dirty="0">
                <a:solidFill>
                  <a:srgbClr val="39393C"/>
                </a:solidFill>
                <a:latin typeface="Open Sans" pitchFamily="34" charset="0"/>
                <a:ea typeface="Open Sans" pitchFamily="34" charset="-122"/>
                <a:cs typeface="Open Sans" pitchFamily="34" charset="-120"/>
              </a:rPr>
              <a:t> - a simple typo that will cause AttributeError</a:t>
            </a:r>
            <a:endParaRPr lang="en-US" sz="1550" dirty="0"/>
          </a:p>
        </p:txBody>
      </p:sp>
      <p:sp>
        <p:nvSpPr>
          <p:cNvPr id="8" name="Shape 5"/>
          <p:cNvSpPr/>
          <p:nvPr/>
        </p:nvSpPr>
        <p:spPr>
          <a:xfrm>
            <a:off x="6280190" y="2709743"/>
            <a:ext cx="7556421" cy="1506736"/>
          </a:xfrm>
          <a:prstGeom prst="roundRect">
            <a:avLst>
              <a:gd name="adj" fmla="val 7282"/>
            </a:avLst>
          </a:prstGeom>
          <a:solidFill>
            <a:srgbClr val="F3F3F7"/>
          </a:solidFill>
          <a:ln w="22860">
            <a:solidFill>
              <a:srgbClr val="C6C6D2"/>
            </a:solidFill>
            <a:prstDash val="solid"/>
          </a:ln>
        </p:spPr>
      </p:sp>
      <p:sp>
        <p:nvSpPr>
          <p:cNvPr id="9" name="Shape 6"/>
          <p:cNvSpPr/>
          <p:nvPr/>
        </p:nvSpPr>
        <p:spPr>
          <a:xfrm>
            <a:off x="6257330" y="2709743"/>
            <a:ext cx="91440" cy="1506736"/>
          </a:xfrm>
          <a:prstGeom prst="roundRect">
            <a:avLst>
              <a:gd name="adj" fmla="val 32558"/>
            </a:avLst>
          </a:prstGeom>
          <a:solidFill>
            <a:srgbClr val="101014"/>
          </a:solidFill>
          <a:ln/>
        </p:spPr>
      </p:sp>
      <p:sp>
        <p:nvSpPr>
          <p:cNvPr id="10" name="Text 7"/>
          <p:cNvSpPr/>
          <p:nvPr/>
        </p:nvSpPr>
        <p:spPr>
          <a:xfrm>
            <a:off x="6569988" y="2930962"/>
            <a:ext cx="2949654"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Error #2: vilabel() Method</a:t>
            </a:r>
            <a:endParaRPr lang="en-US" sz="1950" dirty="0"/>
          </a:p>
        </p:txBody>
      </p:sp>
      <p:sp>
        <p:nvSpPr>
          <p:cNvPr id="11" name="Text 8"/>
          <p:cNvSpPr/>
          <p:nvPr/>
        </p:nvSpPr>
        <p:spPr>
          <a:xfrm>
            <a:off x="6569988" y="3360182"/>
            <a:ext cx="7045404"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plt.vilabel()</a:t>
            </a:r>
            <a:r>
              <a:rPr lang="en-US" sz="1550" dirty="0">
                <a:solidFill>
                  <a:srgbClr val="39393C"/>
                </a:solidFill>
                <a:latin typeface="Open Sans" pitchFamily="34" charset="0"/>
                <a:ea typeface="Open Sans" pitchFamily="34" charset="-122"/>
                <a:cs typeface="Open Sans" pitchFamily="34" charset="-120"/>
              </a:rPr>
              <a:t> appears twice and should be </a:t>
            </a:r>
            <a:r>
              <a:rPr lang="en-US" sz="1550" dirty="0">
                <a:solidFill>
                  <a:srgbClr val="39393C"/>
                </a:solidFill>
                <a:highlight>
                  <a:srgbClr val="E6E6EA"/>
                </a:highlight>
                <a:latin typeface="Consolas" pitchFamily="34" charset="0"/>
                <a:ea typeface="Consolas" pitchFamily="34" charset="-122"/>
                <a:cs typeface="Consolas" pitchFamily="34" charset="-120"/>
              </a:rPr>
              <a:t>plt.xlabel()</a:t>
            </a:r>
            <a:r>
              <a:rPr lang="en-US" sz="1550" dirty="0">
                <a:solidFill>
                  <a:srgbClr val="39393C"/>
                </a:solidFill>
                <a:latin typeface="Open Sans" pitchFamily="34" charset="0"/>
                <a:ea typeface="Open Sans" pitchFamily="34" charset="-122"/>
                <a:cs typeface="Open Sans" pitchFamily="34" charset="-120"/>
              </a:rPr>
              <a:t> and </a:t>
            </a:r>
            <a:r>
              <a:rPr lang="en-US" sz="1550" dirty="0">
                <a:solidFill>
                  <a:srgbClr val="39393C"/>
                </a:solidFill>
                <a:highlight>
                  <a:srgbClr val="E6E6EA"/>
                </a:highlight>
                <a:latin typeface="Consolas" pitchFamily="34" charset="0"/>
                <a:ea typeface="Consolas" pitchFamily="34" charset="-122"/>
                <a:cs typeface="Consolas" pitchFamily="34" charset="-120"/>
              </a:rPr>
              <a:t>plt.ylabel()</a:t>
            </a:r>
            <a:r>
              <a:rPr lang="en-US" sz="1550" dirty="0">
                <a:solidFill>
                  <a:srgbClr val="39393C"/>
                </a:solidFill>
                <a:latin typeface="Open Sans" pitchFamily="34" charset="0"/>
                <a:ea typeface="Open Sans" pitchFamily="34" charset="-122"/>
                <a:cs typeface="Open Sans" pitchFamily="34" charset="-120"/>
              </a:rPr>
              <a:t> respectively</a:t>
            </a:r>
            <a:endParaRPr lang="en-US" sz="1550" dirty="0"/>
          </a:p>
        </p:txBody>
      </p:sp>
      <p:sp>
        <p:nvSpPr>
          <p:cNvPr id="12" name="Shape 9"/>
          <p:cNvSpPr/>
          <p:nvPr/>
        </p:nvSpPr>
        <p:spPr>
          <a:xfrm>
            <a:off x="6280190" y="4414838"/>
            <a:ext cx="7556421" cy="1506736"/>
          </a:xfrm>
          <a:prstGeom prst="roundRect">
            <a:avLst>
              <a:gd name="adj" fmla="val 7282"/>
            </a:avLst>
          </a:prstGeom>
          <a:solidFill>
            <a:srgbClr val="F3F3F7"/>
          </a:solidFill>
          <a:ln w="22860">
            <a:solidFill>
              <a:srgbClr val="C6C6D2"/>
            </a:solidFill>
            <a:prstDash val="solid"/>
          </a:ln>
        </p:spPr>
      </p:sp>
      <p:sp>
        <p:nvSpPr>
          <p:cNvPr id="13" name="Shape 10"/>
          <p:cNvSpPr/>
          <p:nvPr/>
        </p:nvSpPr>
        <p:spPr>
          <a:xfrm>
            <a:off x="6257330" y="4414838"/>
            <a:ext cx="91440" cy="1506736"/>
          </a:xfrm>
          <a:prstGeom prst="roundRect">
            <a:avLst>
              <a:gd name="adj" fmla="val 32558"/>
            </a:avLst>
          </a:prstGeom>
          <a:solidFill>
            <a:srgbClr val="101014"/>
          </a:solidFill>
          <a:ln/>
        </p:spPr>
      </p:sp>
      <p:sp>
        <p:nvSpPr>
          <p:cNvPr id="14" name="Text 11"/>
          <p:cNvSpPr/>
          <p:nvPr/>
        </p:nvSpPr>
        <p:spPr>
          <a:xfrm>
            <a:off x="6569988" y="4636056"/>
            <a:ext cx="4378881"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Error #3: Variable Name Inconsistency</a:t>
            </a:r>
            <a:endParaRPr lang="en-US" sz="1950" dirty="0"/>
          </a:p>
        </p:txBody>
      </p:sp>
      <p:sp>
        <p:nvSpPr>
          <p:cNvPr id="15" name="Text 12"/>
          <p:cNvSpPr/>
          <p:nvPr/>
        </p:nvSpPr>
        <p:spPr>
          <a:xfrm>
            <a:off x="6569988" y="5065276"/>
            <a:ext cx="7045404"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loudness_t</a:t>
            </a:r>
            <a:r>
              <a:rPr lang="en-US" sz="1550" dirty="0">
                <a:solidFill>
                  <a:srgbClr val="39393C"/>
                </a:solidFill>
                <a:latin typeface="Open Sans" pitchFamily="34" charset="0"/>
                <a:ea typeface="Open Sans" pitchFamily="34" charset="-122"/>
                <a:cs typeface="Open Sans" pitchFamily="34" charset="-120"/>
              </a:rPr>
              <a:t> defined but </a:t>
            </a:r>
            <a:r>
              <a:rPr lang="en-US" sz="1550" dirty="0">
                <a:solidFill>
                  <a:srgbClr val="39393C"/>
                </a:solidFill>
                <a:highlight>
                  <a:srgbClr val="E6E6EA"/>
                </a:highlight>
                <a:latin typeface="Consolas" pitchFamily="34" charset="0"/>
                <a:ea typeface="Consolas" pitchFamily="34" charset="-122"/>
                <a:cs typeface="Consolas" pitchFamily="34" charset="-120"/>
              </a:rPr>
              <a:t>loudness_std</a:t>
            </a:r>
            <a:r>
              <a:rPr lang="en-US" sz="1550" dirty="0">
                <a:solidFill>
                  <a:srgbClr val="39393C"/>
                </a:solidFill>
                <a:latin typeface="Open Sans" pitchFamily="34" charset="0"/>
                <a:ea typeface="Open Sans" pitchFamily="34" charset="-122"/>
                <a:cs typeface="Open Sans" pitchFamily="34" charset="-120"/>
              </a:rPr>
              <a:t> used in calculations - will raise NameError</a:t>
            </a:r>
            <a:endParaRPr lang="en-US" sz="1550" dirty="0"/>
          </a:p>
        </p:txBody>
      </p:sp>
      <p:sp>
        <p:nvSpPr>
          <p:cNvPr id="16" name="Shape 13"/>
          <p:cNvSpPr/>
          <p:nvPr/>
        </p:nvSpPr>
        <p:spPr>
          <a:xfrm>
            <a:off x="6280190" y="6119932"/>
            <a:ext cx="7556421" cy="1506736"/>
          </a:xfrm>
          <a:prstGeom prst="roundRect">
            <a:avLst>
              <a:gd name="adj" fmla="val 7282"/>
            </a:avLst>
          </a:prstGeom>
          <a:solidFill>
            <a:srgbClr val="F3F3F7"/>
          </a:solidFill>
          <a:ln w="22860">
            <a:solidFill>
              <a:srgbClr val="C6C6D2"/>
            </a:solidFill>
            <a:prstDash val="solid"/>
          </a:ln>
        </p:spPr>
      </p:sp>
      <p:sp>
        <p:nvSpPr>
          <p:cNvPr id="17" name="Shape 14"/>
          <p:cNvSpPr/>
          <p:nvPr/>
        </p:nvSpPr>
        <p:spPr>
          <a:xfrm>
            <a:off x="6257330" y="6119932"/>
            <a:ext cx="91440" cy="1506736"/>
          </a:xfrm>
          <a:prstGeom prst="roundRect">
            <a:avLst>
              <a:gd name="adj" fmla="val 32558"/>
            </a:avLst>
          </a:prstGeom>
          <a:solidFill>
            <a:srgbClr val="101014"/>
          </a:solidFill>
          <a:ln/>
        </p:spPr>
      </p:sp>
      <p:sp>
        <p:nvSpPr>
          <p:cNvPr id="18" name="Text 15"/>
          <p:cNvSpPr/>
          <p:nvPr/>
        </p:nvSpPr>
        <p:spPr>
          <a:xfrm>
            <a:off x="6569988" y="6341150"/>
            <a:ext cx="3732609"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Error #4: Invalid F-string Syntax</a:t>
            </a:r>
            <a:endParaRPr lang="en-US" sz="1950" dirty="0"/>
          </a:p>
        </p:txBody>
      </p:sp>
      <p:sp>
        <p:nvSpPr>
          <p:cNvPr id="19" name="Text 16"/>
          <p:cNvSpPr/>
          <p:nvPr/>
        </p:nvSpPr>
        <p:spPr>
          <a:xfrm>
            <a:off x="6569988" y="6770370"/>
            <a:ext cx="7045404"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{loudness_mean +/- std)</a:t>
            </a:r>
            <a:r>
              <a:rPr lang="en-US" sz="1550" dirty="0">
                <a:solidFill>
                  <a:srgbClr val="39393C"/>
                </a:solidFill>
                <a:latin typeface="Open Sans" pitchFamily="34" charset="0"/>
                <a:ea typeface="Open Sans" pitchFamily="34" charset="-122"/>
                <a:cs typeface="Open Sans" pitchFamily="34" charset="-120"/>
              </a:rPr>
              <a:t> contains invalid operators - should use separate calculations for range boundaries</a:t>
            </a:r>
            <a:endParaRPr lang="en-US" sz="1550" dirty="0"/>
          </a:p>
        </p:txBody>
      </p:sp>
      <p:pic>
        <p:nvPicPr>
          <p:cNvPr id="21" name="Picture 20">
            <a:extLst>
              <a:ext uri="{FF2B5EF4-FFF2-40B4-BE49-F238E27FC236}">
                <a16:creationId xmlns:a16="http://schemas.microsoft.com/office/drawing/2014/main" id="{0B63EED6-85F7-5479-ED82-4912CB6BB3A5}"/>
              </a:ext>
            </a:extLst>
          </p:cNvPr>
          <p:cNvPicPr>
            <a:picLocks noChangeAspect="1"/>
          </p:cNvPicPr>
          <p:nvPr/>
        </p:nvPicPr>
        <p:blipFill>
          <a:blip r:embed="rId3"/>
          <a:stretch>
            <a:fillRect/>
          </a:stretch>
        </p:blipFill>
        <p:spPr>
          <a:xfrm>
            <a:off x="119778" y="1322189"/>
            <a:ext cx="5745763" cy="6304479"/>
          </a:xfrm>
          <a:prstGeom prst="rect">
            <a:avLst/>
          </a:prstGeom>
        </p:spPr>
      </p:pic>
    </p:spTree>
    <p:extLst>
      <p:ext uri="{BB962C8B-B14F-4D97-AF65-F5344CB8AC3E}">
        <p14:creationId xmlns:p14="http://schemas.microsoft.com/office/powerpoint/2010/main" val="3376536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433"/>
          </a:xfrm>
          <a:prstGeom prst="rect">
            <a:avLst/>
          </a:prstGeom>
        </p:spPr>
      </p:pic>
      <p:sp>
        <p:nvSpPr>
          <p:cNvPr id="3" name="Text 0"/>
          <p:cNvSpPr/>
          <p:nvPr/>
        </p:nvSpPr>
        <p:spPr>
          <a:xfrm>
            <a:off x="725329" y="498634"/>
            <a:ext cx="6561773" cy="453271"/>
          </a:xfrm>
          <a:prstGeom prst="rect">
            <a:avLst/>
          </a:prstGeom>
          <a:noFill/>
          <a:ln/>
        </p:spPr>
        <p:txBody>
          <a:bodyPr wrap="none" lIns="0" tIns="0" rIns="0" bIns="0" rtlCol="0" anchor="t"/>
          <a:lstStyle/>
          <a:p>
            <a:pPr marL="0" indent="0" algn="l">
              <a:lnSpc>
                <a:spcPts val="3550"/>
              </a:lnSpc>
              <a:buNone/>
            </a:pPr>
            <a:r>
              <a:rPr lang="en-US" sz="2850" b="1" dirty="0">
                <a:solidFill>
                  <a:srgbClr val="101014"/>
                </a:solidFill>
                <a:latin typeface="Playfair Display Bold" pitchFamily="34" charset="0"/>
                <a:ea typeface="Playfair Display Bold" pitchFamily="34" charset="-122"/>
                <a:cs typeface="Playfair Display Bold" pitchFamily="34" charset="-120"/>
              </a:rPr>
              <a:t>Corrected Loudness Visualization Code</a:t>
            </a:r>
            <a:endParaRPr lang="en-US" sz="2850" dirty="0"/>
          </a:p>
        </p:txBody>
      </p:sp>
      <p:sp>
        <p:nvSpPr>
          <p:cNvPr id="4" name="Text 1"/>
          <p:cNvSpPr/>
          <p:nvPr/>
        </p:nvSpPr>
        <p:spPr>
          <a:xfrm>
            <a:off x="725329" y="1133237"/>
            <a:ext cx="2765941" cy="340043"/>
          </a:xfrm>
          <a:prstGeom prst="rect">
            <a:avLst/>
          </a:prstGeom>
          <a:noFill/>
          <a:ln/>
        </p:spPr>
        <p:txBody>
          <a:bodyPr wrap="none" lIns="0" tIns="0" rIns="0" bIns="0" rtlCol="0" anchor="t"/>
          <a:lstStyle/>
          <a:p>
            <a:pPr marL="0" indent="0" algn="l">
              <a:lnSpc>
                <a:spcPts val="2650"/>
              </a:lnSpc>
              <a:buNone/>
            </a:pPr>
            <a:r>
              <a:rPr lang="en-US" sz="2100" b="1" dirty="0">
                <a:solidFill>
                  <a:srgbClr val="101014"/>
                </a:solidFill>
                <a:latin typeface="Playfair Display Bold" pitchFamily="34" charset="0"/>
                <a:ea typeface="Playfair Display Bold" pitchFamily="34" charset="-122"/>
                <a:cs typeface="Playfair Display Bold" pitchFamily="34" charset="-120"/>
              </a:rPr>
              <a:t>Fixed Implementation</a:t>
            </a:r>
            <a:endParaRPr lang="en-US" sz="2100" dirty="0"/>
          </a:p>
        </p:txBody>
      </p:sp>
      <p:sp>
        <p:nvSpPr>
          <p:cNvPr id="5" name="Shape 2"/>
          <p:cNvSpPr/>
          <p:nvPr/>
        </p:nvSpPr>
        <p:spPr>
          <a:xfrm>
            <a:off x="725329" y="1745218"/>
            <a:ext cx="7693343" cy="5202555"/>
          </a:xfrm>
          <a:prstGeom prst="roundRect">
            <a:avLst>
              <a:gd name="adj" fmla="val 523"/>
            </a:avLst>
          </a:prstGeom>
          <a:solidFill>
            <a:srgbClr val="E6E6EA"/>
          </a:solidFill>
          <a:ln/>
        </p:spPr>
      </p:sp>
      <p:sp>
        <p:nvSpPr>
          <p:cNvPr id="6" name="Shape 3"/>
          <p:cNvSpPr/>
          <p:nvPr/>
        </p:nvSpPr>
        <p:spPr>
          <a:xfrm>
            <a:off x="716280" y="1745218"/>
            <a:ext cx="7711440" cy="5202555"/>
          </a:xfrm>
          <a:prstGeom prst="roundRect">
            <a:avLst>
              <a:gd name="adj" fmla="val 523"/>
            </a:avLst>
          </a:prstGeom>
          <a:solidFill>
            <a:srgbClr val="E6E6EA"/>
          </a:solidFill>
          <a:ln/>
        </p:spPr>
      </p:sp>
      <p:sp>
        <p:nvSpPr>
          <p:cNvPr id="7" name="Text 4"/>
          <p:cNvSpPr/>
          <p:nvPr/>
        </p:nvSpPr>
        <p:spPr>
          <a:xfrm>
            <a:off x="897612" y="1881188"/>
            <a:ext cx="7348776" cy="4930616"/>
          </a:xfrm>
          <a:prstGeom prst="rect">
            <a:avLst/>
          </a:prstGeom>
          <a:noFill/>
          <a:ln/>
        </p:spPr>
        <p:txBody>
          <a:bodyPr wrap="square" lIns="0" tIns="0" rIns="0" bIns="0" rtlCol="0" anchor="t"/>
          <a:lstStyle/>
          <a:p>
            <a:pPr marL="0" indent="0" algn="l">
              <a:lnSpc>
                <a:spcPts val="2250"/>
              </a:lnSpc>
              <a:buNone/>
            </a:pPr>
            <a:r>
              <a:rPr lang="en-US" sz="1400" dirty="0">
                <a:solidFill>
                  <a:srgbClr val="39393C"/>
                </a:solidFill>
                <a:highlight>
                  <a:srgbClr val="E6E6EA"/>
                </a:highlight>
                <a:latin typeface="Consolas" pitchFamily="34" charset="0"/>
                <a:ea typeface="Consolas" pitchFamily="34" charset="-122"/>
                <a:cs typeface="Consolas" pitchFamily="34" charset="-120"/>
              </a:rPr>
              <a:t>plt.figure(figsize=(10, 6))sns.histplot(df['loudness'], bins=30, kde=True)plt.title('Distribution of Loudness Levels (dB)')plt.xlabel('Loudness (dB)')plt.ylabel('Frequency')plt.show()loudness_mean = df['loudness'].mean()loudness_min = df['loudness'].min()loudness_max = df['loudness'].max()loudness_std = df['loudness'].std()print(f"Average loudness: {loudness_mean:.2f} dB")print(f"Range (mean ± std): {loudness_mean - loudness_std:.2f} dB to {loudness_mean + loudness_std:.2f} dB")print(f"Minimum loudness: {loudness_min:.2f} dB")print(f"Maximum loudness: {loudness_max:.2f} dB")</a:t>
            </a:r>
            <a:endParaRPr lang="en-US" sz="1400" dirty="0"/>
          </a:p>
        </p:txBody>
      </p:sp>
      <p:sp>
        <p:nvSpPr>
          <p:cNvPr id="8" name="Text 5"/>
          <p:cNvSpPr/>
          <p:nvPr/>
        </p:nvSpPr>
        <p:spPr>
          <a:xfrm>
            <a:off x="725329" y="7151727"/>
            <a:ext cx="7693343" cy="580073"/>
          </a:xfrm>
          <a:prstGeom prst="rect">
            <a:avLst/>
          </a:prstGeom>
          <a:noFill/>
          <a:ln/>
        </p:spPr>
        <p:txBody>
          <a:bodyPr wrap="square" lIns="0" tIns="0" rIns="0" bIns="0" rtlCol="0" anchor="t"/>
          <a:lstStyle/>
          <a:p>
            <a:pPr marL="0" indent="0" algn="l">
              <a:lnSpc>
                <a:spcPts val="2250"/>
              </a:lnSpc>
              <a:buNone/>
            </a:pPr>
            <a:r>
              <a:rPr lang="en-US" sz="1400" dirty="0">
                <a:solidFill>
                  <a:srgbClr val="39393C"/>
                </a:solidFill>
                <a:latin typeface="Open Sans" pitchFamily="34" charset="0"/>
                <a:ea typeface="Open Sans" pitchFamily="34" charset="-122"/>
                <a:cs typeface="Open Sans" pitchFamily="34" charset="-120"/>
              </a:rPr>
              <a:t>Key fixes: corrected all method names, fixed variable naming (</a:t>
            </a:r>
            <a:r>
              <a:rPr lang="en-US" sz="1400" dirty="0">
                <a:solidFill>
                  <a:srgbClr val="39393C"/>
                </a:solidFill>
                <a:highlight>
                  <a:srgbClr val="E6E6EA"/>
                </a:highlight>
                <a:latin typeface="Consolas" pitchFamily="34" charset="0"/>
                <a:ea typeface="Consolas" pitchFamily="34" charset="-122"/>
                <a:cs typeface="Consolas" pitchFamily="34" charset="-120"/>
              </a:rPr>
              <a:t>loudness_std</a:t>
            </a:r>
            <a:r>
              <a:rPr lang="en-US" sz="1400" dirty="0">
                <a:solidFill>
                  <a:srgbClr val="39393C"/>
                </a:solidFill>
                <a:latin typeface="Open Sans" pitchFamily="34" charset="0"/>
                <a:ea typeface="Open Sans" pitchFamily="34" charset="-122"/>
                <a:cs typeface="Open Sans" pitchFamily="34" charset="-120"/>
              </a:rPr>
              <a:t>), and properly formatted the range calculation with separate expressions.</a:t>
            </a:r>
            <a:endParaRPr lang="en-US" sz="1400" dirty="0"/>
          </a:p>
        </p:txBody>
      </p:sp>
    </p:spTree>
    <p:extLst>
      <p:ext uri="{BB962C8B-B14F-4D97-AF65-F5344CB8AC3E}">
        <p14:creationId xmlns:p14="http://schemas.microsoft.com/office/powerpoint/2010/main" val="1127367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744623"/>
            <a:ext cx="4993362"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Mode Distribution Analysis</a:t>
            </a:r>
            <a:endParaRPr lang="en-US" sz="3100" dirty="0"/>
          </a:p>
        </p:txBody>
      </p:sp>
      <p:sp>
        <p:nvSpPr>
          <p:cNvPr id="3" name="Text 1"/>
          <p:cNvSpPr/>
          <p:nvPr/>
        </p:nvSpPr>
        <p:spPr>
          <a:xfrm>
            <a:off x="793790" y="266235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Major vs. Minor Keys</a:t>
            </a:r>
            <a:endParaRPr lang="en-US" sz="2300" dirty="0"/>
          </a:p>
        </p:txBody>
      </p:sp>
      <p:sp>
        <p:nvSpPr>
          <p:cNvPr id="4" name="Text 2"/>
          <p:cNvSpPr/>
          <p:nvPr/>
        </p:nvSpPr>
        <p:spPr>
          <a:xfrm>
            <a:off x="793790" y="3232785"/>
            <a:ext cx="4926568"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countplot reveals the distribution between major (1) and minor (0) modes in your dataset. The visualization uses proper parameter ordering and includes rotation settings for readability.</a:t>
            </a:r>
            <a:endParaRPr lang="en-US" sz="1550" dirty="0"/>
          </a:p>
        </p:txBody>
      </p:sp>
      <p:sp>
        <p:nvSpPr>
          <p:cNvPr id="5" name="Text 3"/>
          <p:cNvSpPr/>
          <p:nvPr/>
        </p:nvSpPr>
        <p:spPr>
          <a:xfrm>
            <a:off x="793790" y="4681538"/>
            <a:ext cx="4926568" cy="95261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code correctly uses </a:t>
            </a:r>
            <a:r>
              <a:rPr lang="en-US" sz="1550" dirty="0">
                <a:solidFill>
                  <a:srgbClr val="39393C"/>
                </a:solidFill>
                <a:highlight>
                  <a:srgbClr val="E6E6EA"/>
                </a:highlight>
                <a:latin typeface="Consolas" pitchFamily="34" charset="0"/>
                <a:ea typeface="Consolas" pitchFamily="34" charset="-122"/>
                <a:cs typeface="Consolas" pitchFamily="34" charset="-120"/>
              </a:rPr>
              <a:t>value_counts()</a:t>
            </a:r>
            <a:r>
              <a:rPr lang="en-US" sz="1550" dirty="0">
                <a:solidFill>
                  <a:srgbClr val="39393C"/>
                </a:solidFill>
                <a:latin typeface="Open Sans" pitchFamily="34" charset="0"/>
                <a:ea typeface="Open Sans" pitchFamily="34" charset="-122"/>
                <a:cs typeface="Open Sans" pitchFamily="34" charset="-120"/>
              </a:rPr>
              <a:t> to get frequency data before plotting, ensuring the bars are ordered by count.</a:t>
            </a:r>
            <a:endParaRPr lang="en-US" sz="1550" dirty="0"/>
          </a:p>
        </p:txBody>
      </p:sp>
      <p:pic>
        <p:nvPicPr>
          <p:cNvPr id="8" name="Picture 7">
            <a:extLst>
              <a:ext uri="{FF2B5EF4-FFF2-40B4-BE49-F238E27FC236}">
                <a16:creationId xmlns:a16="http://schemas.microsoft.com/office/drawing/2014/main" id="{B37C1E04-1422-BC2C-37BD-3448EC40C218}"/>
              </a:ext>
            </a:extLst>
          </p:cNvPr>
          <p:cNvPicPr>
            <a:picLocks noChangeAspect="1"/>
          </p:cNvPicPr>
          <p:nvPr/>
        </p:nvPicPr>
        <p:blipFill>
          <a:blip r:embed="rId3"/>
          <a:stretch>
            <a:fillRect/>
          </a:stretch>
        </p:blipFill>
        <p:spPr>
          <a:xfrm>
            <a:off x="5924550" y="1274802"/>
            <a:ext cx="8267700" cy="5210175"/>
          </a:xfrm>
          <a:prstGeom prst="rect">
            <a:avLst/>
          </a:prstGeom>
        </p:spPr>
      </p:pic>
    </p:spTree>
    <p:extLst>
      <p:ext uri="{BB962C8B-B14F-4D97-AF65-F5344CB8AC3E}">
        <p14:creationId xmlns:p14="http://schemas.microsoft.com/office/powerpoint/2010/main" val="198589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48070" y="514350"/>
            <a:ext cx="8502134" cy="584359"/>
          </a:xfrm>
          <a:prstGeom prst="rect">
            <a:avLst/>
          </a:prstGeom>
          <a:noFill/>
          <a:ln/>
        </p:spPr>
        <p:txBody>
          <a:bodyPr wrap="none" lIns="0" tIns="0" rIns="0" bIns="0" rtlCol="0" anchor="t"/>
          <a:lstStyle/>
          <a:p>
            <a:pPr marL="0" indent="0" algn="l">
              <a:lnSpc>
                <a:spcPts val="4600"/>
              </a:lnSpc>
              <a:buNone/>
            </a:pPr>
            <a:r>
              <a:rPr lang="en-US" sz="3650" b="1" dirty="0">
                <a:solidFill>
                  <a:srgbClr val="101014"/>
                </a:solidFill>
                <a:latin typeface="Playfair Display Bold" pitchFamily="34" charset="0"/>
                <a:ea typeface="Playfair Display Bold" pitchFamily="34" charset="-122"/>
                <a:cs typeface="Playfair Display Bold" pitchFamily="34" charset="-120"/>
              </a:rPr>
              <a:t>Understanding Your Dataset: First Look</a:t>
            </a:r>
            <a:endParaRPr lang="en-US" sz="3650" dirty="0"/>
          </a:p>
        </p:txBody>
      </p:sp>
      <p:sp>
        <p:nvSpPr>
          <p:cNvPr id="3" name="Text 1"/>
          <p:cNvSpPr/>
          <p:nvPr/>
        </p:nvSpPr>
        <p:spPr>
          <a:xfrm>
            <a:off x="748070" y="1547455"/>
            <a:ext cx="7697986" cy="1196816"/>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Before cleaning any dataset, it's crucial to understand its structure and contents. The Spotify tracks dataset contains 15,828 songs with 22 features including metadata like track names, artists, and release years, plus audio characteristics like danceability, energy, and tempo.</a:t>
            </a:r>
            <a:endParaRPr lang="en-US" sz="1450" dirty="0"/>
          </a:p>
        </p:txBody>
      </p:sp>
      <p:sp>
        <p:nvSpPr>
          <p:cNvPr id="4" name="Text 2"/>
          <p:cNvSpPr/>
          <p:nvPr/>
        </p:nvSpPr>
        <p:spPr>
          <a:xfrm>
            <a:off x="748070" y="2912507"/>
            <a:ext cx="7697986" cy="1196816"/>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Use </a:t>
            </a:r>
            <a:r>
              <a:rPr lang="en-US" sz="1450" dirty="0">
                <a:solidFill>
                  <a:srgbClr val="39393C"/>
                </a:solidFill>
                <a:highlight>
                  <a:srgbClr val="E6E6EA"/>
                </a:highlight>
                <a:latin typeface="Consolas" pitchFamily="34" charset="0"/>
                <a:ea typeface="Consolas" pitchFamily="34" charset="-122"/>
                <a:cs typeface="Consolas" pitchFamily="34" charset="-120"/>
              </a:rPr>
              <a:t>df.head()</a:t>
            </a:r>
            <a:r>
              <a:rPr lang="en-US" sz="1450" dirty="0">
                <a:solidFill>
                  <a:srgbClr val="39393C"/>
                </a:solidFill>
                <a:latin typeface="Open Sans" pitchFamily="34" charset="0"/>
                <a:ea typeface="Open Sans" pitchFamily="34" charset="-122"/>
                <a:cs typeface="Open Sans" pitchFamily="34" charset="-120"/>
              </a:rPr>
              <a:t> and </a:t>
            </a:r>
            <a:r>
              <a:rPr lang="en-US" sz="1450" dirty="0">
                <a:solidFill>
                  <a:srgbClr val="39393C"/>
                </a:solidFill>
                <a:highlight>
                  <a:srgbClr val="E6E6EA"/>
                </a:highlight>
                <a:latin typeface="Consolas" pitchFamily="34" charset="0"/>
                <a:ea typeface="Consolas" pitchFamily="34" charset="-122"/>
                <a:cs typeface="Consolas" pitchFamily="34" charset="-120"/>
              </a:rPr>
              <a:t>df.tail()</a:t>
            </a:r>
            <a:r>
              <a:rPr lang="en-US" sz="1450" dirty="0">
                <a:solidFill>
                  <a:srgbClr val="39393C"/>
                </a:solidFill>
                <a:latin typeface="Open Sans" pitchFamily="34" charset="0"/>
                <a:ea typeface="Open Sans" pitchFamily="34" charset="-122"/>
                <a:cs typeface="Open Sans" pitchFamily="34" charset="-120"/>
              </a:rPr>
              <a:t> to inspect the first and last rows. This reveals data formatting issues immediately - notice the truncated URLs and inconsistent spacing in the sample data. The </a:t>
            </a:r>
            <a:r>
              <a:rPr lang="en-US" sz="1450" dirty="0">
                <a:solidFill>
                  <a:srgbClr val="39393C"/>
                </a:solidFill>
                <a:highlight>
                  <a:srgbClr val="E6E6EA"/>
                </a:highlight>
                <a:latin typeface="Consolas" pitchFamily="34" charset="0"/>
                <a:ea typeface="Consolas" pitchFamily="34" charset="-122"/>
                <a:cs typeface="Consolas" pitchFamily="34" charset="-120"/>
              </a:rPr>
              <a:t>df.info()</a:t>
            </a:r>
            <a:r>
              <a:rPr lang="en-US" sz="1450" dirty="0">
                <a:solidFill>
                  <a:srgbClr val="39393C"/>
                </a:solidFill>
                <a:latin typeface="Open Sans" pitchFamily="34" charset="0"/>
                <a:ea typeface="Open Sans" pitchFamily="34" charset="-122"/>
                <a:cs typeface="Open Sans" pitchFamily="34" charset="-120"/>
              </a:rPr>
              <a:t> method provides a comprehensive overview of column types and missing values.</a:t>
            </a:r>
            <a:endParaRPr lang="en-US" sz="1450" dirty="0"/>
          </a:p>
        </p:txBody>
      </p:sp>
      <p:sp>
        <p:nvSpPr>
          <p:cNvPr id="5" name="Text 3"/>
          <p:cNvSpPr/>
          <p:nvPr/>
        </p:nvSpPr>
        <p:spPr>
          <a:xfrm>
            <a:off x="8909923" y="1683068"/>
            <a:ext cx="4979908" cy="617220"/>
          </a:xfrm>
          <a:prstGeom prst="rect">
            <a:avLst/>
          </a:prstGeom>
          <a:noFill/>
          <a:ln/>
        </p:spPr>
        <p:txBody>
          <a:bodyPr wrap="none" lIns="0" tIns="0" rIns="0" bIns="0" rtlCol="0" anchor="t"/>
          <a:lstStyle/>
          <a:p>
            <a:pPr marL="0" indent="0" algn="ctr">
              <a:lnSpc>
                <a:spcPts val="4850"/>
              </a:lnSpc>
              <a:buNone/>
            </a:pPr>
            <a:r>
              <a:rPr lang="en-US" sz="4850" b="1" dirty="0">
                <a:solidFill>
                  <a:srgbClr val="39393C"/>
                </a:solidFill>
                <a:latin typeface="Playfair Display Bold" pitchFamily="34" charset="0"/>
                <a:ea typeface="Playfair Display Bold" pitchFamily="34" charset="-122"/>
                <a:cs typeface="Playfair Display Bold" pitchFamily="34" charset="-120"/>
              </a:rPr>
              <a:t>15,828</a:t>
            </a:r>
            <a:endParaRPr lang="en-US" sz="4850" dirty="0"/>
          </a:p>
        </p:txBody>
      </p:sp>
      <p:sp>
        <p:nvSpPr>
          <p:cNvPr id="6" name="Text 4"/>
          <p:cNvSpPr/>
          <p:nvPr/>
        </p:nvSpPr>
        <p:spPr>
          <a:xfrm>
            <a:off x="10230803" y="2534007"/>
            <a:ext cx="2338030" cy="292298"/>
          </a:xfrm>
          <a:prstGeom prst="rect">
            <a:avLst/>
          </a:prstGeom>
          <a:noFill/>
          <a:ln/>
        </p:spPr>
        <p:txBody>
          <a:bodyPr wrap="none" lIns="0" tIns="0" rIns="0" bIns="0" rtlCol="0" anchor="t"/>
          <a:lstStyle/>
          <a:p>
            <a:pPr marL="0" indent="0" algn="ctr">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Total Tracks</a:t>
            </a:r>
            <a:endParaRPr lang="en-US" sz="1800" dirty="0"/>
          </a:p>
        </p:txBody>
      </p:sp>
      <p:sp>
        <p:nvSpPr>
          <p:cNvPr id="7" name="Text 5"/>
          <p:cNvSpPr/>
          <p:nvPr/>
        </p:nvSpPr>
        <p:spPr>
          <a:xfrm>
            <a:off x="8909923" y="3013234"/>
            <a:ext cx="4979908" cy="299204"/>
          </a:xfrm>
          <a:prstGeom prst="rect">
            <a:avLst/>
          </a:prstGeom>
          <a:noFill/>
          <a:ln/>
        </p:spPr>
        <p:txBody>
          <a:bodyPr wrap="none" lIns="0" tIns="0" rIns="0" bIns="0" rtlCol="0" anchor="t"/>
          <a:lstStyle/>
          <a:p>
            <a:pPr marL="0" indent="0" algn="ctr">
              <a:lnSpc>
                <a:spcPts val="2350"/>
              </a:lnSpc>
              <a:buNone/>
            </a:pPr>
            <a:r>
              <a:rPr lang="en-US" sz="1450" dirty="0">
                <a:solidFill>
                  <a:srgbClr val="39393C"/>
                </a:solidFill>
                <a:latin typeface="Open Sans" pitchFamily="34" charset="0"/>
                <a:ea typeface="Open Sans" pitchFamily="34" charset="-122"/>
                <a:cs typeface="Open Sans" pitchFamily="34" charset="-120"/>
              </a:rPr>
              <a:t>Songs in dataset</a:t>
            </a:r>
            <a:endParaRPr lang="en-US" sz="1450" dirty="0"/>
          </a:p>
        </p:txBody>
      </p:sp>
      <p:sp>
        <p:nvSpPr>
          <p:cNvPr id="8" name="Text 6"/>
          <p:cNvSpPr/>
          <p:nvPr/>
        </p:nvSpPr>
        <p:spPr>
          <a:xfrm>
            <a:off x="8909923" y="3779877"/>
            <a:ext cx="4979908" cy="617220"/>
          </a:xfrm>
          <a:prstGeom prst="rect">
            <a:avLst/>
          </a:prstGeom>
          <a:noFill/>
          <a:ln/>
        </p:spPr>
        <p:txBody>
          <a:bodyPr wrap="none" lIns="0" tIns="0" rIns="0" bIns="0" rtlCol="0" anchor="t"/>
          <a:lstStyle/>
          <a:p>
            <a:pPr marL="0" indent="0" algn="ctr">
              <a:lnSpc>
                <a:spcPts val="4850"/>
              </a:lnSpc>
              <a:buNone/>
            </a:pPr>
            <a:r>
              <a:rPr lang="en-US" sz="4850" b="1" dirty="0">
                <a:solidFill>
                  <a:srgbClr val="39393C"/>
                </a:solidFill>
                <a:latin typeface="Playfair Display Bold" pitchFamily="34" charset="0"/>
                <a:ea typeface="Playfair Display Bold" pitchFamily="34" charset="-122"/>
                <a:cs typeface="Playfair Display Bold" pitchFamily="34" charset="-120"/>
              </a:rPr>
              <a:t>22</a:t>
            </a:r>
            <a:endParaRPr lang="en-US" sz="4850" dirty="0"/>
          </a:p>
        </p:txBody>
      </p:sp>
      <p:sp>
        <p:nvSpPr>
          <p:cNvPr id="9" name="Text 7"/>
          <p:cNvSpPr/>
          <p:nvPr/>
        </p:nvSpPr>
        <p:spPr>
          <a:xfrm>
            <a:off x="10230803" y="4630817"/>
            <a:ext cx="2338030" cy="292298"/>
          </a:xfrm>
          <a:prstGeom prst="rect">
            <a:avLst/>
          </a:prstGeom>
          <a:noFill/>
          <a:ln/>
        </p:spPr>
        <p:txBody>
          <a:bodyPr wrap="none" lIns="0" tIns="0" rIns="0" bIns="0" rtlCol="0" anchor="t"/>
          <a:lstStyle/>
          <a:p>
            <a:pPr marL="0" indent="0" algn="ctr">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Features</a:t>
            </a:r>
            <a:endParaRPr lang="en-US" sz="1800" dirty="0"/>
          </a:p>
        </p:txBody>
      </p:sp>
      <p:sp>
        <p:nvSpPr>
          <p:cNvPr id="10" name="Text 8"/>
          <p:cNvSpPr/>
          <p:nvPr/>
        </p:nvSpPr>
        <p:spPr>
          <a:xfrm>
            <a:off x="8909923" y="5110043"/>
            <a:ext cx="4979908" cy="299204"/>
          </a:xfrm>
          <a:prstGeom prst="rect">
            <a:avLst/>
          </a:prstGeom>
          <a:noFill/>
          <a:ln/>
        </p:spPr>
        <p:txBody>
          <a:bodyPr wrap="none" lIns="0" tIns="0" rIns="0" bIns="0" rtlCol="0" anchor="t"/>
          <a:lstStyle/>
          <a:p>
            <a:pPr marL="0" indent="0" algn="ctr">
              <a:lnSpc>
                <a:spcPts val="2350"/>
              </a:lnSpc>
              <a:buNone/>
            </a:pPr>
            <a:r>
              <a:rPr lang="en-US" sz="1450" dirty="0">
                <a:solidFill>
                  <a:srgbClr val="39393C"/>
                </a:solidFill>
                <a:latin typeface="Open Sans" pitchFamily="34" charset="0"/>
                <a:ea typeface="Open Sans" pitchFamily="34" charset="-122"/>
                <a:cs typeface="Open Sans" pitchFamily="34" charset="-120"/>
              </a:rPr>
              <a:t>Data columns</a:t>
            </a:r>
            <a:endParaRPr lang="en-US" sz="1450" dirty="0"/>
          </a:p>
        </p:txBody>
      </p:sp>
      <p:sp>
        <p:nvSpPr>
          <p:cNvPr id="11" name="Text 9"/>
          <p:cNvSpPr/>
          <p:nvPr/>
        </p:nvSpPr>
        <p:spPr>
          <a:xfrm>
            <a:off x="8909923" y="5876687"/>
            <a:ext cx="4979908" cy="617220"/>
          </a:xfrm>
          <a:prstGeom prst="rect">
            <a:avLst/>
          </a:prstGeom>
          <a:noFill/>
          <a:ln/>
        </p:spPr>
        <p:txBody>
          <a:bodyPr wrap="none" lIns="0" tIns="0" rIns="0" bIns="0" rtlCol="0" anchor="t"/>
          <a:lstStyle/>
          <a:p>
            <a:pPr marL="0" indent="0" algn="ctr">
              <a:lnSpc>
                <a:spcPts val="4850"/>
              </a:lnSpc>
              <a:buNone/>
            </a:pPr>
            <a:r>
              <a:rPr lang="en-US" sz="4850" b="1" dirty="0">
                <a:solidFill>
                  <a:srgbClr val="39393C"/>
                </a:solidFill>
                <a:latin typeface="Playfair Display Bold" pitchFamily="34" charset="0"/>
                <a:ea typeface="Playfair Display Bold" pitchFamily="34" charset="-122"/>
                <a:cs typeface="Playfair Display Bold" pitchFamily="34" charset="-120"/>
              </a:rPr>
              <a:t>10,819</a:t>
            </a:r>
            <a:endParaRPr lang="en-US" sz="4850" dirty="0"/>
          </a:p>
        </p:txBody>
      </p:sp>
      <p:sp>
        <p:nvSpPr>
          <p:cNvPr id="12" name="Text 10"/>
          <p:cNvSpPr/>
          <p:nvPr/>
        </p:nvSpPr>
        <p:spPr>
          <a:xfrm>
            <a:off x="10230803" y="6727627"/>
            <a:ext cx="2338030" cy="292298"/>
          </a:xfrm>
          <a:prstGeom prst="rect">
            <a:avLst/>
          </a:prstGeom>
          <a:noFill/>
          <a:ln/>
        </p:spPr>
        <p:txBody>
          <a:bodyPr wrap="none" lIns="0" tIns="0" rIns="0" bIns="0" rtlCol="0" anchor="t"/>
          <a:lstStyle/>
          <a:p>
            <a:pPr marL="0" indent="0" algn="ctr">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Unique Tracks</a:t>
            </a:r>
            <a:endParaRPr lang="en-US" sz="1800" dirty="0"/>
          </a:p>
        </p:txBody>
      </p:sp>
      <p:sp>
        <p:nvSpPr>
          <p:cNvPr id="13" name="Text 11"/>
          <p:cNvSpPr/>
          <p:nvPr/>
        </p:nvSpPr>
        <p:spPr>
          <a:xfrm>
            <a:off x="8909923" y="7206853"/>
            <a:ext cx="4979908" cy="299204"/>
          </a:xfrm>
          <a:prstGeom prst="rect">
            <a:avLst/>
          </a:prstGeom>
          <a:noFill/>
          <a:ln/>
        </p:spPr>
        <p:txBody>
          <a:bodyPr wrap="none" lIns="0" tIns="0" rIns="0" bIns="0" rtlCol="0" anchor="t"/>
          <a:lstStyle/>
          <a:p>
            <a:pPr marL="0" indent="0" algn="ctr">
              <a:lnSpc>
                <a:spcPts val="2350"/>
              </a:lnSpc>
              <a:buNone/>
            </a:pPr>
            <a:r>
              <a:rPr lang="en-US" sz="1450" dirty="0">
                <a:solidFill>
                  <a:srgbClr val="39393C"/>
                </a:solidFill>
                <a:latin typeface="Open Sans" pitchFamily="34" charset="0"/>
                <a:ea typeface="Open Sans" pitchFamily="34" charset="-122"/>
                <a:cs typeface="Open Sans" pitchFamily="34" charset="-120"/>
              </a:rPr>
              <a:t>Distinct song titles</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194822" y="581382"/>
            <a:ext cx="7097078" cy="442674"/>
          </a:xfrm>
          <a:prstGeom prst="rect">
            <a:avLst/>
          </a:prstGeom>
          <a:noFill/>
          <a:ln/>
        </p:spPr>
        <p:txBody>
          <a:bodyPr wrap="none" lIns="0" tIns="0" rIns="0" bIns="0" rtlCol="0" anchor="t"/>
          <a:lstStyle/>
          <a:p>
            <a:pPr marL="0" indent="0" algn="l">
              <a:lnSpc>
                <a:spcPts val="3450"/>
              </a:lnSpc>
              <a:buNone/>
            </a:pPr>
            <a:r>
              <a:rPr lang="en-US" sz="2750" b="1" dirty="0">
                <a:solidFill>
                  <a:srgbClr val="101014"/>
                </a:solidFill>
                <a:latin typeface="Playfair Display Bold" pitchFamily="34" charset="0"/>
                <a:ea typeface="Playfair Display Bold" pitchFamily="34" charset="-122"/>
                <a:cs typeface="Playfair Display Bold" pitchFamily="34" charset="-120"/>
              </a:rPr>
              <a:t>Clustering Popular Tracks by Sound Profile</a:t>
            </a:r>
            <a:endParaRPr lang="en-US" sz="2750" dirty="0"/>
          </a:p>
        </p:txBody>
      </p:sp>
      <p:sp>
        <p:nvSpPr>
          <p:cNvPr id="4" name="Text 1"/>
          <p:cNvSpPr/>
          <p:nvPr/>
        </p:nvSpPr>
        <p:spPr>
          <a:xfrm>
            <a:off x="6194822" y="1223248"/>
            <a:ext cx="7727156" cy="850106"/>
          </a:xfrm>
          <a:prstGeom prst="rect">
            <a:avLst/>
          </a:prstGeom>
          <a:noFill/>
          <a:ln/>
        </p:spPr>
        <p:txBody>
          <a:bodyPr wrap="square" lIns="0" tIns="0" rIns="0" bIns="0" rtlCol="0" anchor="t"/>
          <a:lstStyle/>
          <a:p>
            <a:pPr marL="0" indent="0" algn="l">
              <a:lnSpc>
                <a:spcPts val="2200"/>
              </a:lnSpc>
              <a:buNone/>
            </a:pPr>
            <a:r>
              <a:rPr lang="en-US" sz="1350" dirty="0">
                <a:solidFill>
                  <a:srgbClr val="39393C"/>
                </a:solidFill>
                <a:latin typeface="Open Sans" pitchFamily="34" charset="0"/>
                <a:ea typeface="Open Sans" pitchFamily="34" charset="-122"/>
                <a:cs typeface="Open Sans" pitchFamily="34" charset="-120"/>
              </a:rPr>
              <a:t>This K-means clustering analysis identifies subgenres within highly popular tracks using three audio features: acousticness, instrumentalness, and speechiness. The pairplot visualization shows relationships between features across three distinct clusters.</a:t>
            </a:r>
            <a:endParaRPr lang="en-US" sz="1350" dirty="0"/>
          </a:p>
        </p:txBody>
      </p:sp>
      <p:sp>
        <p:nvSpPr>
          <p:cNvPr id="5" name="Text 2"/>
          <p:cNvSpPr/>
          <p:nvPr/>
        </p:nvSpPr>
        <p:spPr>
          <a:xfrm>
            <a:off x="6194822" y="2272546"/>
            <a:ext cx="177046" cy="221337"/>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Playfair Display Light" pitchFamily="34" charset="0"/>
                <a:ea typeface="Playfair Display Light" pitchFamily="34" charset="-122"/>
                <a:cs typeface="Playfair Display Light" pitchFamily="34" charset="-120"/>
              </a:rPr>
              <a:t>01</a:t>
            </a:r>
            <a:endParaRPr lang="en-US" sz="1350" dirty="0"/>
          </a:p>
        </p:txBody>
      </p:sp>
      <p:sp>
        <p:nvSpPr>
          <p:cNvPr id="6" name="Shape 3"/>
          <p:cNvSpPr/>
          <p:nvPr/>
        </p:nvSpPr>
        <p:spPr>
          <a:xfrm>
            <a:off x="6194822" y="2550557"/>
            <a:ext cx="7727156" cy="22860"/>
          </a:xfrm>
          <a:prstGeom prst="rect">
            <a:avLst/>
          </a:prstGeom>
          <a:solidFill>
            <a:srgbClr val="101014"/>
          </a:solidFill>
          <a:ln/>
        </p:spPr>
      </p:sp>
      <p:sp>
        <p:nvSpPr>
          <p:cNvPr id="7" name="Text 4"/>
          <p:cNvSpPr/>
          <p:nvPr/>
        </p:nvSpPr>
        <p:spPr>
          <a:xfrm>
            <a:off x="6194822" y="2684740"/>
            <a:ext cx="2213729" cy="276582"/>
          </a:xfrm>
          <a:prstGeom prst="rect">
            <a:avLst/>
          </a:prstGeom>
          <a:noFill/>
          <a:ln/>
        </p:spPr>
        <p:txBody>
          <a:bodyPr wrap="none" lIns="0" tIns="0" rIns="0" bIns="0" rtlCol="0" anchor="t"/>
          <a:lstStyle/>
          <a:p>
            <a:pPr marL="0" indent="0" algn="l">
              <a:lnSpc>
                <a:spcPts val="2150"/>
              </a:lnSpc>
              <a:buNone/>
            </a:pPr>
            <a:r>
              <a:rPr lang="en-US" sz="1700" b="1" dirty="0">
                <a:solidFill>
                  <a:srgbClr val="39393C"/>
                </a:solidFill>
                <a:latin typeface="Playfair Display Bold" pitchFamily="34" charset="0"/>
                <a:ea typeface="Playfair Display Bold" pitchFamily="34" charset="-122"/>
                <a:cs typeface="Playfair Display Bold" pitchFamily="34" charset="-120"/>
              </a:rPr>
              <a:t>Feature Selection</a:t>
            </a:r>
            <a:endParaRPr lang="en-US" sz="1700" dirty="0"/>
          </a:p>
        </p:txBody>
      </p:sp>
      <p:sp>
        <p:nvSpPr>
          <p:cNvPr id="8" name="Text 5"/>
          <p:cNvSpPr/>
          <p:nvPr/>
        </p:nvSpPr>
        <p:spPr>
          <a:xfrm>
            <a:off x="6194822" y="3067526"/>
            <a:ext cx="7727156" cy="283369"/>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Open Sans" pitchFamily="34" charset="0"/>
                <a:ea typeface="Open Sans" pitchFamily="34" charset="-122"/>
                <a:cs typeface="Open Sans" pitchFamily="34" charset="-120"/>
              </a:rPr>
              <a:t>Choose relevant audio characteristics that define sound profiles</a:t>
            </a:r>
            <a:endParaRPr lang="en-US" sz="1350" dirty="0"/>
          </a:p>
        </p:txBody>
      </p:sp>
      <p:sp>
        <p:nvSpPr>
          <p:cNvPr id="9" name="Text 6"/>
          <p:cNvSpPr/>
          <p:nvPr/>
        </p:nvSpPr>
        <p:spPr>
          <a:xfrm>
            <a:off x="6194822" y="3660696"/>
            <a:ext cx="177046" cy="221337"/>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Playfair Display Light" pitchFamily="34" charset="0"/>
                <a:ea typeface="Playfair Display Light" pitchFamily="34" charset="-122"/>
                <a:cs typeface="Playfair Display Light" pitchFamily="34" charset="-120"/>
              </a:rPr>
              <a:t>02</a:t>
            </a:r>
            <a:endParaRPr lang="en-US" sz="1350" dirty="0"/>
          </a:p>
        </p:txBody>
      </p:sp>
      <p:sp>
        <p:nvSpPr>
          <p:cNvPr id="10" name="Shape 7"/>
          <p:cNvSpPr/>
          <p:nvPr/>
        </p:nvSpPr>
        <p:spPr>
          <a:xfrm>
            <a:off x="6194822" y="3938707"/>
            <a:ext cx="7727156" cy="22860"/>
          </a:xfrm>
          <a:prstGeom prst="rect">
            <a:avLst/>
          </a:prstGeom>
          <a:solidFill>
            <a:srgbClr val="101014"/>
          </a:solidFill>
          <a:ln/>
        </p:spPr>
      </p:sp>
      <p:sp>
        <p:nvSpPr>
          <p:cNvPr id="11" name="Text 8"/>
          <p:cNvSpPr/>
          <p:nvPr/>
        </p:nvSpPr>
        <p:spPr>
          <a:xfrm>
            <a:off x="6194822" y="4072890"/>
            <a:ext cx="2213729" cy="276582"/>
          </a:xfrm>
          <a:prstGeom prst="rect">
            <a:avLst/>
          </a:prstGeom>
          <a:noFill/>
          <a:ln/>
        </p:spPr>
        <p:txBody>
          <a:bodyPr wrap="none" lIns="0" tIns="0" rIns="0" bIns="0" rtlCol="0" anchor="t"/>
          <a:lstStyle/>
          <a:p>
            <a:pPr marL="0" indent="0" algn="l">
              <a:lnSpc>
                <a:spcPts val="2150"/>
              </a:lnSpc>
              <a:buNone/>
            </a:pPr>
            <a:r>
              <a:rPr lang="en-US" sz="1700" b="1" dirty="0">
                <a:solidFill>
                  <a:srgbClr val="39393C"/>
                </a:solidFill>
                <a:latin typeface="Playfair Display Bold" pitchFamily="34" charset="0"/>
                <a:ea typeface="Playfair Display Bold" pitchFamily="34" charset="-122"/>
                <a:cs typeface="Playfair Display Bold" pitchFamily="34" charset="-120"/>
              </a:rPr>
              <a:t>Data Scaling</a:t>
            </a:r>
            <a:endParaRPr lang="en-US" sz="1700" dirty="0"/>
          </a:p>
        </p:txBody>
      </p:sp>
      <p:sp>
        <p:nvSpPr>
          <p:cNvPr id="12" name="Text 9"/>
          <p:cNvSpPr/>
          <p:nvPr/>
        </p:nvSpPr>
        <p:spPr>
          <a:xfrm>
            <a:off x="6194822" y="4455676"/>
            <a:ext cx="7727156" cy="283369"/>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Open Sans" pitchFamily="34" charset="0"/>
                <a:ea typeface="Open Sans" pitchFamily="34" charset="-122"/>
                <a:cs typeface="Open Sans" pitchFamily="34" charset="-120"/>
              </a:rPr>
              <a:t>Standardize features using StandardScaler for equal weighting</a:t>
            </a:r>
            <a:endParaRPr lang="en-US" sz="1350" dirty="0"/>
          </a:p>
        </p:txBody>
      </p:sp>
      <p:sp>
        <p:nvSpPr>
          <p:cNvPr id="13" name="Text 10"/>
          <p:cNvSpPr/>
          <p:nvPr/>
        </p:nvSpPr>
        <p:spPr>
          <a:xfrm>
            <a:off x="6194822" y="5048845"/>
            <a:ext cx="177046" cy="221337"/>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Playfair Display Light" pitchFamily="34" charset="0"/>
                <a:ea typeface="Playfair Display Light" pitchFamily="34" charset="-122"/>
                <a:cs typeface="Playfair Display Light" pitchFamily="34" charset="-120"/>
              </a:rPr>
              <a:t>03</a:t>
            </a:r>
            <a:endParaRPr lang="en-US" sz="1350" dirty="0"/>
          </a:p>
        </p:txBody>
      </p:sp>
      <p:sp>
        <p:nvSpPr>
          <p:cNvPr id="14" name="Shape 11"/>
          <p:cNvSpPr/>
          <p:nvPr/>
        </p:nvSpPr>
        <p:spPr>
          <a:xfrm>
            <a:off x="6194822" y="5326856"/>
            <a:ext cx="7727156" cy="22860"/>
          </a:xfrm>
          <a:prstGeom prst="rect">
            <a:avLst/>
          </a:prstGeom>
          <a:solidFill>
            <a:srgbClr val="101014"/>
          </a:solidFill>
          <a:ln/>
        </p:spPr>
      </p:sp>
      <p:sp>
        <p:nvSpPr>
          <p:cNvPr id="15" name="Text 12"/>
          <p:cNvSpPr/>
          <p:nvPr/>
        </p:nvSpPr>
        <p:spPr>
          <a:xfrm>
            <a:off x="6194822" y="5461040"/>
            <a:ext cx="2213729" cy="276582"/>
          </a:xfrm>
          <a:prstGeom prst="rect">
            <a:avLst/>
          </a:prstGeom>
          <a:noFill/>
          <a:ln/>
        </p:spPr>
        <p:txBody>
          <a:bodyPr wrap="none" lIns="0" tIns="0" rIns="0" bIns="0" rtlCol="0" anchor="t"/>
          <a:lstStyle/>
          <a:p>
            <a:pPr marL="0" indent="0" algn="l">
              <a:lnSpc>
                <a:spcPts val="2150"/>
              </a:lnSpc>
              <a:buNone/>
            </a:pPr>
            <a:r>
              <a:rPr lang="en-US" sz="1700" b="1" dirty="0">
                <a:solidFill>
                  <a:srgbClr val="39393C"/>
                </a:solidFill>
                <a:latin typeface="Playfair Display Bold" pitchFamily="34" charset="0"/>
                <a:ea typeface="Playfair Display Bold" pitchFamily="34" charset="-122"/>
                <a:cs typeface="Playfair Display Bold" pitchFamily="34" charset="-120"/>
              </a:rPr>
              <a:t>Cluster Assignment</a:t>
            </a:r>
            <a:endParaRPr lang="en-US" sz="1700" dirty="0"/>
          </a:p>
        </p:txBody>
      </p:sp>
      <p:sp>
        <p:nvSpPr>
          <p:cNvPr id="16" name="Text 13"/>
          <p:cNvSpPr/>
          <p:nvPr/>
        </p:nvSpPr>
        <p:spPr>
          <a:xfrm>
            <a:off x="6194822" y="5843826"/>
            <a:ext cx="7727156" cy="283369"/>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Open Sans" pitchFamily="34" charset="0"/>
                <a:ea typeface="Open Sans" pitchFamily="34" charset="-122"/>
                <a:cs typeface="Open Sans" pitchFamily="34" charset="-120"/>
              </a:rPr>
              <a:t>Apply K-means with n_clusters=3 and random_state for reproducibility</a:t>
            </a:r>
            <a:endParaRPr lang="en-US" sz="1350" dirty="0"/>
          </a:p>
        </p:txBody>
      </p:sp>
      <p:sp>
        <p:nvSpPr>
          <p:cNvPr id="17" name="Text 14"/>
          <p:cNvSpPr/>
          <p:nvPr/>
        </p:nvSpPr>
        <p:spPr>
          <a:xfrm>
            <a:off x="6194822" y="6436995"/>
            <a:ext cx="177046" cy="221337"/>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Playfair Display Light" pitchFamily="34" charset="0"/>
                <a:ea typeface="Playfair Display Light" pitchFamily="34" charset="-122"/>
                <a:cs typeface="Playfair Display Light" pitchFamily="34" charset="-120"/>
              </a:rPr>
              <a:t>04</a:t>
            </a:r>
            <a:endParaRPr lang="en-US" sz="1350" dirty="0"/>
          </a:p>
        </p:txBody>
      </p:sp>
      <p:sp>
        <p:nvSpPr>
          <p:cNvPr id="18" name="Shape 15"/>
          <p:cNvSpPr/>
          <p:nvPr/>
        </p:nvSpPr>
        <p:spPr>
          <a:xfrm>
            <a:off x="6194822" y="6715006"/>
            <a:ext cx="7727156" cy="22860"/>
          </a:xfrm>
          <a:prstGeom prst="rect">
            <a:avLst/>
          </a:prstGeom>
          <a:solidFill>
            <a:srgbClr val="101014"/>
          </a:solidFill>
          <a:ln/>
        </p:spPr>
      </p:sp>
      <p:sp>
        <p:nvSpPr>
          <p:cNvPr id="19" name="Text 16"/>
          <p:cNvSpPr/>
          <p:nvPr/>
        </p:nvSpPr>
        <p:spPr>
          <a:xfrm>
            <a:off x="6194822" y="6849189"/>
            <a:ext cx="2213729" cy="276582"/>
          </a:xfrm>
          <a:prstGeom prst="rect">
            <a:avLst/>
          </a:prstGeom>
          <a:noFill/>
          <a:ln/>
        </p:spPr>
        <p:txBody>
          <a:bodyPr wrap="none" lIns="0" tIns="0" rIns="0" bIns="0" rtlCol="0" anchor="t"/>
          <a:lstStyle/>
          <a:p>
            <a:pPr marL="0" indent="0" algn="l">
              <a:lnSpc>
                <a:spcPts val="2150"/>
              </a:lnSpc>
              <a:buNone/>
            </a:pPr>
            <a:r>
              <a:rPr lang="en-US" sz="1700" b="1" dirty="0">
                <a:solidFill>
                  <a:srgbClr val="39393C"/>
                </a:solidFill>
                <a:latin typeface="Playfair Display Bold" pitchFamily="34" charset="0"/>
                <a:ea typeface="Playfair Display Bold" pitchFamily="34" charset="-122"/>
                <a:cs typeface="Playfair Display Bold" pitchFamily="34" charset="-120"/>
              </a:rPr>
              <a:t>Visual Analysis</a:t>
            </a:r>
            <a:endParaRPr lang="en-US" sz="1700" dirty="0"/>
          </a:p>
        </p:txBody>
      </p:sp>
      <p:sp>
        <p:nvSpPr>
          <p:cNvPr id="20" name="Text 17"/>
          <p:cNvSpPr/>
          <p:nvPr/>
        </p:nvSpPr>
        <p:spPr>
          <a:xfrm>
            <a:off x="6194822" y="7231975"/>
            <a:ext cx="7727156" cy="283369"/>
          </a:xfrm>
          <a:prstGeom prst="rect">
            <a:avLst/>
          </a:prstGeom>
          <a:noFill/>
          <a:ln/>
        </p:spPr>
        <p:txBody>
          <a:bodyPr wrap="none" lIns="0" tIns="0" rIns="0" bIns="0" rtlCol="0" anchor="t"/>
          <a:lstStyle/>
          <a:p>
            <a:pPr marL="0" indent="0" algn="l">
              <a:lnSpc>
                <a:spcPts val="2200"/>
              </a:lnSpc>
              <a:buNone/>
            </a:pPr>
            <a:r>
              <a:rPr lang="en-US" sz="1350" dirty="0">
                <a:solidFill>
                  <a:srgbClr val="39393C"/>
                </a:solidFill>
                <a:latin typeface="Open Sans" pitchFamily="34" charset="0"/>
                <a:ea typeface="Open Sans" pitchFamily="34" charset="-122"/>
                <a:cs typeface="Open Sans" pitchFamily="34" charset="-120"/>
              </a:rPr>
              <a:t>Generate pairplot with hue='cluster' to examine group separation</a:t>
            </a:r>
            <a:endParaRPr lang="en-US" sz="1350" dirty="0"/>
          </a:p>
        </p:txBody>
      </p:sp>
      <p:pic>
        <p:nvPicPr>
          <p:cNvPr id="22" name="Picture 21">
            <a:extLst>
              <a:ext uri="{FF2B5EF4-FFF2-40B4-BE49-F238E27FC236}">
                <a16:creationId xmlns:a16="http://schemas.microsoft.com/office/drawing/2014/main" id="{751087E3-E49B-7BA4-00F3-FBB94E60D1F1}"/>
              </a:ext>
            </a:extLst>
          </p:cNvPr>
          <p:cNvPicPr>
            <a:picLocks noChangeAspect="1"/>
          </p:cNvPicPr>
          <p:nvPr/>
        </p:nvPicPr>
        <p:blipFill>
          <a:blip r:embed="rId3"/>
          <a:stretch>
            <a:fillRect/>
          </a:stretch>
        </p:blipFill>
        <p:spPr>
          <a:xfrm>
            <a:off x="314673" y="157876"/>
            <a:ext cx="4927885" cy="4450676"/>
          </a:xfrm>
          <a:prstGeom prst="rect">
            <a:avLst/>
          </a:prstGeom>
        </p:spPr>
      </p:pic>
      <p:pic>
        <p:nvPicPr>
          <p:cNvPr id="24" name="Picture 23">
            <a:extLst>
              <a:ext uri="{FF2B5EF4-FFF2-40B4-BE49-F238E27FC236}">
                <a16:creationId xmlns:a16="http://schemas.microsoft.com/office/drawing/2014/main" id="{F724D77A-C64E-05B1-1BC0-15A1698E4E35}"/>
              </a:ext>
            </a:extLst>
          </p:cNvPr>
          <p:cNvPicPr>
            <a:picLocks noChangeAspect="1"/>
          </p:cNvPicPr>
          <p:nvPr/>
        </p:nvPicPr>
        <p:blipFill>
          <a:blip r:embed="rId4"/>
          <a:stretch>
            <a:fillRect/>
          </a:stretch>
        </p:blipFill>
        <p:spPr>
          <a:xfrm>
            <a:off x="314673" y="4791744"/>
            <a:ext cx="4927885" cy="3205176"/>
          </a:xfrm>
          <a:prstGeom prst="rect">
            <a:avLst/>
          </a:prstGeom>
        </p:spPr>
      </p:pic>
    </p:spTree>
    <p:extLst>
      <p:ext uri="{BB962C8B-B14F-4D97-AF65-F5344CB8AC3E}">
        <p14:creationId xmlns:p14="http://schemas.microsoft.com/office/powerpoint/2010/main" val="109279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56260" y="382429"/>
            <a:ext cx="5142667" cy="347663"/>
          </a:xfrm>
          <a:prstGeom prst="rect">
            <a:avLst/>
          </a:prstGeom>
          <a:noFill/>
          <a:ln/>
        </p:spPr>
        <p:txBody>
          <a:bodyPr wrap="none" lIns="0" tIns="0" rIns="0" bIns="0" rtlCol="0" anchor="t"/>
          <a:lstStyle/>
          <a:p>
            <a:pPr marL="0" indent="0" algn="l">
              <a:lnSpc>
                <a:spcPts val="2700"/>
              </a:lnSpc>
              <a:buNone/>
            </a:pPr>
            <a:r>
              <a:rPr lang="en-US" sz="2150" b="1" dirty="0">
                <a:solidFill>
                  <a:srgbClr val="101014"/>
                </a:solidFill>
                <a:latin typeface="Playfair Display Bold" pitchFamily="34" charset="0"/>
                <a:ea typeface="Playfair Display Bold" pitchFamily="34" charset="-122"/>
                <a:cs typeface="Playfair Display Bold" pitchFamily="34" charset="-120"/>
              </a:rPr>
              <a:t>Popularity Patterns Across Musical Keys</a:t>
            </a:r>
            <a:endParaRPr lang="en-US" sz="2150" dirty="0"/>
          </a:p>
        </p:txBody>
      </p:sp>
      <p:pic>
        <p:nvPicPr>
          <p:cNvPr id="3" name="Image 0" descr="preencoded.png"/>
          <p:cNvPicPr>
            <a:picLocks noChangeAspect="1"/>
          </p:cNvPicPr>
          <p:nvPr/>
        </p:nvPicPr>
        <p:blipFill>
          <a:blip r:embed="rId3"/>
          <a:stretch>
            <a:fillRect/>
          </a:stretch>
        </p:blipFill>
        <p:spPr>
          <a:xfrm>
            <a:off x="556260" y="1042988"/>
            <a:ext cx="7282101" cy="4830604"/>
          </a:xfrm>
          <a:prstGeom prst="rect">
            <a:avLst/>
          </a:prstGeom>
        </p:spPr>
      </p:pic>
      <p:sp>
        <p:nvSpPr>
          <p:cNvPr id="4" name="Text 1"/>
          <p:cNvSpPr/>
          <p:nvPr/>
        </p:nvSpPr>
        <p:spPr>
          <a:xfrm>
            <a:off x="8185309" y="1025604"/>
            <a:ext cx="2710934" cy="260747"/>
          </a:xfrm>
          <a:prstGeom prst="rect">
            <a:avLst/>
          </a:prstGeom>
          <a:noFill/>
          <a:ln/>
        </p:spPr>
        <p:txBody>
          <a:bodyPr wrap="none" lIns="0" tIns="0" rIns="0" bIns="0" rtlCol="0" anchor="t"/>
          <a:lstStyle/>
          <a:p>
            <a:pPr marL="0" indent="0" algn="l">
              <a:lnSpc>
                <a:spcPts val="2050"/>
              </a:lnSpc>
              <a:buNone/>
            </a:pPr>
            <a:r>
              <a:rPr lang="en-US" sz="1600" b="1" dirty="0">
                <a:solidFill>
                  <a:srgbClr val="101014"/>
                </a:solidFill>
                <a:latin typeface="Playfair Display Bold" pitchFamily="34" charset="0"/>
                <a:ea typeface="Playfair Display Bold" pitchFamily="34" charset="-122"/>
                <a:cs typeface="Playfair Display Bold" pitchFamily="34" charset="-120"/>
              </a:rPr>
              <a:t>Key and Mode Relationships</a:t>
            </a:r>
            <a:endParaRPr lang="en-US" sz="1600" dirty="0"/>
          </a:p>
        </p:txBody>
      </p:sp>
      <p:sp>
        <p:nvSpPr>
          <p:cNvPr id="5" name="Text 2"/>
          <p:cNvSpPr/>
          <p:nvPr/>
        </p:nvSpPr>
        <p:spPr>
          <a:xfrm>
            <a:off x="8185309" y="1425416"/>
            <a:ext cx="5896332" cy="444818"/>
          </a:xfrm>
          <a:prstGeom prst="rect">
            <a:avLst/>
          </a:prstGeom>
          <a:noFill/>
          <a:ln/>
        </p:spPr>
        <p:txBody>
          <a:bodyPr wrap="square" lIns="0" tIns="0" rIns="0" bIns="0" rtlCol="0" anchor="t"/>
          <a:lstStyle/>
          <a:p>
            <a:pPr marL="0" indent="0" algn="l">
              <a:lnSpc>
                <a:spcPts val="1750"/>
              </a:lnSpc>
              <a:buNone/>
            </a:pPr>
            <a:r>
              <a:rPr lang="en-US" sz="1050" dirty="0">
                <a:solidFill>
                  <a:srgbClr val="39393C"/>
                </a:solidFill>
                <a:latin typeface="Open Sans" pitchFamily="34" charset="0"/>
                <a:ea typeface="Open Sans" pitchFamily="34" charset="-122"/>
                <a:cs typeface="Open Sans" pitchFamily="34" charset="-120"/>
              </a:rPr>
              <a:t>Box plots reveal how popularity varies across different musical keys (0-11 representing C through B) and modes (major/minor) for top-quartile tracks.</a:t>
            </a:r>
            <a:endParaRPr lang="en-US" sz="1050" dirty="0"/>
          </a:p>
        </p:txBody>
      </p:sp>
      <p:sp>
        <p:nvSpPr>
          <p:cNvPr id="6" name="Text 3"/>
          <p:cNvSpPr/>
          <p:nvPr/>
        </p:nvSpPr>
        <p:spPr>
          <a:xfrm>
            <a:off x="8185309" y="1995368"/>
            <a:ext cx="5896332" cy="667226"/>
          </a:xfrm>
          <a:prstGeom prst="rect">
            <a:avLst/>
          </a:prstGeom>
          <a:noFill/>
          <a:ln/>
        </p:spPr>
        <p:txBody>
          <a:bodyPr wrap="square" lIns="0" tIns="0" rIns="0" bIns="0" rtlCol="0" anchor="t"/>
          <a:lstStyle/>
          <a:p>
            <a:pPr marL="0" indent="0" algn="l">
              <a:lnSpc>
                <a:spcPts val="1750"/>
              </a:lnSpc>
              <a:buNone/>
            </a:pPr>
            <a:r>
              <a:rPr lang="en-US" sz="1050" dirty="0">
                <a:solidFill>
                  <a:srgbClr val="39393C"/>
                </a:solidFill>
                <a:latin typeface="Open Sans" pitchFamily="34" charset="0"/>
                <a:ea typeface="Open Sans" pitchFamily="34" charset="-122"/>
                <a:cs typeface="Open Sans" pitchFamily="34" charset="-120"/>
              </a:rPr>
              <a:t>The visualization shows relatively consistent popularity across keys, with some variation. Mode analysis indicates whether major or minor tonality correlates with higher popularity scores.</a:t>
            </a:r>
            <a:endParaRPr lang="en-US" sz="1050" dirty="0"/>
          </a:p>
        </p:txBody>
      </p:sp>
      <p:pic>
        <p:nvPicPr>
          <p:cNvPr id="7" name="Image 1" descr="preencoded.png"/>
          <p:cNvPicPr>
            <a:picLocks noChangeAspect="1"/>
          </p:cNvPicPr>
          <p:nvPr/>
        </p:nvPicPr>
        <p:blipFill>
          <a:blip r:embed="rId4"/>
          <a:stretch>
            <a:fillRect/>
          </a:stretch>
        </p:blipFill>
        <p:spPr>
          <a:xfrm>
            <a:off x="8185309" y="2819043"/>
            <a:ext cx="5896332" cy="5896332"/>
          </a:xfrm>
          <a:prstGeom prst="rect">
            <a:avLst/>
          </a:prstGeom>
        </p:spPr>
      </p:pic>
    </p:spTree>
    <p:extLst>
      <p:ext uri="{BB962C8B-B14F-4D97-AF65-F5344CB8AC3E}">
        <p14:creationId xmlns:p14="http://schemas.microsoft.com/office/powerpoint/2010/main" val="3611920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3663553"/>
            <a:ext cx="4434245"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Time Signature Analysis</a:t>
            </a:r>
            <a:endParaRPr lang="en-US" sz="3100" dirty="0"/>
          </a:p>
        </p:txBody>
      </p:sp>
      <p:sp>
        <p:nvSpPr>
          <p:cNvPr id="4" name="Text 1"/>
          <p:cNvSpPr/>
          <p:nvPr/>
        </p:nvSpPr>
        <p:spPr>
          <a:xfrm>
            <a:off x="793790" y="4358045"/>
            <a:ext cx="4616887"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Popularity by Rhythmic Structure</a:t>
            </a:r>
            <a:endParaRPr lang="en-US" sz="2300" dirty="0"/>
          </a:p>
        </p:txBody>
      </p:sp>
      <p:sp>
        <p:nvSpPr>
          <p:cNvPr id="5" name="Text 2"/>
          <p:cNvSpPr/>
          <p:nvPr/>
        </p:nvSpPr>
        <p:spPr>
          <a:xfrm>
            <a:off x="793790" y="502777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boxplot examines how time signatures (beats per measure) relate to track popularity in the top quartile. Most popular music uses 4/4 time, but this analysis reveals whether alternative time signatures like 3/4 or 5/4 show different popularity distributions.</a:t>
            </a:r>
            <a:endParaRPr lang="en-US" sz="1550" dirty="0"/>
          </a:p>
        </p:txBody>
      </p:sp>
      <p:sp>
        <p:nvSpPr>
          <p:cNvPr id="6" name="Shape 3"/>
          <p:cNvSpPr/>
          <p:nvPr/>
        </p:nvSpPr>
        <p:spPr>
          <a:xfrm>
            <a:off x="793790" y="5886093"/>
            <a:ext cx="13042821" cy="1160740"/>
          </a:xfrm>
          <a:prstGeom prst="roundRect">
            <a:avLst>
              <a:gd name="adj" fmla="val 2565"/>
            </a:avLst>
          </a:prstGeom>
          <a:solidFill>
            <a:srgbClr val="D5D5DD"/>
          </a:solidFill>
          <a:ln/>
        </p:spPr>
      </p:sp>
      <p:pic>
        <p:nvPicPr>
          <p:cNvPr id="7" name="Image 1" descr="preencoded.png"/>
          <p:cNvPicPr>
            <a:picLocks noChangeAspect="1"/>
          </p:cNvPicPr>
          <p:nvPr/>
        </p:nvPicPr>
        <p:blipFill>
          <a:blip r:embed="rId3"/>
          <a:stretch>
            <a:fillRect/>
          </a:stretch>
        </p:blipFill>
        <p:spPr>
          <a:xfrm>
            <a:off x="992148" y="6188988"/>
            <a:ext cx="248007" cy="198358"/>
          </a:xfrm>
          <a:prstGeom prst="rect">
            <a:avLst/>
          </a:prstGeom>
        </p:spPr>
      </p:pic>
      <p:sp>
        <p:nvSpPr>
          <p:cNvPr id="8" name="Text 4"/>
          <p:cNvSpPr/>
          <p:nvPr/>
        </p:nvSpPr>
        <p:spPr>
          <a:xfrm>
            <a:off x="1438513" y="6133981"/>
            <a:ext cx="12199739" cy="635079"/>
          </a:xfrm>
          <a:prstGeom prst="rect">
            <a:avLst/>
          </a:prstGeom>
          <a:noFill/>
          <a:ln/>
        </p:spPr>
        <p:txBody>
          <a:bodyPr wrap="square" lIns="0" tIns="0" rIns="0" bIns="0" rtlCol="0" anchor="t"/>
          <a:lstStyle/>
          <a:p>
            <a:pPr marL="0" indent="0" algn="l">
              <a:lnSpc>
                <a:spcPts val="2500"/>
              </a:lnSpc>
              <a:buNone/>
            </a:pPr>
            <a:r>
              <a:rPr lang="en-US" sz="1550" b="1" dirty="0">
                <a:solidFill>
                  <a:srgbClr val="000000"/>
                </a:solidFill>
                <a:latin typeface="Open Sans" pitchFamily="34" charset="0"/>
                <a:ea typeface="Open Sans" pitchFamily="34" charset="-122"/>
                <a:cs typeface="Open Sans" pitchFamily="34" charset="-120"/>
              </a:rPr>
              <a:t>Important Note:</a:t>
            </a:r>
            <a:r>
              <a:rPr lang="en-US" sz="1550" dirty="0">
                <a:solidFill>
                  <a:srgbClr val="000000"/>
                </a:solidFill>
                <a:latin typeface="Open Sans" pitchFamily="34" charset="0"/>
                <a:ea typeface="Open Sans" pitchFamily="34" charset="-122"/>
                <a:cs typeface="Open Sans" pitchFamily="34" charset="-120"/>
              </a:rPr>
              <a:t> The code example contains a typo in one ylabel() call, which should read </a:t>
            </a:r>
            <a:r>
              <a:rPr lang="en-US" sz="1550" dirty="0">
                <a:solidFill>
                  <a:srgbClr val="000000"/>
                </a:solidFill>
                <a:highlight>
                  <a:srgbClr val="E6E6EA"/>
                </a:highlight>
                <a:latin typeface="Consolas" pitchFamily="34" charset="0"/>
                <a:ea typeface="Consolas" pitchFamily="34" charset="-122"/>
                <a:cs typeface="Consolas" pitchFamily="34" charset="-120"/>
              </a:rPr>
              <a:t>plt.xlabel('Time Signature')</a:t>
            </a:r>
            <a:r>
              <a:rPr lang="en-US" sz="1550" dirty="0">
                <a:solidFill>
                  <a:srgbClr val="000000"/>
                </a:solidFill>
                <a:latin typeface="Open Sans" pitchFamily="34" charset="0"/>
                <a:ea typeface="Open Sans" pitchFamily="34" charset="-122"/>
                <a:cs typeface="Open Sans" pitchFamily="34" charset="-120"/>
              </a:rPr>
              <a:t> instead of </a:t>
            </a:r>
            <a:r>
              <a:rPr lang="en-US" sz="1550" dirty="0">
                <a:solidFill>
                  <a:srgbClr val="000000"/>
                </a:solidFill>
                <a:highlight>
                  <a:srgbClr val="E6E6EA"/>
                </a:highlight>
                <a:latin typeface="Consolas" pitchFamily="34" charset="0"/>
                <a:ea typeface="Consolas" pitchFamily="34" charset="-122"/>
                <a:cs typeface="Consolas" pitchFamily="34" charset="-120"/>
              </a:rPr>
              <a:t>plt.ylabel('Time Signature')</a:t>
            </a:r>
            <a:r>
              <a:rPr lang="en-US" sz="1550" dirty="0">
                <a:solidFill>
                  <a:srgbClr val="000000"/>
                </a:solidFill>
                <a:latin typeface="Open Sans" pitchFamily="34" charset="0"/>
                <a:ea typeface="Open Sans" pitchFamily="34" charset="-122"/>
                <a:cs typeface="Open Sans" pitchFamily="34" charset="-120"/>
              </a:rPr>
              <a:t> to properly label the x-axis.</a:t>
            </a:r>
            <a:endParaRPr lang="en-US" sz="1550" dirty="0"/>
          </a:p>
        </p:txBody>
      </p:sp>
      <p:pic>
        <p:nvPicPr>
          <p:cNvPr id="10" name="Picture 9">
            <a:extLst>
              <a:ext uri="{FF2B5EF4-FFF2-40B4-BE49-F238E27FC236}">
                <a16:creationId xmlns:a16="http://schemas.microsoft.com/office/drawing/2014/main" id="{416B9306-D5B4-3304-5DA6-3CB88BA64B13}"/>
              </a:ext>
            </a:extLst>
          </p:cNvPr>
          <p:cNvPicPr>
            <a:picLocks noChangeAspect="1"/>
          </p:cNvPicPr>
          <p:nvPr/>
        </p:nvPicPr>
        <p:blipFill>
          <a:blip r:embed="rId4"/>
          <a:stretch>
            <a:fillRect/>
          </a:stretch>
        </p:blipFill>
        <p:spPr>
          <a:xfrm>
            <a:off x="793790" y="153134"/>
            <a:ext cx="7759194" cy="3510419"/>
          </a:xfrm>
          <a:prstGeom prst="rect">
            <a:avLst/>
          </a:prstGeom>
        </p:spPr>
      </p:pic>
    </p:spTree>
    <p:extLst>
      <p:ext uri="{BB962C8B-B14F-4D97-AF65-F5344CB8AC3E}">
        <p14:creationId xmlns:p14="http://schemas.microsoft.com/office/powerpoint/2010/main" val="258333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81683"/>
            <a:ext cx="7513320"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Danceability Across Language Categories</a:t>
            </a:r>
            <a:endParaRPr lang="en-US" sz="3100" dirty="0"/>
          </a:p>
        </p:txBody>
      </p:sp>
      <p:sp>
        <p:nvSpPr>
          <p:cNvPr id="3" name="Text 1"/>
          <p:cNvSpPr/>
          <p:nvPr/>
        </p:nvSpPr>
        <p:spPr>
          <a:xfrm>
            <a:off x="793790" y="1999417"/>
            <a:ext cx="4200644"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Cross-Cultural Audio Features</a:t>
            </a:r>
            <a:endParaRPr lang="en-US" sz="2300" dirty="0"/>
          </a:p>
        </p:txBody>
      </p:sp>
      <p:sp>
        <p:nvSpPr>
          <p:cNvPr id="4" name="Text 2"/>
          <p:cNvSpPr/>
          <p:nvPr/>
        </p:nvSpPr>
        <p:spPr>
          <a:xfrm>
            <a:off x="793790" y="2569845"/>
            <a:ext cx="5602962"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Analyzing average danceability, energy, and valence across different language categories reveals cultural patterns in popular music. English tracks show the highest energy (0.86) and valence (0.70), while Hindi tracks exhibit lower values.</a:t>
            </a:r>
            <a:endParaRPr lang="en-US" sz="1550" dirty="0"/>
          </a:p>
        </p:txBody>
      </p:sp>
      <p:sp>
        <p:nvSpPr>
          <p:cNvPr id="5" name="Text 3"/>
          <p:cNvSpPr/>
          <p:nvPr/>
        </p:nvSpPr>
        <p:spPr>
          <a:xfrm>
            <a:off x="793790" y="4018598"/>
            <a:ext cx="5602962" cy="95261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grouped data calculation uses proper pandas syntax with </a:t>
            </a:r>
            <a:r>
              <a:rPr lang="en-US" sz="1550" dirty="0">
                <a:solidFill>
                  <a:srgbClr val="39393C"/>
                </a:solidFill>
                <a:highlight>
                  <a:srgbClr val="E6E6EA"/>
                </a:highlight>
                <a:latin typeface="Consolas" pitchFamily="34" charset="0"/>
                <a:ea typeface="Consolas" pitchFamily="34" charset="-122"/>
                <a:cs typeface="Consolas" pitchFamily="34" charset="-120"/>
              </a:rPr>
              <a:t>groupby()</a:t>
            </a:r>
            <a:r>
              <a:rPr lang="en-US" sz="1550" dirty="0">
                <a:solidFill>
                  <a:srgbClr val="39393C"/>
                </a:solidFill>
                <a:latin typeface="Open Sans" pitchFamily="34" charset="0"/>
                <a:ea typeface="Open Sans" pitchFamily="34" charset="-122"/>
                <a:cs typeface="Open Sans" pitchFamily="34" charset="-120"/>
              </a:rPr>
              <a:t> and </a:t>
            </a:r>
            <a:r>
              <a:rPr lang="en-US" sz="1550" dirty="0">
                <a:solidFill>
                  <a:srgbClr val="39393C"/>
                </a:solidFill>
                <a:highlight>
                  <a:srgbClr val="E6E6EA"/>
                </a:highlight>
                <a:latin typeface="Consolas" pitchFamily="34" charset="0"/>
                <a:ea typeface="Consolas" pitchFamily="34" charset="-122"/>
                <a:cs typeface="Consolas" pitchFamily="34" charset="-120"/>
              </a:rPr>
              <a:t>mean()</a:t>
            </a:r>
            <a:r>
              <a:rPr lang="en-US" sz="1550" dirty="0">
                <a:solidFill>
                  <a:srgbClr val="39393C"/>
                </a:solidFill>
                <a:latin typeface="Open Sans" pitchFamily="34" charset="0"/>
                <a:ea typeface="Open Sans" pitchFamily="34" charset="-122"/>
                <a:cs typeface="Open Sans" pitchFamily="34" charset="-120"/>
              </a:rPr>
              <a:t> methods to aggregate features by language.</a:t>
            </a:r>
            <a:endParaRPr lang="en-US" sz="1550" dirty="0"/>
          </a:p>
        </p:txBody>
      </p:sp>
      <p:sp>
        <p:nvSpPr>
          <p:cNvPr id="7" name="Text 4"/>
          <p:cNvSpPr/>
          <p:nvPr/>
        </p:nvSpPr>
        <p:spPr>
          <a:xfrm>
            <a:off x="793790" y="5498187"/>
            <a:ext cx="4182189"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0.67</a:t>
            </a:r>
            <a:endParaRPr lang="en-US" sz="5150" dirty="0"/>
          </a:p>
        </p:txBody>
      </p:sp>
      <p:sp>
        <p:nvSpPr>
          <p:cNvPr id="8" name="Text 5"/>
          <p:cNvSpPr/>
          <p:nvPr/>
        </p:nvSpPr>
        <p:spPr>
          <a:xfrm>
            <a:off x="1644372" y="6401157"/>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English Danceability</a:t>
            </a:r>
            <a:endParaRPr lang="en-US" sz="1950" dirty="0"/>
          </a:p>
        </p:txBody>
      </p:sp>
      <p:sp>
        <p:nvSpPr>
          <p:cNvPr id="9" name="Text 6"/>
          <p:cNvSpPr/>
          <p:nvPr/>
        </p:nvSpPr>
        <p:spPr>
          <a:xfrm>
            <a:off x="793790" y="6830378"/>
            <a:ext cx="4182189"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Highest average danceability score</a:t>
            </a:r>
            <a:endParaRPr lang="en-US" sz="1550" dirty="0"/>
          </a:p>
        </p:txBody>
      </p:sp>
      <p:sp>
        <p:nvSpPr>
          <p:cNvPr id="10" name="Text 7"/>
          <p:cNvSpPr/>
          <p:nvPr/>
        </p:nvSpPr>
        <p:spPr>
          <a:xfrm>
            <a:off x="5223986" y="5498187"/>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0.57</a:t>
            </a:r>
            <a:endParaRPr lang="en-US" sz="5150" dirty="0"/>
          </a:p>
        </p:txBody>
      </p:sp>
      <p:sp>
        <p:nvSpPr>
          <p:cNvPr id="11" name="Text 8"/>
          <p:cNvSpPr/>
          <p:nvPr/>
        </p:nvSpPr>
        <p:spPr>
          <a:xfrm>
            <a:off x="6074688" y="6401157"/>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Hindi Danceability</a:t>
            </a:r>
            <a:endParaRPr lang="en-US" sz="1950" dirty="0"/>
          </a:p>
        </p:txBody>
      </p:sp>
      <p:sp>
        <p:nvSpPr>
          <p:cNvPr id="12" name="Text 9"/>
          <p:cNvSpPr/>
          <p:nvPr/>
        </p:nvSpPr>
        <p:spPr>
          <a:xfrm>
            <a:off x="5223986" y="6830378"/>
            <a:ext cx="4182308"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Lower danceability in South Asian music</a:t>
            </a:r>
            <a:endParaRPr lang="en-US" sz="1550" dirty="0"/>
          </a:p>
        </p:txBody>
      </p:sp>
      <p:sp>
        <p:nvSpPr>
          <p:cNvPr id="13" name="Text 10"/>
          <p:cNvSpPr/>
          <p:nvPr/>
        </p:nvSpPr>
        <p:spPr>
          <a:xfrm>
            <a:off x="9654302" y="5498187"/>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0.67</a:t>
            </a:r>
            <a:endParaRPr lang="en-US" sz="5150" dirty="0"/>
          </a:p>
        </p:txBody>
      </p:sp>
      <p:sp>
        <p:nvSpPr>
          <p:cNvPr id="14" name="Text 11"/>
          <p:cNvSpPr/>
          <p:nvPr/>
        </p:nvSpPr>
        <p:spPr>
          <a:xfrm>
            <a:off x="10487501" y="6401157"/>
            <a:ext cx="2515791"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Tamil/Telugu Average</a:t>
            </a:r>
            <a:endParaRPr lang="en-US" sz="1950" dirty="0"/>
          </a:p>
        </p:txBody>
      </p:sp>
      <p:sp>
        <p:nvSpPr>
          <p:cNvPr id="15" name="Text 12"/>
          <p:cNvSpPr/>
          <p:nvPr/>
        </p:nvSpPr>
        <p:spPr>
          <a:xfrm>
            <a:off x="9654302" y="6830378"/>
            <a:ext cx="4182308"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Consistent across regional languages</a:t>
            </a:r>
            <a:endParaRPr lang="en-US" sz="1550" dirty="0"/>
          </a:p>
        </p:txBody>
      </p:sp>
      <p:pic>
        <p:nvPicPr>
          <p:cNvPr id="17" name="Picture 16">
            <a:extLst>
              <a:ext uri="{FF2B5EF4-FFF2-40B4-BE49-F238E27FC236}">
                <a16:creationId xmlns:a16="http://schemas.microsoft.com/office/drawing/2014/main" id="{0C212069-2DF7-5636-E337-7DB180D5F616}"/>
              </a:ext>
            </a:extLst>
          </p:cNvPr>
          <p:cNvPicPr>
            <a:picLocks noChangeAspect="1"/>
          </p:cNvPicPr>
          <p:nvPr/>
        </p:nvPicPr>
        <p:blipFill>
          <a:blip r:embed="rId3"/>
          <a:stretch>
            <a:fillRect/>
          </a:stretch>
        </p:blipFill>
        <p:spPr>
          <a:xfrm>
            <a:off x="6486584" y="1577816"/>
            <a:ext cx="8001833" cy="3801308"/>
          </a:xfrm>
          <a:prstGeom prst="rect">
            <a:avLst/>
          </a:prstGeom>
        </p:spPr>
      </p:pic>
    </p:spTree>
    <p:extLst>
      <p:ext uri="{BB962C8B-B14F-4D97-AF65-F5344CB8AC3E}">
        <p14:creationId xmlns:p14="http://schemas.microsoft.com/office/powerpoint/2010/main" val="941588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32711" y="2793921"/>
            <a:ext cx="5534263" cy="457914"/>
          </a:xfrm>
          <a:prstGeom prst="rect">
            <a:avLst/>
          </a:prstGeom>
          <a:noFill/>
          <a:ln/>
        </p:spPr>
        <p:txBody>
          <a:bodyPr wrap="none" lIns="0" tIns="0" rIns="0" bIns="0" rtlCol="0" anchor="t"/>
          <a:lstStyle/>
          <a:p>
            <a:pPr marL="0" indent="0" algn="l">
              <a:lnSpc>
                <a:spcPts val="3600"/>
              </a:lnSpc>
              <a:buNone/>
            </a:pPr>
            <a:r>
              <a:rPr lang="en-US" sz="2850" b="1" dirty="0">
                <a:solidFill>
                  <a:srgbClr val="101014"/>
                </a:solidFill>
                <a:latin typeface="Playfair Display Bold" pitchFamily="34" charset="0"/>
                <a:ea typeface="Playfair Display Bold" pitchFamily="34" charset="-122"/>
                <a:cs typeface="Playfair Display Bold" pitchFamily="34" charset="-120"/>
              </a:rPr>
              <a:t>Duration Trends Across Decades</a:t>
            </a:r>
            <a:endParaRPr lang="en-US" sz="2850" dirty="0"/>
          </a:p>
        </p:txBody>
      </p:sp>
      <p:sp>
        <p:nvSpPr>
          <p:cNvPr id="4" name="Text 1"/>
          <p:cNvSpPr/>
          <p:nvPr/>
        </p:nvSpPr>
        <p:spPr>
          <a:xfrm>
            <a:off x="732711" y="3434953"/>
            <a:ext cx="4580811" cy="343495"/>
          </a:xfrm>
          <a:prstGeom prst="rect">
            <a:avLst/>
          </a:prstGeom>
          <a:noFill/>
          <a:ln/>
        </p:spPr>
        <p:txBody>
          <a:bodyPr wrap="none" lIns="0" tIns="0" rIns="0" bIns="0" rtlCol="0" anchor="t"/>
          <a:lstStyle/>
          <a:p>
            <a:pPr marL="0" indent="0" algn="l">
              <a:lnSpc>
                <a:spcPts val="2700"/>
              </a:lnSpc>
              <a:buNone/>
            </a:pPr>
            <a:r>
              <a:rPr lang="en-US" sz="2150" b="1" dirty="0">
                <a:solidFill>
                  <a:srgbClr val="101014"/>
                </a:solidFill>
                <a:latin typeface="Playfair Display Bold" pitchFamily="34" charset="0"/>
                <a:ea typeface="Playfair Display Bold" pitchFamily="34" charset="-122"/>
                <a:cs typeface="Playfair Display Bold" pitchFamily="34" charset="-120"/>
              </a:rPr>
              <a:t>Temporal Patterns in Popular Music</a:t>
            </a:r>
            <a:endParaRPr lang="en-US" sz="2150" dirty="0"/>
          </a:p>
        </p:txBody>
      </p:sp>
      <p:sp>
        <p:nvSpPr>
          <p:cNvPr id="5" name="Text 2"/>
          <p:cNvSpPr/>
          <p:nvPr/>
        </p:nvSpPr>
        <p:spPr>
          <a:xfrm>
            <a:off x="732711" y="4053245"/>
            <a:ext cx="13164979" cy="586264"/>
          </a:xfrm>
          <a:prstGeom prst="rect">
            <a:avLst/>
          </a:prstGeom>
          <a:noFill/>
          <a:ln/>
        </p:spPr>
        <p:txBody>
          <a:bodyPr wrap="square" lIns="0" tIns="0" rIns="0" bIns="0" rtlCol="0" anchor="t"/>
          <a:lstStyle/>
          <a:p>
            <a:pPr marL="0" indent="0" algn="l">
              <a:lnSpc>
                <a:spcPts val="2300"/>
              </a:lnSpc>
              <a:buNone/>
            </a:pPr>
            <a:r>
              <a:rPr lang="en-US" sz="1400" dirty="0">
                <a:solidFill>
                  <a:srgbClr val="39393C"/>
                </a:solidFill>
                <a:latin typeface="Open Sans" pitchFamily="34" charset="0"/>
                <a:ea typeface="Open Sans" pitchFamily="34" charset="-122"/>
                <a:cs typeface="Open Sans" pitchFamily="34" charset="-120"/>
              </a:rPr>
              <a:t>This temporal analysis examines how song duration and liveness have evolved over decades for top-popularity tracks. The boxplot effectively shows median values, quartiles, and outliers across time periods.</a:t>
            </a:r>
            <a:endParaRPr lang="en-US" sz="1400" dirty="0"/>
          </a:p>
        </p:txBody>
      </p:sp>
      <p:sp>
        <p:nvSpPr>
          <p:cNvPr id="6" name="Shape 3"/>
          <p:cNvSpPr/>
          <p:nvPr/>
        </p:nvSpPr>
        <p:spPr>
          <a:xfrm>
            <a:off x="732711" y="4845606"/>
            <a:ext cx="6490930" cy="1348502"/>
          </a:xfrm>
          <a:prstGeom prst="roundRect">
            <a:avLst>
              <a:gd name="adj" fmla="val 2038"/>
            </a:avLst>
          </a:prstGeom>
          <a:solidFill>
            <a:srgbClr val="E0E0EC"/>
          </a:solidFill>
          <a:ln/>
        </p:spPr>
      </p:sp>
      <p:sp>
        <p:nvSpPr>
          <p:cNvPr id="7" name="Text 4"/>
          <p:cNvSpPr/>
          <p:nvPr/>
        </p:nvSpPr>
        <p:spPr>
          <a:xfrm>
            <a:off x="915829" y="5028724"/>
            <a:ext cx="2290048" cy="286107"/>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Key Takeaway #1</a:t>
            </a:r>
            <a:endParaRPr lang="en-US" sz="1800" dirty="0"/>
          </a:p>
        </p:txBody>
      </p:sp>
      <p:sp>
        <p:nvSpPr>
          <p:cNvPr id="8" name="Text 5"/>
          <p:cNvSpPr/>
          <p:nvPr/>
        </p:nvSpPr>
        <p:spPr>
          <a:xfrm>
            <a:off x="915829" y="5424726"/>
            <a:ext cx="6124694" cy="586264"/>
          </a:xfrm>
          <a:prstGeom prst="rect">
            <a:avLst/>
          </a:prstGeom>
          <a:noFill/>
          <a:ln/>
        </p:spPr>
        <p:txBody>
          <a:bodyPr wrap="square" lIns="0" tIns="0" rIns="0" bIns="0" rtlCol="0" anchor="t"/>
          <a:lstStyle/>
          <a:p>
            <a:pPr marL="0" indent="0" algn="l">
              <a:lnSpc>
                <a:spcPts val="2300"/>
              </a:lnSpc>
              <a:buNone/>
            </a:pPr>
            <a:r>
              <a:rPr lang="en-US" sz="1400" dirty="0">
                <a:solidFill>
                  <a:srgbClr val="39393C"/>
                </a:solidFill>
                <a:latin typeface="Open Sans" pitchFamily="34" charset="0"/>
                <a:ea typeface="Open Sans" pitchFamily="34" charset="-122"/>
                <a:cs typeface="Open Sans" pitchFamily="34" charset="-120"/>
              </a:rPr>
              <a:t>Always verify method names - </a:t>
            </a:r>
            <a:r>
              <a:rPr lang="en-US" sz="1400" dirty="0">
                <a:solidFill>
                  <a:srgbClr val="39393C"/>
                </a:solidFill>
                <a:highlight>
                  <a:srgbClr val="E6E6EA"/>
                </a:highlight>
                <a:latin typeface="Consolas" pitchFamily="34" charset="0"/>
                <a:ea typeface="Consolas" pitchFamily="34" charset="-122"/>
                <a:cs typeface="Consolas" pitchFamily="34" charset="-120"/>
              </a:rPr>
              <a:t>vitle()</a:t>
            </a:r>
            <a:r>
              <a:rPr lang="en-US" sz="1400" dirty="0">
                <a:solidFill>
                  <a:srgbClr val="39393C"/>
                </a:solidFill>
                <a:latin typeface="Open Sans" pitchFamily="34" charset="0"/>
                <a:ea typeface="Open Sans" pitchFamily="34" charset="-122"/>
                <a:cs typeface="Open Sans" pitchFamily="34" charset="-120"/>
              </a:rPr>
              <a:t> and </a:t>
            </a:r>
            <a:r>
              <a:rPr lang="en-US" sz="1400" dirty="0">
                <a:solidFill>
                  <a:srgbClr val="39393C"/>
                </a:solidFill>
                <a:highlight>
                  <a:srgbClr val="E6E6EA"/>
                </a:highlight>
                <a:latin typeface="Consolas" pitchFamily="34" charset="0"/>
                <a:ea typeface="Consolas" pitchFamily="34" charset="-122"/>
                <a:cs typeface="Consolas" pitchFamily="34" charset="-120"/>
              </a:rPr>
              <a:t>vilabel()</a:t>
            </a:r>
            <a:r>
              <a:rPr lang="en-US" sz="1400" dirty="0">
                <a:solidFill>
                  <a:srgbClr val="39393C"/>
                </a:solidFill>
                <a:latin typeface="Open Sans" pitchFamily="34" charset="0"/>
                <a:ea typeface="Open Sans" pitchFamily="34" charset="-122"/>
                <a:cs typeface="Open Sans" pitchFamily="34" charset="-120"/>
              </a:rPr>
              <a:t> are common typos that break code</a:t>
            </a:r>
            <a:endParaRPr lang="en-US" sz="1400" dirty="0"/>
          </a:p>
        </p:txBody>
      </p:sp>
      <p:sp>
        <p:nvSpPr>
          <p:cNvPr id="9" name="Shape 6"/>
          <p:cNvSpPr/>
          <p:nvPr/>
        </p:nvSpPr>
        <p:spPr>
          <a:xfrm>
            <a:off x="7406759" y="4845606"/>
            <a:ext cx="6490930" cy="1348502"/>
          </a:xfrm>
          <a:prstGeom prst="roundRect">
            <a:avLst>
              <a:gd name="adj" fmla="val 2038"/>
            </a:avLst>
          </a:prstGeom>
          <a:solidFill>
            <a:srgbClr val="E0E0EC"/>
          </a:solidFill>
          <a:ln/>
        </p:spPr>
      </p:sp>
      <p:sp>
        <p:nvSpPr>
          <p:cNvPr id="10" name="Text 7"/>
          <p:cNvSpPr/>
          <p:nvPr/>
        </p:nvSpPr>
        <p:spPr>
          <a:xfrm>
            <a:off x="7589877" y="5028724"/>
            <a:ext cx="2290048" cy="286107"/>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Key Takeaway #2</a:t>
            </a:r>
            <a:endParaRPr lang="en-US" sz="1800" dirty="0"/>
          </a:p>
        </p:txBody>
      </p:sp>
      <p:sp>
        <p:nvSpPr>
          <p:cNvPr id="11" name="Text 8"/>
          <p:cNvSpPr/>
          <p:nvPr/>
        </p:nvSpPr>
        <p:spPr>
          <a:xfrm>
            <a:off x="7589877" y="5424726"/>
            <a:ext cx="6124694" cy="586264"/>
          </a:xfrm>
          <a:prstGeom prst="rect">
            <a:avLst/>
          </a:prstGeom>
          <a:noFill/>
          <a:ln/>
        </p:spPr>
        <p:txBody>
          <a:bodyPr wrap="square" lIns="0" tIns="0" rIns="0" bIns="0" rtlCol="0" anchor="t"/>
          <a:lstStyle/>
          <a:p>
            <a:pPr marL="0" indent="0" algn="l">
              <a:lnSpc>
                <a:spcPts val="2300"/>
              </a:lnSpc>
              <a:buNone/>
            </a:pPr>
            <a:r>
              <a:rPr lang="en-US" sz="1400" dirty="0">
                <a:solidFill>
                  <a:srgbClr val="39393C"/>
                </a:solidFill>
                <a:latin typeface="Open Sans" pitchFamily="34" charset="0"/>
                <a:ea typeface="Open Sans" pitchFamily="34" charset="-122"/>
                <a:cs typeface="Open Sans" pitchFamily="34" charset="-120"/>
              </a:rPr>
              <a:t>Maintain variable naming consistency throughout your analysis workflow</a:t>
            </a:r>
            <a:endParaRPr lang="en-US" sz="1400" dirty="0"/>
          </a:p>
        </p:txBody>
      </p:sp>
      <p:sp>
        <p:nvSpPr>
          <p:cNvPr id="12" name="Shape 9"/>
          <p:cNvSpPr/>
          <p:nvPr/>
        </p:nvSpPr>
        <p:spPr>
          <a:xfrm>
            <a:off x="732711" y="6377226"/>
            <a:ext cx="6490930" cy="1348502"/>
          </a:xfrm>
          <a:prstGeom prst="roundRect">
            <a:avLst>
              <a:gd name="adj" fmla="val 2038"/>
            </a:avLst>
          </a:prstGeom>
          <a:solidFill>
            <a:srgbClr val="E0E0EC"/>
          </a:solidFill>
          <a:ln/>
        </p:spPr>
      </p:sp>
      <p:sp>
        <p:nvSpPr>
          <p:cNvPr id="13" name="Text 10"/>
          <p:cNvSpPr/>
          <p:nvPr/>
        </p:nvSpPr>
        <p:spPr>
          <a:xfrm>
            <a:off x="915829" y="6560344"/>
            <a:ext cx="2290048" cy="286107"/>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Key Takeaway #3</a:t>
            </a:r>
            <a:endParaRPr lang="en-US" sz="1800" dirty="0"/>
          </a:p>
        </p:txBody>
      </p:sp>
      <p:sp>
        <p:nvSpPr>
          <p:cNvPr id="14" name="Text 11"/>
          <p:cNvSpPr/>
          <p:nvPr/>
        </p:nvSpPr>
        <p:spPr>
          <a:xfrm>
            <a:off x="915829" y="6956346"/>
            <a:ext cx="6124694" cy="586264"/>
          </a:xfrm>
          <a:prstGeom prst="rect">
            <a:avLst/>
          </a:prstGeom>
          <a:noFill/>
          <a:ln/>
        </p:spPr>
        <p:txBody>
          <a:bodyPr wrap="square" lIns="0" tIns="0" rIns="0" bIns="0" rtlCol="0" anchor="t"/>
          <a:lstStyle/>
          <a:p>
            <a:pPr marL="0" indent="0" algn="l">
              <a:lnSpc>
                <a:spcPts val="2300"/>
              </a:lnSpc>
              <a:buNone/>
            </a:pPr>
            <a:r>
              <a:rPr lang="en-US" sz="1400" dirty="0">
                <a:solidFill>
                  <a:srgbClr val="39393C"/>
                </a:solidFill>
                <a:latin typeface="Open Sans" pitchFamily="34" charset="0"/>
                <a:ea typeface="Open Sans" pitchFamily="34" charset="-122"/>
                <a:cs typeface="Open Sans" pitchFamily="34" charset="-120"/>
              </a:rPr>
              <a:t>Use proper f-string syntax - separate calculations for complex expressions</a:t>
            </a:r>
            <a:endParaRPr lang="en-US" sz="1400" dirty="0"/>
          </a:p>
        </p:txBody>
      </p:sp>
      <p:sp>
        <p:nvSpPr>
          <p:cNvPr id="15" name="Shape 12"/>
          <p:cNvSpPr/>
          <p:nvPr/>
        </p:nvSpPr>
        <p:spPr>
          <a:xfrm>
            <a:off x="7406759" y="6377226"/>
            <a:ext cx="6490930" cy="1348502"/>
          </a:xfrm>
          <a:prstGeom prst="roundRect">
            <a:avLst>
              <a:gd name="adj" fmla="val 2038"/>
            </a:avLst>
          </a:prstGeom>
          <a:solidFill>
            <a:srgbClr val="E0E0EC"/>
          </a:solidFill>
          <a:ln/>
        </p:spPr>
      </p:sp>
      <p:sp>
        <p:nvSpPr>
          <p:cNvPr id="16" name="Text 13"/>
          <p:cNvSpPr/>
          <p:nvPr/>
        </p:nvSpPr>
        <p:spPr>
          <a:xfrm>
            <a:off x="7589877" y="6560344"/>
            <a:ext cx="2290048" cy="286107"/>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Key Takeaway #4</a:t>
            </a:r>
            <a:endParaRPr lang="en-US" sz="1800" dirty="0"/>
          </a:p>
        </p:txBody>
      </p:sp>
      <p:sp>
        <p:nvSpPr>
          <p:cNvPr id="17" name="Text 14"/>
          <p:cNvSpPr/>
          <p:nvPr/>
        </p:nvSpPr>
        <p:spPr>
          <a:xfrm>
            <a:off x="7589877" y="6956346"/>
            <a:ext cx="6124694" cy="293132"/>
          </a:xfrm>
          <a:prstGeom prst="rect">
            <a:avLst/>
          </a:prstGeom>
          <a:noFill/>
          <a:ln/>
        </p:spPr>
        <p:txBody>
          <a:bodyPr wrap="none" lIns="0" tIns="0" rIns="0" bIns="0" rtlCol="0" anchor="t"/>
          <a:lstStyle/>
          <a:p>
            <a:pPr marL="0" indent="0" algn="l">
              <a:lnSpc>
                <a:spcPts val="2300"/>
              </a:lnSpc>
              <a:buNone/>
            </a:pPr>
            <a:r>
              <a:rPr lang="en-US" sz="1400" dirty="0">
                <a:solidFill>
                  <a:srgbClr val="39393C"/>
                </a:solidFill>
                <a:latin typeface="Open Sans" pitchFamily="34" charset="0"/>
                <a:ea typeface="Open Sans" pitchFamily="34" charset="-122"/>
                <a:cs typeface="Open Sans" pitchFamily="34" charset="-120"/>
              </a:rPr>
              <a:t>Test visualizations incrementally to catch errors before they compound</a:t>
            </a:r>
            <a:endParaRPr lang="en-US" sz="1400" dirty="0"/>
          </a:p>
        </p:txBody>
      </p:sp>
      <p:pic>
        <p:nvPicPr>
          <p:cNvPr id="19" name="Picture 18">
            <a:extLst>
              <a:ext uri="{FF2B5EF4-FFF2-40B4-BE49-F238E27FC236}">
                <a16:creationId xmlns:a16="http://schemas.microsoft.com/office/drawing/2014/main" id="{67A2CC7D-D4EF-D0E6-5A18-828D2CDA551F}"/>
              </a:ext>
            </a:extLst>
          </p:cNvPr>
          <p:cNvPicPr>
            <a:picLocks noChangeAspect="1"/>
          </p:cNvPicPr>
          <p:nvPr/>
        </p:nvPicPr>
        <p:blipFill>
          <a:blip r:embed="rId3"/>
          <a:stretch>
            <a:fillRect/>
          </a:stretch>
        </p:blipFill>
        <p:spPr>
          <a:xfrm>
            <a:off x="732711" y="-10774"/>
            <a:ext cx="11048651" cy="2804695"/>
          </a:xfrm>
          <a:prstGeom prst="rect">
            <a:avLst/>
          </a:prstGeom>
        </p:spPr>
      </p:pic>
    </p:spTree>
    <p:extLst>
      <p:ext uri="{BB962C8B-B14F-4D97-AF65-F5344CB8AC3E}">
        <p14:creationId xmlns:p14="http://schemas.microsoft.com/office/powerpoint/2010/main" val="109905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10815"/>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Decoding Musical Popularity Through Data Analytics</a:t>
            </a:r>
            <a:endParaRPr lang="en-US" sz="3900" dirty="0"/>
          </a:p>
        </p:txBody>
      </p:sp>
      <p:sp>
        <p:nvSpPr>
          <p:cNvPr id="4" name="Text 1"/>
          <p:cNvSpPr/>
          <p:nvPr/>
        </p:nvSpPr>
        <p:spPr>
          <a:xfrm>
            <a:off x="793790" y="4248626"/>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 comprehensive Python-based analysis exploring the audio features and temporal patterns that define popular music. Using advanced data visualization techniques and statistical analysis, we uncover the quantitative characteristics that drive track popularity across different musical dimensions.</a:t>
            </a:r>
            <a:endParaRPr lang="en-US" sz="1550" dirty="0"/>
          </a:p>
        </p:txBody>
      </p:sp>
    </p:spTree>
    <p:extLst>
      <p:ext uri="{BB962C8B-B14F-4D97-AF65-F5344CB8AC3E}">
        <p14:creationId xmlns:p14="http://schemas.microsoft.com/office/powerpoint/2010/main" val="2997000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35010"/>
            <a:ext cx="8023622"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Danceability Distribution in Popular Tracks</a:t>
            </a:r>
            <a:endParaRPr lang="en-US" sz="3100" dirty="0"/>
          </a:p>
        </p:txBody>
      </p:sp>
      <p:sp>
        <p:nvSpPr>
          <p:cNvPr id="4" name="Text 1"/>
          <p:cNvSpPr/>
          <p:nvPr/>
        </p:nvSpPr>
        <p:spPr>
          <a:xfrm>
            <a:off x="8241149" y="1952744"/>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Analysis Overview</a:t>
            </a:r>
            <a:endParaRPr lang="en-US" sz="1950" dirty="0"/>
          </a:p>
        </p:txBody>
      </p:sp>
      <p:sp>
        <p:nvSpPr>
          <p:cNvPr id="5" name="Text 2"/>
          <p:cNvSpPr/>
          <p:nvPr/>
        </p:nvSpPr>
        <p:spPr>
          <a:xfrm>
            <a:off x="8241149" y="2461260"/>
            <a:ext cx="5602962"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distribution of danceability reveals critical insights into what makes tracks popular. Using a histogram with kernel density estimation (KDE), we visualize the frequency distribution across the danceability spectrum.</a:t>
            </a:r>
            <a:endParaRPr lang="en-US" sz="1550" dirty="0"/>
          </a:p>
        </p:txBody>
      </p:sp>
      <p:sp>
        <p:nvSpPr>
          <p:cNvPr id="6" name="Text 3"/>
          <p:cNvSpPr/>
          <p:nvPr/>
        </p:nvSpPr>
        <p:spPr>
          <a:xfrm>
            <a:off x="8241149" y="3910013"/>
            <a:ext cx="5602962"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seaborn visualization employs 30 bins to capture granular patterns in the data. The KDE overlay smooths the distribution, revealing underlying trends that discrete bins alone might obscure.</a:t>
            </a:r>
            <a:endParaRPr lang="en-US" sz="1550" dirty="0"/>
          </a:p>
        </p:txBody>
      </p:sp>
      <p:sp>
        <p:nvSpPr>
          <p:cNvPr id="7" name="Shape 4"/>
          <p:cNvSpPr/>
          <p:nvPr/>
        </p:nvSpPr>
        <p:spPr>
          <a:xfrm>
            <a:off x="8241149" y="5403413"/>
            <a:ext cx="5602962" cy="1567815"/>
          </a:xfrm>
          <a:prstGeom prst="roundRect">
            <a:avLst>
              <a:gd name="adj" fmla="val 1899"/>
            </a:avLst>
          </a:prstGeom>
          <a:solidFill>
            <a:srgbClr val="E6E6EA"/>
          </a:solidFill>
          <a:ln/>
        </p:spPr>
      </p:sp>
      <p:sp>
        <p:nvSpPr>
          <p:cNvPr id="8" name="Shape 5"/>
          <p:cNvSpPr/>
          <p:nvPr/>
        </p:nvSpPr>
        <p:spPr>
          <a:xfrm>
            <a:off x="8231267" y="5403413"/>
            <a:ext cx="5622727" cy="1567815"/>
          </a:xfrm>
          <a:prstGeom prst="roundRect">
            <a:avLst>
              <a:gd name="adj" fmla="val 1899"/>
            </a:avLst>
          </a:prstGeom>
          <a:solidFill>
            <a:srgbClr val="E6E6EA"/>
          </a:solidFill>
          <a:ln/>
        </p:spPr>
      </p:sp>
      <p:sp>
        <p:nvSpPr>
          <p:cNvPr id="9" name="Text 6"/>
          <p:cNvSpPr/>
          <p:nvPr/>
        </p:nvSpPr>
        <p:spPr>
          <a:xfrm>
            <a:off x="8429625" y="5552242"/>
            <a:ext cx="5226010"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sns.histplot( top_popularity_df['danceability'], bins=30, kde=True)</a:t>
            </a:r>
            <a:endParaRPr lang="en-US" sz="1550" dirty="0"/>
          </a:p>
        </p:txBody>
      </p:sp>
      <p:pic>
        <p:nvPicPr>
          <p:cNvPr id="11" name="Picture 10">
            <a:extLst>
              <a:ext uri="{FF2B5EF4-FFF2-40B4-BE49-F238E27FC236}">
                <a16:creationId xmlns:a16="http://schemas.microsoft.com/office/drawing/2014/main" id="{65F989D9-4BEE-97F6-E7ED-8201F36B8C81}"/>
              </a:ext>
            </a:extLst>
          </p:cNvPr>
          <p:cNvPicPr>
            <a:picLocks noChangeAspect="1"/>
          </p:cNvPicPr>
          <p:nvPr/>
        </p:nvPicPr>
        <p:blipFill>
          <a:blip r:embed="rId3"/>
          <a:stretch>
            <a:fillRect/>
          </a:stretch>
        </p:blipFill>
        <p:spPr>
          <a:xfrm>
            <a:off x="538164" y="1688306"/>
            <a:ext cx="7504628" cy="6284815"/>
          </a:xfrm>
          <a:prstGeom prst="rect">
            <a:avLst/>
          </a:prstGeom>
        </p:spPr>
      </p:pic>
    </p:spTree>
    <p:extLst>
      <p:ext uri="{BB962C8B-B14F-4D97-AF65-F5344CB8AC3E}">
        <p14:creationId xmlns:p14="http://schemas.microsoft.com/office/powerpoint/2010/main" val="3274992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04549"/>
          </a:xfrm>
          <a:prstGeom prst="rect">
            <a:avLst/>
          </a:prstGeom>
        </p:spPr>
      </p:pic>
      <p:sp>
        <p:nvSpPr>
          <p:cNvPr id="3" name="Text 0"/>
          <p:cNvSpPr/>
          <p:nvPr/>
        </p:nvSpPr>
        <p:spPr>
          <a:xfrm>
            <a:off x="673418" y="2567464"/>
            <a:ext cx="4834533" cy="420886"/>
          </a:xfrm>
          <a:prstGeom prst="rect">
            <a:avLst/>
          </a:prstGeom>
          <a:noFill/>
          <a:ln/>
        </p:spPr>
        <p:txBody>
          <a:bodyPr wrap="none" lIns="0" tIns="0" rIns="0" bIns="0" rtlCol="0" anchor="t"/>
          <a:lstStyle/>
          <a:p>
            <a:pPr marL="0" indent="0" algn="l">
              <a:lnSpc>
                <a:spcPts val="3300"/>
              </a:lnSpc>
              <a:buNone/>
            </a:pPr>
            <a:r>
              <a:rPr lang="en-US" sz="2650" b="1" dirty="0">
                <a:solidFill>
                  <a:srgbClr val="101014"/>
                </a:solidFill>
                <a:latin typeface="Playfair Display Bold" pitchFamily="34" charset="0"/>
                <a:ea typeface="Playfair Display Bold" pitchFamily="34" charset="-122"/>
                <a:cs typeface="Playfair Display Bold" pitchFamily="34" charset="-120"/>
              </a:rPr>
              <a:t>Musical Key and Mode Analysis</a:t>
            </a:r>
            <a:endParaRPr lang="en-US" sz="2650" dirty="0"/>
          </a:p>
        </p:txBody>
      </p:sp>
      <p:sp>
        <p:nvSpPr>
          <p:cNvPr id="4" name="Shape 1"/>
          <p:cNvSpPr/>
          <p:nvPr/>
        </p:nvSpPr>
        <p:spPr>
          <a:xfrm>
            <a:off x="673418" y="3177659"/>
            <a:ext cx="6557605" cy="1508760"/>
          </a:xfrm>
          <a:prstGeom prst="roundRect">
            <a:avLst>
              <a:gd name="adj" fmla="val 1674"/>
            </a:avLst>
          </a:prstGeom>
          <a:solidFill>
            <a:srgbClr val="E0E0EC"/>
          </a:solidFill>
          <a:ln/>
        </p:spPr>
      </p:sp>
      <p:sp>
        <p:nvSpPr>
          <p:cNvPr id="5" name="Text 2"/>
          <p:cNvSpPr/>
          <p:nvPr/>
        </p:nvSpPr>
        <p:spPr>
          <a:xfrm>
            <a:off x="841772" y="3346013"/>
            <a:ext cx="2104549" cy="263128"/>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Key Distribution</a:t>
            </a:r>
            <a:endParaRPr lang="en-US" sz="1650" dirty="0"/>
          </a:p>
        </p:txBody>
      </p:sp>
      <p:sp>
        <p:nvSpPr>
          <p:cNvPr id="6" name="Text 3"/>
          <p:cNvSpPr/>
          <p:nvPr/>
        </p:nvSpPr>
        <p:spPr>
          <a:xfrm>
            <a:off x="841772" y="3710107"/>
            <a:ext cx="6220897" cy="807958"/>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Analysis across 12 musical keys reveals popularity patterns. Certain keys may dominate popular music due to instrumental comfort zones, vocal ranges, or cultural preferences.</a:t>
            </a:r>
            <a:endParaRPr lang="en-US" sz="1300" dirty="0"/>
          </a:p>
        </p:txBody>
      </p:sp>
      <p:sp>
        <p:nvSpPr>
          <p:cNvPr id="7" name="Shape 4"/>
          <p:cNvSpPr/>
          <p:nvPr/>
        </p:nvSpPr>
        <p:spPr>
          <a:xfrm>
            <a:off x="7399377" y="3177659"/>
            <a:ext cx="6557605" cy="1508760"/>
          </a:xfrm>
          <a:prstGeom prst="roundRect">
            <a:avLst>
              <a:gd name="adj" fmla="val 1674"/>
            </a:avLst>
          </a:prstGeom>
          <a:solidFill>
            <a:srgbClr val="E0E0EC"/>
          </a:solidFill>
          <a:ln/>
        </p:spPr>
      </p:sp>
      <p:sp>
        <p:nvSpPr>
          <p:cNvPr id="8" name="Text 5"/>
          <p:cNvSpPr/>
          <p:nvPr/>
        </p:nvSpPr>
        <p:spPr>
          <a:xfrm>
            <a:off x="7567732" y="3346013"/>
            <a:ext cx="2104549" cy="263128"/>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Major vs Minor Mode</a:t>
            </a:r>
            <a:endParaRPr lang="en-US" sz="1650" dirty="0"/>
          </a:p>
        </p:txBody>
      </p:sp>
      <p:sp>
        <p:nvSpPr>
          <p:cNvPr id="9" name="Text 6"/>
          <p:cNvSpPr/>
          <p:nvPr/>
        </p:nvSpPr>
        <p:spPr>
          <a:xfrm>
            <a:off x="7567732" y="3710107"/>
            <a:ext cx="6220897" cy="807958"/>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The mode comparison (0: Minor, 1: Major) shows fascinating emotional preferences. Major keys typically convey brightness and optimism, while minor keys express melancholy or tension.</a:t>
            </a:r>
            <a:endParaRPr lang="en-US" sz="1300" dirty="0"/>
          </a:p>
        </p:txBody>
      </p:sp>
      <p:pic>
        <p:nvPicPr>
          <p:cNvPr id="13" name="Picture 12">
            <a:extLst>
              <a:ext uri="{FF2B5EF4-FFF2-40B4-BE49-F238E27FC236}">
                <a16:creationId xmlns:a16="http://schemas.microsoft.com/office/drawing/2014/main" id="{6C1F2E88-6AE3-9EF5-C4C1-5DD0059C80AD}"/>
              </a:ext>
            </a:extLst>
          </p:cNvPr>
          <p:cNvPicPr>
            <a:picLocks noChangeAspect="1"/>
          </p:cNvPicPr>
          <p:nvPr/>
        </p:nvPicPr>
        <p:blipFill>
          <a:blip r:embed="rId4"/>
          <a:stretch>
            <a:fillRect/>
          </a:stretch>
        </p:blipFill>
        <p:spPr>
          <a:xfrm>
            <a:off x="665797" y="4787385"/>
            <a:ext cx="6565226" cy="3323637"/>
          </a:xfrm>
          <a:prstGeom prst="rect">
            <a:avLst/>
          </a:prstGeom>
        </p:spPr>
      </p:pic>
      <p:pic>
        <p:nvPicPr>
          <p:cNvPr id="15" name="Picture 14">
            <a:extLst>
              <a:ext uri="{FF2B5EF4-FFF2-40B4-BE49-F238E27FC236}">
                <a16:creationId xmlns:a16="http://schemas.microsoft.com/office/drawing/2014/main" id="{0FC869DD-8A79-FD2A-CAB2-4477DCB6B8E4}"/>
              </a:ext>
            </a:extLst>
          </p:cNvPr>
          <p:cNvPicPr>
            <a:picLocks noChangeAspect="1"/>
          </p:cNvPicPr>
          <p:nvPr/>
        </p:nvPicPr>
        <p:blipFill>
          <a:blip r:embed="rId5"/>
          <a:stretch>
            <a:fillRect/>
          </a:stretch>
        </p:blipFill>
        <p:spPr>
          <a:xfrm>
            <a:off x="7399377" y="4787385"/>
            <a:ext cx="6550699" cy="3323637"/>
          </a:xfrm>
          <a:prstGeom prst="rect">
            <a:avLst/>
          </a:prstGeom>
        </p:spPr>
      </p:pic>
    </p:spTree>
    <p:extLst>
      <p:ext uri="{BB962C8B-B14F-4D97-AF65-F5344CB8AC3E}">
        <p14:creationId xmlns:p14="http://schemas.microsoft.com/office/powerpoint/2010/main" val="1804260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364933"/>
            <a:ext cx="7556421" cy="992267"/>
          </a:xfrm>
          <a:prstGeom prst="rect">
            <a:avLst/>
          </a:prstGeom>
          <a:noFill/>
          <a:ln/>
        </p:spPr>
        <p:txBody>
          <a:bodyPr wrap="squar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Temporal Evolution: Danceability vs Energy Relationship</a:t>
            </a:r>
            <a:endParaRPr lang="en-US" sz="3100" dirty="0"/>
          </a:p>
        </p:txBody>
      </p:sp>
      <p:sp>
        <p:nvSpPr>
          <p:cNvPr id="4" name="Text 1"/>
          <p:cNvSpPr/>
          <p:nvPr/>
        </p:nvSpPr>
        <p:spPr>
          <a:xfrm>
            <a:off x="793790" y="2580442"/>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scatterplot tracks the evolving relationship between danceability and energy across years, with each point representing a popular track. The viridis color gradient maps temporal progression, revealing how musical preferences shift over time.</a:t>
            </a:r>
            <a:endParaRPr lang="en-US" sz="1550" dirty="0"/>
          </a:p>
        </p:txBody>
      </p:sp>
      <p:sp>
        <p:nvSpPr>
          <p:cNvPr id="5" name="Text 2"/>
          <p:cNvSpPr/>
          <p:nvPr/>
        </p:nvSpPr>
        <p:spPr>
          <a:xfrm>
            <a:off x="793790" y="427220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Analytical Approach</a:t>
            </a:r>
            <a:endParaRPr lang="en-US" sz="1950" dirty="0"/>
          </a:p>
        </p:txBody>
      </p:sp>
      <p:sp>
        <p:nvSpPr>
          <p:cNvPr id="6" name="Text 3"/>
          <p:cNvSpPr/>
          <p:nvPr/>
        </p:nvSpPr>
        <p:spPr>
          <a:xfrm>
            <a:off x="793790" y="4780717"/>
            <a:ext cx="3536156"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Using hue encoding for year values allows us to visualize temporal patterns within the feature space. The alpha transparency prevents overplotting while maintaining density visibility.</a:t>
            </a:r>
            <a:endParaRPr lang="en-US" sz="1550" dirty="0"/>
          </a:p>
        </p:txBody>
      </p:sp>
      <p:sp>
        <p:nvSpPr>
          <p:cNvPr id="7" name="Text 4"/>
          <p:cNvSpPr/>
          <p:nvPr/>
        </p:nvSpPr>
        <p:spPr>
          <a:xfrm>
            <a:off x="4821674" y="427220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Key Insights</a:t>
            </a:r>
            <a:endParaRPr lang="en-US" sz="1950" dirty="0"/>
          </a:p>
        </p:txBody>
      </p:sp>
      <p:sp>
        <p:nvSpPr>
          <p:cNvPr id="8" name="Text 5"/>
          <p:cNvSpPr/>
          <p:nvPr/>
        </p:nvSpPr>
        <p:spPr>
          <a:xfrm>
            <a:off x="4821674" y="4780717"/>
            <a:ext cx="3536156"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Clusters and trajectories in this visualization reveal whether popular music is becoming more energetic, more danceable, or maintaining balance between these characteristics over the decades.</a:t>
            </a:r>
            <a:endParaRPr lang="en-US" sz="1550" dirty="0"/>
          </a:p>
        </p:txBody>
      </p:sp>
      <p:pic>
        <p:nvPicPr>
          <p:cNvPr id="10" name="Picture 9">
            <a:extLst>
              <a:ext uri="{FF2B5EF4-FFF2-40B4-BE49-F238E27FC236}">
                <a16:creationId xmlns:a16="http://schemas.microsoft.com/office/drawing/2014/main" id="{0AF1814D-9C9C-8519-A953-190A9212EF3F}"/>
              </a:ext>
            </a:extLst>
          </p:cNvPr>
          <p:cNvPicPr>
            <a:picLocks noChangeAspect="1"/>
          </p:cNvPicPr>
          <p:nvPr/>
        </p:nvPicPr>
        <p:blipFill>
          <a:blip r:embed="rId3"/>
          <a:stretch>
            <a:fillRect/>
          </a:stretch>
        </p:blipFill>
        <p:spPr>
          <a:xfrm>
            <a:off x="8558552" y="1920238"/>
            <a:ext cx="5843240" cy="4476750"/>
          </a:xfrm>
          <a:prstGeom prst="rect">
            <a:avLst/>
          </a:prstGeom>
        </p:spPr>
      </p:pic>
    </p:spTree>
    <p:extLst>
      <p:ext uri="{BB962C8B-B14F-4D97-AF65-F5344CB8AC3E}">
        <p14:creationId xmlns:p14="http://schemas.microsoft.com/office/powerpoint/2010/main" val="764430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417915"/>
            <a:ext cx="7556421" cy="992267"/>
          </a:xfrm>
          <a:prstGeom prst="rect">
            <a:avLst/>
          </a:prstGeom>
          <a:noFill/>
          <a:ln/>
        </p:spPr>
        <p:txBody>
          <a:bodyPr wrap="squar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The Rise of Speechiness in Popular Music</a:t>
            </a:r>
            <a:endParaRPr lang="en-US" sz="3100" dirty="0"/>
          </a:p>
        </p:txBody>
      </p:sp>
      <p:sp>
        <p:nvSpPr>
          <p:cNvPr id="4" name="Text 1"/>
          <p:cNvSpPr/>
          <p:nvPr/>
        </p:nvSpPr>
        <p:spPr>
          <a:xfrm>
            <a:off x="793790" y="2633424"/>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Playfair Display Light" pitchFamily="34" charset="0"/>
                <a:ea typeface="Playfair Display Light" pitchFamily="34" charset="-122"/>
                <a:cs typeface="Playfair Display Light" pitchFamily="34" charset="-120"/>
              </a:rPr>
              <a:t>01</a:t>
            </a:r>
            <a:endParaRPr lang="en-US" sz="1550" dirty="0"/>
          </a:p>
        </p:txBody>
      </p:sp>
      <p:sp>
        <p:nvSpPr>
          <p:cNvPr id="5" name="Shape 2"/>
          <p:cNvSpPr/>
          <p:nvPr/>
        </p:nvSpPr>
        <p:spPr>
          <a:xfrm>
            <a:off x="793790" y="2947749"/>
            <a:ext cx="3679031" cy="22860"/>
          </a:xfrm>
          <a:prstGeom prst="rect">
            <a:avLst/>
          </a:prstGeom>
          <a:solidFill>
            <a:srgbClr val="101014"/>
          </a:solidFill>
          <a:ln/>
        </p:spPr>
      </p:sp>
      <p:sp>
        <p:nvSpPr>
          <p:cNvPr id="6" name="Text 3"/>
          <p:cNvSpPr/>
          <p:nvPr/>
        </p:nvSpPr>
        <p:spPr>
          <a:xfrm>
            <a:off x="793790" y="3092648"/>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Data Aggregation</a:t>
            </a:r>
            <a:endParaRPr lang="en-US" sz="1950" dirty="0"/>
          </a:p>
        </p:txBody>
      </p:sp>
      <p:sp>
        <p:nvSpPr>
          <p:cNvPr id="7" name="Text 4"/>
          <p:cNvSpPr/>
          <p:nvPr/>
        </p:nvSpPr>
        <p:spPr>
          <a:xfrm>
            <a:off x="793790" y="3521869"/>
            <a:ext cx="367903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Calculate average speechiness values by year using pandas groupby operations on the top popularity dataset.</a:t>
            </a:r>
            <a:endParaRPr lang="en-US" sz="1550" dirty="0"/>
          </a:p>
        </p:txBody>
      </p:sp>
      <p:sp>
        <p:nvSpPr>
          <p:cNvPr id="8" name="Text 5"/>
          <p:cNvSpPr/>
          <p:nvPr/>
        </p:nvSpPr>
        <p:spPr>
          <a:xfrm>
            <a:off x="4671179" y="2633424"/>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Playfair Display Light" pitchFamily="34" charset="0"/>
                <a:ea typeface="Playfair Display Light" pitchFamily="34" charset="-122"/>
                <a:cs typeface="Playfair Display Light" pitchFamily="34" charset="-120"/>
              </a:rPr>
              <a:t>02</a:t>
            </a:r>
            <a:endParaRPr lang="en-US" sz="1550" dirty="0"/>
          </a:p>
        </p:txBody>
      </p:sp>
      <p:sp>
        <p:nvSpPr>
          <p:cNvPr id="9" name="Shape 6"/>
          <p:cNvSpPr/>
          <p:nvPr/>
        </p:nvSpPr>
        <p:spPr>
          <a:xfrm>
            <a:off x="4671179" y="2947749"/>
            <a:ext cx="3679031" cy="22860"/>
          </a:xfrm>
          <a:prstGeom prst="rect">
            <a:avLst/>
          </a:prstGeom>
          <a:solidFill>
            <a:srgbClr val="101014"/>
          </a:solidFill>
          <a:ln/>
        </p:spPr>
      </p:sp>
      <p:sp>
        <p:nvSpPr>
          <p:cNvPr id="10" name="Text 7"/>
          <p:cNvSpPr/>
          <p:nvPr/>
        </p:nvSpPr>
        <p:spPr>
          <a:xfrm>
            <a:off x="4671179" y="3092648"/>
            <a:ext cx="2651284"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Temporal Visualization</a:t>
            </a:r>
            <a:endParaRPr lang="en-US" sz="1950" dirty="0"/>
          </a:p>
        </p:txBody>
      </p:sp>
      <p:sp>
        <p:nvSpPr>
          <p:cNvPr id="11" name="Text 8"/>
          <p:cNvSpPr/>
          <p:nvPr/>
        </p:nvSpPr>
        <p:spPr>
          <a:xfrm>
            <a:off x="4671179" y="3521869"/>
            <a:ext cx="367903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Generate a line plot to track speechiness trends, revealing whether rap, spoken word, and vocal-heavy tracks are gaining prominence.</a:t>
            </a:r>
            <a:endParaRPr lang="en-US" sz="1550" dirty="0"/>
          </a:p>
        </p:txBody>
      </p:sp>
      <p:sp>
        <p:nvSpPr>
          <p:cNvPr id="12" name="Text 9"/>
          <p:cNvSpPr/>
          <p:nvPr/>
        </p:nvSpPr>
        <p:spPr>
          <a:xfrm>
            <a:off x="793790" y="5139214"/>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Playfair Display Light" pitchFamily="34" charset="0"/>
                <a:ea typeface="Playfair Display Light" pitchFamily="34" charset="-122"/>
                <a:cs typeface="Playfair Display Light" pitchFamily="34" charset="-120"/>
              </a:rPr>
              <a:t>03</a:t>
            </a:r>
            <a:endParaRPr lang="en-US" sz="1550" dirty="0"/>
          </a:p>
        </p:txBody>
      </p:sp>
      <p:sp>
        <p:nvSpPr>
          <p:cNvPr id="13" name="Shape 10"/>
          <p:cNvSpPr/>
          <p:nvPr/>
        </p:nvSpPr>
        <p:spPr>
          <a:xfrm>
            <a:off x="793790" y="5453539"/>
            <a:ext cx="7556421" cy="22860"/>
          </a:xfrm>
          <a:prstGeom prst="rect">
            <a:avLst/>
          </a:prstGeom>
          <a:solidFill>
            <a:srgbClr val="101014"/>
          </a:solidFill>
          <a:ln/>
        </p:spPr>
      </p:sp>
      <p:sp>
        <p:nvSpPr>
          <p:cNvPr id="14" name="Text 11"/>
          <p:cNvSpPr/>
          <p:nvPr/>
        </p:nvSpPr>
        <p:spPr>
          <a:xfrm>
            <a:off x="793790" y="5598438"/>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Trend Interpretation</a:t>
            </a:r>
            <a:endParaRPr lang="en-US" sz="1950" dirty="0"/>
          </a:p>
        </p:txBody>
      </p:sp>
      <p:sp>
        <p:nvSpPr>
          <p:cNvPr id="15" name="Text 12"/>
          <p:cNvSpPr/>
          <p:nvPr/>
        </p:nvSpPr>
        <p:spPr>
          <a:xfrm>
            <a:off x="793790" y="6027658"/>
            <a:ext cx="75564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Analyze the trajectory to understand shifts in musical content, from melodic to speech-like delivery patterns.</a:t>
            </a:r>
            <a:endParaRPr lang="en-US" sz="1550" dirty="0"/>
          </a:p>
        </p:txBody>
      </p:sp>
      <p:pic>
        <p:nvPicPr>
          <p:cNvPr id="17" name="Picture 16">
            <a:extLst>
              <a:ext uri="{FF2B5EF4-FFF2-40B4-BE49-F238E27FC236}">
                <a16:creationId xmlns:a16="http://schemas.microsoft.com/office/drawing/2014/main" id="{11CED89C-7C6A-9DE6-30B8-345FDA495EB8}"/>
              </a:ext>
            </a:extLst>
          </p:cNvPr>
          <p:cNvPicPr>
            <a:picLocks noChangeAspect="1"/>
          </p:cNvPicPr>
          <p:nvPr/>
        </p:nvPicPr>
        <p:blipFill>
          <a:blip r:embed="rId3"/>
          <a:stretch>
            <a:fillRect/>
          </a:stretch>
        </p:blipFill>
        <p:spPr>
          <a:xfrm>
            <a:off x="8548567" y="569270"/>
            <a:ext cx="5959169" cy="7001849"/>
          </a:xfrm>
          <a:prstGeom prst="rect">
            <a:avLst/>
          </a:prstGeom>
        </p:spPr>
      </p:pic>
    </p:spTree>
    <p:extLst>
      <p:ext uri="{BB962C8B-B14F-4D97-AF65-F5344CB8AC3E}">
        <p14:creationId xmlns:p14="http://schemas.microsoft.com/office/powerpoint/2010/main" val="352118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9967" y="613767"/>
            <a:ext cx="7764066" cy="1077992"/>
          </a:xfrm>
          <a:prstGeom prst="rect">
            <a:avLst/>
          </a:prstGeom>
          <a:noFill/>
          <a:ln/>
        </p:spPr>
        <p:txBody>
          <a:bodyPr wrap="square" lIns="0" tIns="0" rIns="0" bIns="0" rtlCol="0" anchor="t"/>
          <a:lstStyle/>
          <a:p>
            <a:pPr marL="0" indent="0" algn="l">
              <a:lnSpc>
                <a:spcPts val="4200"/>
              </a:lnSpc>
              <a:buNone/>
            </a:pPr>
            <a:r>
              <a:rPr lang="en-US" sz="3350" b="1" dirty="0">
                <a:solidFill>
                  <a:srgbClr val="101014"/>
                </a:solidFill>
                <a:latin typeface="Playfair Display Bold" pitchFamily="34" charset="0"/>
                <a:ea typeface="Playfair Display Bold" pitchFamily="34" charset="-122"/>
                <a:cs typeface="Playfair Display Bold" pitchFamily="34" charset="-120"/>
              </a:rPr>
              <a:t>Data Type Discovery: The Foundation of Cleaning</a:t>
            </a:r>
            <a:endParaRPr lang="en-US" sz="3350" dirty="0"/>
          </a:p>
        </p:txBody>
      </p:sp>
      <p:sp>
        <p:nvSpPr>
          <p:cNvPr id="4" name="Shape 1"/>
          <p:cNvSpPr/>
          <p:nvPr/>
        </p:nvSpPr>
        <p:spPr>
          <a:xfrm>
            <a:off x="689967" y="1950482"/>
            <a:ext cx="3795832" cy="2511504"/>
          </a:xfrm>
          <a:prstGeom prst="roundRect">
            <a:avLst>
              <a:gd name="adj" fmla="val 1030"/>
            </a:avLst>
          </a:prstGeom>
          <a:solidFill>
            <a:srgbClr val="E0E0EC"/>
          </a:solidFill>
          <a:ln/>
        </p:spPr>
      </p:sp>
      <p:sp>
        <p:nvSpPr>
          <p:cNvPr id="5" name="Shape 2"/>
          <p:cNvSpPr/>
          <p:nvPr/>
        </p:nvSpPr>
        <p:spPr>
          <a:xfrm>
            <a:off x="862370" y="2122884"/>
            <a:ext cx="517446" cy="517446"/>
          </a:xfrm>
          <a:prstGeom prst="roundRect">
            <a:avLst>
              <a:gd name="adj" fmla="val 17669642"/>
            </a:avLst>
          </a:prstGeom>
          <a:solidFill>
            <a:srgbClr val="101014"/>
          </a:solidFill>
          <a:ln/>
        </p:spPr>
      </p:sp>
      <p:pic>
        <p:nvPicPr>
          <p:cNvPr id="6" name="Image 1" descr="preencoded.png"/>
          <p:cNvPicPr>
            <a:picLocks noChangeAspect="1"/>
          </p:cNvPicPr>
          <p:nvPr/>
        </p:nvPicPr>
        <p:blipFill>
          <a:blip r:embed="rId4"/>
          <a:stretch>
            <a:fillRect/>
          </a:stretch>
        </p:blipFill>
        <p:spPr>
          <a:xfrm>
            <a:off x="1004649" y="2236113"/>
            <a:ext cx="232767" cy="290989"/>
          </a:xfrm>
          <a:prstGeom prst="rect">
            <a:avLst/>
          </a:prstGeom>
        </p:spPr>
      </p:pic>
      <p:sp>
        <p:nvSpPr>
          <p:cNvPr id="7" name="Text 3"/>
          <p:cNvSpPr/>
          <p:nvPr/>
        </p:nvSpPr>
        <p:spPr>
          <a:xfrm>
            <a:off x="862370" y="2812733"/>
            <a:ext cx="2461736" cy="269438"/>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Object Types (7 columns)</a:t>
            </a:r>
            <a:endParaRPr lang="en-US" sz="1650" dirty="0"/>
          </a:p>
        </p:txBody>
      </p:sp>
      <p:sp>
        <p:nvSpPr>
          <p:cNvPr id="8" name="Text 4"/>
          <p:cNvSpPr/>
          <p:nvPr/>
        </p:nvSpPr>
        <p:spPr>
          <a:xfrm>
            <a:off x="862370" y="3185636"/>
            <a:ext cx="3451027" cy="1103948"/>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String data including track_id, track_name, artist_name, artwork_url, album_name, track_url, and language. These require text cleaning and standardization.</a:t>
            </a:r>
            <a:endParaRPr lang="en-US" sz="1350" dirty="0"/>
          </a:p>
        </p:txBody>
      </p:sp>
      <p:sp>
        <p:nvSpPr>
          <p:cNvPr id="9" name="Shape 5"/>
          <p:cNvSpPr/>
          <p:nvPr/>
        </p:nvSpPr>
        <p:spPr>
          <a:xfrm>
            <a:off x="4658201" y="1950482"/>
            <a:ext cx="3795832" cy="2511504"/>
          </a:xfrm>
          <a:prstGeom prst="roundRect">
            <a:avLst>
              <a:gd name="adj" fmla="val 1030"/>
            </a:avLst>
          </a:prstGeom>
          <a:solidFill>
            <a:srgbClr val="E0E0EC"/>
          </a:solidFill>
          <a:ln/>
        </p:spPr>
      </p:sp>
      <p:sp>
        <p:nvSpPr>
          <p:cNvPr id="10" name="Shape 6"/>
          <p:cNvSpPr/>
          <p:nvPr/>
        </p:nvSpPr>
        <p:spPr>
          <a:xfrm>
            <a:off x="4830604" y="2122884"/>
            <a:ext cx="517446" cy="517446"/>
          </a:xfrm>
          <a:prstGeom prst="roundRect">
            <a:avLst>
              <a:gd name="adj" fmla="val 17669642"/>
            </a:avLst>
          </a:prstGeom>
          <a:solidFill>
            <a:srgbClr val="101014"/>
          </a:solidFill>
          <a:ln/>
        </p:spPr>
      </p:sp>
      <p:pic>
        <p:nvPicPr>
          <p:cNvPr id="11" name="Image 2" descr="preencoded.png"/>
          <p:cNvPicPr>
            <a:picLocks noChangeAspect="1"/>
          </p:cNvPicPr>
          <p:nvPr/>
        </p:nvPicPr>
        <p:blipFill>
          <a:blip r:embed="rId5"/>
          <a:stretch>
            <a:fillRect/>
          </a:stretch>
        </p:blipFill>
        <p:spPr>
          <a:xfrm>
            <a:off x="4972883" y="2236113"/>
            <a:ext cx="232767" cy="290989"/>
          </a:xfrm>
          <a:prstGeom prst="rect">
            <a:avLst/>
          </a:prstGeom>
        </p:spPr>
      </p:pic>
      <p:sp>
        <p:nvSpPr>
          <p:cNvPr id="12" name="Text 7"/>
          <p:cNvSpPr/>
          <p:nvPr/>
        </p:nvSpPr>
        <p:spPr>
          <a:xfrm>
            <a:off x="4830604" y="2812733"/>
            <a:ext cx="2544247" cy="269438"/>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Integer Types (2 columns)</a:t>
            </a:r>
            <a:endParaRPr lang="en-US" sz="1650" dirty="0"/>
          </a:p>
        </p:txBody>
      </p:sp>
      <p:sp>
        <p:nvSpPr>
          <p:cNvPr id="13" name="Text 8"/>
          <p:cNvSpPr/>
          <p:nvPr/>
        </p:nvSpPr>
        <p:spPr>
          <a:xfrm>
            <a:off x="4830604" y="3185636"/>
            <a:ext cx="3451027" cy="827961"/>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Year and popularity are stored as integers. Check for unrealistic values like future years or negative popularity scores.</a:t>
            </a:r>
            <a:endParaRPr lang="en-US" sz="1350" dirty="0"/>
          </a:p>
        </p:txBody>
      </p:sp>
      <p:sp>
        <p:nvSpPr>
          <p:cNvPr id="14" name="Shape 9"/>
          <p:cNvSpPr/>
          <p:nvPr/>
        </p:nvSpPr>
        <p:spPr>
          <a:xfrm>
            <a:off x="689967" y="4634389"/>
            <a:ext cx="7764066" cy="1959531"/>
          </a:xfrm>
          <a:prstGeom prst="roundRect">
            <a:avLst>
              <a:gd name="adj" fmla="val 1320"/>
            </a:avLst>
          </a:prstGeom>
          <a:solidFill>
            <a:srgbClr val="E0E0EC"/>
          </a:solidFill>
          <a:ln/>
        </p:spPr>
      </p:sp>
      <p:sp>
        <p:nvSpPr>
          <p:cNvPr id="15" name="Shape 10"/>
          <p:cNvSpPr/>
          <p:nvPr/>
        </p:nvSpPr>
        <p:spPr>
          <a:xfrm>
            <a:off x="862370" y="4806791"/>
            <a:ext cx="517446" cy="517446"/>
          </a:xfrm>
          <a:prstGeom prst="roundRect">
            <a:avLst>
              <a:gd name="adj" fmla="val 17669642"/>
            </a:avLst>
          </a:prstGeom>
          <a:solidFill>
            <a:srgbClr val="101014"/>
          </a:solidFill>
          <a:ln/>
        </p:spPr>
      </p:sp>
      <p:pic>
        <p:nvPicPr>
          <p:cNvPr id="16" name="Image 3" descr="preencoded.png"/>
          <p:cNvPicPr>
            <a:picLocks noChangeAspect="1"/>
          </p:cNvPicPr>
          <p:nvPr/>
        </p:nvPicPr>
        <p:blipFill>
          <a:blip r:embed="rId6"/>
          <a:stretch>
            <a:fillRect/>
          </a:stretch>
        </p:blipFill>
        <p:spPr>
          <a:xfrm>
            <a:off x="1004649" y="4920020"/>
            <a:ext cx="232767" cy="290989"/>
          </a:xfrm>
          <a:prstGeom prst="rect">
            <a:avLst/>
          </a:prstGeom>
        </p:spPr>
      </p:pic>
      <p:sp>
        <p:nvSpPr>
          <p:cNvPr id="17" name="Text 11"/>
          <p:cNvSpPr/>
          <p:nvPr/>
        </p:nvSpPr>
        <p:spPr>
          <a:xfrm>
            <a:off x="862370" y="5496639"/>
            <a:ext cx="2401610" cy="269438"/>
          </a:xfrm>
          <a:prstGeom prst="rect">
            <a:avLst/>
          </a:prstGeom>
          <a:noFill/>
          <a:ln/>
        </p:spPr>
        <p:txBody>
          <a:bodyPr wrap="none" lIns="0" tIns="0" rIns="0" bIns="0" rtlCol="0" anchor="t"/>
          <a:lstStyle/>
          <a:p>
            <a:pPr marL="0" indent="0" algn="l">
              <a:lnSpc>
                <a:spcPts val="210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Float Types (13 columns)</a:t>
            </a:r>
            <a:endParaRPr lang="en-US" sz="1650" dirty="0"/>
          </a:p>
        </p:txBody>
      </p:sp>
      <p:sp>
        <p:nvSpPr>
          <p:cNvPr id="18" name="Text 12"/>
          <p:cNvSpPr/>
          <p:nvPr/>
        </p:nvSpPr>
        <p:spPr>
          <a:xfrm>
            <a:off x="862370" y="5869543"/>
            <a:ext cx="7419261" cy="551974"/>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Audio features like danceability, energy, and tempo use floats. Verify these fall within expected ranges (typically 0-1 for normalized features).</a:t>
            </a:r>
            <a:endParaRPr lang="en-US" sz="1350" dirty="0"/>
          </a:p>
        </p:txBody>
      </p:sp>
      <p:sp>
        <p:nvSpPr>
          <p:cNvPr id="19" name="Text 13"/>
          <p:cNvSpPr/>
          <p:nvPr/>
        </p:nvSpPr>
        <p:spPr>
          <a:xfrm>
            <a:off x="689967" y="6787872"/>
            <a:ext cx="7764066" cy="827961"/>
          </a:xfrm>
          <a:prstGeom prst="rect">
            <a:avLst/>
          </a:prstGeom>
          <a:noFill/>
          <a:ln/>
        </p:spPr>
        <p:txBody>
          <a:bodyPr wrap="square" lIns="0" tIns="0" rIns="0" bIns="0" rtlCol="0" anchor="t"/>
          <a:lstStyle/>
          <a:p>
            <a:pPr marL="0" indent="0" algn="l">
              <a:lnSpc>
                <a:spcPts val="2150"/>
              </a:lnSpc>
              <a:buNone/>
            </a:pPr>
            <a:r>
              <a:rPr lang="en-US" sz="1350" dirty="0">
                <a:solidFill>
                  <a:srgbClr val="39393C"/>
                </a:solidFill>
                <a:latin typeface="Open Sans" pitchFamily="34" charset="0"/>
                <a:ea typeface="Open Sans" pitchFamily="34" charset="-122"/>
                <a:cs typeface="Open Sans" pitchFamily="34" charset="-120"/>
              </a:rPr>
              <a:t>Understanding data types helps you choose appropriate cleaning methods. For instance, string columns need trimming and encoding checks, while numeric columns require range validation and outlier detection.</a:t>
            </a:r>
            <a:endParaRPr lang="en-US" sz="13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727591"/>
            <a:ext cx="7556421" cy="992267"/>
          </a:xfrm>
          <a:prstGeom prst="rect">
            <a:avLst/>
          </a:prstGeom>
          <a:noFill/>
          <a:ln/>
        </p:spPr>
        <p:txBody>
          <a:bodyPr wrap="squar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Language Distribution Trends in Popular Music</a:t>
            </a:r>
            <a:endParaRPr lang="en-US" sz="3100" dirty="0"/>
          </a:p>
        </p:txBody>
      </p:sp>
      <p:sp>
        <p:nvSpPr>
          <p:cNvPr id="4" name="Text 1"/>
          <p:cNvSpPr/>
          <p:nvPr/>
        </p:nvSpPr>
        <p:spPr>
          <a:xfrm>
            <a:off x="6280190" y="1943100"/>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Examining how language categories in popular music have evolved reveals fascinating patterns about globalization, cultural exchange, and the democratization of music distribution platforms.</a:t>
            </a:r>
            <a:endParaRPr lang="en-US" sz="1550" dirty="0"/>
          </a:p>
        </p:txBody>
      </p:sp>
      <p:pic>
        <p:nvPicPr>
          <p:cNvPr id="5" name="Image 1" descr="preencoded.png"/>
          <p:cNvPicPr>
            <a:picLocks noChangeAspect="1"/>
          </p:cNvPicPr>
          <p:nvPr/>
        </p:nvPicPr>
        <p:blipFill>
          <a:blip r:embed="rId3"/>
          <a:stretch>
            <a:fillRect/>
          </a:stretch>
        </p:blipFill>
        <p:spPr>
          <a:xfrm>
            <a:off x="6280190" y="3118961"/>
            <a:ext cx="992267" cy="1461016"/>
          </a:xfrm>
          <a:prstGeom prst="rect">
            <a:avLst/>
          </a:prstGeom>
        </p:spPr>
      </p:pic>
      <p:sp>
        <p:nvSpPr>
          <p:cNvPr id="6" name="Text 2"/>
          <p:cNvSpPr/>
          <p:nvPr/>
        </p:nvSpPr>
        <p:spPr>
          <a:xfrm>
            <a:off x="7470815" y="3317319"/>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Language Detection</a:t>
            </a:r>
            <a:endParaRPr lang="en-US" sz="1950" dirty="0"/>
          </a:p>
        </p:txBody>
      </p:sp>
      <p:sp>
        <p:nvSpPr>
          <p:cNvPr id="7" name="Text 3"/>
          <p:cNvSpPr/>
          <p:nvPr/>
        </p:nvSpPr>
        <p:spPr>
          <a:xfrm>
            <a:off x="7470815" y="3746540"/>
            <a:ext cx="6365796"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Categorize tracks by linguistic content to understand market diversity.</a:t>
            </a:r>
            <a:endParaRPr lang="en-US" sz="1550" dirty="0"/>
          </a:p>
        </p:txBody>
      </p:sp>
      <p:pic>
        <p:nvPicPr>
          <p:cNvPr id="8" name="Image 2" descr="preencoded.png"/>
          <p:cNvPicPr>
            <a:picLocks noChangeAspect="1"/>
          </p:cNvPicPr>
          <p:nvPr/>
        </p:nvPicPr>
        <p:blipFill>
          <a:blip r:embed="rId4"/>
          <a:stretch>
            <a:fillRect/>
          </a:stretch>
        </p:blipFill>
        <p:spPr>
          <a:xfrm>
            <a:off x="6280190" y="4579977"/>
            <a:ext cx="992267" cy="1461016"/>
          </a:xfrm>
          <a:prstGeom prst="rect">
            <a:avLst/>
          </a:prstGeom>
        </p:spPr>
      </p:pic>
      <p:sp>
        <p:nvSpPr>
          <p:cNvPr id="9" name="Text 4"/>
          <p:cNvSpPr/>
          <p:nvPr/>
        </p:nvSpPr>
        <p:spPr>
          <a:xfrm>
            <a:off x="7470815" y="4778335"/>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Temporal Analysis</a:t>
            </a:r>
            <a:endParaRPr lang="en-US" sz="1950" dirty="0"/>
          </a:p>
        </p:txBody>
      </p:sp>
      <p:sp>
        <p:nvSpPr>
          <p:cNvPr id="10" name="Text 5"/>
          <p:cNvSpPr/>
          <p:nvPr/>
        </p:nvSpPr>
        <p:spPr>
          <a:xfrm>
            <a:off x="7470815" y="5207556"/>
            <a:ext cx="6365796"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Track language prevalence year-over-year using count plots with hue encoding.</a:t>
            </a:r>
            <a:endParaRPr lang="en-US" sz="1550" dirty="0"/>
          </a:p>
        </p:txBody>
      </p:sp>
      <p:pic>
        <p:nvPicPr>
          <p:cNvPr id="11" name="Image 3" descr="preencoded.png"/>
          <p:cNvPicPr>
            <a:picLocks noChangeAspect="1"/>
          </p:cNvPicPr>
          <p:nvPr/>
        </p:nvPicPr>
        <p:blipFill>
          <a:blip r:embed="rId5"/>
          <a:stretch>
            <a:fillRect/>
          </a:stretch>
        </p:blipFill>
        <p:spPr>
          <a:xfrm>
            <a:off x="6280190" y="6040993"/>
            <a:ext cx="992267" cy="1461016"/>
          </a:xfrm>
          <a:prstGeom prst="rect">
            <a:avLst/>
          </a:prstGeom>
        </p:spPr>
      </p:pic>
      <p:sp>
        <p:nvSpPr>
          <p:cNvPr id="12" name="Text 6"/>
          <p:cNvSpPr/>
          <p:nvPr/>
        </p:nvSpPr>
        <p:spPr>
          <a:xfrm>
            <a:off x="7470815" y="623935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Pattern Recognition</a:t>
            </a:r>
            <a:endParaRPr lang="en-US" sz="1950" dirty="0"/>
          </a:p>
        </p:txBody>
      </p:sp>
      <p:sp>
        <p:nvSpPr>
          <p:cNvPr id="13" name="Text 7"/>
          <p:cNvSpPr/>
          <p:nvPr/>
        </p:nvSpPr>
        <p:spPr>
          <a:xfrm>
            <a:off x="7470815" y="6668572"/>
            <a:ext cx="6365796"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Identify whether English dominance persists or if multilingual content is rising.</a:t>
            </a:r>
            <a:endParaRPr lang="en-US" sz="1550" dirty="0"/>
          </a:p>
        </p:txBody>
      </p:sp>
      <p:pic>
        <p:nvPicPr>
          <p:cNvPr id="15" name="Picture 14">
            <a:extLst>
              <a:ext uri="{FF2B5EF4-FFF2-40B4-BE49-F238E27FC236}">
                <a16:creationId xmlns:a16="http://schemas.microsoft.com/office/drawing/2014/main" id="{E05DE965-502C-87A8-9F7D-EAF535D9F138}"/>
              </a:ext>
            </a:extLst>
          </p:cNvPr>
          <p:cNvPicPr>
            <a:picLocks noChangeAspect="1"/>
          </p:cNvPicPr>
          <p:nvPr/>
        </p:nvPicPr>
        <p:blipFill>
          <a:blip r:embed="rId6"/>
          <a:stretch>
            <a:fillRect/>
          </a:stretch>
        </p:blipFill>
        <p:spPr>
          <a:xfrm>
            <a:off x="131491" y="814040"/>
            <a:ext cx="5950341" cy="6687970"/>
          </a:xfrm>
          <a:prstGeom prst="rect">
            <a:avLst/>
          </a:prstGeom>
        </p:spPr>
      </p:pic>
    </p:spTree>
    <p:extLst>
      <p:ext uri="{BB962C8B-B14F-4D97-AF65-F5344CB8AC3E}">
        <p14:creationId xmlns:p14="http://schemas.microsoft.com/office/powerpoint/2010/main" val="137231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8418" y="736759"/>
            <a:ext cx="5404366" cy="423982"/>
          </a:xfrm>
          <a:prstGeom prst="rect">
            <a:avLst/>
          </a:prstGeom>
          <a:noFill/>
          <a:ln/>
        </p:spPr>
        <p:txBody>
          <a:bodyPr wrap="none" lIns="0" tIns="0" rIns="0" bIns="0" rtlCol="0" anchor="t"/>
          <a:lstStyle/>
          <a:p>
            <a:pPr marL="0" indent="0" algn="l">
              <a:lnSpc>
                <a:spcPts val="3300"/>
              </a:lnSpc>
              <a:buNone/>
            </a:pPr>
            <a:r>
              <a:rPr lang="en-US" sz="2650" b="1" dirty="0">
                <a:solidFill>
                  <a:srgbClr val="101014"/>
                </a:solidFill>
                <a:latin typeface="Playfair Display Bold" pitchFamily="34" charset="0"/>
                <a:ea typeface="Playfair Display Bold" pitchFamily="34" charset="-122"/>
                <a:cs typeface="Playfair Display Bold" pitchFamily="34" charset="-120"/>
              </a:rPr>
              <a:t>Key Takeaways for Music Analytics</a:t>
            </a:r>
            <a:endParaRPr lang="en-US" sz="2650" dirty="0"/>
          </a:p>
        </p:txBody>
      </p:sp>
      <p:sp>
        <p:nvSpPr>
          <p:cNvPr id="4" name="Shape 1"/>
          <p:cNvSpPr/>
          <p:nvPr/>
        </p:nvSpPr>
        <p:spPr>
          <a:xfrm>
            <a:off x="678418" y="1351478"/>
            <a:ext cx="3808809" cy="2735104"/>
          </a:xfrm>
          <a:prstGeom prst="roundRect">
            <a:avLst>
              <a:gd name="adj" fmla="val 930"/>
            </a:avLst>
          </a:prstGeom>
          <a:solidFill>
            <a:srgbClr val="E0E0EC"/>
          </a:solidFill>
          <a:ln/>
        </p:spPr>
      </p:sp>
      <p:sp>
        <p:nvSpPr>
          <p:cNvPr id="5" name="Shape 2"/>
          <p:cNvSpPr/>
          <p:nvPr/>
        </p:nvSpPr>
        <p:spPr>
          <a:xfrm>
            <a:off x="847963" y="1521023"/>
            <a:ext cx="508873" cy="508873"/>
          </a:xfrm>
          <a:prstGeom prst="roundRect">
            <a:avLst>
              <a:gd name="adj" fmla="val 17967323"/>
            </a:avLst>
          </a:prstGeom>
          <a:solidFill>
            <a:srgbClr val="101014"/>
          </a:solidFill>
          <a:ln/>
        </p:spPr>
      </p:sp>
      <p:sp>
        <p:nvSpPr>
          <p:cNvPr id="6" name="Text 3"/>
          <p:cNvSpPr/>
          <p:nvPr/>
        </p:nvSpPr>
        <p:spPr>
          <a:xfrm>
            <a:off x="847963" y="2199442"/>
            <a:ext cx="3469719" cy="530066"/>
          </a:xfrm>
          <a:prstGeom prst="rect">
            <a:avLst/>
          </a:prstGeom>
          <a:noFill/>
          <a:ln/>
        </p:spPr>
        <p:txBody>
          <a:bodyPr wrap="squar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Python + Seaborn = Powerful Insights</a:t>
            </a:r>
            <a:endParaRPr lang="en-US" sz="1650" dirty="0"/>
          </a:p>
        </p:txBody>
      </p:sp>
      <p:sp>
        <p:nvSpPr>
          <p:cNvPr id="7" name="Text 4"/>
          <p:cNvSpPr/>
          <p:nvPr/>
        </p:nvSpPr>
        <p:spPr>
          <a:xfrm>
            <a:off x="847963" y="2831187"/>
            <a:ext cx="3469719" cy="1085850"/>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Combining matplotlib and seaborn enables sophisticated visual analysis of complex audio feature relationships across temporal and categorical dimensions.</a:t>
            </a:r>
            <a:endParaRPr lang="en-US" sz="1300" dirty="0"/>
          </a:p>
        </p:txBody>
      </p:sp>
      <p:sp>
        <p:nvSpPr>
          <p:cNvPr id="8" name="Shape 5"/>
          <p:cNvSpPr/>
          <p:nvPr/>
        </p:nvSpPr>
        <p:spPr>
          <a:xfrm>
            <a:off x="4656773" y="1351478"/>
            <a:ext cx="3808809" cy="2735104"/>
          </a:xfrm>
          <a:prstGeom prst="roundRect">
            <a:avLst>
              <a:gd name="adj" fmla="val 930"/>
            </a:avLst>
          </a:prstGeom>
          <a:solidFill>
            <a:srgbClr val="E0E0EC"/>
          </a:solidFill>
          <a:ln/>
        </p:spPr>
      </p:sp>
      <p:sp>
        <p:nvSpPr>
          <p:cNvPr id="9" name="Shape 6"/>
          <p:cNvSpPr/>
          <p:nvPr/>
        </p:nvSpPr>
        <p:spPr>
          <a:xfrm>
            <a:off x="4826318" y="1521023"/>
            <a:ext cx="508873" cy="508873"/>
          </a:xfrm>
          <a:prstGeom prst="roundRect">
            <a:avLst>
              <a:gd name="adj" fmla="val 17967323"/>
            </a:avLst>
          </a:prstGeom>
          <a:solidFill>
            <a:srgbClr val="101014"/>
          </a:solidFill>
          <a:ln/>
        </p:spPr>
      </p:sp>
      <p:sp>
        <p:nvSpPr>
          <p:cNvPr id="10" name="Text 7"/>
          <p:cNvSpPr/>
          <p:nvPr/>
        </p:nvSpPr>
        <p:spPr>
          <a:xfrm>
            <a:off x="4826318" y="2199442"/>
            <a:ext cx="2621042" cy="265033"/>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Audio Features Tell Stories</a:t>
            </a:r>
            <a:endParaRPr lang="en-US" sz="1650" dirty="0"/>
          </a:p>
        </p:txBody>
      </p:sp>
      <p:sp>
        <p:nvSpPr>
          <p:cNvPr id="11" name="Text 8"/>
          <p:cNvSpPr/>
          <p:nvPr/>
        </p:nvSpPr>
        <p:spPr>
          <a:xfrm>
            <a:off x="4826318" y="2566154"/>
            <a:ext cx="3469719" cy="1085850"/>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Danceability, energy, valence, speechiness, and structural elements like key and time signature create quantifiable signatures of popular music.</a:t>
            </a:r>
            <a:endParaRPr lang="en-US" sz="1300" dirty="0"/>
          </a:p>
        </p:txBody>
      </p:sp>
      <p:sp>
        <p:nvSpPr>
          <p:cNvPr id="12" name="Shape 9"/>
          <p:cNvSpPr/>
          <p:nvPr/>
        </p:nvSpPr>
        <p:spPr>
          <a:xfrm>
            <a:off x="678418" y="4256127"/>
            <a:ext cx="7787164" cy="1927146"/>
          </a:xfrm>
          <a:prstGeom prst="roundRect">
            <a:avLst>
              <a:gd name="adj" fmla="val 1320"/>
            </a:avLst>
          </a:prstGeom>
          <a:solidFill>
            <a:srgbClr val="E0E0EC"/>
          </a:solidFill>
          <a:ln/>
        </p:spPr>
      </p:sp>
      <p:sp>
        <p:nvSpPr>
          <p:cNvPr id="13" name="Shape 10"/>
          <p:cNvSpPr/>
          <p:nvPr/>
        </p:nvSpPr>
        <p:spPr>
          <a:xfrm>
            <a:off x="847963" y="4425672"/>
            <a:ext cx="508873" cy="508873"/>
          </a:xfrm>
          <a:prstGeom prst="roundRect">
            <a:avLst>
              <a:gd name="adj" fmla="val 17967323"/>
            </a:avLst>
          </a:prstGeom>
          <a:solidFill>
            <a:srgbClr val="101014"/>
          </a:solidFill>
          <a:ln/>
        </p:spPr>
      </p:sp>
      <p:sp>
        <p:nvSpPr>
          <p:cNvPr id="14" name="Text 11"/>
          <p:cNvSpPr/>
          <p:nvPr/>
        </p:nvSpPr>
        <p:spPr>
          <a:xfrm>
            <a:off x="847963" y="5104090"/>
            <a:ext cx="2120384" cy="265033"/>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Evolution Over Time</a:t>
            </a:r>
            <a:endParaRPr lang="en-US" sz="1650" dirty="0"/>
          </a:p>
        </p:txBody>
      </p:sp>
      <p:sp>
        <p:nvSpPr>
          <p:cNvPr id="15" name="Text 12"/>
          <p:cNvSpPr/>
          <p:nvPr/>
        </p:nvSpPr>
        <p:spPr>
          <a:xfrm>
            <a:off x="847963" y="5470803"/>
            <a:ext cx="7448074" cy="542925"/>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Temporal analysis reveals that musical preferences aren't static—they evolve with cultural shifts, technological advances, and global connectivity.</a:t>
            </a:r>
            <a:endParaRPr lang="en-US" sz="1300" dirty="0"/>
          </a:p>
        </p:txBody>
      </p:sp>
      <p:sp>
        <p:nvSpPr>
          <p:cNvPr id="16" name="Shape 13"/>
          <p:cNvSpPr/>
          <p:nvPr/>
        </p:nvSpPr>
        <p:spPr>
          <a:xfrm>
            <a:off x="678418" y="6458805"/>
            <a:ext cx="7787164" cy="28813"/>
          </a:xfrm>
          <a:prstGeom prst="rect">
            <a:avLst/>
          </a:prstGeom>
          <a:solidFill>
            <a:srgbClr val="39393C">
              <a:alpha val="50000"/>
            </a:srgbClr>
          </a:solidFill>
          <a:ln/>
        </p:spPr>
      </p:sp>
      <p:sp>
        <p:nvSpPr>
          <p:cNvPr id="17" name="Text 14"/>
          <p:cNvSpPr/>
          <p:nvPr/>
        </p:nvSpPr>
        <p:spPr>
          <a:xfrm>
            <a:off x="678418" y="6678335"/>
            <a:ext cx="7787164" cy="814388"/>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This analytical framework can be extended to predict popularity, recommend similar tracks, or inform production decisions. The intersection of data science and music analytics continues to unlock new understanding of what makes songs resonate with audiences worldwide.</a:t>
            </a:r>
            <a:endParaRPr lang="en-US" sz="1300" dirty="0"/>
          </a:p>
        </p:txBody>
      </p:sp>
    </p:spTree>
    <p:extLst>
      <p:ext uri="{BB962C8B-B14F-4D97-AF65-F5344CB8AC3E}">
        <p14:creationId xmlns:p14="http://schemas.microsoft.com/office/powerpoint/2010/main" val="248491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51986"/>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Analyzing Music Feature Distributions in Popular Tracks</a:t>
            </a:r>
            <a:endParaRPr lang="en-US" sz="3900" dirty="0"/>
          </a:p>
        </p:txBody>
      </p:sp>
      <p:sp>
        <p:nvSpPr>
          <p:cNvPr id="4" name="Text 1"/>
          <p:cNvSpPr/>
          <p:nvPr/>
        </p:nvSpPr>
        <p:spPr>
          <a:xfrm>
            <a:off x="793790" y="4089797"/>
            <a:ext cx="7556421" cy="158769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analysis explores the audio features that define popular music tracks, examining how characteristics like danceability, energy, and valence shape listener preferences. Using Python's powerful data visualization libraries—matplotlib and seaborn—we'll uncover patterns in what makes songs resonate with audiences.</a:t>
            </a:r>
            <a:endParaRPr lang="en-US" sz="1550" dirty="0"/>
          </a:p>
        </p:txBody>
      </p:sp>
    </p:spTree>
    <p:extLst>
      <p:ext uri="{BB962C8B-B14F-4D97-AF65-F5344CB8AC3E}">
        <p14:creationId xmlns:p14="http://schemas.microsoft.com/office/powerpoint/2010/main" val="2324490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7471" y="946547"/>
            <a:ext cx="7081361" cy="560427"/>
          </a:xfrm>
          <a:prstGeom prst="rect">
            <a:avLst/>
          </a:prstGeom>
          <a:noFill/>
          <a:ln/>
        </p:spPr>
        <p:txBody>
          <a:bodyPr wrap="none" lIns="0" tIns="0" rIns="0" bIns="0" rtlCol="0" anchor="t"/>
          <a:lstStyle/>
          <a:p>
            <a:pPr marL="0" indent="0" algn="l">
              <a:lnSpc>
                <a:spcPts val="4400"/>
              </a:lnSpc>
              <a:buNone/>
            </a:pPr>
            <a:r>
              <a:rPr lang="en-US" sz="3500" b="1" dirty="0">
                <a:solidFill>
                  <a:srgbClr val="101014"/>
                </a:solidFill>
                <a:latin typeface="Playfair Display Bold" pitchFamily="34" charset="0"/>
                <a:ea typeface="Playfair Display Bold" pitchFamily="34" charset="-122"/>
                <a:cs typeface="Playfair Display Bold" pitchFamily="34" charset="-120"/>
              </a:rPr>
              <a:t>Danceability Distribution Analysis</a:t>
            </a:r>
            <a:endParaRPr lang="en-US" sz="3500" dirty="0"/>
          </a:p>
        </p:txBody>
      </p:sp>
      <p:sp>
        <p:nvSpPr>
          <p:cNvPr id="4" name="Text 1"/>
          <p:cNvSpPr/>
          <p:nvPr/>
        </p:nvSpPr>
        <p:spPr>
          <a:xfrm>
            <a:off x="8904803" y="1955244"/>
            <a:ext cx="4472107" cy="336352"/>
          </a:xfrm>
          <a:prstGeom prst="rect">
            <a:avLst/>
          </a:prstGeom>
          <a:noFill/>
          <a:ln/>
        </p:spPr>
        <p:txBody>
          <a:bodyPr wrap="none" lIns="0" tIns="0" rIns="0" bIns="0" rtlCol="0" anchor="t"/>
          <a:lstStyle/>
          <a:p>
            <a:pPr marL="0" indent="0" algn="l">
              <a:lnSpc>
                <a:spcPts val="2600"/>
              </a:lnSpc>
              <a:buNone/>
            </a:pPr>
            <a:r>
              <a:rPr lang="en-US" sz="2100" b="1" dirty="0">
                <a:solidFill>
                  <a:srgbClr val="101014"/>
                </a:solidFill>
                <a:latin typeface="Playfair Display Bold" pitchFamily="34" charset="0"/>
                <a:ea typeface="Playfair Display Bold" pitchFamily="34" charset="-122"/>
                <a:cs typeface="Playfair Display Bold" pitchFamily="34" charset="-120"/>
              </a:rPr>
              <a:t>Understanding Danceability Metrics</a:t>
            </a:r>
            <a:endParaRPr lang="en-US" sz="2100" dirty="0"/>
          </a:p>
        </p:txBody>
      </p:sp>
      <p:sp>
        <p:nvSpPr>
          <p:cNvPr id="5" name="Text 2"/>
          <p:cNvSpPr/>
          <p:nvPr/>
        </p:nvSpPr>
        <p:spPr>
          <a:xfrm>
            <a:off x="8904803" y="2470904"/>
            <a:ext cx="5015627" cy="1148239"/>
          </a:xfrm>
          <a:prstGeom prst="rect">
            <a:avLst/>
          </a:prstGeom>
          <a:noFill/>
          <a:ln/>
        </p:spPr>
        <p:txBody>
          <a:bodyPr wrap="square" lIns="0" tIns="0" rIns="0" bIns="0" rtlCol="0" anchor="t"/>
          <a:lstStyle/>
          <a:p>
            <a:pPr marL="0" indent="0" algn="l">
              <a:lnSpc>
                <a:spcPts val="2250"/>
              </a:lnSpc>
              <a:buNone/>
            </a:pPr>
            <a:r>
              <a:rPr lang="en-US" sz="1400" dirty="0">
                <a:solidFill>
                  <a:srgbClr val="39393C"/>
                </a:solidFill>
                <a:latin typeface="Open Sans" pitchFamily="34" charset="0"/>
                <a:ea typeface="Open Sans" pitchFamily="34" charset="-122"/>
                <a:cs typeface="Open Sans" pitchFamily="34" charset="-120"/>
              </a:rPr>
              <a:t>Danceability measures how suitable a track is for dancing based on tempo, rhythm stability, beat strength, and overall regularity. Values range from 0.0 to 1.0, with higher values indicating greater danceability.</a:t>
            </a:r>
            <a:endParaRPr lang="en-US" sz="1400" dirty="0"/>
          </a:p>
        </p:txBody>
      </p:sp>
      <p:sp>
        <p:nvSpPr>
          <p:cNvPr id="6" name="Text 3"/>
          <p:cNvSpPr/>
          <p:nvPr/>
        </p:nvSpPr>
        <p:spPr>
          <a:xfrm>
            <a:off x="8904803" y="3780473"/>
            <a:ext cx="5015627" cy="1148239"/>
          </a:xfrm>
          <a:prstGeom prst="rect">
            <a:avLst/>
          </a:prstGeom>
          <a:noFill/>
          <a:ln/>
        </p:spPr>
        <p:txBody>
          <a:bodyPr wrap="square" lIns="0" tIns="0" rIns="0" bIns="0" rtlCol="0" anchor="t"/>
          <a:lstStyle/>
          <a:p>
            <a:pPr marL="0" indent="0" algn="l">
              <a:lnSpc>
                <a:spcPts val="2250"/>
              </a:lnSpc>
              <a:buNone/>
            </a:pPr>
            <a:r>
              <a:rPr lang="en-US" sz="1400" dirty="0">
                <a:solidFill>
                  <a:srgbClr val="39393C"/>
                </a:solidFill>
                <a:latin typeface="Open Sans" pitchFamily="34" charset="0"/>
                <a:ea typeface="Open Sans" pitchFamily="34" charset="-122"/>
                <a:cs typeface="Open Sans" pitchFamily="34" charset="-120"/>
              </a:rPr>
              <a:t>The histogram visualization with kernel density estimation (KDE) reveals the concentration of danceability scores among top popularity tracks, helping identify the sweet spot that resonates with audiences.</a:t>
            </a:r>
            <a:endParaRPr lang="en-US" sz="1400" dirty="0"/>
          </a:p>
        </p:txBody>
      </p:sp>
      <p:sp>
        <p:nvSpPr>
          <p:cNvPr id="7" name="Shape 4"/>
          <p:cNvSpPr/>
          <p:nvPr/>
        </p:nvSpPr>
        <p:spPr>
          <a:xfrm>
            <a:off x="717471" y="5291733"/>
            <a:ext cx="13195459" cy="1991201"/>
          </a:xfrm>
          <a:prstGeom prst="roundRect">
            <a:avLst>
              <a:gd name="adj" fmla="val 1351"/>
            </a:avLst>
          </a:prstGeom>
          <a:solidFill>
            <a:srgbClr val="E6E6EA"/>
          </a:solidFill>
          <a:ln/>
        </p:spPr>
      </p:sp>
      <p:sp>
        <p:nvSpPr>
          <p:cNvPr id="8" name="Shape 5"/>
          <p:cNvSpPr/>
          <p:nvPr/>
        </p:nvSpPr>
        <p:spPr>
          <a:xfrm>
            <a:off x="708541" y="5291733"/>
            <a:ext cx="13213318" cy="1991201"/>
          </a:xfrm>
          <a:prstGeom prst="roundRect">
            <a:avLst>
              <a:gd name="adj" fmla="val 1351"/>
            </a:avLst>
          </a:prstGeom>
          <a:solidFill>
            <a:srgbClr val="E6E6EA"/>
          </a:solidFill>
          <a:ln/>
        </p:spPr>
      </p:sp>
      <p:sp>
        <p:nvSpPr>
          <p:cNvPr id="9" name="Text 6"/>
          <p:cNvSpPr/>
          <p:nvPr/>
        </p:nvSpPr>
        <p:spPr>
          <a:xfrm>
            <a:off x="887849" y="5426154"/>
            <a:ext cx="12854702" cy="1722358"/>
          </a:xfrm>
          <a:prstGeom prst="rect">
            <a:avLst/>
          </a:prstGeom>
          <a:noFill/>
          <a:ln/>
        </p:spPr>
        <p:txBody>
          <a:bodyPr wrap="square" lIns="0" tIns="0" rIns="0" bIns="0" rtlCol="0" anchor="t"/>
          <a:lstStyle/>
          <a:p>
            <a:pPr marL="0" indent="0" algn="l">
              <a:lnSpc>
                <a:spcPts val="2250"/>
              </a:lnSpc>
              <a:buNone/>
            </a:pPr>
            <a:r>
              <a:rPr lang="en-US" sz="1400" dirty="0">
                <a:solidFill>
                  <a:srgbClr val="39393C"/>
                </a:solidFill>
                <a:highlight>
                  <a:srgbClr val="E6E6EA"/>
                </a:highlight>
                <a:latin typeface="Consolas" pitchFamily="34" charset="0"/>
                <a:ea typeface="Consolas" pitchFamily="34" charset="-122"/>
                <a:cs typeface="Consolas" pitchFamily="34" charset="-120"/>
              </a:rPr>
              <a:t>plt.figure(figsize=(10, 6))sns.histplot(top_popularity_df['danceability'], bins=30, kde=True)plt.title('Distribution of Danceability for Top Popularity Tracks')plt.xlabel('Danceability')plt.ylabel('Frequency')plt.show()</a:t>
            </a:r>
            <a:endParaRPr lang="en-US" sz="1400" dirty="0"/>
          </a:p>
        </p:txBody>
      </p:sp>
      <p:pic>
        <p:nvPicPr>
          <p:cNvPr id="11" name="Picture 10">
            <a:extLst>
              <a:ext uri="{FF2B5EF4-FFF2-40B4-BE49-F238E27FC236}">
                <a16:creationId xmlns:a16="http://schemas.microsoft.com/office/drawing/2014/main" id="{5B330D8B-11A5-1FD2-B89D-EF463C9BE2B1}"/>
              </a:ext>
            </a:extLst>
          </p:cNvPr>
          <p:cNvPicPr>
            <a:picLocks noChangeAspect="1"/>
          </p:cNvPicPr>
          <p:nvPr/>
        </p:nvPicPr>
        <p:blipFill>
          <a:blip r:embed="rId3"/>
          <a:stretch>
            <a:fillRect/>
          </a:stretch>
        </p:blipFill>
        <p:spPr>
          <a:xfrm>
            <a:off x="717471" y="1641395"/>
            <a:ext cx="8016953" cy="3515916"/>
          </a:xfrm>
          <a:prstGeom prst="rect">
            <a:avLst/>
          </a:prstGeom>
        </p:spPr>
      </p:pic>
    </p:spTree>
    <p:extLst>
      <p:ext uri="{BB962C8B-B14F-4D97-AF65-F5344CB8AC3E}">
        <p14:creationId xmlns:p14="http://schemas.microsoft.com/office/powerpoint/2010/main" val="30319651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751046"/>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Energy Patterns in Popular Music</a:t>
            </a:r>
            <a:endParaRPr lang="en-US" sz="3900" dirty="0"/>
          </a:p>
        </p:txBody>
      </p:sp>
      <p:sp>
        <p:nvSpPr>
          <p:cNvPr id="4" name="Text 1"/>
          <p:cNvSpPr/>
          <p:nvPr/>
        </p:nvSpPr>
        <p:spPr>
          <a:xfrm>
            <a:off x="6280190" y="2288858"/>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Energy represents the perceptual measure of intensity and activity in a track. Energetic tracks feel fast, loud, and noisy, with high energy values typically ranging from 0.0 to 1.0. This metric captures elements like dynamic range, perceived loudness, timbre, onset rate, and general entropy.</a:t>
            </a:r>
            <a:endParaRPr lang="en-US" sz="1550" dirty="0"/>
          </a:p>
        </p:txBody>
      </p:sp>
      <p:sp>
        <p:nvSpPr>
          <p:cNvPr id="5" name="Text 2"/>
          <p:cNvSpPr/>
          <p:nvPr/>
        </p:nvSpPr>
        <p:spPr>
          <a:xfrm>
            <a:off x="6280190" y="3782258"/>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distribution plot helps us understand whether popular tracks tend toward high-energy intensity or if there's a broader spectrum of energy levels that audiences find appealing. The KDE overlay smooths the histogram to reveal underlying trends in energy preferences.</a:t>
            </a:r>
            <a:endParaRPr lang="en-US" sz="1550" dirty="0"/>
          </a:p>
        </p:txBody>
      </p:sp>
      <p:sp>
        <p:nvSpPr>
          <p:cNvPr id="6" name="Shape 3"/>
          <p:cNvSpPr/>
          <p:nvPr/>
        </p:nvSpPr>
        <p:spPr>
          <a:xfrm>
            <a:off x="6280190" y="5275659"/>
            <a:ext cx="7556421" cy="2202894"/>
          </a:xfrm>
          <a:prstGeom prst="roundRect">
            <a:avLst>
              <a:gd name="adj" fmla="val 1351"/>
            </a:avLst>
          </a:prstGeom>
          <a:solidFill>
            <a:srgbClr val="E6E6EA"/>
          </a:solidFill>
          <a:ln/>
        </p:spPr>
      </p:sp>
      <p:sp>
        <p:nvSpPr>
          <p:cNvPr id="7" name="Shape 4"/>
          <p:cNvSpPr/>
          <p:nvPr/>
        </p:nvSpPr>
        <p:spPr>
          <a:xfrm>
            <a:off x="6270307" y="5275659"/>
            <a:ext cx="7576185" cy="2202894"/>
          </a:xfrm>
          <a:prstGeom prst="roundRect">
            <a:avLst>
              <a:gd name="adj" fmla="val 1351"/>
            </a:avLst>
          </a:prstGeom>
          <a:solidFill>
            <a:srgbClr val="E6E6EA"/>
          </a:solidFill>
          <a:ln/>
        </p:spPr>
      </p:sp>
      <p:sp>
        <p:nvSpPr>
          <p:cNvPr id="8" name="Text 5"/>
          <p:cNvSpPr/>
          <p:nvPr/>
        </p:nvSpPr>
        <p:spPr>
          <a:xfrm>
            <a:off x="6468666" y="5424488"/>
            <a:ext cx="7179469"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plt.figure(figsize=(10, 6))sns.histplot(top_popularity_df['energy'], bins=30, kde=True)plt.title('Distribution of Energy for Top Popularity Tracks')plt.xlabel('Energy')plt.ylabel('Frequency')plt.show()</a:t>
            </a:r>
            <a:endParaRPr lang="en-US" sz="1550" dirty="0"/>
          </a:p>
        </p:txBody>
      </p:sp>
      <p:pic>
        <p:nvPicPr>
          <p:cNvPr id="10" name="Picture 9">
            <a:extLst>
              <a:ext uri="{FF2B5EF4-FFF2-40B4-BE49-F238E27FC236}">
                <a16:creationId xmlns:a16="http://schemas.microsoft.com/office/drawing/2014/main" id="{A2666B34-BBD9-C92A-C543-765115F9B727}"/>
              </a:ext>
            </a:extLst>
          </p:cNvPr>
          <p:cNvPicPr>
            <a:picLocks noChangeAspect="1"/>
          </p:cNvPicPr>
          <p:nvPr/>
        </p:nvPicPr>
        <p:blipFill>
          <a:blip r:embed="rId3"/>
          <a:stretch>
            <a:fillRect/>
          </a:stretch>
        </p:blipFill>
        <p:spPr>
          <a:xfrm>
            <a:off x="223024" y="892098"/>
            <a:ext cx="5858807" cy="6586455"/>
          </a:xfrm>
          <a:prstGeom prst="rect">
            <a:avLst/>
          </a:prstGeom>
        </p:spPr>
      </p:pic>
    </p:spTree>
    <p:extLst>
      <p:ext uri="{BB962C8B-B14F-4D97-AF65-F5344CB8AC3E}">
        <p14:creationId xmlns:p14="http://schemas.microsoft.com/office/powerpoint/2010/main" val="695336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9966" y="467439"/>
            <a:ext cx="7807762" cy="531257"/>
          </a:xfrm>
          <a:prstGeom prst="rect">
            <a:avLst/>
          </a:prstGeom>
          <a:noFill/>
          <a:ln/>
        </p:spPr>
        <p:txBody>
          <a:bodyPr wrap="none" lIns="0" tIns="0" rIns="0" bIns="0" rtlCol="0" anchor="t"/>
          <a:lstStyle/>
          <a:p>
            <a:pPr marL="0" indent="0" algn="l">
              <a:lnSpc>
                <a:spcPts val="4150"/>
              </a:lnSpc>
              <a:buNone/>
            </a:pPr>
            <a:r>
              <a:rPr lang="en-US" sz="3300" b="1" dirty="0">
                <a:solidFill>
                  <a:srgbClr val="101014"/>
                </a:solidFill>
                <a:latin typeface="Playfair Display Bold" pitchFamily="34" charset="0"/>
                <a:ea typeface="Playfair Display Bold" pitchFamily="34" charset="-122"/>
                <a:cs typeface="Playfair Display Bold" pitchFamily="34" charset="-120"/>
              </a:rPr>
              <a:t>Valence: The Musical Positivity Measure</a:t>
            </a:r>
            <a:endParaRPr lang="en-US" sz="3300" dirty="0"/>
          </a:p>
        </p:txBody>
      </p:sp>
      <p:sp>
        <p:nvSpPr>
          <p:cNvPr id="4" name="Text 1"/>
          <p:cNvSpPr/>
          <p:nvPr/>
        </p:nvSpPr>
        <p:spPr>
          <a:xfrm>
            <a:off x="679966" y="4456271"/>
            <a:ext cx="2883694" cy="265628"/>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Emotional Spectrum Analysis</a:t>
            </a:r>
            <a:endParaRPr lang="en-US" sz="1650" dirty="0"/>
          </a:p>
        </p:txBody>
      </p:sp>
      <p:sp>
        <p:nvSpPr>
          <p:cNvPr id="5" name="Text 2"/>
          <p:cNvSpPr/>
          <p:nvPr/>
        </p:nvSpPr>
        <p:spPr>
          <a:xfrm>
            <a:off x="679966" y="4823817"/>
            <a:ext cx="6529030" cy="1087755"/>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Valence describes the musical positiveness conveyed by a track. High valence indicates happy, cheerful, euphoric sounds, while low valence suggests sad, depressed, or angry emotions. This 0.0-1.0 scale provides insight into the emotional landscape of popular music.</a:t>
            </a:r>
            <a:endParaRPr lang="en-US" sz="1300" dirty="0"/>
          </a:p>
        </p:txBody>
      </p:sp>
      <p:pic>
        <p:nvPicPr>
          <p:cNvPr id="6" name="Image 1" descr="preencoded.png"/>
          <p:cNvPicPr>
            <a:picLocks noChangeAspect="1"/>
          </p:cNvPicPr>
          <p:nvPr/>
        </p:nvPicPr>
        <p:blipFill>
          <a:blip r:embed="rId3"/>
          <a:stretch>
            <a:fillRect/>
          </a:stretch>
        </p:blipFill>
        <p:spPr>
          <a:xfrm>
            <a:off x="7421404" y="1338620"/>
            <a:ext cx="4700826" cy="2905244"/>
          </a:xfrm>
          <a:prstGeom prst="rect">
            <a:avLst/>
          </a:prstGeom>
        </p:spPr>
      </p:pic>
      <p:sp>
        <p:nvSpPr>
          <p:cNvPr id="7" name="Text 3"/>
          <p:cNvSpPr/>
          <p:nvPr/>
        </p:nvSpPr>
        <p:spPr>
          <a:xfrm>
            <a:off x="7421404" y="4456271"/>
            <a:ext cx="3001208" cy="265628"/>
          </a:xfrm>
          <a:prstGeom prst="rect">
            <a:avLst/>
          </a:prstGeom>
          <a:noFill/>
          <a:ln/>
        </p:spPr>
        <p:txBody>
          <a:bodyPr wrap="none" lIns="0" tIns="0" rIns="0" bIns="0" rtlCol="0" anchor="t"/>
          <a:lstStyle/>
          <a:p>
            <a:pPr marL="0" indent="0" algn="l">
              <a:lnSpc>
                <a:spcPts val="2050"/>
              </a:lnSpc>
              <a:buNone/>
            </a:pPr>
            <a:r>
              <a:rPr lang="en-US" sz="1650" b="1" dirty="0">
                <a:solidFill>
                  <a:srgbClr val="39393C"/>
                </a:solidFill>
                <a:latin typeface="Playfair Display Bold" pitchFamily="34" charset="0"/>
                <a:ea typeface="Playfair Display Bold" pitchFamily="34" charset="-122"/>
                <a:cs typeface="Playfair Display Bold" pitchFamily="34" charset="-120"/>
              </a:rPr>
              <a:t>Decoding Listener Preferences</a:t>
            </a:r>
            <a:endParaRPr lang="en-US" sz="1650" dirty="0"/>
          </a:p>
        </p:txBody>
      </p:sp>
      <p:sp>
        <p:nvSpPr>
          <p:cNvPr id="8" name="Text 4"/>
          <p:cNvSpPr/>
          <p:nvPr/>
        </p:nvSpPr>
        <p:spPr>
          <a:xfrm>
            <a:off x="7421404" y="4823817"/>
            <a:ext cx="6529030" cy="1087755"/>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latin typeface="Open Sans" pitchFamily="34" charset="0"/>
                <a:ea typeface="Open Sans" pitchFamily="34" charset="-122"/>
                <a:cs typeface="Open Sans" pitchFamily="34" charset="-120"/>
              </a:rPr>
              <a:t>By analyzing valence distribution, we can determine whether audiences gravitate toward uplifting content or appreciate a broader emotional range. The histogram with KDE curve reveals clustering patterns that indicate dominant emotional tones in successful tracks.</a:t>
            </a:r>
            <a:endParaRPr lang="en-US" sz="1300" dirty="0"/>
          </a:p>
        </p:txBody>
      </p:sp>
      <p:sp>
        <p:nvSpPr>
          <p:cNvPr id="9" name="Shape 5"/>
          <p:cNvSpPr/>
          <p:nvPr/>
        </p:nvSpPr>
        <p:spPr>
          <a:xfrm>
            <a:off x="679966" y="6102787"/>
            <a:ext cx="13270468" cy="1886426"/>
          </a:xfrm>
          <a:prstGeom prst="roundRect">
            <a:avLst>
              <a:gd name="adj" fmla="val 1352"/>
            </a:avLst>
          </a:prstGeom>
          <a:solidFill>
            <a:srgbClr val="E6E6EA"/>
          </a:solidFill>
          <a:ln/>
        </p:spPr>
      </p:sp>
      <p:sp>
        <p:nvSpPr>
          <p:cNvPr id="10" name="Shape 6"/>
          <p:cNvSpPr/>
          <p:nvPr/>
        </p:nvSpPr>
        <p:spPr>
          <a:xfrm>
            <a:off x="671513" y="6102787"/>
            <a:ext cx="13287375" cy="1886426"/>
          </a:xfrm>
          <a:prstGeom prst="roundRect">
            <a:avLst>
              <a:gd name="adj" fmla="val 1352"/>
            </a:avLst>
          </a:prstGeom>
          <a:solidFill>
            <a:srgbClr val="E6E6EA"/>
          </a:solidFill>
          <a:ln/>
        </p:spPr>
      </p:sp>
      <p:sp>
        <p:nvSpPr>
          <p:cNvPr id="11" name="Text 7"/>
          <p:cNvSpPr/>
          <p:nvPr/>
        </p:nvSpPr>
        <p:spPr>
          <a:xfrm>
            <a:off x="841415" y="6230183"/>
            <a:ext cx="12947571" cy="1631633"/>
          </a:xfrm>
          <a:prstGeom prst="rect">
            <a:avLst/>
          </a:prstGeom>
          <a:noFill/>
          <a:ln/>
        </p:spPr>
        <p:txBody>
          <a:bodyPr wrap="square" lIns="0" tIns="0" rIns="0" bIns="0" rtlCol="0" anchor="t"/>
          <a:lstStyle/>
          <a:p>
            <a:pPr marL="0" indent="0" algn="l">
              <a:lnSpc>
                <a:spcPts val="2100"/>
              </a:lnSpc>
              <a:buNone/>
            </a:pPr>
            <a:r>
              <a:rPr lang="en-US" sz="1300" dirty="0">
                <a:solidFill>
                  <a:srgbClr val="39393C"/>
                </a:solidFill>
                <a:highlight>
                  <a:srgbClr val="E6E6EA"/>
                </a:highlight>
                <a:latin typeface="Consolas" pitchFamily="34" charset="0"/>
                <a:ea typeface="Consolas" pitchFamily="34" charset="-122"/>
                <a:cs typeface="Consolas" pitchFamily="34" charset="-120"/>
              </a:rPr>
              <a:t>plt.figure(figsize=(10, 6))sns.histplot(top_popularity_df['valence'], bins=30, kde=True)plt.title('Distribution of Valence for Top Popularity Tracks')plt.xlabel('Valence')plt.ylabel('Frequency')plt.show()</a:t>
            </a:r>
            <a:endParaRPr lang="en-US" sz="1300" dirty="0"/>
          </a:p>
        </p:txBody>
      </p:sp>
      <p:pic>
        <p:nvPicPr>
          <p:cNvPr id="13" name="Picture 12">
            <a:extLst>
              <a:ext uri="{FF2B5EF4-FFF2-40B4-BE49-F238E27FC236}">
                <a16:creationId xmlns:a16="http://schemas.microsoft.com/office/drawing/2014/main" id="{47E5ECBC-0D39-D34A-455F-D205001F5F9F}"/>
              </a:ext>
            </a:extLst>
          </p:cNvPr>
          <p:cNvPicPr>
            <a:picLocks noChangeAspect="1"/>
          </p:cNvPicPr>
          <p:nvPr/>
        </p:nvPicPr>
        <p:blipFill>
          <a:blip r:embed="rId4"/>
          <a:stretch>
            <a:fillRect/>
          </a:stretch>
        </p:blipFill>
        <p:spPr>
          <a:xfrm>
            <a:off x="679967" y="1100614"/>
            <a:ext cx="6378756" cy="3228260"/>
          </a:xfrm>
          <a:prstGeom prst="rect">
            <a:avLst/>
          </a:prstGeom>
        </p:spPr>
      </p:pic>
    </p:spTree>
    <p:extLst>
      <p:ext uri="{BB962C8B-B14F-4D97-AF65-F5344CB8AC3E}">
        <p14:creationId xmlns:p14="http://schemas.microsoft.com/office/powerpoint/2010/main" val="29958376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5930" y="689491"/>
            <a:ext cx="8300204" cy="606147"/>
          </a:xfrm>
          <a:prstGeom prst="rect">
            <a:avLst/>
          </a:prstGeom>
          <a:noFill/>
          <a:ln/>
        </p:spPr>
        <p:txBody>
          <a:bodyPr wrap="none" lIns="0" tIns="0" rIns="0" bIns="0" rtlCol="0" anchor="t"/>
          <a:lstStyle/>
          <a:p>
            <a:pPr marL="0" indent="0" algn="l">
              <a:lnSpc>
                <a:spcPts val="4750"/>
              </a:lnSpc>
              <a:buNone/>
            </a:pPr>
            <a:r>
              <a:rPr lang="en-US" sz="3800" b="1" dirty="0">
                <a:solidFill>
                  <a:srgbClr val="101014"/>
                </a:solidFill>
                <a:latin typeface="Playfair Display Bold" pitchFamily="34" charset="0"/>
                <a:ea typeface="Playfair Display Bold" pitchFamily="34" charset="-122"/>
                <a:cs typeface="Playfair Display Bold" pitchFamily="34" charset="-120"/>
              </a:rPr>
              <a:t>Time Signature Impact on Popularity</a:t>
            </a:r>
            <a:endParaRPr lang="en-US" sz="3800" dirty="0"/>
          </a:p>
        </p:txBody>
      </p:sp>
      <p:sp>
        <p:nvSpPr>
          <p:cNvPr id="3" name="Text 1"/>
          <p:cNvSpPr/>
          <p:nvPr/>
        </p:nvSpPr>
        <p:spPr>
          <a:xfrm>
            <a:off x="775930" y="1780461"/>
            <a:ext cx="3835718" cy="363736"/>
          </a:xfrm>
          <a:prstGeom prst="rect">
            <a:avLst/>
          </a:prstGeom>
          <a:noFill/>
          <a:ln/>
        </p:spPr>
        <p:txBody>
          <a:bodyPr wrap="none" lIns="0" tIns="0" rIns="0" bIns="0" rtlCol="0" anchor="t"/>
          <a:lstStyle/>
          <a:p>
            <a:pPr marL="0" indent="0" algn="l">
              <a:lnSpc>
                <a:spcPts val="2850"/>
              </a:lnSpc>
              <a:buNone/>
            </a:pPr>
            <a:r>
              <a:rPr lang="en-US" sz="2250" b="1" dirty="0">
                <a:solidFill>
                  <a:srgbClr val="101014"/>
                </a:solidFill>
                <a:latin typeface="Playfair Display Bold" pitchFamily="34" charset="0"/>
                <a:ea typeface="Playfair Display Bold" pitchFamily="34" charset="-122"/>
                <a:cs typeface="Playfair Display Bold" pitchFamily="34" charset="-120"/>
              </a:rPr>
              <a:t>Rhythmic Structure Analysis</a:t>
            </a:r>
            <a:endParaRPr lang="en-US" sz="2250" dirty="0"/>
          </a:p>
        </p:txBody>
      </p:sp>
      <p:sp>
        <p:nvSpPr>
          <p:cNvPr id="4" name="Text 2"/>
          <p:cNvSpPr/>
          <p:nvPr/>
        </p:nvSpPr>
        <p:spPr>
          <a:xfrm>
            <a:off x="775930" y="2338149"/>
            <a:ext cx="5625108" cy="1241108"/>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Time signature indicates how many beats are in each bar, with common values including 3/4 (waltz time), 4/4 (common time), and 5/4 (complex time). This fundamental musical element shapes how listeners perceive and engage with rhythm.</a:t>
            </a:r>
            <a:endParaRPr lang="en-US" sz="1500" dirty="0"/>
          </a:p>
        </p:txBody>
      </p:sp>
      <p:sp>
        <p:nvSpPr>
          <p:cNvPr id="5" name="Text 3"/>
          <p:cNvSpPr/>
          <p:nvPr/>
        </p:nvSpPr>
        <p:spPr>
          <a:xfrm>
            <a:off x="775930" y="3753802"/>
            <a:ext cx="5625108" cy="1241108"/>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The boxplot visualization reveals the distribution of popularity scores across different time signatures, highlighting whether conventional or unconventional rhythmic structures find greater success with audiences.</a:t>
            </a:r>
            <a:endParaRPr lang="en-US" sz="1500" dirty="0"/>
          </a:p>
        </p:txBody>
      </p:sp>
      <p:sp>
        <p:nvSpPr>
          <p:cNvPr id="7" name="Shape 4"/>
          <p:cNvSpPr/>
          <p:nvPr/>
        </p:nvSpPr>
        <p:spPr>
          <a:xfrm>
            <a:off x="775930" y="5387578"/>
            <a:ext cx="13078539" cy="2152412"/>
          </a:xfrm>
          <a:prstGeom prst="roundRect">
            <a:avLst>
              <a:gd name="adj" fmla="val 1352"/>
            </a:avLst>
          </a:prstGeom>
          <a:solidFill>
            <a:srgbClr val="E6E6EA"/>
          </a:solidFill>
          <a:ln/>
        </p:spPr>
      </p:sp>
      <p:sp>
        <p:nvSpPr>
          <p:cNvPr id="8" name="Shape 5"/>
          <p:cNvSpPr/>
          <p:nvPr/>
        </p:nvSpPr>
        <p:spPr>
          <a:xfrm>
            <a:off x="766286" y="5387578"/>
            <a:ext cx="13097827" cy="2152412"/>
          </a:xfrm>
          <a:prstGeom prst="roundRect">
            <a:avLst>
              <a:gd name="adj" fmla="val 1352"/>
            </a:avLst>
          </a:prstGeom>
          <a:solidFill>
            <a:srgbClr val="E6E6EA"/>
          </a:solidFill>
          <a:ln/>
        </p:spPr>
      </p:sp>
      <p:sp>
        <p:nvSpPr>
          <p:cNvPr id="9" name="Text 6"/>
          <p:cNvSpPr/>
          <p:nvPr/>
        </p:nvSpPr>
        <p:spPr>
          <a:xfrm>
            <a:off x="960239" y="5532953"/>
            <a:ext cx="12709922" cy="1861661"/>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highlight>
                  <a:srgbClr val="E6E6EA"/>
                </a:highlight>
                <a:latin typeface="Consolas" pitchFamily="34" charset="0"/>
                <a:ea typeface="Consolas" pitchFamily="34" charset="-122"/>
                <a:cs typeface="Consolas" pitchFamily="34" charset="-120"/>
              </a:rPr>
              <a:t>plt.figure(figsize=(10, 5))sns.boxplot(data=df, x='time_signature', y='popularity', palette='viridis')plt.title('Popularity Distribution by Time Signature')plt.xlabel('Time Signature')plt.ylabel('Popularity')plt.show()</a:t>
            </a:r>
            <a:endParaRPr lang="en-US" sz="1500" dirty="0"/>
          </a:p>
        </p:txBody>
      </p:sp>
      <p:pic>
        <p:nvPicPr>
          <p:cNvPr id="11" name="Picture 10">
            <a:extLst>
              <a:ext uri="{FF2B5EF4-FFF2-40B4-BE49-F238E27FC236}">
                <a16:creationId xmlns:a16="http://schemas.microsoft.com/office/drawing/2014/main" id="{C840D886-0B3D-3EA2-6447-99AE50D8CAF4}"/>
              </a:ext>
            </a:extLst>
          </p:cNvPr>
          <p:cNvPicPr>
            <a:picLocks noChangeAspect="1"/>
          </p:cNvPicPr>
          <p:nvPr/>
        </p:nvPicPr>
        <p:blipFill>
          <a:blip r:embed="rId3"/>
          <a:stretch>
            <a:fillRect/>
          </a:stretch>
        </p:blipFill>
        <p:spPr>
          <a:xfrm>
            <a:off x="6779941" y="1253609"/>
            <a:ext cx="7650678" cy="3875952"/>
          </a:xfrm>
          <a:prstGeom prst="rect">
            <a:avLst/>
          </a:prstGeom>
        </p:spPr>
      </p:pic>
    </p:spTree>
    <p:extLst>
      <p:ext uri="{BB962C8B-B14F-4D97-AF65-F5344CB8AC3E}">
        <p14:creationId xmlns:p14="http://schemas.microsoft.com/office/powerpoint/2010/main" val="1853688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9702046"/>
          </a:xfrm>
          <a:prstGeom prst="rect">
            <a:avLst/>
          </a:prstGeom>
        </p:spPr>
      </p:pic>
      <p:sp>
        <p:nvSpPr>
          <p:cNvPr id="3" name="Text 0"/>
          <p:cNvSpPr/>
          <p:nvPr/>
        </p:nvSpPr>
        <p:spPr>
          <a:xfrm>
            <a:off x="467558" y="321469"/>
            <a:ext cx="4195167" cy="365284"/>
          </a:xfrm>
          <a:prstGeom prst="rect">
            <a:avLst/>
          </a:prstGeom>
          <a:noFill/>
          <a:ln/>
        </p:spPr>
        <p:txBody>
          <a:bodyPr wrap="none" lIns="0" tIns="0" rIns="0" bIns="0" rtlCol="0" anchor="t"/>
          <a:lstStyle/>
          <a:p>
            <a:pPr marL="0" indent="0" algn="l">
              <a:lnSpc>
                <a:spcPts val="285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Musical Key and Mode Analysis</a:t>
            </a:r>
            <a:endParaRPr lang="en-US" sz="2300" dirty="0"/>
          </a:p>
        </p:txBody>
      </p:sp>
      <p:sp>
        <p:nvSpPr>
          <p:cNvPr id="4" name="Shape 1"/>
          <p:cNvSpPr/>
          <p:nvPr/>
        </p:nvSpPr>
        <p:spPr>
          <a:xfrm>
            <a:off x="467558" y="862013"/>
            <a:ext cx="263009" cy="263009"/>
          </a:xfrm>
          <a:prstGeom prst="roundRect">
            <a:avLst>
              <a:gd name="adj" fmla="val 6668"/>
            </a:avLst>
          </a:prstGeom>
          <a:solidFill>
            <a:srgbClr val="E0E0EC"/>
          </a:solidFill>
          <a:ln/>
        </p:spPr>
      </p:sp>
      <p:sp>
        <p:nvSpPr>
          <p:cNvPr id="5" name="Text 2"/>
          <p:cNvSpPr/>
          <p:nvPr/>
        </p:nvSpPr>
        <p:spPr>
          <a:xfrm>
            <a:off x="511373" y="883860"/>
            <a:ext cx="175260" cy="219194"/>
          </a:xfrm>
          <a:prstGeom prst="rect">
            <a:avLst/>
          </a:prstGeom>
          <a:noFill/>
          <a:ln/>
        </p:spPr>
        <p:txBody>
          <a:bodyPr wrap="none" lIns="0" tIns="0" rIns="0" bIns="0" rtlCol="0" anchor="t"/>
          <a:lstStyle/>
          <a:p>
            <a:pPr marL="0" indent="0" algn="ctr">
              <a:lnSpc>
                <a:spcPts val="1350"/>
              </a:lnSpc>
              <a:buNone/>
            </a:pPr>
            <a:r>
              <a:rPr lang="en-US" sz="1350" b="1" dirty="0">
                <a:solidFill>
                  <a:srgbClr val="39393C"/>
                </a:solidFill>
                <a:latin typeface="Playfair Display Bold" pitchFamily="34" charset="0"/>
                <a:ea typeface="Playfair Display Bold" pitchFamily="34" charset="-122"/>
                <a:cs typeface="Playfair Display Bold" pitchFamily="34" charset="-120"/>
              </a:rPr>
              <a:t>1</a:t>
            </a:r>
            <a:endParaRPr lang="en-US" sz="1350" dirty="0"/>
          </a:p>
        </p:txBody>
      </p:sp>
      <p:sp>
        <p:nvSpPr>
          <p:cNvPr id="6" name="Text 3"/>
          <p:cNvSpPr/>
          <p:nvPr/>
        </p:nvSpPr>
        <p:spPr>
          <a:xfrm>
            <a:off x="847368" y="902137"/>
            <a:ext cx="1695331" cy="182523"/>
          </a:xfrm>
          <a:prstGeom prst="rect">
            <a:avLst/>
          </a:prstGeom>
          <a:noFill/>
          <a:ln/>
        </p:spPr>
        <p:txBody>
          <a:bodyPr wrap="none" lIns="0" tIns="0" rIns="0" bIns="0" rtlCol="0" anchor="t"/>
          <a:lstStyle/>
          <a:p>
            <a:pPr marL="0" indent="0" algn="l">
              <a:lnSpc>
                <a:spcPts val="1400"/>
              </a:lnSpc>
              <a:buNone/>
            </a:pPr>
            <a:r>
              <a:rPr lang="en-US" sz="1150" b="1" dirty="0">
                <a:solidFill>
                  <a:srgbClr val="39393C"/>
                </a:solidFill>
                <a:latin typeface="Playfair Display Bold" pitchFamily="34" charset="0"/>
                <a:ea typeface="Playfair Display Bold" pitchFamily="34" charset="-122"/>
                <a:cs typeface="Playfair Display Bold" pitchFamily="34" charset="-120"/>
              </a:rPr>
              <a:t>Key Distribution Insights</a:t>
            </a:r>
            <a:endParaRPr lang="en-US" sz="1150" dirty="0"/>
          </a:p>
        </p:txBody>
      </p:sp>
      <p:pic>
        <p:nvPicPr>
          <p:cNvPr id="7" name="Image 1" descr="preencoded.png"/>
          <p:cNvPicPr>
            <a:picLocks noChangeAspect="1"/>
          </p:cNvPicPr>
          <p:nvPr/>
        </p:nvPicPr>
        <p:blipFill>
          <a:blip r:embed="rId4"/>
          <a:stretch>
            <a:fillRect/>
          </a:stretch>
        </p:blipFill>
        <p:spPr>
          <a:xfrm>
            <a:off x="847368" y="1216104"/>
            <a:ext cx="7829074" cy="3335893"/>
          </a:xfrm>
          <a:prstGeom prst="rect">
            <a:avLst/>
          </a:prstGeom>
        </p:spPr>
      </p:pic>
      <p:sp>
        <p:nvSpPr>
          <p:cNvPr id="8" name="Text 4"/>
          <p:cNvSpPr/>
          <p:nvPr/>
        </p:nvSpPr>
        <p:spPr>
          <a:xfrm>
            <a:off x="847368" y="4683443"/>
            <a:ext cx="7829074" cy="374094"/>
          </a:xfrm>
          <a:prstGeom prst="rect">
            <a:avLst/>
          </a:prstGeom>
          <a:noFill/>
          <a:ln/>
        </p:spPr>
        <p:txBody>
          <a:bodyPr wrap="square" lIns="0" tIns="0" rIns="0" bIns="0" rtlCol="0" anchor="t"/>
          <a:lstStyle/>
          <a:p>
            <a:pPr marL="0" indent="0" algn="l">
              <a:lnSpc>
                <a:spcPts val="1450"/>
              </a:lnSpc>
              <a:buNone/>
            </a:pPr>
            <a:r>
              <a:rPr lang="en-US" sz="900" dirty="0">
                <a:solidFill>
                  <a:srgbClr val="39393C"/>
                </a:solidFill>
                <a:latin typeface="Open Sans" pitchFamily="34" charset="0"/>
                <a:ea typeface="Open Sans" pitchFamily="34" charset="-122"/>
                <a:cs typeface="Open Sans" pitchFamily="34" charset="-120"/>
              </a:rPr>
              <a:t>Musical keys (C, C#, D, etc.) form the tonal foundation of tracks. The boxplot analysis reveals whether certain keys correlate with higher popularity, potentially indicating listener preferences for specific tonal centers.</a:t>
            </a:r>
            <a:endParaRPr lang="en-US" sz="900" dirty="0"/>
          </a:p>
        </p:txBody>
      </p:sp>
      <p:sp>
        <p:nvSpPr>
          <p:cNvPr id="9" name="Shape 5"/>
          <p:cNvSpPr/>
          <p:nvPr/>
        </p:nvSpPr>
        <p:spPr>
          <a:xfrm>
            <a:off x="467558" y="5291257"/>
            <a:ext cx="263009" cy="263009"/>
          </a:xfrm>
          <a:prstGeom prst="roundRect">
            <a:avLst>
              <a:gd name="adj" fmla="val 6668"/>
            </a:avLst>
          </a:prstGeom>
          <a:solidFill>
            <a:srgbClr val="E0E0EC"/>
          </a:solidFill>
          <a:ln/>
        </p:spPr>
      </p:sp>
      <p:sp>
        <p:nvSpPr>
          <p:cNvPr id="10" name="Text 6"/>
          <p:cNvSpPr/>
          <p:nvPr/>
        </p:nvSpPr>
        <p:spPr>
          <a:xfrm>
            <a:off x="511373" y="5313105"/>
            <a:ext cx="175260" cy="219194"/>
          </a:xfrm>
          <a:prstGeom prst="rect">
            <a:avLst/>
          </a:prstGeom>
          <a:noFill/>
          <a:ln/>
        </p:spPr>
        <p:txBody>
          <a:bodyPr wrap="none" lIns="0" tIns="0" rIns="0" bIns="0" rtlCol="0" anchor="t"/>
          <a:lstStyle/>
          <a:p>
            <a:pPr marL="0" indent="0" algn="ctr">
              <a:lnSpc>
                <a:spcPts val="1350"/>
              </a:lnSpc>
              <a:buNone/>
            </a:pPr>
            <a:r>
              <a:rPr lang="en-US" sz="1350" b="1" dirty="0">
                <a:solidFill>
                  <a:srgbClr val="39393C"/>
                </a:solidFill>
                <a:latin typeface="Playfair Display Bold" pitchFamily="34" charset="0"/>
                <a:ea typeface="Playfair Display Bold" pitchFamily="34" charset="-122"/>
                <a:cs typeface="Playfair Display Bold" pitchFamily="34" charset="-120"/>
              </a:rPr>
              <a:t>2</a:t>
            </a:r>
            <a:endParaRPr lang="en-US" sz="1350" dirty="0"/>
          </a:p>
        </p:txBody>
      </p:sp>
      <p:sp>
        <p:nvSpPr>
          <p:cNvPr id="11" name="Text 7"/>
          <p:cNvSpPr/>
          <p:nvPr/>
        </p:nvSpPr>
        <p:spPr>
          <a:xfrm>
            <a:off x="847368" y="5331381"/>
            <a:ext cx="2341007" cy="182523"/>
          </a:xfrm>
          <a:prstGeom prst="rect">
            <a:avLst/>
          </a:prstGeom>
          <a:noFill/>
          <a:ln/>
        </p:spPr>
        <p:txBody>
          <a:bodyPr wrap="none" lIns="0" tIns="0" rIns="0" bIns="0" rtlCol="0" anchor="t"/>
          <a:lstStyle/>
          <a:p>
            <a:pPr marL="0" indent="0" algn="l">
              <a:lnSpc>
                <a:spcPts val="1400"/>
              </a:lnSpc>
              <a:buNone/>
            </a:pPr>
            <a:r>
              <a:rPr lang="en-US" sz="1150" b="1" dirty="0">
                <a:solidFill>
                  <a:srgbClr val="39393C"/>
                </a:solidFill>
                <a:latin typeface="Playfair Display Bold" pitchFamily="34" charset="0"/>
                <a:ea typeface="Playfair Display Bold" pitchFamily="34" charset="-122"/>
                <a:cs typeface="Playfair Display Bold" pitchFamily="34" charset="-120"/>
              </a:rPr>
              <a:t>Major vs. Minor Mode Comparison</a:t>
            </a:r>
            <a:endParaRPr lang="en-US" sz="1150" dirty="0"/>
          </a:p>
        </p:txBody>
      </p:sp>
      <p:pic>
        <p:nvPicPr>
          <p:cNvPr id="12" name="Image 2" descr="preencoded.png"/>
          <p:cNvPicPr>
            <a:picLocks noChangeAspect="1"/>
          </p:cNvPicPr>
          <p:nvPr/>
        </p:nvPicPr>
        <p:blipFill>
          <a:blip r:embed="rId5"/>
          <a:stretch>
            <a:fillRect/>
          </a:stretch>
        </p:blipFill>
        <p:spPr>
          <a:xfrm>
            <a:off x="847368" y="5645349"/>
            <a:ext cx="7829074" cy="2495042"/>
          </a:xfrm>
          <a:prstGeom prst="rect">
            <a:avLst/>
          </a:prstGeom>
        </p:spPr>
      </p:pic>
      <p:sp>
        <p:nvSpPr>
          <p:cNvPr id="13" name="Text 8"/>
          <p:cNvSpPr/>
          <p:nvPr/>
        </p:nvSpPr>
        <p:spPr>
          <a:xfrm>
            <a:off x="847368" y="9006483"/>
            <a:ext cx="7829074" cy="374094"/>
          </a:xfrm>
          <a:prstGeom prst="rect">
            <a:avLst/>
          </a:prstGeom>
          <a:noFill/>
          <a:ln/>
        </p:spPr>
        <p:txBody>
          <a:bodyPr wrap="square" lIns="0" tIns="0" rIns="0" bIns="0" rtlCol="0" anchor="t"/>
          <a:lstStyle/>
          <a:p>
            <a:pPr marL="0" indent="0" algn="l">
              <a:lnSpc>
                <a:spcPts val="1450"/>
              </a:lnSpc>
              <a:buNone/>
            </a:pPr>
            <a:r>
              <a:rPr lang="en-US" sz="900" dirty="0">
                <a:solidFill>
                  <a:srgbClr val="39393C"/>
                </a:solidFill>
                <a:latin typeface="Open Sans" pitchFamily="34" charset="0"/>
                <a:ea typeface="Open Sans" pitchFamily="34" charset="-122"/>
                <a:cs typeface="Open Sans" pitchFamily="34" charset="-120"/>
              </a:rPr>
              <a:t>Mode distinguishes between major (1) and minor (0) scales. Major keys typically sound brighter and happier, while minor keys convey darker, more somber emotions. This analysis examines if mode influences track popularity.</a:t>
            </a:r>
            <a:endParaRPr lang="en-US" sz="900" dirty="0"/>
          </a:p>
        </p:txBody>
      </p:sp>
    </p:spTree>
    <p:extLst>
      <p:ext uri="{BB962C8B-B14F-4D97-AF65-F5344CB8AC3E}">
        <p14:creationId xmlns:p14="http://schemas.microsoft.com/office/powerpoint/2010/main" val="11243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8982" y="294918"/>
            <a:ext cx="5180052" cy="335161"/>
          </a:xfrm>
          <a:prstGeom prst="rect">
            <a:avLst/>
          </a:prstGeom>
          <a:noFill/>
          <a:ln/>
        </p:spPr>
        <p:txBody>
          <a:bodyPr wrap="none" lIns="0" tIns="0" rIns="0" bIns="0" rtlCol="0" anchor="t"/>
          <a:lstStyle/>
          <a:p>
            <a:pPr marL="0" indent="0" algn="l">
              <a:lnSpc>
                <a:spcPts val="2600"/>
              </a:lnSpc>
              <a:buNone/>
            </a:pPr>
            <a:r>
              <a:rPr lang="en-US" sz="2100" b="1" dirty="0">
                <a:solidFill>
                  <a:srgbClr val="101014"/>
                </a:solidFill>
                <a:latin typeface="Playfair Display Bold" pitchFamily="34" charset="0"/>
                <a:ea typeface="Playfair Display Bold" pitchFamily="34" charset="-122"/>
                <a:cs typeface="Playfair Display Bold" pitchFamily="34" charset="-120"/>
              </a:rPr>
              <a:t>Feature Relationships Evolving Over Time</a:t>
            </a:r>
            <a:endParaRPr lang="en-US" sz="2100" dirty="0"/>
          </a:p>
        </p:txBody>
      </p:sp>
      <p:sp>
        <p:nvSpPr>
          <p:cNvPr id="4" name="Text 1"/>
          <p:cNvSpPr/>
          <p:nvPr/>
        </p:nvSpPr>
        <p:spPr>
          <a:xfrm>
            <a:off x="428982" y="7752993"/>
            <a:ext cx="3128486" cy="200978"/>
          </a:xfrm>
          <a:prstGeom prst="rect">
            <a:avLst/>
          </a:prstGeom>
          <a:noFill/>
          <a:ln/>
        </p:spPr>
        <p:txBody>
          <a:bodyPr wrap="none" lIns="0" tIns="0" rIns="0" bIns="0" rtlCol="0" anchor="t"/>
          <a:lstStyle/>
          <a:p>
            <a:pPr marL="0" indent="0" algn="l">
              <a:lnSpc>
                <a:spcPts val="1550"/>
              </a:lnSpc>
              <a:buNone/>
            </a:pPr>
            <a:endParaRPr lang="en-US" sz="1250" dirty="0"/>
          </a:p>
        </p:txBody>
      </p:sp>
      <p:sp>
        <p:nvSpPr>
          <p:cNvPr id="5" name="Text 2"/>
          <p:cNvSpPr/>
          <p:nvPr/>
        </p:nvSpPr>
        <p:spPr>
          <a:xfrm>
            <a:off x="428981" y="8114823"/>
            <a:ext cx="14045301" cy="2077391"/>
          </a:xfrm>
          <a:prstGeom prst="rect">
            <a:avLst/>
          </a:prstGeom>
          <a:noFill/>
          <a:ln/>
        </p:spPr>
        <p:txBody>
          <a:bodyPr wrap="square" lIns="0" tIns="0" rIns="0" bIns="0" rtlCol="0" anchor="t"/>
          <a:lstStyle/>
          <a:p>
            <a:pPr marL="0" indent="0" algn="l">
              <a:lnSpc>
                <a:spcPts val="1350"/>
              </a:lnSpc>
              <a:buNone/>
            </a:pPr>
            <a:r>
              <a:rPr lang="en-US" sz="800" dirty="0">
                <a:solidFill>
                  <a:srgbClr val="39393C"/>
                </a:solidFill>
                <a:latin typeface="Open Sans" pitchFamily="34" charset="0"/>
                <a:ea typeface="Open Sans" pitchFamily="34" charset="-122"/>
                <a:cs typeface="Open Sans" pitchFamily="34" charset="-120"/>
              </a:rPr>
              <a:t>.</a:t>
            </a:r>
            <a:endParaRPr lang="en-US" sz="800" dirty="0"/>
          </a:p>
        </p:txBody>
      </p:sp>
      <p:sp>
        <p:nvSpPr>
          <p:cNvPr id="9" name="Text 6"/>
          <p:cNvSpPr/>
          <p:nvPr/>
        </p:nvSpPr>
        <p:spPr>
          <a:xfrm>
            <a:off x="530781" y="9122688"/>
            <a:ext cx="13568839" cy="686276"/>
          </a:xfrm>
          <a:prstGeom prst="rect">
            <a:avLst/>
          </a:prstGeom>
          <a:noFill/>
          <a:ln/>
        </p:spPr>
        <p:txBody>
          <a:bodyPr wrap="square" lIns="0" tIns="0" rIns="0" bIns="0" rtlCol="0" anchor="t"/>
          <a:lstStyle/>
          <a:p>
            <a:pPr marL="0" indent="0" algn="l">
              <a:lnSpc>
                <a:spcPts val="1350"/>
              </a:lnSpc>
              <a:buNone/>
            </a:pPr>
            <a:endParaRPr lang="en-US" sz="800" dirty="0"/>
          </a:p>
        </p:txBody>
      </p:sp>
      <p:pic>
        <p:nvPicPr>
          <p:cNvPr id="11" name="Picture 10">
            <a:extLst>
              <a:ext uri="{FF2B5EF4-FFF2-40B4-BE49-F238E27FC236}">
                <a16:creationId xmlns:a16="http://schemas.microsoft.com/office/drawing/2014/main" id="{BB12DD59-01AD-CD00-9DF9-113892C119C3}"/>
              </a:ext>
            </a:extLst>
          </p:cNvPr>
          <p:cNvPicPr>
            <a:picLocks noChangeAspect="1"/>
          </p:cNvPicPr>
          <p:nvPr/>
        </p:nvPicPr>
        <p:blipFill>
          <a:blip r:embed="rId3"/>
          <a:stretch>
            <a:fillRect/>
          </a:stretch>
        </p:blipFill>
        <p:spPr>
          <a:xfrm>
            <a:off x="676275" y="828675"/>
            <a:ext cx="13277850" cy="4367793"/>
          </a:xfrm>
          <a:prstGeom prst="rect">
            <a:avLst/>
          </a:prstGeom>
        </p:spPr>
      </p:pic>
      <p:sp>
        <p:nvSpPr>
          <p:cNvPr id="15" name="TextBox 14">
            <a:extLst>
              <a:ext uri="{FF2B5EF4-FFF2-40B4-BE49-F238E27FC236}">
                <a16:creationId xmlns:a16="http://schemas.microsoft.com/office/drawing/2014/main" id="{D987D625-9798-D2C8-7DC6-979AFEDB4CE2}"/>
              </a:ext>
            </a:extLst>
          </p:cNvPr>
          <p:cNvSpPr txBox="1"/>
          <p:nvPr/>
        </p:nvSpPr>
        <p:spPr>
          <a:xfrm>
            <a:off x="676275" y="5475249"/>
            <a:ext cx="13277850" cy="1477328"/>
          </a:xfrm>
          <a:prstGeom prst="rect">
            <a:avLst/>
          </a:prstGeom>
          <a:noFill/>
        </p:spPr>
        <p:txBody>
          <a:bodyPr wrap="square" rtlCol="0">
            <a:spAutoFit/>
          </a:bodyPr>
          <a:lstStyle/>
          <a:p>
            <a:r>
              <a:rPr lang="en-US" b="1" dirty="0"/>
              <a:t>Analyze the evolution of the relationship between features over time</a:t>
            </a:r>
            <a:endParaRPr lang="en-US" dirty="0"/>
          </a:p>
          <a:p>
            <a:br>
              <a:rPr lang="en-US" dirty="0"/>
            </a:br>
            <a:r>
              <a:rPr lang="en-US" b="1" dirty="0"/>
              <a:t> Subtask:</a:t>
            </a:r>
            <a:endParaRPr lang="en-US" dirty="0"/>
          </a:p>
          <a:p>
            <a:r>
              <a:rPr lang="en-US" dirty="0"/>
              <a:t>Analyze how the relationship between two features, such as danceability and energy, has evolved over time for popular songs.</a:t>
            </a:r>
          </a:p>
          <a:p>
            <a:endParaRPr lang="en-IN" dirty="0"/>
          </a:p>
        </p:txBody>
      </p:sp>
    </p:spTree>
    <p:extLst>
      <p:ext uri="{BB962C8B-B14F-4D97-AF65-F5344CB8AC3E}">
        <p14:creationId xmlns:p14="http://schemas.microsoft.com/office/powerpoint/2010/main" val="428791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09719"/>
            <a:ext cx="8557855"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Speechiness Trends in Popular Music</a:t>
            </a:r>
            <a:endParaRPr lang="en-US" sz="3900" dirty="0"/>
          </a:p>
        </p:txBody>
      </p:sp>
      <p:sp>
        <p:nvSpPr>
          <p:cNvPr id="3" name="Text 1"/>
          <p:cNvSpPr/>
          <p:nvPr/>
        </p:nvSpPr>
        <p:spPr>
          <a:xfrm>
            <a:off x="793790" y="1725811"/>
            <a:ext cx="3298865"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Vocal Content Evolution</a:t>
            </a:r>
            <a:endParaRPr lang="en-US" sz="2300" dirty="0"/>
          </a:p>
        </p:txBody>
      </p:sp>
      <p:sp>
        <p:nvSpPr>
          <p:cNvPr id="4" name="Text 2"/>
          <p:cNvSpPr/>
          <p:nvPr/>
        </p:nvSpPr>
        <p:spPr>
          <a:xfrm>
            <a:off x="793790" y="2296239"/>
            <a:ext cx="6279356" cy="158769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Speechiness detects the presence of spoken words in a track. Values above 0.66 indicate tracks made entirely of spoken words (podcasts, audiobooks). Values between 0.33-0.66 suggest tracks containing both music and speech (rap music), while values below 0.33 represent instrumental or singing-focused tracks.</a:t>
            </a:r>
            <a:endParaRPr lang="en-US" sz="1550" dirty="0"/>
          </a:p>
        </p:txBody>
      </p:sp>
      <p:sp>
        <p:nvSpPr>
          <p:cNvPr id="5" name="Text 3"/>
          <p:cNvSpPr/>
          <p:nvPr/>
        </p:nvSpPr>
        <p:spPr>
          <a:xfrm>
            <a:off x="793790" y="4062532"/>
            <a:ext cx="6279356" cy="158769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line plot tracks average speechiness over time, revealing whether popular music has incorporated more spoken-word elements or maintained traditional singing-focused approaches. This metric is particularly relevant for understanding the rise of rap and hip-hop influences in mainstream music.</a:t>
            </a:r>
            <a:endParaRPr lang="en-US" sz="1550" dirty="0"/>
          </a:p>
        </p:txBody>
      </p:sp>
      <p:sp>
        <p:nvSpPr>
          <p:cNvPr id="7" name="Shape 4"/>
          <p:cNvSpPr/>
          <p:nvPr/>
        </p:nvSpPr>
        <p:spPr>
          <a:xfrm>
            <a:off x="793790" y="6052066"/>
            <a:ext cx="13042821" cy="1567815"/>
          </a:xfrm>
          <a:prstGeom prst="roundRect">
            <a:avLst>
              <a:gd name="adj" fmla="val 1899"/>
            </a:avLst>
          </a:prstGeom>
          <a:solidFill>
            <a:srgbClr val="E6E6EA"/>
          </a:solidFill>
          <a:ln/>
        </p:spPr>
      </p:sp>
      <p:sp>
        <p:nvSpPr>
          <p:cNvPr id="8" name="Shape 5"/>
          <p:cNvSpPr/>
          <p:nvPr/>
        </p:nvSpPr>
        <p:spPr>
          <a:xfrm>
            <a:off x="783908" y="6052066"/>
            <a:ext cx="13062585" cy="1567815"/>
          </a:xfrm>
          <a:prstGeom prst="roundRect">
            <a:avLst>
              <a:gd name="adj" fmla="val 1899"/>
            </a:avLst>
          </a:prstGeom>
          <a:solidFill>
            <a:srgbClr val="E6E6EA"/>
          </a:solidFill>
          <a:ln/>
        </p:spPr>
      </p:sp>
      <p:sp>
        <p:nvSpPr>
          <p:cNvPr id="9" name="Text 6"/>
          <p:cNvSpPr/>
          <p:nvPr/>
        </p:nvSpPr>
        <p:spPr>
          <a:xfrm>
            <a:off x="982266" y="6200894"/>
            <a:ext cx="12665869"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average_speechiness_by_year = top_popularity_df.groupby('year')['speechiness'].mean()average_speechiness_by_year.plot(kind='line')plt.title('Average Speechiness of Popular Songs Over Time')plt.grid(True)</a:t>
            </a:r>
            <a:endParaRPr lang="en-US" sz="1550" dirty="0"/>
          </a:p>
        </p:txBody>
      </p:sp>
      <p:pic>
        <p:nvPicPr>
          <p:cNvPr id="11" name="Picture 10">
            <a:extLst>
              <a:ext uri="{FF2B5EF4-FFF2-40B4-BE49-F238E27FC236}">
                <a16:creationId xmlns:a16="http://schemas.microsoft.com/office/drawing/2014/main" id="{432C0943-5B7C-B181-21F8-A1B1B1B86F14}"/>
              </a:ext>
            </a:extLst>
          </p:cNvPr>
          <p:cNvPicPr>
            <a:picLocks noChangeAspect="1"/>
          </p:cNvPicPr>
          <p:nvPr/>
        </p:nvPicPr>
        <p:blipFill>
          <a:blip r:embed="rId3"/>
          <a:stretch>
            <a:fillRect/>
          </a:stretch>
        </p:blipFill>
        <p:spPr>
          <a:xfrm>
            <a:off x="7315200" y="1229797"/>
            <a:ext cx="7172558" cy="4673442"/>
          </a:xfrm>
          <a:prstGeom prst="rect">
            <a:avLst/>
          </a:prstGeom>
        </p:spPr>
      </p:pic>
    </p:spTree>
    <p:extLst>
      <p:ext uri="{BB962C8B-B14F-4D97-AF65-F5344CB8AC3E}">
        <p14:creationId xmlns:p14="http://schemas.microsoft.com/office/powerpoint/2010/main" val="383795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85430" y="402550"/>
            <a:ext cx="5214580" cy="457438"/>
          </a:xfrm>
          <a:prstGeom prst="rect">
            <a:avLst/>
          </a:prstGeom>
          <a:noFill/>
          <a:ln/>
        </p:spPr>
        <p:txBody>
          <a:bodyPr wrap="none" lIns="0" tIns="0" rIns="0" bIns="0" rtlCol="0" anchor="t"/>
          <a:lstStyle/>
          <a:p>
            <a:pPr marL="0" indent="0" algn="l">
              <a:lnSpc>
                <a:spcPts val="3600"/>
              </a:lnSpc>
              <a:buNone/>
            </a:pPr>
            <a:r>
              <a:rPr lang="en-US" sz="2850" b="1" dirty="0">
                <a:solidFill>
                  <a:srgbClr val="101014"/>
                </a:solidFill>
                <a:latin typeface="Playfair Display Bold" pitchFamily="34" charset="0"/>
                <a:ea typeface="Playfair Display Bold" pitchFamily="34" charset="-122"/>
                <a:cs typeface="Playfair Display Bold" pitchFamily="34" charset="-120"/>
              </a:rPr>
              <a:t>Spotting Missing Data Patterns</a:t>
            </a:r>
            <a:endParaRPr lang="en-US" sz="2850" dirty="0"/>
          </a:p>
        </p:txBody>
      </p:sp>
      <p:sp>
        <p:nvSpPr>
          <p:cNvPr id="3" name="Text 1"/>
          <p:cNvSpPr/>
          <p:nvPr/>
        </p:nvSpPr>
        <p:spPr>
          <a:xfrm>
            <a:off x="585430" y="1225868"/>
            <a:ext cx="2718197" cy="274439"/>
          </a:xfrm>
          <a:prstGeom prst="rect">
            <a:avLst/>
          </a:prstGeom>
          <a:noFill/>
          <a:ln/>
        </p:spPr>
        <p:txBody>
          <a:bodyPr wrap="none" lIns="0" tIns="0" rIns="0" bIns="0" rtlCol="0" anchor="t"/>
          <a:lstStyle/>
          <a:p>
            <a:pPr marL="0" indent="0" algn="l">
              <a:lnSpc>
                <a:spcPts val="2150"/>
              </a:lnSpc>
              <a:buNone/>
            </a:pPr>
            <a:r>
              <a:rPr lang="en-US" sz="1700" b="1" dirty="0">
                <a:solidFill>
                  <a:srgbClr val="101014"/>
                </a:solidFill>
                <a:latin typeface="Playfair Display Bold" pitchFamily="34" charset="0"/>
                <a:ea typeface="Playfair Display Bold" pitchFamily="34" charset="-122"/>
                <a:cs typeface="Playfair Display Bold" pitchFamily="34" charset="-120"/>
              </a:rPr>
              <a:t>Key Findings from df.info()</a:t>
            </a:r>
            <a:endParaRPr lang="en-US" sz="1700" dirty="0"/>
          </a:p>
        </p:txBody>
      </p:sp>
      <p:sp>
        <p:nvSpPr>
          <p:cNvPr id="4" name="Text 2"/>
          <p:cNvSpPr/>
          <p:nvPr/>
        </p:nvSpPr>
        <p:spPr>
          <a:xfrm>
            <a:off x="585430" y="1646634"/>
            <a:ext cx="6551295" cy="468154"/>
          </a:xfrm>
          <a:prstGeom prst="rect">
            <a:avLst/>
          </a:prstGeom>
          <a:noFill/>
          <a:ln/>
        </p:spPr>
        <p:txBody>
          <a:bodyPr wrap="square" lIns="0" tIns="0" rIns="0" bIns="0" rtlCol="0" anchor="t"/>
          <a:lstStyle/>
          <a:p>
            <a:pPr marL="0" indent="0" algn="l">
              <a:lnSpc>
                <a:spcPts val="1800"/>
              </a:lnSpc>
              <a:buNone/>
            </a:pPr>
            <a:r>
              <a:rPr lang="en-US" sz="1150" dirty="0">
                <a:solidFill>
                  <a:srgbClr val="39393C"/>
                </a:solidFill>
                <a:latin typeface="Open Sans" pitchFamily="34" charset="0"/>
                <a:ea typeface="Open Sans" pitchFamily="34" charset="-122"/>
                <a:cs typeface="Open Sans" pitchFamily="34" charset="-120"/>
              </a:rPr>
              <a:t>The </a:t>
            </a:r>
            <a:r>
              <a:rPr lang="en-US" sz="1150" dirty="0">
                <a:solidFill>
                  <a:srgbClr val="39393C"/>
                </a:solidFill>
                <a:highlight>
                  <a:srgbClr val="E6E6EA"/>
                </a:highlight>
                <a:latin typeface="Consolas" pitchFamily="34" charset="0"/>
                <a:ea typeface="Consolas" pitchFamily="34" charset="-122"/>
                <a:cs typeface="Consolas" pitchFamily="34" charset="-120"/>
              </a:rPr>
              <a:t>df.info()</a:t>
            </a:r>
            <a:r>
              <a:rPr lang="en-US" sz="1150" dirty="0">
                <a:solidFill>
                  <a:srgbClr val="39393C"/>
                </a:solidFill>
                <a:latin typeface="Open Sans" pitchFamily="34" charset="0"/>
                <a:ea typeface="Open Sans" pitchFamily="34" charset="-122"/>
                <a:cs typeface="Open Sans" pitchFamily="34" charset="-120"/>
              </a:rPr>
              <a:t> output reveals subtle but important missing data patterns. While most columns show 15,828 non-null entries, three columns have exactly 15,827 non-null values:</a:t>
            </a:r>
            <a:endParaRPr lang="en-US" sz="1150" dirty="0"/>
          </a:p>
        </p:txBody>
      </p:sp>
      <p:sp>
        <p:nvSpPr>
          <p:cNvPr id="5" name="Text 3"/>
          <p:cNvSpPr/>
          <p:nvPr/>
        </p:nvSpPr>
        <p:spPr>
          <a:xfrm>
            <a:off x="585430" y="2246471"/>
            <a:ext cx="6551295" cy="234077"/>
          </a:xfrm>
          <a:prstGeom prst="rect">
            <a:avLst/>
          </a:prstGeom>
          <a:noFill/>
          <a:ln/>
        </p:spPr>
        <p:txBody>
          <a:bodyPr wrap="none" lIns="0" tIns="0" rIns="0" bIns="0" rtlCol="0" anchor="t"/>
          <a:lstStyle/>
          <a:p>
            <a:pPr marL="342900" indent="-342900" algn="l">
              <a:lnSpc>
                <a:spcPts val="1800"/>
              </a:lnSpc>
              <a:buSzPct val="100000"/>
              <a:buChar char="•"/>
            </a:pPr>
            <a:r>
              <a:rPr lang="en-US" sz="1150" b="1" dirty="0">
                <a:solidFill>
                  <a:srgbClr val="39393C"/>
                </a:solidFill>
                <a:latin typeface="Open Sans" pitchFamily="34" charset="0"/>
                <a:ea typeface="Open Sans" pitchFamily="34" charset="-122"/>
                <a:cs typeface="Open Sans" pitchFamily="34" charset="-120"/>
              </a:rPr>
              <a:t>album_name</a:t>
            </a:r>
            <a:r>
              <a:rPr lang="en-US" sz="1150" dirty="0">
                <a:solidFill>
                  <a:srgbClr val="39393C"/>
                </a:solidFill>
                <a:latin typeface="Open Sans" pitchFamily="34" charset="0"/>
                <a:ea typeface="Open Sans" pitchFamily="34" charset="-122"/>
                <a:cs typeface="Open Sans" pitchFamily="34" charset="-120"/>
              </a:rPr>
              <a:t>: 1 missing value</a:t>
            </a:r>
            <a:endParaRPr lang="en-US" sz="1150" dirty="0"/>
          </a:p>
        </p:txBody>
      </p:sp>
      <p:sp>
        <p:nvSpPr>
          <p:cNvPr id="6" name="Text 4"/>
          <p:cNvSpPr/>
          <p:nvPr/>
        </p:nvSpPr>
        <p:spPr>
          <a:xfrm>
            <a:off x="585430" y="2531745"/>
            <a:ext cx="6551295" cy="234077"/>
          </a:xfrm>
          <a:prstGeom prst="rect">
            <a:avLst/>
          </a:prstGeom>
          <a:noFill/>
          <a:ln/>
        </p:spPr>
        <p:txBody>
          <a:bodyPr wrap="none" lIns="0" tIns="0" rIns="0" bIns="0" rtlCol="0" anchor="t"/>
          <a:lstStyle/>
          <a:p>
            <a:pPr marL="342900" indent="-342900" algn="l">
              <a:lnSpc>
                <a:spcPts val="1800"/>
              </a:lnSpc>
              <a:buSzPct val="100000"/>
              <a:buChar char="•"/>
            </a:pPr>
            <a:r>
              <a:rPr lang="en-US" sz="1150" b="1" dirty="0">
                <a:solidFill>
                  <a:srgbClr val="39393C"/>
                </a:solidFill>
                <a:latin typeface="Open Sans" pitchFamily="34" charset="0"/>
                <a:ea typeface="Open Sans" pitchFamily="34" charset="-122"/>
                <a:cs typeface="Open Sans" pitchFamily="34" charset="-120"/>
              </a:rPr>
              <a:t>All audio features</a:t>
            </a:r>
            <a:r>
              <a:rPr lang="en-US" sz="1150" dirty="0">
                <a:solidFill>
                  <a:srgbClr val="39393C"/>
                </a:solidFill>
                <a:latin typeface="Open Sans" pitchFamily="34" charset="0"/>
                <a:ea typeface="Open Sans" pitchFamily="34" charset="-122"/>
                <a:cs typeface="Open Sans" pitchFamily="34" charset="-120"/>
              </a:rPr>
              <a:t>: 1 missing value each (acousticness through valence)</a:t>
            </a:r>
            <a:endParaRPr lang="en-US" sz="1150" dirty="0"/>
          </a:p>
        </p:txBody>
      </p:sp>
      <p:sp>
        <p:nvSpPr>
          <p:cNvPr id="7" name="Text 5"/>
          <p:cNvSpPr/>
          <p:nvPr/>
        </p:nvSpPr>
        <p:spPr>
          <a:xfrm>
            <a:off x="585430" y="2817019"/>
            <a:ext cx="6551295" cy="234077"/>
          </a:xfrm>
          <a:prstGeom prst="rect">
            <a:avLst/>
          </a:prstGeom>
          <a:noFill/>
          <a:ln/>
        </p:spPr>
        <p:txBody>
          <a:bodyPr wrap="none" lIns="0" tIns="0" rIns="0" bIns="0" rtlCol="0" anchor="t"/>
          <a:lstStyle/>
          <a:p>
            <a:pPr marL="342900" indent="-342900" algn="l">
              <a:lnSpc>
                <a:spcPts val="1800"/>
              </a:lnSpc>
              <a:buSzPct val="100000"/>
              <a:buChar char="•"/>
            </a:pPr>
            <a:r>
              <a:rPr lang="en-US" sz="1150" b="1" dirty="0">
                <a:solidFill>
                  <a:srgbClr val="39393C"/>
                </a:solidFill>
                <a:latin typeface="Open Sans" pitchFamily="34" charset="0"/>
                <a:ea typeface="Open Sans" pitchFamily="34" charset="-122"/>
                <a:cs typeface="Open Sans" pitchFamily="34" charset="-120"/>
              </a:rPr>
              <a:t>track_url and language</a:t>
            </a:r>
            <a:r>
              <a:rPr lang="en-US" sz="1150" dirty="0">
                <a:solidFill>
                  <a:srgbClr val="39393C"/>
                </a:solidFill>
                <a:latin typeface="Open Sans" pitchFamily="34" charset="0"/>
                <a:ea typeface="Open Sans" pitchFamily="34" charset="-122"/>
                <a:cs typeface="Open Sans" pitchFamily="34" charset="-120"/>
              </a:rPr>
              <a:t>: 1 missing value each</a:t>
            </a:r>
            <a:endParaRPr lang="en-US" sz="1150" dirty="0"/>
          </a:p>
        </p:txBody>
      </p:sp>
      <p:sp>
        <p:nvSpPr>
          <p:cNvPr id="8" name="Text 6"/>
          <p:cNvSpPr/>
          <p:nvPr/>
        </p:nvSpPr>
        <p:spPr>
          <a:xfrm>
            <a:off x="585430" y="3182779"/>
            <a:ext cx="6551295" cy="468154"/>
          </a:xfrm>
          <a:prstGeom prst="rect">
            <a:avLst/>
          </a:prstGeom>
          <a:noFill/>
          <a:ln/>
        </p:spPr>
        <p:txBody>
          <a:bodyPr wrap="square" lIns="0" tIns="0" rIns="0" bIns="0" rtlCol="0" anchor="t"/>
          <a:lstStyle/>
          <a:p>
            <a:pPr marL="0" indent="0" algn="l">
              <a:lnSpc>
                <a:spcPts val="1800"/>
              </a:lnSpc>
              <a:buNone/>
            </a:pPr>
            <a:r>
              <a:rPr lang="en-US" sz="1150" dirty="0">
                <a:solidFill>
                  <a:srgbClr val="39393C"/>
                </a:solidFill>
                <a:latin typeface="Open Sans" pitchFamily="34" charset="0"/>
                <a:ea typeface="Open Sans" pitchFamily="34" charset="-122"/>
                <a:cs typeface="Open Sans" pitchFamily="34" charset="-120"/>
              </a:rPr>
              <a:t>This pattern suggests a single problematic row where Spotify's API failed to return complete data. The consistent count indicates a systematic issue rather than random data loss.</a:t>
            </a:r>
            <a:endParaRPr lang="en-US" sz="1150" dirty="0"/>
          </a:p>
        </p:txBody>
      </p:sp>
      <p:pic>
        <p:nvPicPr>
          <p:cNvPr id="9" name="Image 0" descr="preencoded.png"/>
          <p:cNvPicPr>
            <a:picLocks noChangeAspect="1"/>
          </p:cNvPicPr>
          <p:nvPr/>
        </p:nvPicPr>
        <p:blipFill>
          <a:blip r:embed="rId3"/>
          <a:stretch>
            <a:fillRect/>
          </a:stretch>
        </p:blipFill>
        <p:spPr>
          <a:xfrm>
            <a:off x="914638" y="3818301"/>
            <a:ext cx="4139156" cy="4139156"/>
          </a:xfrm>
          <a:prstGeom prst="rect">
            <a:avLst/>
          </a:prstGeom>
        </p:spPr>
      </p:pic>
      <p:pic>
        <p:nvPicPr>
          <p:cNvPr id="11" name="Image 1" descr="preencoded.png"/>
          <p:cNvPicPr>
            <a:picLocks noChangeAspect="1"/>
          </p:cNvPicPr>
          <p:nvPr/>
        </p:nvPicPr>
        <p:blipFill>
          <a:blip r:embed="rId4"/>
          <a:stretch>
            <a:fillRect/>
          </a:stretch>
        </p:blipFill>
        <p:spPr>
          <a:xfrm>
            <a:off x="731758" y="8347234"/>
            <a:ext cx="182880" cy="146328"/>
          </a:xfrm>
          <a:prstGeom prst="rect">
            <a:avLst/>
          </a:prstGeom>
        </p:spPr>
      </p:pic>
      <p:sp>
        <p:nvSpPr>
          <p:cNvPr id="12" name="Text 8"/>
          <p:cNvSpPr/>
          <p:nvPr/>
        </p:nvSpPr>
        <p:spPr>
          <a:xfrm>
            <a:off x="1060966" y="8307705"/>
            <a:ext cx="12837676" cy="234077"/>
          </a:xfrm>
          <a:prstGeom prst="rect">
            <a:avLst/>
          </a:prstGeom>
          <a:noFill/>
          <a:ln/>
        </p:spPr>
        <p:txBody>
          <a:bodyPr wrap="none" lIns="0" tIns="0" rIns="0" bIns="0" rtlCol="0" anchor="t"/>
          <a:lstStyle/>
          <a:p>
            <a:pPr marL="0" indent="0" algn="l">
              <a:lnSpc>
                <a:spcPts val="1800"/>
              </a:lnSpc>
              <a:buNone/>
            </a:pPr>
            <a:r>
              <a:rPr lang="en-US" sz="1150" b="1" dirty="0">
                <a:solidFill>
                  <a:srgbClr val="000000"/>
                </a:solidFill>
                <a:latin typeface="Open Sans" pitchFamily="34" charset="0"/>
                <a:ea typeface="Open Sans" pitchFamily="34" charset="-122"/>
                <a:cs typeface="Open Sans" pitchFamily="34" charset="-120"/>
              </a:rPr>
              <a:t>Pro tip:</a:t>
            </a:r>
            <a:r>
              <a:rPr lang="en-US" sz="1150" dirty="0">
                <a:solidFill>
                  <a:srgbClr val="000000"/>
                </a:solidFill>
                <a:latin typeface="Open Sans" pitchFamily="34" charset="0"/>
                <a:ea typeface="Open Sans" pitchFamily="34" charset="-122"/>
                <a:cs typeface="Open Sans" pitchFamily="34" charset="-120"/>
              </a:rPr>
              <a:t> When you see the same number of missing values across multiple columns, investigate whether they're from the same rows using df[df.isnull().any(axis=1)]</a:t>
            </a:r>
            <a:endParaRPr lang="en-US" sz="1150" dirty="0"/>
          </a:p>
        </p:txBody>
      </p:sp>
      <p:pic>
        <p:nvPicPr>
          <p:cNvPr id="14" name="Picture 13">
            <a:extLst>
              <a:ext uri="{FF2B5EF4-FFF2-40B4-BE49-F238E27FC236}">
                <a16:creationId xmlns:a16="http://schemas.microsoft.com/office/drawing/2014/main" id="{C4776D44-BDC4-4BF8-DBA4-F07E0CEA7CC4}"/>
              </a:ext>
            </a:extLst>
          </p:cNvPr>
          <p:cNvPicPr>
            <a:picLocks noChangeAspect="1"/>
          </p:cNvPicPr>
          <p:nvPr/>
        </p:nvPicPr>
        <p:blipFill>
          <a:blip r:embed="rId5"/>
          <a:stretch>
            <a:fillRect/>
          </a:stretch>
        </p:blipFill>
        <p:spPr>
          <a:xfrm>
            <a:off x="8232307" y="593604"/>
            <a:ext cx="4477375" cy="736385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76526" y="2962156"/>
            <a:ext cx="8223409" cy="606743"/>
          </a:xfrm>
          <a:prstGeom prst="rect">
            <a:avLst/>
          </a:prstGeom>
          <a:noFill/>
          <a:ln/>
        </p:spPr>
        <p:txBody>
          <a:bodyPr wrap="none" lIns="0" tIns="0" rIns="0" bIns="0" rtlCol="0" anchor="t"/>
          <a:lstStyle/>
          <a:p>
            <a:pPr marL="0" indent="0" algn="l">
              <a:lnSpc>
                <a:spcPts val="4750"/>
              </a:lnSpc>
              <a:buNone/>
            </a:pPr>
            <a:r>
              <a:rPr lang="en-US" sz="3800" b="1" dirty="0">
                <a:solidFill>
                  <a:srgbClr val="101014"/>
                </a:solidFill>
                <a:latin typeface="Playfair Display Bold" pitchFamily="34" charset="0"/>
                <a:ea typeface="Playfair Display Bold" pitchFamily="34" charset="-122"/>
                <a:cs typeface="Playfair Display Bold" pitchFamily="34" charset="-120"/>
              </a:rPr>
              <a:t>Language Diversity in Popular Music</a:t>
            </a:r>
            <a:endParaRPr lang="en-US" sz="3800" dirty="0"/>
          </a:p>
        </p:txBody>
      </p:sp>
      <p:sp>
        <p:nvSpPr>
          <p:cNvPr id="4" name="Text 1"/>
          <p:cNvSpPr/>
          <p:nvPr/>
        </p:nvSpPr>
        <p:spPr>
          <a:xfrm>
            <a:off x="776526" y="3860125"/>
            <a:ext cx="13077349" cy="931902"/>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This temporal analysis examines the linguistic diversity of popular tracks over time. The stacked count plot reveals how different languages have gained or lost prominence in mainstream music, reflecting globalization trends, cultural exchange, and the international music market's evolution.</a:t>
            </a:r>
            <a:endParaRPr lang="en-US" sz="1500" dirty="0"/>
          </a:p>
        </p:txBody>
      </p:sp>
      <p:sp>
        <p:nvSpPr>
          <p:cNvPr id="5" name="Text 2"/>
          <p:cNvSpPr/>
          <p:nvPr/>
        </p:nvSpPr>
        <p:spPr>
          <a:xfrm>
            <a:off x="776526" y="5010388"/>
            <a:ext cx="13077349" cy="931902"/>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By tracking language distribution across years, we can identify periods of linguistic homogeneity versus diversity, observe the rise of non-English language tracks in global charts, and understand how music consumption has become increasingly cross-cultural. Each colored segment represents a different language, with height indicating the number of popular tracks in that language for each year.</a:t>
            </a:r>
            <a:endParaRPr lang="en-US" sz="1500" dirty="0"/>
          </a:p>
        </p:txBody>
      </p:sp>
      <p:sp>
        <p:nvSpPr>
          <p:cNvPr id="6" name="Shape 3"/>
          <p:cNvSpPr/>
          <p:nvPr/>
        </p:nvSpPr>
        <p:spPr>
          <a:xfrm>
            <a:off x="776526" y="6160651"/>
            <a:ext cx="13077349" cy="1533763"/>
          </a:xfrm>
          <a:prstGeom prst="roundRect">
            <a:avLst>
              <a:gd name="adj" fmla="val 1899"/>
            </a:avLst>
          </a:prstGeom>
          <a:solidFill>
            <a:srgbClr val="E6E6EA"/>
          </a:solidFill>
          <a:ln/>
        </p:spPr>
      </p:sp>
      <p:sp>
        <p:nvSpPr>
          <p:cNvPr id="7" name="Shape 4"/>
          <p:cNvSpPr/>
          <p:nvPr/>
        </p:nvSpPr>
        <p:spPr>
          <a:xfrm>
            <a:off x="766882" y="6160651"/>
            <a:ext cx="13096637" cy="1533763"/>
          </a:xfrm>
          <a:prstGeom prst="roundRect">
            <a:avLst>
              <a:gd name="adj" fmla="val 1899"/>
            </a:avLst>
          </a:prstGeom>
          <a:solidFill>
            <a:srgbClr val="E6E6EA"/>
          </a:solidFill>
          <a:ln/>
        </p:spPr>
      </p:sp>
      <p:sp>
        <p:nvSpPr>
          <p:cNvPr id="8" name="Text 5"/>
          <p:cNvSpPr/>
          <p:nvPr/>
        </p:nvSpPr>
        <p:spPr>
          <a:xfrm>
            <a:off x="960953" y="6306264"/>
            <a:ext cx="12708493" cy="1242536"/>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highlight>
                  <a:srgbClr val="E6E6EA"/>
                </a:highlight>
                <a:latin typeface="Consolas" pitchFamily="34" charset="0"/>
                <a:ea typeface="Consolas" pitchFamily="34" charset="-122"/>
                <a:cs typeface="Consolas" pitchFamily="34" charset="-120"/>
              </a:rPr>
              <a:t>sns.countplot(data=top_popularity_df, x='year', hue='language', palette='viridis')plt.title('Distribution of Language for Top Popularity Tracks Over Time')plt.xticks(rotation=90)plt.legend(title='Language')</a:t>
            </a:r>
            <a:endParaRPr lang="en-US" sz="1500" dirty="0"/>
          </a:p>
        </p:txBody>
      </p:sp>
      <p:pic>
        <p:nvPicPr>
          <p:cNvPr id="10" name="Picture 9">
            <a:extLst>
              <a:ext uri="{FF2B5EF4-FFF2-40B4-BE49-F238E27FC236}">
                <a16:creationId xmlns:a16="http://schemas.microsoft.com/office/drawing/2014/main" id="{3555FA2C-04C8-B54C-46CD-F3459C4AE11D}"/>
              </a:ext>
            </a:extLst>
          </p:cNvPr>
          <p:cNvPicPr>
            <a:picLocks noChangeAspect="1"/>
          </p:cNvPicPr>
          <p:nvPr/>
        </p:nvPicPr>
        <p:blipFill>
          <a:blip r:embed="rId3"/>
          <a:stretch>
            <a:fillRect/>
          </a:stretch>
        </p:blipFill>
        <p:spPr>
          <a:xfrm>
            <a:off x="700087" y="137299"/>
            <a:ext cx="13230225" cy="2824857"/>
          </a:xfrm>
          <a:prstGeom prst="rect">
            <a:avLst/>
          </a:prstGeom>
        </p:spPr>
      </p:pic>
    </p:spTree>
    <p:extLst>
      <p:ext uri="{BB962C8B-B14F-4D97-AF65-F5344CB8AC3E}">
        <p14:creationId xmlns:p14="http://schemas.microsoft.com/office/powerpoint/2010/main" val="245237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817013"/>
            <a:ext cx="9587389"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Key Takeaways and Analytical Approaches</a:t>
            </a:r>
            <a:endParaRPr lang="en-US" sz="3900" dirty="0"/>
          </a:p>
        </p:txBody>
      </p:sp>
      <p:sp>
        <p:nvSpPr>
          <p:cNvPr id="3" name="Shape 1"/>
          <p:cNvSpPr/>
          <p:nvPr/>
        </p:nvSpPr>
        <p:spPr>
          <a:xfrm>
            <a:off x="793790" y="2833926"/>
            <a:ext cx="446484" cy="446484"/>
          </a:xfrm>
          <a:prstGeom prst="roundRect">
            <a:avLst>
              <a:gd name="adj" fmla="val 6668"/>
            </a:avLst>
          </a:prstGeom>
          <a:solidFill>
            <a:srgbClr val="E0E0EC"/>
          </a:solidFill>
          <a:ln/>
        </p:spPr>
      </p:sp>
      <p:sp>
        <p:nvSpPr>
          <p:cNvPr id="4" name="Text 2"/>
          <p:cNvSpPr/>
          <p:nvPr/>
        </p:nvSpPr>
        <p:spPr>
          <a:xfrm>
            <a:off x="868204" y="2871133"/>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1</a:t>
            </a:r>
            <a:endParaRPr lang="en-US" sz="2300" dirty="0"/>
          </a:p>
        </p:txBody>
      </p:sp>
      <p:sp>
        <p:nvSpPr>
          <p:cNvPr id="5" name="Text 3"/>
          <p:cNvSpPr/>
          <p:nvPr/>
        </p:nvSpPr>
        <p:spPr>
          <a:xfrm>
            <a:off x="1438632" y="2902148"/>
            <a:ext cx="3537347" cy="620316"/>
          </a:xfrm>
          <a:prstGeom prst="rect">
            <a:avLst/>
          </a:prstGeom>
          <a:noFill/>
          <a:ln/>
        </p:spPr>
        <p:txBody>
          <a:bodyPr wrap="squar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Multi-Dimensional Feature Analysis</a:t>
            </a:r>
            <a:endParaRPr lang="en-US" sz="1950" dirty="0"/>
          </a:p>
        </p:txBody>
      </p:sp>
      <p:sp>
        <p:nvSpPr>
          <p:cNvPr id="6" name="Text 4"/>
          <p:cNvSpPr/>
          <p:nvPr/>
        </p:nvSpPr>
        <p:spPr>
          <a:xfrm>
            <a:off x="1438632" y="3641527"/>
            <a:ext cx="3537347"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Popular music success correlates with specific ranges across danceability, energy, and valence metrics. Histogram distributions with KDE reveal optimal feature values that resonate with audiences.</a:t>
            </a:r>
            <a:endParaRPr lang="en-US" sz="1550" dirty="0"/>
          </a:p>
        </p:txBody>
      </p:sp>
      <p:sp>
        <p:nvSpPr>
          <p:cNvPr id="7" name="Shape 5"/>
          <p:cNvSpPr/>
          <p:nvPr/>
        </p:nvSpPr>
        <p:spPr>
          <a:xfrm>
            <a:off x="5223986" y="2833926"/>
            <a:ext cx="446484" cy="446484"/>
          </a:xfrm>
          <a:prstGeom prst="roundRect">
            <a:avLst>
              <a:gd name="adj" fmla="val 6668"/>
            </a:avLst>
          </a:prstGeom>
          <a:solidFill>
            <a:srgbClr val="E0E0EC"/>
          </a:solidFill>
          <a:ln/>
        </p:spPr>
      </p:sp>
      <p:sp>
        <p:nvSpPr>
          <p:cNvPr id="8" name="Text 6"/>
          <p:cNvSpPr/>
          <p:nvPr/>
        </p:nvSpPr>
        <p:spPr>
          <a:xfrm>
            <a:off x="5298400" y="2871133"/>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2</a:t>
            </a:r>
            <a:endParaRPr lang="en-US" sz="2300" dirty="0"/>
          </a:p>
        </p:txBody>
      </p:sp>
      <p:sp>
        <p:nvSpPr>
          <p:cNvPr id="9" name="Text 7"/>
          <p:cNvSpPr/>
          <p:nvPr/>
        </p:nvSpPr>
        <p:spPr>
          <a:xfrm>
            <a:off x="5868829" y="2902148"/>
            <a:ext cx="3116223"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Structural Elements Matter</a:t>
            </a:r>
            <a:endParaRPr lang="en-US" sz="1950" dirty="0"/>
          </a:p>
        </p:txBody>
      </p:sp>
      <p:sp>
        <p:nvSpPr>
          <p:cNvPr id="10" name="Text 8"/>
          <p:cNvSpPr/>
          <p:nvPr/>
        </p:nvSpPr>
        <p:spPr>
          <a:xfrm>
            <a:off x="5868829" y="3331369"/>
            <a:ext cx="3537466"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Time signature, musical key, and mode influence popularity patterns. Boxplot analysis exposes relationships between these fundamental musical structures and commercial success.</a:t>
            </a:r>
            <a:endParaRPr lang="en-US" sz="1550" dirty="0"/>
          </a:p>
        </p:txBody>
      </p:sp>
      <p:sp>
        <p:nvSpPr>
          <p:cNvPr id="11" name="Shape 9"/>
          <p:cNvSpPr/>
          <p:nvPr/>
        </p:nvSpPr>
        <p:spPr>
          <a:xfrm>
            <a:off x="9654302" y="2833926"/>
            <a:ext cx="446484" cy="446484"/>
          </a:xfrm>
          <a:prstGeom prst="roundRect">
            <a:avLst>
              <a:gd name="adj" fmla="val 6668"/>
            </a:avLst>
          </a:prstGeom>
          <a:solidFill>
            <a:srgbClr val="E0E0EC"/>
          </a:solidFill>
          <a:ln/>
        </p:spPr>
      </p:sp>
      <p:sp>
        <p:nvSpPr>
          <p:cNvPr id="12" name="Text 10"/>
          <p:cNvSpPr/>
          <p:nvPr/>
        </p:nvSpPr>
        <p:spPr>
          <a:xfrm>
            <a:off x="9728716" y="2871133"/>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3</a:t>
            </a:r>
            <a:endParaRPr lang="en-US" sz="2300" dirty="0"/>
          </a:p>
        </p:txBody>
      </p:sp>
      <p:sp>
        <p:nvSpPr>
          <p:cNvPr id="13" name="Text 11"/>
          <p:cNvSpPr/>
          <p:nvPr/>
        </p:nvSpPr>
        <p:spPr>
          <a:xfrm>
            <a:off x="10299144" y="2902148"/>
            <a:ext cx="3287911"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Temporal Evolution Patterns</a:t>
            </a:r>
            <a:endParaRPr lang="en-US" sz="1950" dirty="0"/>
          </a:p>
        </p:txBody>
      </p:sp>
      <p:sp>
        <p:nvSpPr>
          <p:cNvPr id="14" name="Text 12"/>
          <p:cNvSpPr/>
          <p:nvPr/>
        </p:nvSpPr>
        <p:spPr>
          <a:xfrm>
            <a:off x="10299144" y="3331369"/>
            <a:ext cx="3537466" cy="222277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Feature relationships and linguistic diversity shift over time. Scatter plots and time-series visualizations reveal how popular music characteristics have evolved, reflecting changing production trends and global cultural exchange.</a:t>
            </a:r>
            <a:endParaRPr lang="en-US" sz="1550" dirty="0"/>
          </a:p>
        </p:txBody>
      </p:sp>
      <p:sp>
        <p:nvSpPr>
          <p:cNvPr id="15" name="Text 13"/>
          <p:cNvSpPr/>
          <p:nvPr/>
        </p:nvSpPr>
        <p:spPr>
          <a:xfrm>
            <a:off x="793790" y="577738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These Python visualization techniques using matplotlib and seaborn provide data scientists with powerful tools to decode the complex factors driving music popularity, enabling data-driven insights for artists, producers, and music industry professionals.</a:t>
            </a:r>
            <a:endParaRPr lang="en-US" sz="1550" dirty="0"/>
          </a:p>
        </p:txBody>
      </p:sp>
    </p:spTree>
    <p:extLst>
      <p:ext uri="{BB962C8B-B14F-4D97-AF65-F5344CB8AC3E}">
        <p14:creationId xmlns:p14="http://schemas.microsoft.com/office/powerpoint/2010/main" val="89072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51986"/>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Visualizing Music Trends: Audio Feature Analysis</a:t>
            </a:r>
            <a:endParaRPr lang="en-US" sz="3900" dirty="0"/>
          </a:p>
        </p:txBody>
      </p:sp>
      <p:sp>
        <p:nvSpPr>
          <p:cNvPr id="4" name="Text 1"/>
          <p:cNvSpPr/>
          <p:nvPr/>
        </p:nvSpPr>
        <p:spPr>
          <a:xfrm>
            <a:off x="6280190" y="4089797"/>
            <a:ext cx="7556421" cy="158769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 comprehensive exploration of how popular songs have evolved over time through the lens of audio features. This analysis investigates key musical characteristics—from loudness and valence to acousticness and tempo—to uncover patterns in the "loudness war," shifting production styles, and the evolution of musical positivity across decades.</a:t>
            </a:r>
            <a:endParaRPr lang="en-US" sz="1550" dirty="0"/>
          </a:p>
        </p:txBody>
      </p:sp>
    </p:spTree>
    <p:extLst>
      <p:ext uri="{BB962C8B-B14F-4D97-AF65-F5344CB8AC3E}">
        <p14:creationId xmlns:p14="http://schemas.microsoft.com/office/powerpoint/2010/main" val="14550154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1448157"/>
            <a:ext cx="4865608"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Understanding the Dataset</a:t>
            </a:r>
            <a:endParaRPr lang="en-US" sz="3100" dirty="0"/>
          </a:p>
        </p:txBody>
      </p:sp>
      <p:sp>
        <p:nvSpPr>
          <p:cNvPr id="4" name="Text 1"/>
          <p:cNvSpPr/>
          <p:nvPr/>
        </p:nvSpPr>
        <p:spPr>
          <a:xfrm>
            <a:off x="6280190" y="2167533"/>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Our analysis focuses on popular songs ranked in the top quartile by popularity score. This strategic filtering ensures we're examining tracks that resonated most strongly with audiences, providing meaningful insights into mainstream music trends rather than obscure outliers.</a:t>
            </a:r>
            <a:endParaRPr lang="en-US" sz="1550" dirty="0"/>
          </a:p>
        </p:txBody>
      </p:sp>
      <p:sp>
        <p:nvSpPr>
          <p:cNvPr id="5" name="Shape 2"/>
          <p:cNvSpPr/>
          <p:nvPr/>
        </p:nvSpPr>
        <p:spPr>
          <a:xfrm>
            <a:off x="6280190" y="3660934"/>
            <a:ext cx="3679031" cy="1778556"/>
          </a:xfrm>
          <a:prstGeom prst="roundRect">
            <a:avLst>
              <a:gd name="adj" fmla="val 1674"/>
            </a:avLst>
          </a:prstGeom>
          <a:solidFill>
            <a:srgbClr val="E0E0EC"/>
          </a:solidFill>
          <a:ln/>
        </p:spPr>
      </p:sp>
      <p:sp>
        <p:nvSpPr>
          <p:cNvPr id="6" name="Text 3"/>
          <p:cNvSpPr/>
          <p:nvPr/>
        </p:nvSpPr>
        <p:spPr>
          <a:xfrm>
            <a:off x="6478548" y="3859292"/>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Data Scope</a:t>
            </a:r>
            <a:endParaRPr lang="en-US" sz="1950" dirty="0"/>
          </a:p>
        </p:txBody>
      </p:sp>
      <p:sp>
        <p:nvSpPr>
          <p:cNvPr id="7" name="Text 4"/>
          <p:cNvSpPr/>
          <p:nvPr/>
        </p:nvSpPr>
        <p:spPr>
          <a:xfrm>
            <a:off x="6478548" y="4288512"/>
            <a:ext cx="3282315"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Top quartile popularity tracks across multiple decades</a:t>
            </a:r>
            <a:endParaRPr lang="en-US" sz="1550" dirty="0"/>
          </a:p>
        </p:txBody>
      </p:sp>
      <p:sp>
        <p:nvSpPr>
          <p:cNvPr id="8" name="Shape 5"/>
          <p:cNvSpPr/>
          <p:nvPr/>
        </p:nvSpPr>
        <p:spPr>
          <a:xfrm>
            <a:off x="10157579" y="3660934"/>
            <a:ext cx="3679031" cy="1778556"/>
          </a:xfrm>
          <a:prstGeom prst="roundRect">
            <a:avLst>
              <a:gd name="adj" fmla="val 1674"/>
            </a:avLst>
          </a:prstGeom>
          <a:solidFill>
            <a:srgbClr val="E0E0EC"/>
          </a:solidFill>
          <a:ln/>
        </p:spPr>
      </p:sp>
      <p:sp>
        <p:nvSpPr>
          <p:cNvPr id="9" name="Text 6"/>
          <p:cNvSpPr/>
          <p:nvPr/>
        </p:nvSpPr>
        <p:spPr>
          <a:xfrm>
            <a:off x="10355937" y="3859292"/>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Key Features</a:t>
            </a:r>
            <a:endParaRPr lang="en-US" sz="1950" dirty="0"/>
          </a:p>
        </p:txBody>
      </p:sp>
      <p:sp>
        <p:nvSpPr>
          <p:cNvPr id="10" name="Text 7"/>
          <p:cNvSpPr/>
          <p:nvPr/>
        </p:nvSpPr>
        <p:spPr>
          <a:xfrm>
            <a:off x="10355937" y="4288512"/>
            <a:ext cx="3282315" cy="95261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Loudness, valence, acousticness, instrumentalness, duration, tempo, and key</a:t>
            </a:r>
            <a:endParaRPr lang="en-US" sz="1550" dirty="0"/>
          </a:p>
        </p:txBody>
      </p:sp>
      <p:sp>
        <p:nvSpPr>
          <p:cNvPr id="11" name="Shape 8"/>
          <p:cNvSpPr/>
          <p:nvPr/>
        </p:nvSpPr>
        <p:spPr>
          <a:xfrm>
            <a:off x="6280190" y="5637848"/>
            <a:ext cx="7556421" cy="1143476"/>
          </a:xfrm>
          <a:prstGeom prst="roundRect">
            <a:avLst>
              <a:gd name="adj" fmla="val 2604"/>
            </a:avLst>
          </a:prstGeom>
          <a:solidFill>
            <a:srgbClr val="E0E0EC"/>
          </a:solidFill>
          <a:ln/>
        </p:spPr>
      </p:sp>
      <p:sp>
        <p:nvSpPr>
          <p:cNvPr id="12" name="Text 9"/>
          <p:cNvSpPr/>
          <p:nvPr/>
        </p:nvSpPr>
        <p:spPr>
          <a:xfrm>
            <a:off x="6478548" y="5836206"/>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Methodology</a:t>
            </a:r>
            <a:endParaRPr lang="en-US" sz="1950" dirty="0"/>
          </a:p>
        </p:txBody>
      </p:sp>
      <p:sp>
        <p:nvSpPr>
          <p:cNvPr id="13" name="Text 10"/>
          <p:cNvSpPr/>
          <p:nvPr/>
        </p:nvSpPr>
        <p:spPr>
          <a:xfrm>
            <a:off x="6478548" y="6265426"/>
            <a:ext cx="7159704"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Year-over-year aggregation and visualization using Python libraries</a:t>
            </a:r>
            <a:endParaRPr lang="en-US" sz="1550" dirty="0"/>
          </a:p>
        </p:txBody>
      </p:sp>
      <p:pic>
        <p:nvPicPr>
          <p:cNvPr id="15" name="Picture 14">
            <a:extLst>
              <a:ext uri="{FF2B5EF4-FFF2-40B4-BE49-F238E27FC236}">
                <a16:creationId xmlns:a16="http://schemas.microsoft.com/office/drawing/2014/main" id="{050622E8-205E-C2A0-9C2C-F9C996F08E26}"/>
              </a:ext>
            </a:extLst>
          </p:cNvPr>
          <p:cNvPicPr>
            <a:picLocks noChangeAspect="1"/>
          </p:cNvPicPr>
          <p:nvPr/>
        </p:nvPicPr>
        <p:blipFill>
          <a:blip r:embed="rId3"/>
          <a:stretch>
            <a:fillRect/>
          </a:stretch>
        </p:blipFill>
        <p:spPr>
          <a:xfrm>
            <a:off x="319920" y="1448157"/>
            <a:ext cx="5761911" cy="5333167"/>
          </a:xfrm>
          <a:prstGeom prst="rect">
            <a:avLst/>
          </a:prstGeom>
        </p:spPr>
      </p:pic>
    </p:spTree>
    <p:extLst>
      <p:ext uri="{BB962C8B-B14F-4D97-AF65-F5344CB8AC3E}">
        <p14:creationId xmlns:p14="http://schemas.microsoft.com/office/powerpoint/2010/main" val="14257819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604367"/>
            <a:ext cx="5376386"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The "Loudness War" Revealed</a:t>
            </a:r>
            <a:endParaRPr lang="en-US" sz="3100" dirty="0"/>
          </a:p>
        </p:txBody>
      </p:sp>
      <p:pic>
        <p:nvPicPr>
          <p:cNvPr id="3" name="Image 0" descr="preencoded.png"/>
          <p:cNvPicPr>
            <a:picLocks noChangeAspect="1"/>
          </p:cNvPicPr>
          <p:nvPr/>
        </p:nvPicPr>
        <p:blipFill>
          <a:blip r:embed="rId3"/>
          <a:stretch>
            <a:fillRect/>
          </a:stretch>
        </p:blipFill>
        <p:spPr>
          <a:xfrm>
            <a:off x="793790" y="2546985"/>
            <a:ext cx="7632025" cy="2920484"/>
          </a:xfrm>
          <a:prstGeom prst="rect">
            <a:avLst/>
          </a:prstGeom>
        </p:spPr>
      </p:pic>
      <p:sp>
        <p:nvSpPr>
          <p:cNvPr id="4" name="Text 1"/>
          <p:cNvSpPr/>
          <p:nvPr/>
        </p:nvSpPr>
        <p:spPr>
          <a:xfrm>
            <a:off x="8917543" y="2522101"/>
            <a:ext cx="3408283"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Tracking Audio Intensity</a:t>
            </a:r>
            <a:endParaRPr lang="en-US" sz="2300" dirty="0"/>
          </a:p>
        </p:txBody>
      </p:sp>
      <p:sp>
        <p:nvSpPr>
          <p:cNvPr id="5" name="Text 2"/>
          <p:cNvSpPr/>
          <p:nvPr/>
        </p:nvSpPr>
        <p:spPr>
          <a:xfrm>
            <a:off x="8917543" y="3092529"/>
            <a:ext cx="4926568" cy="190523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line plot reveals a clear upward trend in average loudness (measured in decibels) over time. This visualization provides empirical evidence of the so-called "loudness war"—a phenomenon where music producers progressively increased track loudness to compete for listener attention.</a:t>
            </a:r>
            <a:endParaRPr lang="en-US" sz="1550" dirty="0"/>
          </a:p>
        </p:txBody>
      </p:sp>
      <p:sp>
        <p:nvSpPr>
          <p:cNvPr id="6" name="Text 3"/>
          <p:cNvSpPr/>
          <p:nvPr/>
        </p:nvSpPr>
        <p:spPr>
          <a:xfrm>
            <a:off x="8917543" y="5176361"/>
            <a:ext cx="4926568"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steady climb from lower dB levels to higher values demonstrates how production techniques evolved to create more compressed, louder masters, particularly accelerating in the late 1990s and 2000s.</a:t>
            </a:r>
            <a:endParaRPr lang="en-US" sz="1550" dirty="0"/>
          </a:p>
        </p:txBody>
      </p:sp>
    </p:spTree>
    <p:extLst>
      <p:ext uri="{BB962C8B-B14F-4D97-AF65-F5344CB8AC3E}">
        <p14:creationId xmlns:p14="http://schemas.microsoft.com/office/powerpoint/2010/main" val="516228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389102"/>
            <a:ext cx="7149822" cy="496133"/>
          </a:xfrm>
          <a:prstGeom prst="rect">
            <a:avLst/>
          </a:prstGeom>
          <a:noFill/>
          <a:ln/>
        </p:spPr>
        <p:txBody>
          <a:bodyPr wrap="none" lIns="0" tIns="0" rIns="0" bIns="0" rtlCol="0" anchor="t"/>
          <a:lstStyle/>
          <a:p>
            <a:pPr marL="0" indent="0" algn="l">
              <a:lnSpc>
                <a:spcPts val="3900"/>
              </a:lnSpc>
              <a:buNone/>
            </a:pPr>
            <a:r>
              <a:rPr lang="en-US" sz="3100" b="1" dirty="0">
                <a:solidFill>
                  <a:srgbClr val="101014"/>
                </a:solidFill>
                <a:latin typeface="Playfair Display Bold" pitchFamily="34" charset="0"/>
                <a:ea typeface="Playfair Display Bold" pitchFamily="34" charset="-122"/>
                <a:cs typeface="Playfair Display Bold" pitchFamily="34" charset="-120"/>
              </a:rPr>
              <a:t>Musical Positivity: The Valence Journey</a:t>
            </a:r>
            <a:endParaRPr lang="en-US" sz="3100" dirty="0"/>
          </a:p>
        </p:txBody>
      </p:sp>
      <p:sp>
        <p:nvSpPr>
          <p:cNvPr id="4" name="Text 1"/>
          <p:cNvSpPr/>
          <p:nvPr/>
        </p:nvSpPr>
        <p:spPr>
          <a:xfrm>
            <a:off x="793790" y="2108478"/>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Valence measures the musical positivity conveyed by a track, with higher values indicating more cheerful, euphoric sounds and lower values suggesting sadness or anger. This time-series analysis tracks how the emotional tone of popular music has shifted across generations.</a:t>
            </a:r>
            <a:endParaRPr lang="en-US" sz="1550" dirty="0"/>
          </a:p>
        </p:txBody>
      </p:sp>
      <p:sp>
        <p:nvSpPr>
          <p:cNvPr id="5" name="Shape 2"/>
          <p:cNvSpPr/>
          <p:nvPr/>
        </p:nvSpPr>
        <p:spPr>
          <a:xfrm>
            <a:off x="1017032" y="3601879"/>
            <a:ext cx="22860" cy="3238619"/>
          </a:xfrm>
          <a:prstGeom prst="roundRect">
            <a:avLst>
              <a:gd name="adj" fmla="val 130232"/>
            </a:avLst>
          </a:prstGeom>
          <a:solidFill>
            <a:srgbClr val="C6C6D2"/>
          </a:solidFill>
          <a:ln/>
        </p:spPr>
      </p:sp>
      <p:sp>
        <p:nvSpPr>
          <p:cNvPr id="6" name="Shape 3"/>
          <p:cNvSpPr/>
          <p:nvPr/>
        </p:nvSpPr>
        <p:spPr>
          <a:xfrm>
            <a:off x="1217414" y="3813691"/>
            <a:ext cx="595313" cy="22860"/>
          </a:xfrm>
          <a:prstGeom prst="roundRect">
            <a:avLst>
              <a:gd name="adj" fmla="val 130232"/>
            </a:avLst>
          </a:prstGeom>
          <a:solidFill>
            <a:srgbClr val="C6C6D2"/>
          </a:solidFill>
          <a:ln/>
        </p:spPr>
      </p:sp>
      <p:sp>
        <p:nvSpPr>
          <p:cNvPr id="7" name="Shape 4"/>
          <p:cNvSpPr/>
          <p:nvPr/>
        </p:nvSpPr>
        <p:spPr>
          <a:xfrm>
            <a:off x="793790" y="3601879"/>
            <a:ext cx="446484" cy="446484"/>
          </a:xfrm>
          <a:prstGeom prst="roundRect">
            <a:avLst>
              <a:gd name="adj" fmla="val 6668"/>
            </a:avLst>
          </a:prstGeom>
          <a:solidFill>
            <a:srgbClr val="E0E0EC"/>
          </a:solidFill>
          <a:ln/>
        </p:spPr>
      </p:sp>
      <p:sp>
        <p:nvSpPr>
          <p:cNvPr id="8" name="Text 5"/>
          <p:cNvSpPr/>
          <p:nvPr/>
        </p:nvSpPr>
        <p:spPr>
          <a:xfrm>
            <a:off x="868204" y="3639086"/>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1</a:t>
            </a:r>
            <a:endParaRPr lang="en-US" sz="2300" dirty="0"/>
          </a:p>
        </p:txBody>
      </p:sp>
      <p:sp>
        <p:nvSpPr>
          <p:cNvPr id="9" name="Text 6"/>
          <p:cNvSpPr/>
          <p:nvPr/>
        </p:nvSpPr>
        <p:spPr>
          <a:xfrm>
            <a:off x="2009418" y="3670102"/>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Early Trends</a:t>
            </a:r>
            <a:endParaRPr lang="en-US" sz="1950" dirty="0"/>
          </a:p>
        </p:txBody>
      </p:sp>
      <p:sp>
        <p:nvSpPr>
          <p:cNvPr id="10" name="Text 7"/>
          <p:cNvSpPr/>
          <p:nvPr/>
        </p:nvSpPr>
        <p:spPr>
          <a:xfrm>
            <a:off x="2009418" y="4099322"/>
            <a:ext cx="6340793"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Baseline valence levels establish the emotional starting point</a:t>
            </a:r>
            <a:endParaRPr lang="en-US" sz="1550" dirty="0"/>
          </a:p>
        </p:txBody>
      </p:sp>
      <p:sp>
        <p:nvSpPr>
          <p:cNvPr id="11" name="Shape 8"/>
          <p:cNvSpPr/>
          <p:nvPr/>
        </p:nvSpPr>
        <p:spPr>
          <a:xfrm>
            <a:off x="1217414" y="5025509"/>
            <a:ext cx="595313" cy="22860"/>
          </a:xfrm>
          <a:prstGeom prst="roundRect">
            <a:avLst>
              <a:gd name="adj" fmla="val 130232"/>
            </a:avLst>
          </a:prstGeom>
          <a:solidFill>
            <a:srgbClr val="C6C6D2"/>
          </a:solidFill>
          <a:ln/>
        </p:spPr>
      </p:sp>
      <p:sp>
        <p:nvSpPr>
          <p:cNvPr id="12" name="Shape 9"/>
          <p:cNvSpPr/>
          <p:nvPr/>
        </p:nvSpPr>
        <p:spPr>
          <a:xfrm>
            <a:off x="793790" y="4813697"/>
            <a:ext cx="446484" cy="446484"/>
          </a:xfrm>
          <a:prstGeom prst="roundRect">
            <a:avLst>
              <a:gd name="adj" fmla="val 6668"/>
            </a:avLst>
          </a:prstGeom>
          <a:solidFill>
            <a:srgbClr val="E0E0EC"/>
          </a:solidFill>
          <a:ln/>
        </p:spPr>
      </p:sp>
      <p:sp>
        <p:nvSpPr>
          <p:cNvPr id="13" name="Text 10"/>
          <p:cNvSpPr/>
          <p:nvPr/>
        </p:nvSpPr>
        <p:spPr>
          <a:xfrm>
            <a:off x="868204" y="4850904"/>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2</a:t>
            </a:r>
            <a:endParaRPr lang="en-US" sz="2300" dirty="0"/>
          </a:p>
        </p:txBody>
      </p:sp>
      <p:sp>
        <p:nvSpPr>
          <p:cNvPr id="14" name="Text 11"/>
          <p:cNvSpPr/>
          <p:nvPr/>
        </p:nvSpPr>
        <p:spPr>
          <a:xfrm>
            <a:off x="2009418" y="488192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Mid-Period Shifts</a:t>
            </a:r>
            <a:endParaRPr lang="en-US" sz="1950" dirty="0"/>
          </a:p>
        </p:txBody>
      </p:sp>
      <p:sp>
        <p:nvSpPr>
          <p:cNvPr id="15" name="Text 12"/>
          <p:cNvSpPr/>
          <p:nvPr/>
        </p:nvSpPr>
        <p:spPr>
          <a:xfrm>
            <a:off x="2009418" y="5311140"/>
            <a:ext cx="6340793"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Notable fluctuations reflect cultural and social influences</a:t>
            </a:r>
            <a:endParaRPr lang="en-US" sz="1550" dirty="0"/>
          </a:p>
        </p:txBody>
      </p:sp>
      <p:sp>
        <p:nvSpPr>
          <p:cNvPr id="16" name="Shape 13"/>
          <p:cNvSpPr/>
          <p:nvPr/>
        </p:nvSpPr>
        <p:spPr>
          <a:xfrm>
            <a:off x="1217414" y="6237327"/>
            <a:ext cx="595313" cy="22860"/>
          </a:xfrm>
          <a:prstGeom prst="roundRect">
            <a:avLst>
              <a:gd name="adj" fmla="val 130232"/>
            </a:avLst>
          </a:prstGeom>
          <a:solidFill>
            <a:srgbClr val="C6C6D2"/>
          </a:solidFill>
          <a:ln/>
        </p:spPr>
      </p:sp>
      <p:sp>
        <p:nvSpPr>
          <p:cNvPr id="17" name="Shape 14"/>
          <p:cNvSpPr/>
          <p:nvPr/>
        </p:nvSpPr>
        <p:spPr>
          <a:xfrm>
            <a:off x="793790" y="6025515"/>
            <a:ext cx="446484" cy="446484"/>
          </a:xfrm>
          <a:prstGeom prst="roundRect">
            <a:avLst>
              <a:gd name="adj" fmla="val 6668"/>
            </a:avLst>
          </a:prstGeom>
          <a:solidFill>
            <a:srgbClr val="E0E0EC"/>
          </a:solidFill>
          <a:ln/>
        </p:spPr>
      </p:sp>
      <p:sp>
        <p:nvSpPr>
          <p:cNvPr id="18" name="Text 15"/>
          <p:cNvSpPr/>
          <p:nvPr/>
        </p:nvSpPr>
        <p:spPr>
          <a:xfrm>
            <a:off x="868204" y="6062722"/>
            <a:ext cx="297656" cy="372070"/>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3</a:t>
            </a:r>
            <a:endParaRPr lang="en-US" sz="2300" dirty="0"/>
          </a:p>
        </p:txBody>
      </p:sp>
      <p:sp>
        <p:nvSpPr>
          <p:cNvPr id="19" name="Text 16"/>
          <p:cNvSpPr/>
          <p:nvPr/>
        </p:nvSpPr>
        <p:spPr>
          <a:xfrm>
            <a:off x="2009418" y="6093738"/>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Recent Evolution</a:t>
            </a:r>
            <a:endParaRPr lang="en-US" sz="1950" dirty="0"/>
          </a:p>
        </p:txBody>
      </p:sp>
      <p:sp>
        <p:nvSpPr>
          <p:cNvPr id="20" name="Text 17"/>
          <p:cNvSpPr/>
          <p:nvPr/>
        </p:nvSpPr>
        <p:spPr>
          <a:xfrm>
            <a:off x="2009418" y="6522958"/>
            <a:ext cx="6340793"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Contemporary patterns reveal current emotional preferences</a:t>
            </a:r>
            <a:endParaRPr lang="en-US" sz="1550" dirty="0"/>
          </a:p>
        </p:txBody>
      </p:sp>
      <p:pic>
        <p:nvPicPr>
          <p:cNvPr id="22" name="Picture 21">
            <a:extLst>
              <a:ext uri="{FF2B5EF4-FFF2-40B4-BE49-F238E27FC236}">
                <a16:creationId xmlns:a16="http://schemas.microsoft.com/office/drawing/2014/main" id="{CDB97440-CBB2-88C7-22F7-EB9612FCAC39}"/>
              </a:ext>
            </a:extLst>
          </p:cNvPr>
          <p:cNvPicPr>
            <a:picLocks noChangeAspect="1"/>
          </p:cNvPicPr>
          <p:nvPr/>
        </p:nvPicPr>
        <p:blipFill>
          <a:blip r:embed="rId3"/>
          <a:stretch>
            <a:fillRect/>
          </a:stretch>
        </p:blipFill>
        <p:spPr>
          <a:xfrm>
            <a:off x="8499038" y="1309500"/>
            <a:ext cx="6033323" cy="5530998"/>
          </a:xfrm>
          <a:prstGeom prst="rect">
            <a:avLst/>
          </a:prstGeom>
        </p:spPr>
      </p:pic>
    </p:spTree>
    <p:extLst>
      <p:ext uri="{BB962C8B-B14F-4D97-AF65-F5344CB8AC3E}">
        <p14:creationId xmlns:p14="http://schemas.microsoft.com/office/powerpoint/2010/main" val="86146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3048" y="393978"/>
            <a:ext cx="8109347" cy="358140"/>
          </a:xfrm>
          <a:prstGeom prst="rect">
            <a:avLst/>
          </a:prstGeom>
          <a:noFill/>
          <a:ln/>
        </p:spPr>
        <p:txBody>
          <a:bodyPr wrap="none" lIns="0" tIns="0" rIns="0" bIns="0" rtlCol="0" anchor="t"/>
          <a:lstStyle/>
          <a:p>
            <a:pPr marL="0" indent="0" algn="l">
              <a:lnSpc>
                <a:spcPts val="2800"/>
              </a:lnSpc>
              <a:buNone/>
            </a:pPr>
            <a:r>
              <a:rPr lang="en-US" sz="2250" b="1" dirty="0">
                <a:solidFill>
                  <a:srgbClr val="101014"/>
                </a:solidFill>
                <a:latin typeface="Playfair Display Bold" pitchFamily="34" charset="0"/>
                <a:ea typeface="Playfair Display Bold" pitchFamily="34" charset="-122"/>
                <a:cs typeface="Playfair Display Bold" pitchFamily="34" charset="-120"/>
              </a:rPr>
              <a:t>Production Style Evolution: Acousticness &amp; Instrumentalness</a:t>
            </a:r>
            <a:endParaRPr lang="en-US" sz="2250" dirty="0"/>
          </a:p>
        </p:txBody>
      </p:sp>
      <p:pic>
        <p:nvPicPr>
          <p:cNvPr id="3" name="Image 0" descr="preencoded.png"/>
          <p:cNvPicPr>
            <a:picLocks noChangeAspect="1"/>
          </p:cNvPicPr>
          <p:nvPr/>
        </p:nvPicPr>
        <p:blipFill>
          <a:blip r:embed="rId3"/>
          <a:stretch>
            <a:fillRect/>
          </a:stretch>
        </p:blipFill>
        <p:spPr>
          <a:xfrm>
            <a:off x="573048" y="1074301"/>
            <a:ext cx="6567368" cy="5065752"/>
          </a:xfrm>
          <a:prstGeom prst="rect">
            <a:avLst/>
          </a:prstGeom>
        </p:spPr>
      </p:pic>
      <p:sp>
        <p:nvSpPr>
          <p:cNvPr id="4" name="Text 1"/>
          <p:cNvSpPr/>
          <p:nvPr/>
        </p:nvSpPr>
        <p:spPr>
          <a:xfrm>
            <a:off x="573048" y="6301145"/>
            <a:ext cx="1980605" cy="223838"/>
          </a:xfrm>
          <a:prstGeom prst="rect">
            <a:avLst/>
          </a:prstGeom>
          <a:noFill/>
          <a:ln/>
        </p:spPr>
        <p:txBody>
          <a:bodyPr wrap="none" lIns="0" tIns="0" rIns="0" bIns="0" rtlCol="0" anchor="t"/>
          <a:lstStyle/>
          <a:p>
            <a:pPr marL="0" indent="0" algn="l">
              <a:lnSpc>
                <a:spcPts val="1750"/>
              </a:lnSpc>
              <a:buNone/>
            </a:pPr>
            <a:r>
              <a:rPr lang="en-US" sz="1400" b="1" dirty="0">
                <a:solidFill>
                  <a:srgbClr val="101014"/>
                </a:solidFill>
                <a:latin typeface="Playfair Display Bold" pitchFamily="34" charset="0"/>
                <a:ea typeface="Playfair Display Bold" pitchFamily="34" charset="-122"/>
                <a:cs typeface="Playfair Display Bold" pitchFamily="34" charset="-120"/>
              </a:rPr>
              <a:t>Acousticness Trajectory</a:t>
            </a:r>
            <a:endParaRPr lang="en-US" sz="1400" dirty="0"/>
          </a:p>
        </p:txBody>
      </p:sp>
      <p:sp>
        <p:nvSpPr>
          <p:cNvPr id="5" name="Text 2"/>
          <p:cNvSpPr/>
          <p:nvPr/>
        </p:nvSpPr>
        <p:spPr>
          <a:xfrm>
            <a:off x="573048" y="6668214"/>
            <a:ext cx="6567368" cy="687229"/>
          </a:xfrm>
          <a:prstGeom prst="rect">
            <a:avLst/>
          </a:prstGeom>
          <a:noFill/>
          <a:ln/>
        </p:spPr>
        <p:txBody>
          <a:bodyPr wrap="square" lIns="0" tIns="0" rIns="0" bIns="0" rtlCol="0" anchor="t"/>
          <a:lstStyle/>
          <a:p>
            <a:pPr marL="0" indent="0" algn="l">
              <a:lnSpc>
                <a:spcPts val="1800"/>
              </a:lnSpc>
              <a:buNone/>
            </a:pPr>
            <a:r>
              <a:rPr lang="en-US" sz="1100" dirty="0">
                <a:solidFill>
                  <a:srgbClr val="39393C"/>
                </a:solidFill>
                <a:latin typeface="Open Sans" pitchFamily="34" charset="0"/>
                <a:ea typeface="Open Sans" pitchFamily="34" charset="-122"/>
                <a:cs typeface="Open Sans" pitchFamily="34" charset="-120"/>
              </a:rPr>
              <a:t>The declining trend in acousticness reveals a dramatic shift toward electronic and synthesized production. As digital audio workstations became ubiquitous, fewer hit songs featured predominantly acoustic instruments.</a:t>
            </a:r>
            <a:endParaRPr lang="en-US" sz="1100" dirty="0"/>
          </a:p>
        </p:txBody>
      </p:sp>
      <p:pic>
        <p:nvPicPr>
          <p:cNvPr id="6" name="Image 1" descr="preencoded.png"/>
          <p:cNvPicPr>
            <a:picLocks noChangeAspect="1"/>
          </p:cNvPicPr>
          <p:nvPr/>
        </p:nvPicPr>
        <p:blipFill>
          <a:blip r:embed="rId4"/>
          <a:stretch>
            <a:fillRect/>
          </a:stretch>
        </p:blipFill>
        <p:spPr>
          <a:xfrm>
            <a:off x="7497604" y="1074301"/>
            <a:ext cx="6567368" cy="6567368"/>
          </a:xfrm>
          <a:prstGeom prst="rect">
            <a:avLst/>
          </a:prstGeom>
        </p:spPr>
      </p:pic>
      <p:sp>
        <p:nvSpPr>
          <p:cNvPr id="7" name="Text 3"/>
          <p:cNvSpPr/>
          <p:nvPr/>
        </p:nvSpPr>
        <p:spPr>
          <a:xfrm>
            <a:off x="7497604" y="7802761"/>
            <a:ext cx="2186464" cy="223838"/>
          </a:xfrm>
          <a:prstGeom prst="rect">
            <a:avLst/>
          </a:prstGeom>
          <a:noFill/>
          <a:ln/>
        </p:spPr>
        <p:txBody>
          <a:bodyPr wrap="none" lIns="0" tIns="0" rIns="0" bIns="0" rtlCol="0" anchor="t"/>
          <a:lstStyle/>
          <a:p>
            <a:pPr marL="0" indent="0" algn="l">
              <a:lnSpc>
                <a:spcPts val="1750"/>
              </a:lnSpc>
              <a:buNone/>
            </a:pPr>
            <a:r>
              <a:rPr lang="en-US" sz="1400" b="1" dirty="0">
                <a:solidFill>
                  <a:srgbClr val="101014"/>
                </a:solidFill>
                <a:latin typeface="Playfair Display Bold" pitchFamily="34" charset="0"/>
                <a:ea typeface="Playfair Display Bold" pitchFamily="34" charset="-122"/>
                <a:cs typeface="Playfair Display Bold" pitchFamily="34" charset="-120"/>
              </a:rPr>
              <a:t>Instrumentalness Patterns</a:t>
            </a:r>
            <a:endParaRPr lang="en-US" sz="1400" dirty="0"/>
          </a:p>
        </p:txBody>
      </p:sp>
      <p:sp>
        <p:nvSpPr>
          <p:cNvPr id="8" name="Text 4"/>
          <p:cNvSpPr/>
          <p:nvPr/>
        </p:nvSpPr>
        <p:spPr>
          <a:xfrm>
            <a:off x="7497604" y="8169831"/>
            <a:ext cx="6567368" cy="687229"/>
          </a:xfrm>
          <a:prstGeom prst="rect">
            <a:avLst/>
          </a:prstGeom>
          <a:noFill/>
          <a:ln/>
        </p:spPr>
        <p:txBody>
          <a:bodyPr wrap="square" lIns="0" tIns="0" rIns="0" bIns="0" rtlCol="0" anchor="t"/>
          <a:lstStyle/>
          <a:p>
            <a:pPr marL="0" indent="0" algn="l">
              <a:lnSpc>
                <a:spcPts val="1800"/>
              </a:lnSpc>
              <a:buNone/>
            </a:pPr>
            <a:r>
              <a:rPr lang="en-US" sz="1100" dirty="0">
                <a:solidFill>
                  <a:srgbClr val="39393C"/>
                </a:solidFill>
                <a:latin typeface="Open Sans" pitchFamily="34" charset="0"/>
                <a:ea typeface="Open Sans" pitchFamily="34" charset="-122"/>
                <a:cs typeface="Open Sans" pitchFamily="34" charset="-120"/>
              </a:rPr>
              <a:t>The instrumentalness metric tracks vocal versus instrumental content. The data shows most popular music maintains strong vocal presence, with purely instrumental tracks becoming increasingly rare in mainstream charts.</a:t>
            </a:r>
            <a:endParaRPr lang="en-US" sz="1100" dirty="0"/>
          </a:p>
        </p:txBody>
      </p:sp>
    </p:spTree>
    <p:extLst>
      <p:ext uri="{BB962C8B-B14F-4D97-AF65-F5344CB8AC3E}">
        <p14:creationId xmlns:p14="http://schemas.microsoft.com/office/powerpoint/2010/main" val="869782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0334" y="529590"/>
            <a:ext cx="7369492" cy="481370"/>
          </a:xfrm>
          <a:prstGeom prst="rect">
            <a:avLst/>
          </a:prstGeom>
          <a:noFill/>
          <a:ln/>
        </p:spPr>
        <p:txBody>
          <a:bodyPr wrap="none" lIns="0" tIns="0" rIns="0" bIns="0" rtlCol="0" anchor="t"/>
          <a:lstStyle/>
          <a:p>
            <a:pPr marL="0" indent="0" algn="l">
              <a:lnSpc>
                <a:spcPts val="3750"/>
              </a:lnSpc>
              <a:buNone/>
            </a:pPr>
            <a:r>
              <a:rPr lang="en-US" sz="3000" b="1" dirty="0">
                <a:solidFill>
                  <a:srgbClr val="101014"/>
                </a:solidFill>
                <a:latin typeface="Playfair Display Bold" pitchFamily="34" charset="0"/>
                <a:ea typeface="Playfair Display Bold" pitchFamily="34" charset="-122"/>
                <a:cs typeface="Playfair Display Bold" pitchFamily="34" charset="-120"/>
              </a:rPr>
              <a:t>Tempo Trends: The Rhythm of Popularity</a:t>
            </a:r>
            <a:endParaRPr lang="en-US" sz="3000" dirty="0"/>
          </a:p>
        </p:txBody>
      </p:sp>
      <p:sp>
        <p:nvSpPr>
          <p:cNvPr id="3" name="Text 1"/>
          <p:cNvSpPr/>
          <p:nvPr/>
        </p:nvSpPr>
        <p:spPr>
          <a:xfrm>
            <a:off x="770334" y="1420058"/>
            <a:ext cx="2985611" cy="360998"/>
          </a:xfrm>
          <a:prstGeom prst="rect">
            <a:avLst/>
          </a:prstGeom>
          <a:noFill/>
          <a:ln/>
        </p:spPr>
        <p:txBody>
          <a:bodyPr wrap="none" lIns="0" tIns="0" rIns="0" bIns="0" rtlCol="0" anchor="t"/>
          <a:lstStyle/>
          <a:p>
            <a:pPr marL="0" indent="0" algn="l">
              <a:lnSpc>
                <a:spcPts val="2800"/>
              </a:lnSpc>
              <a:buNone/>
            </a:pPr>
            <a:r>
              <a:rPr lang="en-US" sz="2250" b="1" dirty="0">
                <a:solidFill>
                  <a:srgbClr val="101014"/>
                </a:solidFill>
                <a:latin typeface="Playfair Display Bold" pitchFamily="34" charset="0"/>
                <a:ea typeface="Playfair Display Bold" pitchFamily="34" charset="-122"/>
                <a:cs typeface="Playfair Display Bold" pitchFamily="34" charset="-120"/>
              </a:rPr>
              <a:t>Tempo Range Analysis</a:t>
            </a:r>
            <a:endParaRPr lang="en-US" sz="2250" dirty="0"/>
          </a:p>
        </p:txBody>
      </p:sp>
      <p:sp>
        <p:nvSpPr>
          <p:cNvPr id="4" name="Text 2"/>
          <p:cNvSpPr/>
          <p:nvPr/>
        </p:nvSpPr>
        <p:spPr>
          <a:xfrm>
            <a:off x="770334" y="1973580"/>
            <a:ext cx="5631894" cy="616268"/>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We categorized songs into five distinct tempo ranges to understand rhythmic preferences:</a:t>
            </a:r>
            <a:endParaRPr lang="en-US" sz="1500" dirty="0"/>
          </a:p>
        </p:txBody>
      </p:sp>
      <p:sp>
        <p:nvSpPr>
          <p:cNvPr id="5" name="Text 3"/>
          <p:cNvSpPr/>
          <p:nvPr/>
        </p:nvSpPr>
        <p:spPr>
          <a:xfrm>
            <a:off x="770334" y="2763083"/>
            <a:ext cx="5631894" cy="308134"/>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39393C"/>
                </a:solidFill>
                <a:latin typeface="Open Sans" pitchFamily="34" charset="0"/>
                <a:ea typeface="Open Sans" pitchFamily="34" charset="-122"/>
                <a:cs typeface="Open Sans" pitchFamily="34" charset="-120"/>
              </a:rPr>
              <a:t>&lt;80 BPM:</a:t>
            </a:r>
            <a:r>
              <a:rPr lang="en-US" sz="1500" dirty="0">
                <a:solidFill>
                  <a:srgbClr val="39393C"/>
                </a:solidFill>
                <a:latin typeface="Open Sans" pitchFamily="34" charset="0"/>
                <a:ea typeface="Open Sans" pitchFamily="34" charset="-122"/>
                <a:cs typeface="Open Sans" pitchFamily="34" charset="-120"/>
              </a:rPr>
              <a:t> Slow ballads and downtempo tracks</a:t>
            </a:r>
            <a:endParaRPr lang="en-US" sz="1500" dirty="0"/>
          </a:p>
        </p:txBody>
      </p:sp>
      <p:sp>
        <p:nvSpPr>
          <p:cNvPr id="6" name="Text 4"/>
          <p:cNvSpPr/>
          <p:nvPr/>
        </p:nvSpPr>
        <p:spPr>
          <a:xfrm>
            <a:off x="770334" y="3138607"/>
            <a:ext cx="5631894" cy="308134"/>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39393C"/>
                </a:solidFill>
                <a:latin typeface="Open Sans" pitchFamily="34" charset="0"/>
                <a:ea typeface="Open Sans" pitchFamily="34" charset="-122"/>
                <a:cs typeface="Open Sans" pitchFamily="34" charset="-120"/>
              </a:rPr>
              <a:t>80-120 BPM:</a:t>
            </a:r>
            <a:r>
              <a:rPr lang="en-US" sz="1500" dirty="0">
                <a:solidFill>
                  <a:srgbClr val="39393C"/>
                </a:solidFill>
                <a:latin typeface="Open Sans" pitchFamily="34" charset="0"/>
                <a:ea typeface="Open Sans" pitchFamily="34" charset="-122"/>
                <a:cs typeface="Open Sans" pitchFamily="34" charset="-120"/>
              </a:rPr>
              <a:t> Moderate tempo, comfortable groove</a:t>
            </a:r>
            <a:endParaRPr lang="en-US" sz="1500" dirty="0"/>
          </a:p>
        </p:txBody>
      </p:sp>
      <p:sp>
        <p:nvSpPr>
          <p:cNvPr id="7" name="Text 5"/>
          <p:cNvSpPr/>
          <p:nvPr/>
        </p:nvSpPr>
        <p:spPr>
          <a:xfrm>
            <a:off x="770334" y="3514130"/>
            <a:ext cx="5631894" cy="308134"/>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39393C"/>
                </a:solidFill>
                <a:latin typeface="Open Sans" pitchFamily="34" charset="0"/>
                <a:ea typeface="Open Sans" pitchFamily="34" charset="-122"/>
                <a:cs typeface="Open Sans" pitchFamily="34" charset="-120"/>
              </a:rPr>
              <a:t>120-160 BPM:</a:t>
            </a:r>
            <a:r>
              <a:rPr lang="en-US" sz="1500" dirty="0">
                <a:solidFill>
                  <a:srgbClr val="39393C"/>
                </a:solidFill>
                <a:latin typeface="Open Sans" pitchFamily="34" charset="0"/>
                <a:ea typeface="Open Sans" pitchFamily="34" charset="-122"/>
                <a:cs typeface="Open Sans" pitchFamily="34" charset="-120"/>
              </a:rPr>
              <a:t> Upbeat pop and dance music</a:t>
            </a:r>
            <a:endParaRPr lang="en-US" sz="1500" dirty="0"/>
          </a:p>
        </p:txBody>
      </p:sp>
      <p:sp>
        <p:nvSpPr>
          <p:cNvPr id="8" name="Text 6"/>
          <p:cNvSpPr/>
          <p:nvPr/>
        </p:nvSpPr>
        <p:spPr>
          <a:xfrm>
            <a:off x="770334" y="3889653"/>
            <a:ext cx="5631894" cy="308134"/>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39393C"/>
                </a:solidFill>
                <a:latin typeface="Open Sans" pitchFamily="34" charset="0"/>
                <a:ea typeface="Open Sans" pitchFamily="34" charset="-122"/>
                <a:cs typeface="Open Sans" pitchFamily="34" charset="-120"/>
              </a:rPr>
              <a:t>160-200 BPM:</a:t>
            </a:r>
            <a:r>
              <a:rPr lang="en-US" sz="1500" dirty="0">
                <a:solidFill>
                  <a:srgbClr val="39393C"/>
                </a:solidFill>
                <a:latin typeface="Open Sans" pitchFamily="34" charset="0"/>
                <a:ea typeface="Open Sans" pitchFamily="34" charset="-122"/>
                <a:cs typeface="Open Sans" pitchFamily="34" charset="-120"/>
              </a:rPr>
              <a:t> Fast-paced, high energy</a:t>
            </a:r>
            <a:endParaRPr lang="en-US" sz="1500" dirty="0"/>
          </a:p>
        </p:txBody>
      </p:sp>
      <p:sp>
        <p:nvSpPr>
          <p:cNvPr id="9" name="Text 7"/>
          <p:cNvSpPr/>
          <p:nvPr/>
        </p:nvSpPr>
        <p:spPr>
          <a:xfrm>
            <a:off x="770334" y="4265176"/>
            <a:ext cx="5631894" cy="308134"/>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39393C"/>
                </a:solidFill>
                <a:latin typeface="Open Sans" pitchFamily="34" charset="0"/>
                <a:ea typeface="Open Sans" pitchFamily="34" charset="-122"/>
                <a:cs typeface="Open Sans" pitchFamily="34" charset="-120"/>
              </a:rPr>
              <a:t>&gt;200 BPM:</a:t>
            </a:r>
            <a:r>
              <a:rPr lang="en-US" sz="1500" dirty="0">
                <a:solidFill>
                  <a:srgbClr val="39393C"/>
                </a:solidFill>
                <a:latin typeface="Open Sans" pitchFamily="34" charset="0"/>
                <a:ea typeface="Open Sans" pitchFamily="34" charset="-122"/>
                <a:cs typeface="Open Sans" pitchFamily="34" charset="-120"/>
              </a:rPr>
              <a:t> Extreme tempo, specialized genres</a:t>
            </a:r>
            <a:endParaRPr lang="en-US" sz="1500" dirty="0"/>
          </a:p>
        </p:txBody>
      </p:sp>
      <p:pic>
        <p:nvPicPr>
          <p:cNvPr id="10" name="Image 0" descr="preencoded.png"/>
          <p:cNvPicPr>
            <a:picLocks noChangeAspect="1"/>
          </p:cNvPicPr>
          <p:nvPr/>
        </p:nvPicPr>
        <p:blipFill>
          <a:blip r:embed="rId3"/>
          <a:stretch>
            <a:fillRect/>
          </a:stretch>
        </p:blipFill>
        <p:spPr>
          <a:xfrm>
            <a:off x="6879669" y="1444109"/>
            <a:ext cx="6987897" cy="5389483"/>
          </a:xfrm>
          <a:prstGeom prst="rect">
            <a:avLst/>
          </a:prstGeom>
        </p:spPr>
      </p:pic>
      <p:sp>
        <p:nvSpPr>
          <p:cNvPr id="11" name="Text 8"/>
          <p:cNvSpPr/>
          <p:nvPr/>
        </p:nvSpPr>
        <p:spPr>
          <a:xfrm>
            <a:off x="770334" y="7266742"/>
            <a:ext cx="13089731" cy="616268"/>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The visualization shows how tempo preferences have evolved, potentially reflecting shifts in dominant genres—from disco's steady beats to hip-hop's varied rhythms to EDM's driving energy.</a:t>
            </a:r>
            <a:endParaRPr lang="en-US" sz="1500" dirty="0"/>
          </a:p>
        </p:txBody>
      </p:sp>
    </p:spTree>
    <p:extLst>
      <p:ext uri="{BB962C8B-B14F-4D97-AF65-F5344CB8AC3E}">
        <p14:creationId xmlns:p14="http://schemas.microsoft.com/office/powerpoint/2010/main" val="42254739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74232"/>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Research Overview and Methodology</a:t>
            </a:r>
            <a:endParaRPr lang="en-US" sz="3900" dirty="0"/>
          </a:p>
        </p:txBody>
      </p:sp>
      <p:sp>
        <p:nvSpPr>
          <p:cNvPr id="4" name="Text 1"/>
          <p:cNvSpPr/>
          <p:nvPr/>
        </p:nvSpPr>
        <p:spPr>
          <a:xfrm>
            <a:off x="793790" y="3210401"/>
            <a:ext cx="2660690"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Dataset Characteristics</a:t>
            </a:r>
            <a:endParaRPr lang="en-US" sz="1950" dirty="0"/>
          </a:p>
        </p:txBody>
      </p:sp>
      <p:sp>
        <p:nvSpPr>
          <p:cNvPr id="5" name="Text 2"/>
          <p:cNvSpPr/>
          <p:nvPr/>
        </p:nvSpPr>
        <p:spPr>
          <a:xfrm>
            <a:off x="793790" y="3718917"/>
            <a:ext cx="3536156" cy="2857857"/>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Our analysis leverages a comprehensive music dataset containing popularity metrics and audio feature measurements. Each track includes normalized values for seven distinct audio characteristics, enabling systematic comparison across the full spectrum of musical styles and genres.</a:t>
            </a:r>
            <a:endParaRPr lang="en-US" sz="1550" dirty="0"/>
          </a:p>
        </p:txBody>
      </p:sp>
      <p:sp>
        <p:nvSpPr>
          <p:cNvPr id="6" name="Text 3"/>
          <p:cNvSpPr/>
          <p:nvPr/>
        </p:nvSpPr>
        <p:spPr>
          <a:xfrm>
            <a:off x="4821674" y="321040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Analytical Approach</a:t>
            </a:r>
            <a:endParaRPr lang="en-US" sz="1950" dirty="0"/>
          </a:p>
        </p:txBody>
      </p:sp>
      <p:sp>
        <p:nvSpPr>
          <p:cNvPr id="7" name="Text 4"/>
          <p:cNvSpPr/>
          <p:nvPr/>
        </p:nvSpPr>
        <p:spPr>
          <a:xfrm>
            <a:off x="4821674" y="3718917"/>
            <a:ext cx="3536156" cy="2540318"/>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Using seaborn's scatterplot functionality, we visualized bivariate relationships between popularity scores and individual audio features. The alpha transparency parameter (0.6) allows us to identify density patterns and potential clustering within the data distribution.</a:t>
            </a:r>
            <a:endParaRPr lang="en-US" sz="1550" dirty="0"/>
          </a:p>
        </p:txBody>
      </p:sp>
    </p:spTree>
    <p:extLst>
      <p:ext uri="{BB962C8B-B14F-4D97-AF65-F5344CB8AC3E}">
        <p14:creationId xmlns:p14="http://schemas.microsoft.com/office/powerpoint/2010/main" val="41901593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2710815"/>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Analyzing Music Popularity Through Audio Features</a:t>
            </a:r>
            <a:endParaRPr lang="en-US" sz="3900" dirty="0"/>
          </a:p>
        </p:txBody>
      </p:sp>
      <p:sp>
        <p:nvSpPr>
          <p:cNvPr id="4" name="Text 1"/>
          <p:cNvSpPr/>
          <p:nvPr/>
        </p:nvSpPr>
        <p:spPr>
          <a:xfrm>
            <a:off x="6280190" y="4248626"/>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A comprehensive exploration of how musical attributes correlate with track popularity using Python's seaborn visualization library. This analysis examines seven key audio features to uncover patterns in what makes music resonate with audiences.</a:t>
            </a:r>
            <a:endParaRPr lang="en-US" sz="1550" dirty="0"/>
          </a:p>
        </p:txBody>
      </p:sp>
      <p:sp>
        <p:nvSpPr>
          <p:cNvPr id="5" name="AutoShape 2">
            <a:extLst>
              <a:ext uri="{FF2B5EF4-FFF2-40B4-BE49-F238E27FC236}">
                <a16:creationId xmlns:a16="http://schemas.microsoft.com/office/drawing/2014/main" id="{375FFB29-3698-7C0E-DBCB-2472A8695F39}"/>
              </a:ext>
            </a:extLst>
          </p:cNvPr>
          <p:cNvSpPr>
            <a:spLocks noChangeAspect="1" noChangeArrowheads="1"/>
          </p:cNvSpPr>
          <p:nvPr/>
        </p:nvSpPr>
        <p:spPr bwMode="auto">
          <a:xfrm>
            <a:off x="1739590" y="3962400"/>
            <a:ext cx="5728010" cy="57280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1A203ED-27D0-9069-4209-50566547A1CC}"/>
              </a:ext>
            </a:extLst>
          </p:cNvPr>
          <p:cNvPicPr>
            <a:picLocks noChangeAspect="1"/>
          </p:cNvPicPr>
          <p:nvPr/>
        </p:nvPicPr>
        <p:blipFill>
          <a:blip r:embed="rId3"/>
          <a:stretch>
            <a:fillRect/>
          </a:stretch>
        </p:blipFill>
        <p:spPr>
          <a:xfrm>
            <a:off x="316763" y="568713"/>
            <a:ext cx="5728011" cy="6501160"/>
          </a:xfrm>
          <a:prstGeom prst="rect">
            <a:avLst/>
          </a:prstGeom>
        </p:spPr>
      </p:pic>
    </p:spTree>
    <p:extLst>
      <p:ext uri="{BB962C8B-B14F-4D97-AF65-F5344CB8AC3E}">
        <p14:creationId xmlns:p14="http://schemas.microsoft.com/office/powerpoint/2010/main" val="390267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48270"/>
          </a:xfrm>
          <a:prstGeom prst="rect">
            <a:avLst/>
          </a:prstGeom>
        </p:spPr>
      </p:pic>
      <p:sp>
        <p:nvSpPr>
          <p:cNvPr id="3" name="Text 0"/>
          <p:cNvSpPr/>
          <p:nvPr/>
        </p:nvSpPr>
        <p:spPr>
          <a:xfrm>
            <a:off x="751403" y="2864882"/>
            <a:ext cx="6475571" cy="587097"/>
          </a:xfrm>
          <a:prstGeom prst="rect">
            <a:avLst/>
          </a:prstGeom>
          <a:noFill/>
          <a:ln/>
        </p:spPr>
        <p:txBody>
          <a:bodyPr wrap="none" lIns="0" tIns="0" rIns="0" bIns="0" rtlCol="0" anchor="t"/>
          <a:lstStyle/>
          <a:p>
            <a:pPr marL="0" indent="0" algn="l">
              <a:lnSpc>
                <a:spcPts val="4600"/>
              </a:lnSpc>
              <a:buNone/>
            </a:pPr>
            <a:r>
              <a:rPr lang="en-US" sz="3650" b="1" dirty="0">
                <a:solidFill>
                  <a:srgbClr val="101014"/>
                </a:solidFill>
                <a:latin typeface="Playfair Display Bold" pitchFamily="34" charset="0"/>
                <a:ea typeface="Playfair Display Bold" pitchFamily="34" charset="-122"/>
                <a:cs typeface="Playfair Display Bold" pitchFamily="34" charset="-120"/>
              </a:rPr>
              <a:t>Identifying Duplicate Records</a:t>
            </a:r>
            <a:endParaRPr lang="en-US" sz="3650" dirty="0"/>
          </a:p>
        </p:txBody>
      </p:sp>
      <p:sp>
        <p:nvSpPr>
          <p:cNvPr id="4" name="Text 1"/>
          <p:cNvSpPr/>
          <p:nvPr/>
        </p:nvSpPr>
        <p:spPr>
          <a:xfrm>
            <a:off x="751403" y="3733681"/>
            <a:ext cx="13127593" cy="601028"/>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The dataset contains 10,819 unique track names out of 15,828 total records - a significant difference that indicates substantial duplication. The value_counts() analysis reveals interesting patterns:</a:t>
            </a:r>
            <a:endParaRPr lang="en-US" sz="1450" dirty="0"/>
          </a:p>
        </p:txBody>
      </p:sp>
      <p:sp>
        <p:nvSpPr>
          <p:cNvPr id="5" name="Shape 2"/>
          <p:cNvSpPr/>
          <p:nvPr/>
        </p:nvSpPr>
        <p:spPr>
          <a:xfrm>
            <a:off x="751403" y="4827746"/>
            <a:ext cx="4250650" cy="2889409"/>
          </a:xfrm>
          <a:prstGeom prst="roundRect">
            <a:avLst>
              <a:gd name="adj" fmla="val 3798"/>
            </a:avLst>
          </a:prstGeom>
          <a:solidFill>
            <a:srgbClr val="F3F3F7"/>
          </a:solidFill>
          <a:ln/>
        </p:spPr>
      </p:sp>
      <p:sp>
        <p:nvSpPr>
          <p:cNvPr id="6" name="Shape 3"/>
          <p:cNvSpPr/>
          <p:nvPr/>
        </p:nvSpPr>
        <p:spPr>
          <a:xfrm>
            <a:off x="751403" y="4804886"/>
            <a:ext cx="4250650" cy="91440"/>
          </a:xfrm>
          <a:prstGeom prst="roundRect">
            <a:avLst>
              <a:gd name="adj" fmla="val 30817"/>
            </a:avLst>
          </a:prstGeom>
          <a:solidFill>
            <a:srgbClr val="101014"/>
          </a:solidFill>
          <a:ln/>
        </p:spPr>
      </p:sp>
      <p:sp>
        <p:nvSpPr>
          <p:cNvPr id="7" name="Shape 4"/>
          <p:cNvSpPr/>
          <p:nvPr/>
        </p:nvSpPr>
        <p:spPr>
          <a:xfrm>
            <a:off x="2594908" y="4546044"/>
            <a:ext cx="563523" cy="563523"/>
          </a:xfrm>
          <a:prstGeom prst="roundRect">
            <a:avLst>
              <a:gd name="adj" fmla="val 162265"/>
            </a:avLst>
          </a:prstGeom>
          <a:solidFill>
            <a:srgbClr val="101014"/>
          </a:solidFill>
          <a:ln/>
        </p:spPr>
      </p:sp>
      <p:sp>
        <p:nvSpPr>
          <p:cNvPr id="8" name="Text 5"/>
          <p:cNvSpPr/>
          <p:nvPr/>
        </p:nvSpPr>
        <p:spPr>
          <a:xfrm>
            <a:off x="2763976" y="4686895"/>
            <a:ext cx="225385" cy="281702"/>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layfair Display Bold" pitchFamily="34" charset="0"/>
                <a:ea typeface="Playfair Display Bold" pitchFamily="34" charset="-122"/>
                <a:cs typeface="Playfair Display Bold" pitchFamily="34" charset="-120"/>
              </a:rPr>
              <a:t>1</a:t>
            </a:r>
            <a:endParaRPr lang="en-US" sz="1750" dirty="0"/>
          </a:p>
        </p:txBody>
      </p:sp>
      <p:sp>
        <p:nvSpPr>
          <p:cNvPr id="9" name="Text 6"/>
          <p:cNvSpPr/>
          <p:nvPr/>
        </p:nvSpPr>
        <p:spPr>
          <a:xfrm>
            <a:off x="962025" y="5297329"/>
            <a:ext cx="2470904" cy="293489"/>
          </a:xfrm>
          <a:prstGeom prst="rect">
            <a:avLst/>
          </a:prstGeom>
          <a:noFill/>
          <a:ln/>
        </p:spPr>
        <p:txBody>
          <a:bodyPr wrap="none" lIns="0" tIns="0" rIns="0" bIns="0" rtlCol="0" anchor="t"/>
          <a:lstStyle/>
          <a:p>
            <a:pPr marL="0" indent="0" algn="l">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Most Duplicated Track</a:t>
            </a:r>
            <a:endParaRPr lang="en-US" sz="1800" dirty="0"/>
          </a:p>
        </p:txBody>
      </p:sp>
      <p:sp>
        <p:nvSpPr>
          <p:cNvPr id="10" name="Text 7"/>
          <p:cNvSpPr/>
          <p:nvPr/>
        </p:nvSpPr>
        <p:spPr>
          <a:xfrm>
            <a:off x="962025" y="5703451"/>
            <a:ext cx="3829407" cy="1202055"/>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"Intezaar" appears 23 times in the dataset - likely representing different versions, remixes, or live recordings of the same song.</a:t>
            </a:r>
            <a:endParaRPr lang="en-US" sz="1450" dirty="0"/>
          </a:p>
        </p:txBody>
      </p:sp>
      <p:sp>
        <p:nvSpPr>
          <p:cNvPr id="11" name="Shape 8"/>
          <p:cNvSpPr/>
          <p:nvPr/>
        </p:nvSpPr>
        <p:spPr>
          <a:xfrm>
            <a:off x="5189815" y="4827746"/>
            <a:ext cx="4250650" cy="2889409"/>
          </a:xfrm>
          <a:prstGeom prst="roundRect">
            <a:avLst>
              <a:gd name="adj" fmla="val 3798"/>
            </a:avLst>
          </a:prstGeom>
          <a:solidFill>
            <a:srgbClr val="F3F3F7"/>
          </a:solidFill>
          <a:ln/>
        </p:spPr>
      </p:sp>
      <p:sp>
        <p:nvSpPr>
          <p:cNvPr id="12" name="Shape 9"/>
          <p:cNvSpPr/>
          <p:nvPr/>
        </p:nvSpPr>
        <p:spPr>
          <a:xfrm>
            <a:off x="5189815" y="4804886"/>
            <a:ext cx="4250650" cy="91440"/>
          </a:xfrm>
          <a:prstGeom prst="roundRect">
            <a:avLst>
              <a:gd name="adj" fmla="val 30817"/>
            </a:avLst>
          </a:prstGeom>
          <a:solidFill>
            <a:srgbClr val="101014"/>
          </a:solidFill>
          <a:ln/>
        </p:spPr>
      </p:sp>
      <p:sp>
        <p:nvSpPr>
          <p:cNvPr id="13" name="Shape 10"/>
          <p:cNvSpPr/>
          <p:nvPr/>
        </p:nvSpPr>
        <p:spPr>
          <a:xfrm>
            <a:off x="7033320" y="4546044"/>
            <a:ext cx="563523" cy="563523"/>
          </a:xfrm>
          <a:prstGeom prst="roundRect">
            <a:avLst>
              <a:gd name="adj" fmla="val 162265"/>
            </a:avLst>
          </a:prstGeom>
          <a:solidFill>
            <a:srgbClr val="101014"/>
          </a:solidFill>
          <a:ln/>
        </p:spPr>
      </p:sp>
      <p:sp>
        <p:nvSpPr>
          <p:cNvPr id="14" name="Text 11"/>
          <p:cNvSpPr/>
          <p:nvPr/>
        </p:nvSpPr>
        <p:spPr>
          <a:xfrm>
            <a:off x="7202388" y="4686895"/>
            <a:ext cx="225385" cy="281702"/>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layfair Display Bold" pitchFamily="34" charset="0"/>
                <a:ea typeface="Playfair Display Bold" pitchFamily="34" charset="-122"/>
                <a:cs typeface="Playfair Display Bold" pitchFamily="34" charset="-120"/>
              </a:rPr>
              <a:t>2</a:t>
            </a:r>
            <a:endParaRPr lang="en-US" sz="1750" dirty="0"/>
          </a:p>
        </p:txBody>
      </p:sp>
      <p:sp>
        <p:nvSpPr>
          <p:cNvPr id="15" name="Text 12"/>
          <p:cNvSpPr/>
          <p:nvPr/>
        </p:nvSpPr>
        <p:spPr>
          <a:xfrm>
            <a:off x="5400437" y="5297329"/>
            <a:ext cx="2348270" cy="293489"/>
          </a:xfrm>
          <a:prstGeom prst="rect">
            <a:avLst/>
          </a:prstGeom>
          <a:noFill/>
          <a:ln/>
        </p:spPr>
        <p:txBody>
          <a:bodyPr wrap="none" lIns="0" tIns="0" rIns="0" bIns="0" rtlCol="0" anchor="t"/>
          <a:lstStyle/>
          <a:p>
            <a:pPr marL="0" indent="0" algn="l">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Common Duplicates</a:t>
            </a:r>
            <a:endParaRPr lang="en-US" sz="1800" dirty="0"/>
          </a:p>
        </p:txBody>
      </p:sp>
      <p:sp>
        <p:nvSpPr>
          <p:cNvPr id="16" name="Text 13"/>
          <p:cNvSpPr/>
          <p:nvPr/>
        </p:nvSpPr>
        <p:spPr>
          <a:xfrm>
            <a:off x="5400437" y="5703451"/>
            <a:ext cx="3829407" cy="1502569"/>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"Moongil Thottam" (18 occurrences) and "Kya Khabar" (17 occurrences) show similar duplication patterns, suggesting multiple album releases or compilation appearances.</a:t>
            </a:r>
            <a:endParaRPr lang="en-US" sz="1450" dirty="0"/>
          </a:p>
        </p:txBody>
      </p:sp>
      <p:sp>
        <p:nvSpPr>
          <p:cNvPr id="17" name="Shape 14"/>
          <p:cNvSpPr/>
          <p:nvPr/>
        </p:nvSpPr>
        <p:spPr>
          <a:xfrm>
            <a:off x="9628227" y="4827746"/>
            <a:ext cx="4250769" cy="2889409"/>
          </a:xfrm>
          <a:prstGeom prst="roundRect">
            <a:avLst>
              <a:gd name="adj" fmla="val 3798"/>
            </a:avLst>
          </a:prstGeom>
          <a:solidFill>
            <a:srgbClr val="F3F3F7"/>
          </a:solidFill>
          <a:ln/>
        </p:spPr>
      </p:sp>
      <p:sp>
        <p:nvSpPr>
          <p:cNvPr id="18" name="Shape 15"/>
          <p:cNvSpPr/>
          <p:nvPr/>
        </p:nvSpPr>
        <p:spPr>
          <a:xfrm>
            <a:off x="9628227" y="4804886"/>
            <a:ext cx="4250769" cy="91440"/>
          </a:xfrm>
          <a:prstGeom prst="roundRect">
            <a:avLst>
              <a:gd name="adj" fmla="val 30817"/>
            </a:avLst>
          </a:prstGeom>
          <a:solidFill>
            <a:srgbClr val="101014"/>
          </a:solidFill>
          <a:ln/>
        </p:spPr>
      </p:sp>
      <p:sp>
        <p:nvSpPr>
          <p:cNvPr id="19" name="Shape 16"/>
          <p:cNvSpPr/>
          <p:nvPr/>
        </p:nvSpPr>
        <p:spPr>
          <a:xfrm>
            <a:off x="11471850" y="4546044"/>
            <a:ext cx="563523" cy="563523"/>
          </a:xfrm>
          <a:prstGeom prst="roundRect">
            <a:avLst>
              <a:gd name="adj" fmla="val 162265"/>
            </a:avLst>
          </a:prstGeom>
          <a:solidFill>
            <a:srgbClr val="101014"/>
          </a:solidFill>
          <a:ln/>
        </p:spPr>
      </p:sp>
      <p:sp>
        <p:nvSpPr>
          <p:cNvPr id="20" name="Text 17"/>
          <p:cNvSpPr/>
          <p:nvPr/>
        </p:nvSpPr>
        <p:spPr>
          <a:xfrm>
            <a:off x="11640919" y="4686895"/>
            <a:ext cx="225385" cy="281702"/>
          </a:xfrm>
          <a:prstGeom prst="rect">
            <a:avLst/>
          </a:prstGeom>
          <a:noFill/>
          <a:ln/>
        </p:spPr>
        <p:txBody>
          <a:bodyPr wrap="none" lIns="0" tIns="0" rIns="0" bIns="0" rtlCol="0" anchor="t"/>
          <a:lstStyle/>
          <a:p>
            <a:pPr marL="0" indent="0" algn="l">
              <a:lnSpc>
                <a:spcPts val="2800"/>
              </a:lnSpc>
              <a:buNone/>
            </a:pPr>
            <a:r>
              <a:rPr lang="en-US" sz="1750" b="1" dirty="0">
                <a:solidFill>
                  <a:srgbClr val="FFFFFF"/>
                </a:solidFill>
                <a:latin typeface="Playfair Display Bold" pitchFamily="34" charset="0"/>
                <a:ea typeface="Playfair Display Bold" pitchFamily="34" charset="-122"/>
                <a:cs typeface="Playfair Display Bold" pitchFamily="34" charset="-120"/>
              </a:rPr>
              <a:t>3</a:t>
            </a:r>
            <a:endParaRPr lang="en-US" sz="1750" dirty="0"/>
          </a:p>
        </p:txBody>
      </p:sp>
      <p:sp>
        <p:nvSpPr>
          <p:cNvPr id="21" name="Text 18"/>
          <p:cNvSpPr/>
          <p:nvPr/>
        </p:nvSpPr>
        <p:spPr>
          <a:xfrm>
            <a:off x="9838849" y="5297329"/>
            <a:ext cx="2348270" cy="293489"/>
          </a:xfrm>
          <a:prstGeom prst="rect">
            <a:avLst/>
          </a:prstGeom>
          <a:noFill/>
          <a:ln/>
        </p:spPr>
        <p:txBody>
          <a:bodyPr wrap="none" lIns="0" tIns="0" rIns="0" bIns="0" rtlCol="0" anchor="t"/>
          <a:lstStyle/>
          <a:p>
            <a:pPr marL="0" indent="0" algn="l">
              <a:lnSpc>
                <a:spcPts val="230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Cleaning Strategy</a:t>
            </a:r>
            <a:endParaRPr lang="en-US" sz="1800" dirty="0"/>
          </a:p>
        </p:txBody>
      </p:sp>
      <p:sp>
        <p:nvSpPr>
          <p:cNvPr id="22" name="Text 19"/>
          <p:cNvSpPr/>
          <p:nvPr/>
        </p:nvSpPr>
        <p:spPr>
          <a:xfrm>
            <a:off x="9838849" y="5703451"/>
            <a:ext cx="3829526" cy="1803083"/>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Decide whether to keep all versions (for comprehensive analysis) or deduplicate based on track_id (for unique song analysis). Consider using </a:t>
            </a:r>
            <a:r>
              <a:rPr lang="en-US" sz="1450" dirty="0">
                <a:solidFill>
                  <a:srgbClr val="39393C"/>
                </a:solidFill>
                <a:highlight>
                  <a:srgbClr val="E6E6EA"/>
                </a:highlight>
                <a:latin typeface="Consolas" pitchFamily="34" charset="0"/>
                <a:ea typeface="Consolas" pitchFamily="34" charset="-122"/>
                <a:cs typeface="Consolas" pitchFamily="34" charset="-120"/>
              </a:rPr>
              <a:t>df.drop_duplicates()</a:t>
            </a:r>
            <a:r>
              <a:rPr lang="en-US" sz="1450" dirty="0">
                <a:solidFill>
                  <a:srgbClr val="39393C"/>
                </a:solidFill>
                <a:latin typeface="Open Sans" pitchFamily="34" charset="0"/>
                <a:ea typeface="Open Sans" pitchFamily="34" charset="-122"/>
                <a:cs typeface="Open Sans" pitchFamily="34" charset="-120"/>
              </a:rPr>
              <a:t> with strategic column selection.</a:t>
            </a:r>
            <a:endParaRPr lang="en-US" sz="145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272891"/>
            <a:ext cx="3875842"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Loudness and Acoustic Properties</a:t>
            </a:r>
            <a:endParaRPr lang="en-US" sz="1950" dirty="0"/>
          </a:p>
        </p:txBody>
      </p:sp>
      <p:pic>
        <p:nvPicPr>
          <p:cNvPr id="3" name="Image 0" descr="preencoded.png"/>
          <p:cNvPicPr>
            <a:picLocks noChangeAspect="1"/>
          </p:cNvPicPr>
          <p:nvPr/>
        </p:nvPicPr>
        <p:blipFill>
          <a:blip r:embed="rId3"/>
          <a:stretch>
            <a:fillRect/>
          </a:stretch>
        </p:blipFill>
        <p:spPr>
          <a:xfrm>
            <a:off x="396835" y="781407"/>
            <a:ext cx="6104326" cy="5859780"/>
          </a:xfrm>
          <a:prstGeom prst="rect">
            <a:avLst/>
          </a:prstGeom>
        </p:spPr>
      </p:pic>
      <p:sp>
        <p:nvSpPr>
          <p:cNvPr id="4" name="Text 1"/>
          <p:cNvSpPr/>
          <p:nvPr/>
        </p:nvSpPr>
        <p:spPr>
          <a:xfrm>
            <a:off x="396835" y="6790015"/>
            <a:ext cx="1488519" cy="185976"/>
          </a:xfrm>
          <a:prstGeom prst="rect">
            <a:avLst/>
          </a:prstGeom>
          <a:noFill/>
          <a:ln/>
        </p:spPr>
        <p:txBody>
          <a:bodyPr wrap="none" lIns="0" tIns="0" rIns="0" bIns="0" rtlCol="0" anchor="t"/>
          <a:lstStyle/>
          <a:p>
            <a:pPr marL="0" indent="0" algn="l">
              <a:lnSpc>
                <a:spcPts val="1450"/>
              </a:lnSpc>
              <a:buNone/>
            </a:pPr>
            <a:r>
              <a:rPr lang="en-US" sz="1150" b="1" dirty="0">
                <a:solidFill>
                  <a:srgbClr val="101014"/>
                </a:solidFill>
                <a:latin typeface="Playfair Display Bold" pitchFamily="34" charset="0"/>
                <a:ea typeface="Playfair Display Bold" pitchFamily="34" charset="-122"/>
                <a:cs typeface="Playfair Display Bold" pitchFamily="34" charset="-120"/>
              </a:rPr>
              <a:t>Loudness Trends</a:t>
            </a:r>
            <a:endParaRPr lang="en-US" sz="1150" dirty="0"/>
          </a:p>
        </p:txBody>
      </p:sp>
      <p:sp>
        <p:nvSpPr>
          <p:cNvPr id="5" name="Text 2"/>
          <p:cNvSpPr/>
          <p:nvPr/>
        </p:nvSpPr>
        <p:spPr>
          <a:xfrm>
            <a:off x="396835" y="7124819"/>
            <a:ext cx="13836729" cy="158591"/>
          </a:xfrm>
          <a:prstGeom prst="rect">
            <a:avLst/>
          </a:prstGeom>
          <a:noFill/>
          <a:ln/>
        </p:spPr>
        <p:txBody>
          <a:bodyPr wrap="none" lIns="0" tIns="0" rIns="0" bIns="0" rtlCol="0" anchor="t"/>
          <a:lstStyle/>
          <a:p>
            <a:pPr marL="0" indent="0" algn="l">
              <a:lnSpc>
                <a:spcPts val="1250"/>
              </a:lnSpc>
              <a:buNone/>
            </a:pPr>
            <a:r>
              <a:rPr lang="en-US" sz="750" dirty="0">
                <a:solidFill>
                  <a:srgbClr val="39393C"/>
                </a:solidFill>
                <a:latin typeface="Open Sans" pitchFamily="34" charset="0"/>
                <a:ea typeface="Open Sans" pitchFamily="34" charset="-122"/>
                <a:cs typeface="Open Sans" pitchFamily="34" charset="-120"/>
              </a:rPr>
              <a:t>The loudness analysis shows most popular tracks cluster between -10dB and -5dB, reflecting modern mastering practices. Extremely quiet tracks (below -15dB) rarely achieve high popularity, potentially due to perceived production quality or streaming platform normalization standards.</a:t>
            </a:r>
            <a:endParaRPr lang="en-US" sz="750" dirty="0"/>
          </a:p>
        </p:txBody>
      </p:sp>
      <p:pic>
        <p:nvPicPr>
          <p:cNvPr id="6" name="Image 1" descr="preencoded.png"/>
          <p:cNvPicPr>
            <a:picLocks noChangeAspect="1"/>
          </p:cNvPicPr>
          <p:nvPr/>
        </p:nvPicPr>
        <p:blipFill>
          <a:blip r:embed="rId4"/>
          <a:stretch>
            <a:fillRect/>
          </a:stretch>
        </p:blipFill>
        <p:spPr>
          <a:xfrm>
            <a:off x="6724184" y="781408"/>
            <a:ext cx="7906215" cy="5859780"/>
          </a:xfrm>
          <a:prstGeom prst="rect">
            <a:avLst/>
          </a:prstGeom>
        </p:spPr>
      </p:pic>
      <p:sp>
        <p:nvSpPr>
          <p:cNvPr id="7" name="Text 3"/>
          <p:cNvSpPr/>
          <p:nvPr/>
        </p:nvSpPr>
        <p:spPr>
          <a:xfrm>
            <a:off x="396835" y="13449300"/>
            <a:ext cx="1488519" cy="185976"/>
          </a:xfrm>
          <a:prstGeom prst="rect">
            <a:avLst/>
          </a:prstGeom>
          <a:noFill/>
          <a:ln/>
        </p:spPr>
        <p:txBody>
          <a:bodyPr wrap="none" lIns="0" tIns="0" rIns="0" bIns="0" rtlCol="0" anchor="t"/>
          <a:lstStyle/>
          <a:p>
            <a:pPr marL="0" indent="0" algn="l">
              <a:lnSpc>
                <a:spcPts val="1450"/>
              </a:lnSpc>
              <a:buNone/>
            </a:pPr>
            <a:r>
              <a:rPr lang="en-US" sz="1150" b="1" dirty="0">
                <a:solidFill>
                  <a:srgbClr val="101014"/>
                </a:solidFill>
                <a:latin typeface="Playfair Display Bold" pitchFamily="34" charset="0"/>
                <a:ea typeface="Playfair Display Bold" pitchFamily="34" charset="-122"/>
                <a:cs typeface="Playfair Display Bold" pitchFamily="34" charset="-120"/>
              </a:rPr>
              <a:t>Acousticness Insights</a:t>
            </a:r>
            <a:endParaRPr lang="en-US" sz="1150" dirty="0"/>
          </a:p>
        </p:txBody>
      </p:sp>
      <p:sp>
        <p:nvSpPr>
          <p:cNvPr id="8" name="Text 4"/>
          <p:cNvSpPr/>
          <p:nvPr/>
        </p:nvSpPr>
        <p:spPr>
          <a:xfrm>
            <a:off x="396835" y="13784104"/>
            <a:ext cx="13836729" cy="158591"/>
          </a:xfrm>
          <a:prstGeom prst="rect">
            <a:avLst/>
          </a:prstGeom>
          <a:noFill/>
          <a:ln/>
        </p:spPr>
        <p:txBody>
          <a:bodyPr wrap="none" lIns="0" tIns="0" rIns="0" bIns="0" rtlCol="0" anchor="t"/>
          <a:lstStyle/>
          <a:p>
            <a:pPr marL="0" indent="0" algn="l">
              <a:lnSpc>
                <a:spcPts val="1250"/>
              </a:lnSpc>
              <a:buNone/>
            </a:pPr>
            <a:r>
              <a:rPr lang="en-US" sz="750" dirty="0">
                <a:solidFill>
                  <a:srgbClr val="39393C"/>
                </a:solidFill>
                <a:latin typeface="Open Sans" pitchFamily="34" charset="0"/>
                <a:ea typeface="Open Sans" pitchFamily="34" charset="-122"/>
                <a:cs typeface="Open Sans" pitchFamily="34" charset="-120"/>
              </a:rPr>
              <a:t>Acousticness exhibits an inverse relationship with popularity. Most high-performing tracks score low on acousticness (&lt;0.2), suggesting contemporary audiences favor electronic production and synthesized sounds over purely acoustic arrangements.</a:t>
            </a:r>
            <a:endParaRPr lang="en-US" sz="750" dirty="0"/>
          </a:p>
        </p:txBody>
      </p:sp>
    </p:spTree>
    <p:extLst>
      <p:ext uri="{BB962C8B-B14F-4D97-AF65-F5344CB8AC3E}">
        <p14:creationId xmlns:p14="http://schemas.microsoft.com/office/powerpoint/2010/main" val="3628090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48772"/>
            <a:ext cx="7579995"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Danceability and Energy Analysis</a:t>
            </a:r>
            <a:endParaRPr lang="en-US" sz="3900" dirty="0"/>
          </a:p>
        </p:txBody>
      </p:sp>
      <p:sp>
        <p:nvSpPr>
          <p:cNvPr id="3" name="Text 1"/>
          <p:cNvSpPr/>
          <p:nvPr/>
        </p:nvSpPr>
        <p:spPr>
          <a:xfrm>
            <a:off x="793790" y="1764863"/>
            <a:ext cx="3389233"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Danceability Correlation</a:t>
            </a:r>
            <a:endParaRPr lang="en-US" sz="2300" dirty="0"/>
          </a:p>
        </p:txBody>
      </p:sp>
      <p:pic>
        <p:nvPicPr>
          <p:cNvPr id="4" name="Image 0" descr="preencoded.png"/>
          <p:cNvPicPr>
            <a:picLocks noChangeAspect="1"/>
          </p:cNvPicPr>
          <p:nvPr/>
        </p:nvPicPr>
        <p:blipFill>
          <a:blip r:embed="rId3"/>
          <a:stretch>
            <a:fillRect/>
          </a:stretch>
        </p:blipFill>
        <p:spPr>
          <a:xfrm>
            <a:off x="793790" y="2360176"/>
            <a:ext cx="5602962" cy="3548658"/>
          </a:xfrm>
          <a:prstGeom prst="rect">
            <a:avLst/>
          </a:prstGeom>
        </p:spPr>
      </p:pic>
      <p:sp>
        <p:nvSpPr>
          <p:cNvPr id="5" name="Text 2"/>
          <p:cNvSpPr/>
          <p:nvPr/>
        </p:nvSpPr>
        <p:spPr>
          <a:xfrm>
            <a:off x="793790" y="6132076"/>
            <a:ext cx="5602962"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danceability scatterplot reveals a concentrated cluster of popular tracks in the mid-to-high danceability range (0.5-0.8), suggesting that rhythmic accessibility contributes to mainstream appeal.</a:t>
            </a:r>
            <a:endParaRPr lang="en-US" sz="1550" dirty="0"/>
          </a:p>
        </p:txBody>
      </p:sp>
      <p:sp>
        <p:nvSpPr>
          <p:cNvPr id="6" name="Text 3"/>
          <p:cNvSpPr/>
          <p:nvPr/>
        </p:nvSpPr>
        <p:spPr>
          <a:xfrm>
            <a:off x="6888480" y="1764863"/>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Energy Patterns</a:t>
            </a:r>
            <a:endParaRPr lang="en-US" sz="2300" dirty="0"/>
          </a:p>
        </p:txBody>
      </p:sp>
      <p:pic>
        <p:nvPicPr>
          <p:cNvPr id="7" name="Image 1" descr="preencoded.png"/>
          <p:cNvPicPr>
            <a:picLocks noChangeAspect="1"/>
          </p:cNvPicPr>
          <p:nvPr/>
        </p:nvPicPr>
        <p:blipFill>
          <a:blip r:embed="rId4"/>
          <a:stretch>
            <a:fillRect/>
          </a:stretch>
        </p:blipFill>
        <p:spPr>
          <a:xfrm>
            <a:off x="6888480" y="2360176"/>
            <a:ext cx="6955631" cy="3154561"/>
          </a:xfrm>
          <a:prstGeom prst="rect">
            <a:avLst/>
          </a:prstGeom>
        </p:spPr>
      </p:pic>
      <p:sp>
        <p:nvSpPr>
          <p:cNvPr id="8" name="Text 4"/>
          <p:cNvSpPr/>
          <p:nvPr/>
        </p:nvSpPr>
        <p:spPr>
          <a:xfrm>
            <a:off x="6888480" y="5737979"/>
            <a:ext cx="6955631"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Energy displays a broader distribution across the popularity spectrum. High-energy tracks (&gt;0.7) show significant popularity variation, indicating that intensity alone doesn't guarantee commercial success. The data suggests listeners appreciate both energetic and mellow content.</a:t>
            </a:r>
            <a:endParaRPr lang="en-US" sz="1550" dirty="0"/>
          </a:p>
        </p:txBody>
      </p:sp>
    </p:spTree>
    <p:extLst>
      <p:ext uri="{BB962C8B-B14F-4D97-AF65-F5344CB8AC3E}">
        <p14:creationId xmlns:p14="http://schemas.microsoft.com/office/powerpoint/2010/main" val="829730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36496" y="368737"/>
            <a:ext cx="5648563" cy="419100"/>
          </a:xfrm>
          <a:prstGeom prst="rect">
            <a:avLst/>
          </a:prstGeom>
          <a:noFill/>
          <a:ln/>
        </p:spPr>
        <p:txBody>
          <a:bodyPr wrap="none" lIns="0" tIns="0" rIns="0" bIns="0" rtlCol="0" anchor="t"/>
          <a:lstStyle/>
          <a:p>
            <a:pPr marL="0" indent="0" algn="l">
              <a:lnSpc>
                <a:spcPts val="3300"/>
              </a:lnSpc>
              <a:buNone/>
            </a:pPr>
            <a:r>
              <a:rPr lang="en-US" sz="2600" b="1" dirty="0">
                <a:solidFill>
                  <a:srgbClr val="101014"/>
                </a:solidFill>
                <a:latin typeface="Playfair Display Bold" pitchFamily="34" charset="0"/>
                <a:ea typeface="Playfair Display Bold" pitchFamily="34" charset="-122"/>
                <a:cs typeface="Playfair Display Bold" pitchFamily="34" charset="-120"/>
              </a:rPr>
              <a:t>Emotional and Tonal Characteristics</a:t>
            </a:r>
            <a:endParaRPr lang="en-US" sz="2600" dirty="0"/>
          </a:p>
        </p:txBody>
      </p:sp>
      <p:pic>
        <p:nvPicPr>
          <p:cNvPr id="3" name="Image 0" descr="preencoded.png"/>
          <p:cNvPicPr>
            <a:picLocks noChangeAspect="1"/>
          </p:cNvPicPr>
          <p:nvPr/>
        </p:nvPicPr>
        <p:blipFill>
          <a:blip r:embed="rId3"/>
          <a:stretch>
            <a:fillRect/>
          </a:stretch>
        </p:blipFill>
        <p:spPr>
          <a:xfrm>
            <a:off x="536496" y="1139785"/>
            <a:ext cx="6615113" cy="4168021"/>
          </a:xfrm>
          <a:prstGeom prst="rect">
            <a:avLst/>
          </a:prstGeom>
        </p:spPr>
      </p:pic>
      <p:sp>
        <p:nvSpPr>
          <p:cNvPr id="4" name="Text 1"/>
          <p:cNvSpPr/>
          <p:nvPr/>
        </p:nvSpPr>
        <p:spPr>
          <a:xfrm>
            <a:off x="536496" y="5458658"/>
            <a:ext cx="1676519" cy="209550"/>
          </a:xfrm>
          <a:prstGeom prst="rect">
            <a:avLst/>
          </a:prstGeom>
          <a:noFill/>
          <a:ln/>
        </p:spPr>
        <p:txBody>
          <a:bodyPr wrap="none" lIns="0" tIns="0" rIns="0" bIns="0" rtlCol="0" anchor="t"/>
          <a:lstStyle/>
          <a:p>
            <a:pPr marL="0" indent="0" algn="l">
              <a:lnSpc>
                <a:spcPts val="1650"/>
              </a:lnSpc>
              <a:buNone/>
            </a:pPr>
            <a:r>
              <a:rPr lang="en-US" sz="1300" b="1" dirty="0">
                <a:solidFill>
                  <a:srgbClr val="101014"/>
                </a:solidFill>
                <a:latin typeface="Playfair Display Bold" pitchFamily="34" charset="0"/>
                <a:ea typeface="Playfair Display Bold" pitchFamily="34" charset="-122"/>
                <a:cs typeface="Playfair Display Bold" pitchFamily="34" charset="-120"/>
              </a:rPr>
              <a:t>Valence Distribution</a:t>
            </a:r>
            <a:endParaRPr lang="en-US" sz="1300" dirty="0"/>
          </a:p>
        </p:txBody>
      </p:sp>
      <p:sp>
        <p:nvSpPr>
          <p:cNvPr id="5" name="Text 2"/>
          <p:cNvSpPr/>
          <p:nvPr/>
        </p:nvSpPr>
        <p:spPr>
          <a:xfrm>
            <a:off x="536496" y="5802273"/>
            <a:ext cx="6615113" cy="858679"/>
          </a:xfrm>
          <a:prstGeom prst="rect">
            <a:avLst/>
          </a:prstGeom>
          <a:noFill/>
          <a:ln/>
        </p:spPr>
        <p:txBody>
          <a:bodyPr wrap="square" lIns="0" tIns="0" rIns="0" bIns="0" rtlCol="0" anchor="t"/>
          <a:lstStyle/>
          <a:p>
            <a:pPr marL="0" indent="0" algn="l">
              <a:lnSpc>
                <a:spcPts val="1650"/>
              </a:lnSpc>
              <a:buNone/>
            </a:pPr>
            <a:r>
              <a:rPr lang="en-US" sz="1050" dirty="0">
                <a:solidFill>
                  <a:srgbClr val="39393C"/>
                </a:solidFill>
                <a:latin typeface="Open Sans" pitchFamily="34" charset="0"/>
                <a:ea typeface="Open Sans" pitchFamily="34" charset="-122"/>
                <a:cs typeface="Open Sans" pitchFamily="34" charset="-120"/>
              </a:rPr>
              <a:t>The valence scatterplot displays remarkable uniformity, with popular tracks spanning the entire emotional spectrum from melancholic to euphoric. This suggests that emotional tone is highly subjective and audience-dependent, with successful music catering to diverse mood preferences across genres and demographics.</a:t>
            </a:r>
            <a:endParaRPr lang="en-US" sz="1050" dirty="0"/>
          </a:p>
        </p:txBody>
      </p:sp>
      <p:pic>
        <p:nvPicPr>
          <p:cNvPr id="6" name="Image 1" descr="preencoded.png"/>
          <p:cNvPicPr>
            <a:picLocks noChangeAspect="1"/>
          </p:cNvPicPr>
          <p:nvPr/>
        </p:nvPicPr>
        <p:blipFill>
          <a:blip r:embed="rId4"/>
          <a:stretch>
            <a:fillRect/>
          </a:stretch>
        </p:blipFill>
        <p:spPr>
          <a:xfrm>
            <a:off x="7486412" y="1139785"/>
            <a:ext cx="6615113" cy="6615113"/>
          </a:xfrm>
          <a:prstGeom prst="rect">
            <a:avLst/>
          </a:prstGeom>
        </p:spPr>
      </p:pic>
      <p:sp>
        <p:nvSpPr>
          <p:cNvPr id="7" name="Text 3"/>
          <p:cNvSpPr/>
          <p:nvPr/>
        </p:nvSpPr>
        <p:spPr>
          <a:xfrm>
            <a:off x="7486412" y="7905750"/>
            <a:ext cx="1676519" cy="209550"/>
          </a:xfrm>
          <a:prstGeom prst="rect">
            <a:avLst/>
          </a:prstGeom>
          <a:noFill/>
          <a:ln/>
        </p:spPr>
        <p:txBody>
          <a:bodyPr wrap="none" lIns="0" tIns="0" rIns="0" bIns="0" rtlCol="0" anchor="t"/>
          <a:lstStyle/>
          <a:p>
            <a:pPr marL="0" indent="0" algn="l">
              <a:lnSpc>
                <a:spcPts val="1650"/>
              </a:lnSpc>
              <a:buNone/>
            </a:pPr>
            <a:r>
              <a:rPr lang="en-US" sz="1300" b="1" dirty="0">
                <a:solidFill>
                  <a:srgbClr val="101014"/>
                </a:solidFill>
                <a:latin typeface="Playfair Display Bold" pitchFamily="34" charset="0"/>
                <a:ea typeface="Playfair Display Bold" pitchFamily="34" charset="-122"/>
                <a:cs typeface="Playfair Display Bold" pitchFamily="34" charset="-120"/>
              </a:rPr>
              <a:t>Interpretation</a:t>
            </a:r>
            <a:endParaRPr lang="en-US" sz="1300" dirty="0"/>
          </a:p>
        </p:txBody>
      </p:sp>
      <p:sp>
        <p:nvSpPr>
          <p:cNvPr id="8" name="Text 4"/>
          <p:cNvSpPr/>
          <p:nvPr/>
        </p:nvSpPr>
        <p:spPr>
          <a:xfrm>
            <a:off x="7486412" y="8249364"/>
            <a:ext cx="6615113" cy="644009"/>
          </a:xfrm>
          <a:prstGeom prst="rect">
            <a:avLst/>
          </a:prstGeom>
          <a:noFill/>
          <a:ln/>
        </p:spPr>
        <p:txBody>
          <a:bodyPr wrap="square" lIns="0" tIns="0" rIns="0" bIns="0" rtlCol="0" anchor="t"/>
          <a:lstStyle/>
          <a:p>
            <a:pPr marL="0" indent="0" algn="l">
              <a:lnSpc>
                <a:spcPts val="1650"/>
              </a:lnSpc>
              <a:buNone/>
            </a:pPr>
            <a:r>
              <a:rPr lang="en-US" sz="1050" dirty="0">
                <a:solidFill>
                  <a:srgbClr val="39393C"/>
                </a:solidFill>
                <a:latin typeface="Open Sans" pitchFamily="34" charset="0"/>
                <a:ea typeface="Open Sans" pitchFamily="34" charset="-122"/>
                <a:cs typeface="Open Sans" pitchFamily="34" charset="-120"/>
              </a:rPr>
              <a:t>The lack of clear valence correlation indicates that listeners don't universally prefer happy or sad music. Instead, popularity depends on authenticity, production quality, and contextual factors like marketing and cultural relevance rather than inherent emotional positivity.</a:t>
            </a:r>
            <a:endParaRPr lang="en-US" sz="1050" dirty="0"/>
          </a:p>
        </p:txBody>
      </p:sp>
    </p:spTree>
    <p:extLst>
      <p:ext uri="{BB962C8B-B14F-4D97-AF65-F5344CB8AC3E}">
        <p14:creationId xmlns:p14="http://schemas.microsoft.com/office/powerpoint/2010/main" val="20922393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6760" y="513398"/>
            <a:ext cx="9403675" cy="583525"/>
          </a:xfrm>
          <a:prstGeom prst="rect">
            <a:avLst/>
          </a:prstGeom>
          <a:noFill/>
          <a:ln/>
        </p:spPr>
        <p:txBody>
          <a:bodyPr wrap="none" lIns="0" tIns="0" rIns="0" bIns="0" rtlCol="0" anchor="t"/>
          <a:lstStyle/>
          <a:p>
            <a:pPr marL="0" indent="0" algn="l">
              <a:lnSpc>
                <a:spcPts val="4550"/>
              </a:lnSpc>
              <a:buNone/>
            </a:pPr>
            <a:r>
              <a:rPr lang="en-US" sz="3650" b="1" dirty="0">
                <a:solidFill>
                  <a:srgbClr val="101014"/>
                </a:solidFill>
                <a:latin typeface="Playfair Display Bold" pitchFamily="34" charset="0"/>
                <a:ea typeface="Playfair Display Bold" pitchFamily="34" charset="-122"/>
                <a:cs typeface="Playfair Display Bold" pitchFamily="34" charset="-120"/>
              </a:rPr>
              <a:t>Instrumental and Live Performance Metrics</a:t>
            </a:r>
            <a:endParaRPr lang="en-US" sz="3650" dirty="0"/>
          </a:p>
        </p:txBody>
      </p:sp>
      <p:pic>
        <p:nvPicPr>
          <p:cNvPr id="3" name="Image 0" descr="preencoded.png"/>
          <p:cNvPicPr>
            <a:picLocks noChangeAspect="1"/>
          </p:cNvPicPr>
          <p:nvPr/>
        </p:nvPicPr>
        <p:blipFill>
          <a:blip r:embed="rId3"/>
          <a:stretch>
            <a:fillRect/>
          </a:stretch>
        </p:blipFill>
        <p:spPr>
          <a:xfrm>
            <a:off x="746760" y="1470303"/>
            <a:ext cx="4378881" cy="746760"/>
          </a:xfrm>
          <a:prstGeom prst="rect">
            <a:avLst/>
          </a:prstGeom>
        </p:spPr>
      </p:pic>
      <p:sp>
        <p:nvSpPr>
          <p:cNvPr id="4" name="Text 1"/>
          <p:cNvSpPr/>
          <p:nvPr/>
        </p:nvSpPr>
        <p:spPr>
          <a:xfrm>
            <a:off x="933450" y="2403753"/>
            <a:ext cx="2333863" cy="291703"/>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Instrumentalness</a:t>
            </a:r>
            <a:endParaRPr lang="en-US" sz="1800" dirty="0"/>
          </a:p>
        </p:txBody>
      </p:sp>
      <p:pic>
        <p:nvPicPr>
          <p:cNvPr id="5" name="Image 1" descr="preencoded.png"/>
          <p:cNvPicPr>
            <a:picLocks noChangeAspect="1"/>
          </p:cNvPicPr>
          <p:nvPr/>
        </p:nvPicPr>
        <p:blipFill>
          <a:blip r:embed="rId4"/>
          <a:stretch>
            <a:fillRect/>
          </a:stretch>
        </p:blipFill>
        <p:spPr>
          <a:xfrm>
            <a:off x="933450" y="2905482"/>
            <a:ext cx="4005501" cy="2505789"/>
          </a:xfrm>
          <a:prstGeom prst="rect">
            <a:avLst/>
          </a:prstGeom>
        </p:spPr>
      </p:pic>
      <p:sp>
        <p:nvSpPr>
          <p:cNvPr id="6" name="Text 2"/>
          <p:cNvSpPr/>
          <p:nvPr/>
        </p:nvSpPr>
        <p:spPr>
          <a:xfrm>
            <a:off x="933450" y="5621298"/>
            <a:ext cx="4005501" cy="2090261"/>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Nearly all popular tracks cluster at instrumentalness values near zero, confirming the dominance of vocal-driven music in mainstream markets. Pure instrumental tracks rarely achieve mass popularity outside specialized genres like classical or film scores.</a:t>
            </a:r>
            <a:endParaRPr lang="en-US" sz="1450" dirty="0"/>
          </a:p>
        </p:txBody>
      </p:sp>
      <p:pic>
        <p:nvPicPr>
          <p:cNvPr id="7" name="Image 2" descr="preencoded.png"/>
          <p:cNvPicPr>
            <a:picLocks noChangeAspect="1"/>
          </p:cNvPicPr>
          <p:nvPr/>
        </p:nvPicPr>
        <p:blipFill>
          <a:blip r:embed="rId5"/>
          <a:stretch>
            <a:fillRect/>
          </a:stretch>
        </p:blipFill>
        <p:spPr>
          <a:xfrm>
            <a:off x="5125641" y="1470303"/>
            <a:ext cx="4379000" cy="746760"/>
          </a:xfrm>
          <a:prstGeom prst="rect">
            <a:avLst/>
          </a:prstGeom>
        </p:spPr>
      </p:pic>
      <p:sp>
        <p:nvSpPr>
          <p:cNvPr id="8" name="Text 3"/>
          <p:cNvSpPr/>
          <p:nvPr/>
        </p:nvSpPr>
        <p:spPr>
          <a:xfrm>
            <a:off x="5312331" y="2403753"/>
            <a:ext cx="4005620" cy="298609"/>
          </a:xfrm>
          <a:prstGeom prst="rect">
            <a:avLst/>
          </a:prstGeom>
          <a:noFill/>
          <a:ln/>
        </p:spPr>
        <p:txBody>
          <a:bodyPr wrap="none" lIns="0" tIns="0" rIns="0" bIns="0" rtlCol="0" anchor="t"/>
          <a:lstStyle/>
          <a:p>
            <a:pPr marL="0" indent="0" algn="l">
              <a:lnSpc>
                <a:spcPts val="2350"/>
              </a:lnSpc>
              <a:buNone/>
            </a:pPr>
            <a:endParaRPr lang="en-US" sz="1450" dirty="0"/>
          </a:p>
        </p:txBody>
      </p:sp>
      <p:pic>
        <p:nvPicPr>
          <p:cNvPr id="9" name="Image 3" descr="preencoded.png"/>
          <p:cNvPicPr>
            <a:picLocks noChangeAspect="1"/>
          </p:cNvPicPr>
          <p:nvPr/>
        </p:nvPicPr>
        <p:blipFill>
          <a:blip r:embed="rId6"/>
          <a:stretch>
            <a:fillRect/>
          </a:stretch>
        </p:blipFill>
        <p:spPr>
          <a:xfrm>
            <a:off x="9504640" y="1470303"/>
            <a:ext cx="4379000" cy="746760"/>
          </a:xfrm>
          <a:prstGeom prst="rect">
            <a:avLst/>
          </a:prstGeom>
        </p:spPr>
      </p:pic>
      <p:sp>
        <p:nvSpPr>
          <p:cNvPr id="10" name="Text 4"/>
          <p:cNvSpPr/>
          <p:nvPr/>
        </p:nvSpPr>
        <p:spPr>
          <a:xfrm>
            <a:off x="9691330" y="2403753"/>
            <a:ext cx="2333863" cy="291703"/>
          </a:xfrm>
          <a:prstGeom prst="rect">
            <a:avLst/>
          </a:prstGeom>
          <a:noFill/>
          <a:ln/>
        </p:spPr>
        <p:txBody>
          <a:bodyPr wrap="none" lIns="0" tIns="0" rIns="0" bIns="0" rtlCol="0" anchor="t"/>
          <a:lstStyle/>
          <a:p>
            <a:pPr marL="0" indent="0" algn="l">
              <a:lnSpc>
                <a:spcPts val="2250"/>
              </a:lnSpc>
              <a:buNone/>
            </a:pPr>
            <a:r>
              <a:rPr lang="en-US" sz="1800" b="1" dirty="0">
                <a:solidFill>
                  <a:srgbClr val="39393C"/>
                </a:solidFill>
                <a:latin typeface="Playfair Display Bold" pitchFamily="34" charset="0"/>
                <a:ea typeface="Playfair Display Bold" pitchFamily="34" charset="-122"/>
                <a:cs typeface="Playfair Display Bold" pitchFamily="34" charset="-120"/>
              </a:rPr>
              <a:t>Liveness</a:t>
            </a:r>
            <a:endParaRPr lang="en-US" sz="1800" dirty="0"/>
          </a:p>
        </p:txBody>
      </p:sp>
      <p:pic>
        <p:nvPicPr>
          <p:cNvPr id="11" name="Image 4" descr="preencoded.png"/>
          <p:cNvPicPr>
            <a:picLocks noChangeAspect="1"/>
          </p:cNvPicPr>
          <p:nvPr/>
        </p:nvPicPr>
        <p:blipFill>
          <a:blip r:embed="rId7"/>
          <a:stretch>
            <a:fillRect/>
          </a:stretch>
        </p:blipFill>
        <p:spPr>
          <a:xfrm>
            <a:off x="9691330" y="2905482"/>
            <a:ext cx="4005620" cy="1775698"/>
          </a:xfrm>
          <a:prstGeom prst="rect">
            <a:avLst/>
          </a:prstGeom>
        </p:spPr>
      </p:pic>
      <p:sp>
        <p:nvSpPr>
          <p:cNvPr id="12" name="Text 5"/>
          <p:cNvSpPr/>
          <p:nvPr/>
        </p:nvSpPr>
        <p:spPr>
          <a:xfrm>
            <a:off x="9691330" y="4891207"/>
            <a:ext cx="4005620" cy="1791652"/>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The liveness distribution heavily favors studio recordings, with most popular tracks showing liveness scores below 0.3. This reflects listener preferences for polished, controlled production over the raw energy of live performances in streaming contexts.</a:t>
            </a:r>
            <a:endParaRPr lang="en-US" sz="1450" dirty="0"/>
          </a:p>
        </p:txBody>
      </p:sp>
    </p:spTree>
    <p:extLst>
      <p:ext uri="{BB962C8B-B14F-4D97-AF65-F5344CB8AC3E}">
        <p14:creationId xmlns:p14="http://schemas.microsoft.com/office/powerpoint/2010/main" val="791529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192649"/>
            <a:ext cx="9205793"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Conclusions and Analytical Implications</a:t>
            </a:r>
            <a:endParaRPr lang="en-US" sz="3900" dirty="0"/>
          </a:p>
        </p:txBody>
      </p:sp>
      <p:sp>
        <p:nvSpPr>
          <p:cNvPr id="3" name="Text 1"/>
          <p:cNvSpPr/>
          <p:nvPr/>
        </p:nvSpPr>
        <p:spPr>
          <a:xfrm>
            <a:off x="793790" y="2110383"/>
            <a:ext cx="4151233"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No Single Formula for Success</a:t>
            </a:r>
            <a:endParaRPr lang="en-US" sz="2300" dirty="0"/>
          </a:p>
        </p:txBody>
      </p:sp>
      <p:sp>
        <p:nvSpPr>
          <p:cNvPr id="4" name="Text 2"/>
          <p:cNvSpPr/>
          <p:nvPr/>
        </p:nvSpPr>
        <p:spPr>
          <a:xfrm>
            <a:off x="793790" y="2780109"/>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multivariate analysis demonstrates that music popularity emerges from complex interactions between audio features rather than any single dominant characteristic. While certain trends appear—preference for moderate danceability, electronic production, and vocal content—substantial variance exists within these patterns.</a:t>
            </a:r>
            <a:endParaRPr lang="en-US" sz="1550" dirty="0"/>
          </a:p>
        </p:txBody>
      </p:sp>
      <p:sp>
        <p:nvSpPr>
          <p:cNvPr id="5" name="Text 3"/>
          <p:cNvSpPr/>
          <p:nvPr/>
        </p:nvSpPr>
        <p:spPr>
          <a:xfrm>
            <a:off x="793790" y="4030385"/>
            <a:ext cx="5490448" cy="372070"/>
          </a:xfrm>
          <a:prstGeom prst="rect">
            <a:avLst/>
          </a:prstGeom>
          <a:noFill/>
          <a:ln/>
        </p:spPr>
        <p:txBody>
          <a:bodyPr wrap="none" lIns="0" tIns="0" rIns="0" bIns="0" rtlCol="0" anchor="t"/>
          <a:lstStyle/>
          <a:p>
            <a:pPr marL="0" indent="0" algn="l">
              <a:lnSpc>
                <a:spcPts val="2900"/>
              </a:lnSpc>
              <a:buNone/>
            </a:pPr>
            <a:r>
              <a:rPr lang="en-US" sz="2300" b="1" dirty="0">
                <a:solidFill>
                  <a:srgbClr val="101014"/>
                </a:solidFill>
                <a:latin typeface="Playfair Display Bold" pitchFamily="34" charset="0"/>
                <a:ea typeface="Playfair Display Bold" pitchFamily="34" charset="-122"/>
                <a:cs typeface="Playfair Display Bold" pitchFamily="34" charset="-120"/>
              </a:rPr>
              <a:t>Recommendations for Further Research</a:t>
            </a:r>
            <a:endParaRPr lang="en-US" sz="2300" dirty="0"/>
          </a:p>
        </p:txBody>
      </p:sp>
      <p:sp>
        <p:nvSpPr>
          <p:cNvPr id="6" name="Text 4"/>
          <p:cNvSpPr/>
          <p:nvPr/>
        </p:nvSpPr>
        <p:spPr>
          <a:xfrm>
            <a:off x="793790" y="470011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Incorporate temporal analysis to track how feature preferences evolve across decades and musical eras</a:t>
            </a:r>
            <a:endParaRPr lang="en-US" sz="1550" dirty="0"/>
          </a:p>
        </p:txBody>
      </p:sp>
      <p:sp>
        <p:nvSpPr>
          <p:cNvPr id="7" name="Text 5"/>
          <p:cNvSpPr/>
          <p:nvPr/>
        </p:nvSpPr>
        <p:spPr>
          <a:xfrm>
            <a:off x="793790" y="508706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Examine genre-specific patterns, as aggregated data may obscure important stylistic distinctions</a:t>
            </a:r>
            <a:endParaRPr lang="en-US" sz="1550" dirty="0"/>
          </a:p>
        </p:txBody>
      </p:sp>
      <p:sp>
        <p:nvSpPr>
          <p:cNvPr id="8" name="Text 6"/>
          <p:cNvSpPr/>
          <p:nvPr/>
        </p:nvSpPr>
        <p:spPr>
          <a:xfrm>
            <a:off x="793790" y="5474018"/>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Integrate external variables like marketing spend, artist reputation, and playlist placement</a:t>
            </a:r>
            <a:endParaRPr lang="en-US" sz="1550" dirty="0"/>
          </a:p>
        </p:txBody>
      </p:sp>
      <p:sp>
        <p:nvSpPr>
          <p:cNvPr id="9" name="Text 7"/>
          <p:cNvSpPr/>
          <p:nvPr/>
        </p:nvSpPr>
        <p:spPr>
          <a:xfrm>
            <a:off x="793790" y="586097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Apply machine learning clustering algorithms to identify distinct audience segments with unique feature preferences</a:t>
            </a:r>
            <a:endParaRPr lang="en-US" sz="1550" dirty="0"/>
          </a:p>
        </p:txBody>
      </p:sp>
      <p:sp>
        <p:nvSpPr>
          <p:cNvPr id="10" name="Text 8"/>
          <p:cNvSpPr/>
          <p:nvPr/>
        </p:nvSpPr>
        <p:spPr>
          <a:xfrm>
            <a:off x="793790" y="640175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These visualizations provide a foundation for deeper investigation into the quantifiable dimensions of musical appeal and commercial success.</a:t>
            </a:r>
            <a:endParaRPr lang="en-US" sz="1550" dirty="0"/>
          </a:p>
        </p:txBody>
      </p:sp>
    </p:spTree>
    <p:extLst>
      <p:ext uri="{BB962C8B-B14F-4D97-AF65-F5344CB8AC3E}">
        <p14:creationId xmlns:p14="http://schemas.microsoft.com/office/powerpoint/2010/main" val="2435411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327785"/>
            <a:ext cx="7568565"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Presented by Manobendra Ghosh</a:t>
            </a:r>
            <a:endParaRPr lang="en-US" sz="3900" dirty="0"/>
          </a:p>
        </p:txBody>
      </p:sp>
      <p:sp>
        <p:nvSpPr>
          <p:cNvPr id="3" name="Text 1"/>
          <p:cNvSpPr/>
          <p:nvPr/>
        </p:nvSpPr>
        <p:spPr>
          <a:xfrm>
            <a:off x="793790" y="2245519"/>
            <a:ext cx="9000768" cy="855821"/>
          </a:xfrm>
          <a:prstGeom prst="rect">
            <a:avLst/>
          </a:prstGeom>
          <a:noFill/>
          <a:ln/>
        </p:spPr>
        <p:txBody>
          <a:bodyPr wrap="none" lIns="0" tIns="0" rIns="0" bIns="0" rtlCol="0" anchor="t"/>
          <a:lstStyle/>
          <a:p>
            <a:pPr marL="0" indent="0" algn="l">
              <a:lnSpc>
                <a:spcPts val="6700"/>
              </a:lnSpc>
              <a:buNone/>
            </a:pPr>
            <a:r>
              <a:rPr lang="en-US" sz="5350" b="1" dirty="0">
                <a:solidFill>
                  <a:srgbClr val="101014"/>
                </a:solidFill>
                <a:latin typeface="Playfair Display Bold" pitchFamily="34" charset="0"/>
                <a:ea typeface="Playfair Display Bold" pitchFamily="34" charset="-122"/>
                <a:cs typeface="Playfair Display Bold" pitchFamily="34" charset="-120"/>
              </a:rPr>
              <a:t>"Together, We Achieve More"</a:t>
            </a:r>
            <a:endParaRPr lang="en-US" sz="5350" dirty="0"/>
          </a:p>
        </p:txBody>
      </p:sp>
      <p:sp>
        <p:nvSpPr>
          <p:cNvPr id="4" name="Shape 2"/>
          <p:cNvSpPr/>
          <p:nvPr/>
        </p:nvSpPr>
        <p:spPr>
          <a:xfrm>
            <a:off x="793790" y="3498145"/>
            <a:ext cx="13042821" cy="32385"/>
          </a:xfrm>
          <a:prstGeom prst="rect">
            <a:avLst/>
          </a:prstGeom>
          <a:solidFill>
            <a:srgbClr val="39393C">
              <a:alpha val="50000"/>
            </a:srgbClr>
          </a:solidFill>
          <a:ln/>
        </p:spPr>
      </p:sp>
      <p:sp>
        <p:nvSpPr>
          <p:cNvPr id="5" name="Text 3"/>
          <p:cNvSpPr/>
          <p:nvPr/>
        </p:nvSpPr>
        <p:spPr>
          <a:xfrm>
            <a:off x="793790" y="375368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This presentation was crafted with care, attention to detail, and a commitment to excellence. Every element—from concept to execution—reflects the dedication and expertise of </a:t>
            </a:r>
            <a:r>
              <a:rPr lang="en-US" sz="1550" b="1" dirty="0">
                <a:solidFill>
                  <a:srgbClr val="39393C"/>
                </a:solidFill>
                <a:latin typeface="Open Sans" pitchFamily="34" charset="0"/>
                <a:ea typeface="Open Sans" pitchFamily="34" charset="-122"/>
                <a:cs typeface="Open Sans" pitchFamily="34" charset="-120"/>
              </a:rPr>
              <a:t>Manobendra Ghosh</a:t>
            </a:r>
            <a:r>
              <a:rPr lang="en-US" sz="1550" dirty="0">
                <a:solidFill>
                  <a:srgbClr val="39393C"/>
                </a:solidFill>
                <a:latin typeface="Open Sans" pitchFamily="34" charset="0"/>
                <a:ea typeface="Open Sans" pitchFamily="34" charset="-122"/>
                <a:cs typeface="Open Sans" pitchFamily="34" charset="-120"/>
              </a:rPr>
              <a:t>.</a:t>
            </a:r>
            <a:endParaRPr lang="en-US" sz="1550" dirty="0"/>
          </a:p>
        </p:txBody>
      </p:sp>
      <p:sp>
        <p:nvSpPr>
          <p:cNvPr id="6" name="Text 4"/>
          <p:cNvSpPr/>
          <p:nvPr/>
        </p:nvSpPr>
        <p:spPr>
          <a:xfrm>
            <a:off x="793790" y="4711184"/>
            <a:ext cx="4182189"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100%</a:t>
            </a:r>
            <a:endParaRPr lang="en-US" sz="5150" dirty="0"/>
          </a:p>
        </p:txBody>
      </p:sp>
      <p:sp>
        <p:nvSpPr>
          <p:cNvPr id="7" name="Text 5"/>
          <p:cNvSpPr/>
          <p:nvPr/>
        </p:nvSpPr>
        <p:spPr>
          <a:xfrm>
            <a:off x="1644372" y="5614154"/>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Dedication</a:t>
            </a:r>
            <a:endParaRPr lang="en-US" sz="1950" dirty="0"/>
          </a:p>
        </p:txBody>
      </p:sp>
      <p:sp>
        <p:nvSpPr>
          <p:cNvPr id="8" name="Text 6"/>
          <p:cNvSpPr/>
          <p:nvPr/>
        </p:nvSpPr>
        <p:spPr>
          <a:xfrm>
            <a:off x="793790" y="6043374"/>
            <a:ext cx="4182189"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Full commitment to quality and impact</a:t>
            </a:r>
            <a:endParaRPr lang="en-US" sz="1550" dirty="0"/>
          </a:p>
        </p:txBody>
      </p:sp>
      <p:sp>
        <p:nvSpPr>
          <p:cNvPr id="9" name="Text 7"/>
          <p:cNvSpPr/>
          <p:nvPr/>
        </p:nvSpPr>
        <p:spPr>
          <a:xfrm>
            <a:off x="5223986" y="4711184"/>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a:t>
            </a:r>
            <a:endParaRPr lang="en-US" sz="5150" dirty="0"/>
          </a:p>
        </p:txBody>
      </p:sp>
      <p:sp>
        <p:nvSpPr>
          <p:cNvPr id="10" name="Text 8"/>
          <p:cNvSpPr/>
          <p:nvPr/>
        </p:nvSpPr>
        <p:spPr>
          <a:xfrm>
            <a:off x="6074688" y="5614154"/>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Gratitude</a:t>
            </a:r>
            <a:endParaRPr lang="en-US" sz="1950" dirty="0"/>
          </a:p>
        </p:txBody>
      </p:sp>
      <p:sp>
        <p:nvSpPr>
          <p:cNvPr id="11" name="Text 9"/>
          <p:cNvSpPr/>
          <p:nvPr/>
        </p:nvSpPr>
        <p:spPr>
          <a:xfrm>
            <a:off x="5223986" y="6043374"/>
            <a:ext cx="4182308"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Endless appreciation for your time</a:t>
            </a:r>
            <a:endParaRPr lang="en-US" sz="1550" dirty="0"/>
          </a:p>
        </p:txBody>
      </p:sp>
      <p:sp>
        <p:nvSpPr>
          <p:cNvPr id="12" name="Text 10"/>
          <p:cNvSpPr/>
          <p:nvPr/>
        </p:nvSpPr>
        <p:spPr>
          <a:xfrm>
            <a:off x="9654302" y="4711184"/>
            <a:ext cx="4182308" cy="654963"/>
          </a:xfrm>
          <a:prstGeom prst="rect">
            <a:avLst/>
          </a:prstGeom>
          <a:noFill/>
          <a:ln/>
        </p:spPr>
        <p:txBody>
          <a:bodyPr wrap="none" lIns="0" tIns="0" rIns="0" bIns="0" rtlCol="0" anchor="t"/>
          <a:lstStyle/>
          <a:p>
            <a:pPr marL="0" indent="0" algn="ctr">
              <a:lnSpc>
                <a:spcPts val="5150"/>
              </a:lnSpc>
              <a:buNone/>
            </a:pPr>
            <a:r>
              <a:rPr lang="en-US" sz="5150" b="1" dirty="0">
                <a:solidFill>
                  <a:srgbClr val="39393C"/>
                </a:solidFill>
                <a:latin typeface="Playfair Display Bold" pitchFamily="34" charset="0"/>
                <a:ea typeface="Playfair Display Bold" pitchFamily="34" charset="-122"/>
                <a:cs typeface="Playfair Display Bold" pitchFamily="34" charset="-120"/>
              </a:rPr>
              <a:t>1</a:t>
            </a:r>
            <a:endParaRPr lang="en-US" sz="5150" dirty="0"/>
          </a:p>
        </p:txBody>
      </p:sp>
      <p:sp>
        <p:nvSpPr>
          <p:cNvPr id="13" name="Text 11"/>
          <p:cNvSpPr/>
          <p:nvPr/>
        </p:nvSpPr>
        <p:spPr>
          <a:xfrm>
            <a:off x="10505003" y="5614154"/>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Vision</a:t>
            </a:r>
            <a:endParaRPr lang="en-US" sz="1950" dirty="0"/>
          </a:p>
        </p:txBody>
      </p:sp>
      <p:sp>
        <p:nvSpPr>
          <p:cNvPr id="14" name="Text 12"/>
          <p:cNvSpPr/>
          <p:nvPr/>
        </p:nvSpPr>
        <p:spPr>
          <a:xfrm>
            <a:off x="9654302" y="6043374"/>
            <a:ext cx="4182308"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United purpose driving excellence</a:t>
            </a:r>
            <a:endParaRPr lang="en-US" sz="1550" dirty="0"/>
          </a:p>
        </p:txBody>
      </p:sp>
      <p:sp>
        <p:nvSpPr>
          <p:cNvPr id="15" name="Text 13"/>
          <p:cNvSpPr/>
          <p:nvPr/>
        </p:nvSpPr>
        <p:spPr>
          <a:xfrm>
            <a:off x="793790" y="6584156"/>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Thank you once again for your attention, engagement, and support. Here's to continued collaboration, growth, and shared success.</a:t>
            </a:r>
            <a:endParaRPr lang="en-US" sz="1550" dirty="0"/>
          </a:p>
        </p:txBody>
      </p:sp>
    </p:spTree>
    <p:extLst>
      <p:ext uri="{BB962C8B-B14F-4D97-AF65-F5344CB8AC3E}">
        <p14:creationId xmlns:p14="http://schemas.microsoft.com/office/powerpoint/2010/main" val="4308082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338393"/>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Thank You!</a:t>
            </a:r>
            <a:endParaRPr lang="en-US" sz="3900" dirty="0"/>
          </a:p>
        </p:txBody>
      </p:sp>
      <p:sp>
        <p:nvSpPr>
          <p:cNvPr id="4" name="Text 1"/>
          <p:cNvSpPr/>
          <p:nvPr/>
        </p:nvSpPr>
        <p:spPr>
          <a:xfrm>
            <a:off x="793790" y="4256127"/>
            <a:ext cx="75564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We appreciate your time, attention, and engagement throughout this presentation. Your presence has made this moment meaningful.</a:t>
            </a:r>
            <a:endParaRPr lang="en-US" sz="1550" dirty="0"/>
          </a:p>
        </p:txBody>
      </p:sp>
    </p:spTree>
    <p:extLst>
      <p:ext uri="{BB962C8B-B14F-4D97-AF65-F5344CB8AC3E}">
        <p14:creationId xmlns:p14="http://schemas.microsoft.com/office/powerpoint/2010/main" val="367832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86614"/>
            <a:ext cx="7454503"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Memory Optimization Strategies</a:t>
            </a:r>
            <a:endParaRPr lang="en-US" sz="3900" dirty="0"/>
          </a:p>
        </p:txBody>
      </p:sp>
      <p:sp>
        <p:nvSpPr>
          <p:cNvPr id="3" name="Text 1"/>
          <p:cNvSpPr/>
          <p:nvPr/>
        </p:nvSpPr>
        <p:spPr>
          <a:xfrm>
            <a:off x="793790" y="2582942"/>
            <a:ext cx="5602962" cy="127015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a:t>
            </a:r>
            <a:r>
              <a:rPr lang="en-US" sz="1550" dirty="0">
                <a:solidFill>
                  <a:srgbClr val="39393C"/>
                </a:solidFill>
                <a:highlight>
                  <a:srgbClr val="E6E6EA"/>
                </a:highlight>
                <a:latin typeface="Consolas" pitchFamily="34" charset="0"/>
                <a:ea typeface="Consolas" pitchFamily="34" charset="-122"/>
                <a:cs typeface="Consolas" pitchFamily="34" charset="-120"/>
              </a:rPr>
              <a:t>df.memory_usage()</a:t>
            </a:r>
            <a:r>
              <a:rPr lang="en-US" sz="1550" dirty="0">
                <a:solidFill>
                  <a:srgbClr val="39393C"/>
                </a:solidFill>
                <a:latin typeface="Open Sans" pitchFamily="34" charset="0"/>
                <a:ea typeface="Open Sans" pitchFamily="34" charset="-122"/>
                <a:cs typeface="Open Sans" pitchFamily="34" charset="-120"/>
              </a:rPr>
              <a:t> output shows each column consuming 126,624 bytes. With 22 columns, the total memory footprint is approximately 2.7 MB - manageable for this dataset but important to optimize for larger files.</a:t>
            </a:r>
            <a:endParaRPr lang="en-US" sz="1550" dirty="0"/>
          </a:p>
        </p:txBody>
      </p:sp>
      <p:sp>
        <p:nvSpPr>
          <p:cNvPr id="4" name="Text 2"/>
          <p:cNvSpPr/>
          <p:nvPr/>
        </p:nvSpPr>
        <p:spPr>
          <a:xfrm>
            <a:off x="793790" y="4051459"/>
            <a:ext cx="3363754" cy="310158"/>
          </a:xfrm>
          <a:prstGeom prst="rect">
            <a:avLst/>
          </a:prstGeom>
          <a:noFill/>
          <a:ln/>
        </p:spPr>
        <p:txBody>
          <a:bodyPr wrap="none" lIns="0" tIns="0" rIns="0" bIns="0" rtlCol="0" anchor="t"/>
          <a:lstStyle/>
          <a:p>
            <a:pPr marL="0" indent="0" algn="l">
              <a:lnSpc>
                <a:spcPts val="2400"/>
              </a:lnSpc>
              <a:buNone/>
            </a:pPr>
            <a:r>
              <a:rPr lang="en-US" sz="1950" b="1" dirty="0">
                <a:solidFill>
                  <a:srgbClr val="101014"/>
                </a:solidFill>
                <a:latin typeface="Playfair Display Bold" pitchFamily="34" charset="0"/>
                <a:ea typeface="Playfair Display Bold" pitchFamily="34" charset="-122"/>
                <a:cs typeface="Playfair Display Bold" pitchFamily="34" charset="-120"/>
              </a:rPr>
              <a:t>Key Optimization Techniques</a:t>
            </a:r>
            <a:endParaRPr lang="en-US" sz="1950" dirty="0"/>
          </a:p>
        </p:txBody>
      </p:sp>
      <p:sp>
        <p:nvSpPr>
          <p:cNvPr id="5" name="Text 3"/>
          <p:cNvSpPr/>
          <p:nvPr/>
        </p:nvSpPr>
        <p:spPr>
          <a:xfrm>
            <a:off x="793790" y="4559975"/>
            <a:ext cx="5602962"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Convert object types to categorical for repetitive text data</a:t>
            </a:r>
            <a:endParaRPr lang="en-US" sz="1550" dirty="0"/>
          </a:p>
        </p:txBody>
      </p:sp>
      <p:sp>
        <p:nvSpPr>
          <p:cNvPr id="6" name="Text 4"/>
          <p:cNvSpPr/>
          <p:nvPr/>
        </p:nvSpPr>
        <p:spPr>
          <a:xfrm>
            <a:off x="793790" y="5264467"/>
            <a:ext cx="5602962"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Downcast integers from int64 to smaller types when possible</a:t>
            </a:r>
            <a:endParaRPr lang="en-US" sz="1550" dirty="0"/>
          </a:p>
        </p:txBody>
      </p:sp>
      <p:sp>
        <p:nvSpPr>
          <p:cNvPr id="7" name="Text 5"/>
          <p:cNvSpPr/>
          <p:nvPr/>
        </p:nvSpPr>
        <p:spPr>
          <a:xfrm>
            <a:off x="793790" y="5968960"/>
            <a:ext cx="560296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Use float32 instead of float64 for audio features</a:t>
            </a:r>
            <a:endParaRPr lang="en-US" sz="1550" dirty="0"/>
          </a:p>
        </p:txBody>
      </p:sp>
      <p:sp>
        <p:nvSpPr>
          <p:cNvPr id="8" name="Text 6"/>
          <p:cNvSpPr/>
          <p:nvPr/>
        </p:nvSpPr>
        <p:spPr>
          <a:xfrm>
            <a:off x="793790" y="6355913"/>
            <a:ext cx="560296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9393C"/>
                </a:solidFill>
                <a:latin typeface="Open Sans" pitchFamily="34" charset="0"/>
                <a:ea typeface="Open Sans" pitchFamily="34" charset="-122"/>
                <a:cs typeface="Open Sans" pitchFamily="34" charset="-120"/>
              </a:rPr>
              <a:t>Remove unnecessary columns early in your pipeline</a:t>
            </a:r>
            <a:endParaRPr lang="en-US" sz="1550" dirty="0"/>
          </a:p>
        </p:txBody>
      </p:sp>
      <p:sp>
        <p:nvSpPr>
          <p:cNvPr id="9" name="Shape 7"/>
          <p:cNvSpPr/>
          <p:nvPr/>
        </p:nvSpPr>
        <p:spPr>
          <a:xfrm>
            <a:off x="6888480" y="2627590"/>
            <a:ext cx="6955631" cy="3473053"/>
          </a:xfrm>
          <a:prstGeom prst="roundRect">
            <a:avLst>
              <a:gd name="adj" fmla="val 857"/>
            </a:avLst>
          </a:prstGeom>
          <a:solidFill>
            <a:srgbClr val="E6E6EA"/>
          </a:solidFill>
          <a:ln/>
        </p:spPr>
      </p:sp>
      <p:sp>
        <p:nvSpPr>
          <p:cNvPr id="10" name="Shape 8"/>
          <p:cNvSpPr/>
          <p:nvPr/>
        </p:nvSpPr>
        <p:spPr>
          <a:xfrm>
            <a:off x="6878598" y="2627590"/>
            <a:ext cx="6975396" cy="3473053"/>
          </a:xfrm>
          <a:prstGeom prst="roundRect">
            <a:avLst>
              <a:gd name="adj" fmla="val 857"/>
            </a:avLst>
          </a:prstGeom>
          <a:solidFill>
            <a:srgbClr val="E6E6EA"/>
          </a:solidFill>
          <a:ln/>
        </p:spPr>
      </p:sp>
      <p:sp>
        <p:nvSpPr>
          <p:cNvPr id="11" name="Text 9"/>
          <p:cNvSpPr/>
          <p:nvPr/>
        </p:nvSpPr>
        <p:spPr>
          <a:xfrm>
            <a:off x="7076956" y="2776418"/>
            <a:ext cx="6578679" cy="3175397"/>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highlight>
                  <a:srgbClr val="E6E6EA"/>
                </a:highlight>
                <a:latin typeface="Consolas" pitchFamily="34" charset="0"/>
                <a:ea typeface="Consolas" pitchFamily="34" charset="-122"/>
                <a:cs typeface="Consolas" pitchFamily="34" charset="-120"/>
              </a:rPr>
              <a:t># Example optimization codedf['language'] = df['language'].astype('category')df['year'] = df['year'].astype('int16')df['popularity'] = df['popularity'].astype('int8')# Downcast float columnsfloat_cols = df.select_dtypes(include=['float64']).columnsfor col in float_cols: df[col] = df[col].astype('float32')</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578644"/>
            <a:ext cx="8015645" cy="620078"/>
          </a:xfrm>
          <a:prstGeom prst="rect">
            <a:avLst/>
          </a:prstGeom>
          <a:noFill/>
          <a:ln/>
        </p:spPr>
        <p:txBody>
          <a:bodyPr wrap="none" lIns="0" tIns="0" rIns="0" bIns="0" rtlCol="0" anchor="t"/>
          <a:lstStyle/>
          <a:p>
            <a:pPr marL="0" indent="0" algn="l">
              <a:lnSpc>
                <a:spcPts val="4850"/>
              </a:lnSpc>
              <a:buNone/>
            </a:pPr>
            <a:r>
              <a:rPr lang="en-US" sz="3900" b="1" dirty="0">
                <a:solidFill>
                  <a:srgbClr val="101014"/>
                </a:solidFill>
                <a:latin typeface="Playfair Display Bold" pitchFamily="34" charset="0"/>
                <a:ea typeface="Playfair Display Bold" pitchFamily="34" charset="-122"/>
                <a:cs typeface="Playfair Display Bold" pitchFamily="34" charset="-120"/>
              </a:rPr>
              <a:t>Visualizing Popularity Distribution</a:t>
            </a:r>
            <a:endParaRPr lang="en-US" sz="3900" dirty="0"/>
          </a:p>
        </p:txBody>
      </p:sp>
      <p:sp>
        <p:nvSpPr>
          <p:cNvPr id="3" name="Text 1"/>
          <p:cNvSpPr/>
          <p:nvPr/>
        </p:nvSpPr>
        <p:spPr>
          <a:xfrm>
            <a:off x="793790" y="1595557"/>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The popularity histogram reveals crucial insights about your dataset's characteristics. Most tracks cluster in the lower popularity ranges, with a right-skewed distribution - this is typical for music streaming data where a small number of hits dominate.</a:t>
            </a:r>
            <a:endParaRPr lang="en-US" sz="1550" dirty="0"/>
          </a:p>
        </p:txBody>
      </p:sp>
      <p:sp>
        <p:nvSpPr>
          <p:cNvPr id="4" name="Text 2"/>
          <p:cNvSpPr/>
          <p:nvPr/>
        </p:nvSpPr>
        <p:spPr>
          <a:xfrm>
            <a:off x="1664256" y="3743801"/>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39393C"/>
                </a:solidFill>
                <a:latin typeface="Playfair Display Bold" pitchFamily="34" charset="0"/>
                <a:ea typeface="Playfair Display Bold" pitchFamily="34" charset="-122"/>
                <a:cs typeface="Playfair Display Bold" pitchFamily="34" charset="-120"/>
              </a:rPr>
              <a:t>0-20</a:t>
            </a:r>
            <a:endParaRPr lang="en-US" sz="3900" dirty="0"/>
          </a:p>
        </p:txBody>
      </p:sp>
      <p:pic>
        <p:nvPicPr>
          <p:cNvPr id="5" name="Image 0" descr="preencoded.png"/>
          <p:cNvPicPr>
            <a:picLocks noChangeAspect="1"/>
          </p:cNvPicPr>
          <p:nvPr/>
        </p:nvPicPr>
        <p:blipFill>
          <a:blip r:embed="rId3"/>
          <a:stretch>
            <a:fillRect/>
          </a:stretch>
        </p:blipFill>
        <p:spPr>
          <a:xfrm>
            <a:off x="1396365" y="2503408"/>
            <a:ext cx="2977039" cy="2977039"/>
          </a:xfrm>
          <a:prstGeom prst="rect">
            <a:avLst/>
          </a:prstGeom>
        </p:spPr>
      </p:pic>
      <p:sp>
        <p:nvSpPr>
          <p:cNvPr id="6" name="Text 3"/>
          <p:cNvSpPr/>
          <p:nvPr/>
        </p:nvSpPr>
        <p:spPr>
          <a:xfrm>
            <a:off x="1644372" y="5728335"/>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Low Popularity</a:t>
            </a:r>
            <a:endParaRPr lang="en-US" sz="1950" dirty="0"/>
          </a:p>
        </p:txBody>
      </p:sp>
      <p:sp>
        <p:nvSpPr>
          <p:cNvPr id="7" name="Text 4"/>
          <p:cNvSpPr/>
          <p:nvPr/>
        </p:nvSpPr>
        <p:spPr>
          <a:xfrm>
            <a:off x="793790" y="6157555"/>
            <a:ext cx="4182189" cy="635079"/>
          </a:xfrm>
          <a:prstGeom prst="rect">
            <a:avLst/>
          </a:prstGeom>
          <a:noFill/>
          <a:ln/>
        </p:spPr>
        <p:txBody>
          <a:bodyPr wrap="squar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Majority of tracks fall here - niche or older content</a:t>
            </a:r>
            <a:endParaRPr lang="en-US" sz="1550" dirty="0"/>
          </a:p>
        </p:txBody>
      </p:sp>
      <p:sp>
        <p:nvSpPr>
          <p:cNvPr id="8" name="Text 5"/>
          <p:cNvSpPr/>
          <p:nvPr/>
        </p:nvSpPr>
        <p:spPr>
          <a:xfrm>
            <a:off x="6094452" y="3743801"/>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39393C"/>
                </a:solidFill>
                <a:latin typeface="Playfair Display Bold" pitchFamily="34" charset="0"/>
                <a:ea typeface="Playfair Display Bold" pitchFamily="34" charset="-122"/>
                <a:cs typeface="Playfair Display Bold" pitchFamily="34" charset="-120"/>
              </a:rPr>
              <a:t>20-50</a:t>
            </a:r>
            <a:endParaRPr lang="en-US" sz="3900" dirty="0"/>
          </a:p>
        </p:txBody>
      </p:sp>
      <p:pic>
        <p:nvPicPr>
          <p:cNvPr id="9" name="Image 1" descr="preencoded.png"/>
          <p:cNvPicPr>
            <a:picLocks noChangeAspect="1"/>
          </p:cNvPicPr>
          <p:nvPr/>
        </p:nvPicPr>
        <p:blipFill>
          <a:blip r:embed="rId4"/>
          <a:stretch>
            <a:fillRect/>
          </a:stretch>
        </p:blipFill>
        <p:spPr>
          <a:xfrm>
            <a:off x="5826562" y="2503408"/>
            <a:ext cx="2977039" cy="2977039"/>
          </a:xfrm>
          <a:prstGeom prst="rect">
            <a:avLst/>
          </a:prstGeom>
        </p:spPr>
      </p:pic>
      <p:sp>
        <p:nvSpPr>
          <p:cNvPr id="10" name="Text 6"/>
          <p:cNvSpPr/>
          <p:nvPr/>
        </p:nvSpPr>
        <p:spPr>
          <a:xfrm>
            <a:off x="6074688" y="5728335"/>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Moderate Popularity</a:t>
            </a:r>
            <a:endParaRPr lang="en-US" sz="1950" dirty="0"/>
          </a:p>
        </p:txBody>
      </p:sp>
      <p:sp>
        <p:nvSpPr>
          <p:cNvPr id="11" name="Text 7"/>
          <p:cNvSpPr/>
          <p:nvPr/>
        </p:nvSpPr>
        <p:spPr>
          <a:xfrm>
            <a:off x="5223986" y="6157555"/>
            <a:ext cx="4182308" cy="317540"/>
          </a:xfrm>
          <a:prstGeom prst="rect">
            <a:avLst/>
          </a:prstGeom>
          <a:noFill/>
          <a:ln/>
        </p:spPr>
        <p:txBody>
          <a:bodyPr wrap="non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Steady listener base but not trending</a:t>
            </a:r>
            <a:endParaRPr lang="en-US" sz="1550" dirty="0"/>
          </a:p>
        </p:txBody>
      </p:sp>
      <p:sp>
        <p:nvSpPr>
          <p:cNvPr id="12" name="Text 8"/>
          <p:cNvSpPr/>
          <p:nvPr/>
        </p:nvSpPr>
        <p:spPr>
          <a:xfrm>
            <a:off x="10524768" y="3743801"/>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39393C"/>
                </a:solidFill>
                <a:latin typeface="Playfair Display Bold" pitchFamily="34" charset="0"/>
                <a:ea typeface="Playfair Display Bold" pitchFamily="34" charset="-122"/>
                <a:cs typeface="Playfair Display Bold" pitchFamily="34" charset="-120"/>
              </a:rPr>
              <a:t>50-100</a:t>
            </a:r>
            <a:endParaRPr lang="en-US" sz="3900" dirty="0"/>
          </a:p>
        </p:txBody>
      </p:sp>
      <p:pic>
        <p:nvPicPr>
          <p:cNvPr id="13" name="Image 2" descr="preencoded.png"/>
          <p:cNvPicPr>
            <a:picLocks noChangeAspect="1"/>
          </p:cNvPicPr>
          <p:nvPr/>
        </p:nvPicPr>
        <p:blipFill>
          <a:blip r:embed="rId5"/>
          <a:stretch>
            <a:fillRect/>
          </a:stretch>
        </p:blipFill>
        <p:spPr>
          <a:xfrm>
            <a:off x="10256877" y="2503408"/>
            <a:ext cx="2977039" cy="2977039"/>
          </a:xfrm>
          <a:prstGeom prst="rect">
            <a:avLst/>
          </a:prstGeom>
        </p:spPr>
      </p:pic>
      <p:sp>
        <p:nvSpPr>
          <p:cNvPr id="14" name="Text 9"/>
          <p:cNvSpPr/>
          <p:nvPr/>
        </p:nvSpPr>
        <p:spPr>
          <a:xfrm>
            <a:off x="10505003" y="5728335"/>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39393C"/>
                </a:solidFill>
                <a:latin typeface="Playfair Display Bold" pitchFamily="34" charset="0"/>
                <a:ea typeface="Playfair Display Bold" pitchFamily="34" charset="-122"/>
                <a:cs typeface="Playfair Display Bold" pitchFamily="34" charset="-120"/>
              </a:rPr>
              <a:t>High Popularity</a:t>
            </a:r>
            <a:endParaRPr lang="en-US" sz="1950" dirty="0"/>
          </a:p>
        </p:txBody>
      </p:sp>
      <p:sp>
        <p:nvSpPr>
          <p:cNvPr id="15" name="Text 10"/>
          <p:cNvSpPr/>
          <p:nvPr/>
        </p:nvSpPr>
        <p:spPr>
          <a:xfrm>
            <a:off x="9654302" y="6157555"/>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39393C"/>
                </a:solidFill>
                <a:latin typeface="Open Sans" pitchFamily="34" charset="0"/>
                <a:ea typeface="Open Sans" pitchFamily="34" charset="-122"/>
                <a:cs typeface="Open Sans" pitchFamily="34" charset="-120"/>
              </a:rPr>
              <a:t>Chart-toppers and viral hits - small percentage</a:t>
            </a:r>
            <a:endParaRPr lang="en-US" sz="1550" dirty="0"/>
          </a:p>
        </p:txBody>
      </p:sp>
      <p:sp>
        <p:nvSpPr>
          <p:cNvPr id="16" name="Text 11"/>
          <p:cNvSpPr/>
          <p:nvPr/>
        </p:nvSpPr>
        <p:spPr>
          <a:xfrm>
            <a:off x="793790" y="7015877"/>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39393C"/>
                </a:solidFill>
                <a:latin typeface="Open Sans" pitchFamily="34" charset="0"/>
                <a:ea typeface="Open Sans" pitchFamily="34" charset="-122"/>
                <a:cs typeface="Open Sans" pitchFamily="34" charset="-120"/>
              </a:rPr>
              <a:t>When cleaning, watch for outliers: tracks with impossibly high popularity scores or negative values indicate data quality issues. The KDE (kernel density estimation) overlay helps identify multimodal distributions that might suggest distinct track categories.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8070" y="514350"/>
            <a:ext cx="9527024" cy="584359"/>
          </a:xfrm>
          <a:prstGeom prst="rect">
            <a:avLst/>
          </a:prstGeom>
          <a:noFill/>
          <a:ln/>
        </p:spPr>
        <p:txBody>
          <a:bodyPr wrap="none" lIns="0" tIns="0" rIns="0" bIns="0" rtlCol="0" anchor="t"/>
          <a:lstStyle/>
          <a:p>
            <a:pPr marL="0" indent="0" algn="l">
              <a:lnSpc>
                <a:spcPts val="4600"/>
              </a:lnSpc>
              <a:buNone/>
            </a:pPr>
            <a:r>
              <a:rPr lang="en-US" sz="3650" b="1" dirty="0">
                <a:solidFill>
                  <a:srgbClr val="101014"/>
                </a:solidFill>
                <a:latin typeface="Playfair Display Bold" pitchFamily="34" charset="0"/>
                <a:ea typeface="Playfair Display Bold" pitchFamily="34" charset="-122"/>
                <a:cs typeface="Playfair Display Bold" pitchFamily="34" charset="-120"/>
              </a:rPr>
              <a:t>Duration Analysis: Catching Data Anomalies</a:t>
            </a:r>
            <a:endParaRPr lang="en-US" sz="3650" dirty="0"/>
          </a:p>
        </p:txBody>
      </p:sp>
      <p:pic>
        <p:nvPicPr>
          <p:cNvPr id="3" name="Image 0" descr="preencoded.png"/>
          <p:cNvPicPr>
            <a:picLocks noChangeAspect="1"/>
          </p:cNvPicPr>
          <p:nvPr/>
        </p:nvPicPr>
        <p:blipFill>
          <a:blip r:embed="rId3"/>
          <a:stretch>
            <a:fillRect/>
          </a:stretch>
        </p:blipFill>
        <p:spPr>
          <a:xfrm>
            <a:off x="748070" y="1589603"/>
            <a:ext cx="6339007" cy="6339007"/>
          </a:xfrm>
          <a:prstGeom prst="rect">
            <a:avLst/>
          </a:prstGeom>
        </p:spPr>
      </p:pic>
      <p:sp>
        <p:nvSpPr>
          <p:cNvPr id="4" name="Text 1"/>
          <p:cNvSpPr/>
          <p:nvPr/>
        </p:nvSpPr>
        <p:spPr>
          <a:xfrm>
            <a:off x="7550944" y="1547455"/>
            <a:ext cx="6339007" cy="897612"/>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Song duration is measured in milliseconds, making this field prone to data entry errors and outliers. A typical song ranges from 120,000ms (2 minutes) to 360,000ms (6 minutes).</a:t>
            </a:r>
            <a:endParaRPr lang="en-US" sz="1450" dirty="0"/>
          </a:p>
        </p:txBody>
      </p:sp>
      <p:sp>
        <p:nvSpPr>
          <p:cNvPr id="5" name="Text 2"/>
          <p:cNvSpPr/>
          <p:nvPr/>
        </p:nvSpPr>
        <p:spPr>
          <a:xfrm>
            <a:off x="7550944" y="2631996"/>
            <a:ext cx="2716530" cy="292298"/>
          </a:xfrm>
          <a:prstGeom prst="rect">
            <a:avLst/>
          </a:prstGeom>
          <a:noFill/>
          <a:ln/>
        </p:spPr>
        <p:txBody>
          <a:bodyPr wrap="none" lIns="0" tIns="0" rIns="0" bIns="0" rtlCol="0" anchor="t"/>
          <a:lstStyle/>
          <a:p>
            <a:pPr marL="0" indent="0" algn="l">
              <a:lnSpc>
                <a:spcPts val="2300"/>
              </a:lnSpc>
              <a:buNone/>
            </a:pPr>
            <a:r>
              <a:rPr lang="en-US" sz="1800" b="1" dirty="0">
                <a:solidFill>
                  <a:srgbClr val="101014"/>
                </a:solidFill>
                <a:latin typeface="Playfair Display Bold" pitchFamily="34" charset="0"/>
                <a:ea typeface="Playfair Display Bold" pitchFamily="34" charset="-122"/>
                <a:cs typeface="Playfair Display Bold" pitchFamily="34" charset="-120"/>
              </a:rPr>
              <a:t>Common Issues to Check</a:t>
            </a:r>
            <a:endParaRPr lang="en-US" sz="1800" dirty="0"/>
          </a:p>
        </p:txBody>
      </p:sp>
      <p:sp>
        <p:nvSpPr>
          <p:cNvPr id="6" name="Text 3"/>
          <p:cNvSpPr/>
          <p:nvPr/>
        </p:nvSpPr>
        <p:spPr>
          <a:xfrm>
            <a:off x="7550944" y="3111222"/>
            <a:ext cx="6339007" cy="598408"/>
          </a:xfrm>
          <a:prstGeom prst="rect">
            <a:avLst/>
          </a:prstGeom>
          <a:noFill/>
          <a:ln/>
        </p:spPr>
        <p:txBody>
          <a:bodyPr wrap="square" lIns="0" tIns="0" rIns="0" bIns="0" rtlCol="0" anchor="t"/>
          <a:lstStyle/>
          <a:p>
            <a:pPr marL="342900" indent="-342900" algn="l">
              <a:lnSpc>
                <a:spcPts val="2350"/>
              </a:lnSpc>
              <a:buSzPct val="100000"/>
              <a:buFont typeface="+mj-lt"/>
              <a:buAutoNum type="arabicPeriod"/>
            </a:pPr>
            <a:r>
              <a:rPr lang="en-US" sz="1450" b="1" dirty="0">
                <a:solidFill>
                  <a:srgbClr val="39393C"/>
                </a:solidFill>
                <a:latin typeface="Open Sans" pitchFamily="34" charset="0"/>
                <a:ea typeface="Open Sans" pitchFamily="34" charset="-122"/>
                <a:cs typeface="Open Sans" pitchFamily="34" charset="-120"/>
              </a:rPr>
              <a:t>Suspiciously short tracks:</a:t>
            </a:r>
            <a:r>
              <a:rPr lang="en-US" sz="1450" dirty="0">
                <a:solidFill>
                  <a:srgbClr val="39393C"/>
                </a:solidFill>
                <a:latin typeface="Open Sans" pitchFamily="34" charset="0"/>
                <a:ea typeface="Open Sans" pitchFamily="34" charset="-122"/>
                <a:cs typeface="Open Sans" pitchFamily="34" charset="-120"/>
              </a:rPr>
              <a:t> Values under 30,000ms might be snippets or data errors</a:t>
            </a:r>
            <a:endParaRPr lang="en-US" sz="1450" dirty="0"/>
          </a:p>
        </p:txBody>
      </p:sp>
      <p:sp>
        <p:nvSpPr>
          <p:cNvPr id="7" name="Text 4"/>
          <p:cNvSpPr/>
          <p:nvPr/>
        </p:nvSpPr>
        <p:spPr>
          <a:xfrm>
            <a:off x="7550944" y="3774996"/>
            <a:ext cx="6339007" cy="598408"/>
          </a:xfrm>
          <a:prstGeom prst="rect">
            <a:avLst/>
          </a:prstGeom>
          <a:noFill/>
          <a:ln/>
        </p:spPr>
        <p:txBody>
          <a:bodyPr wrap="square" lIns="0" tIns="0" rIns="0" bIns="0" rtlCol="0" anchor="t"/>
          <a:lstStyle/>
          <a:p>
            <a:pPr marL="342900" indent="-342900" algn="l">
              <a:lnSpc>
                <a:spcPts val="2350"/>
              </a:lnSpc>
              <a:buSzPct val="100000"/>
              <a:buFont typeface="+mj-lt"/>
              <a:buAutoNum type="arabicPeriod" startAt="2"/>
            </a:pPr>
            <a:r>
              <a:rPr lang="en-US" sz="1450" b="1" dirty="0">
                <a:solidFill>
                  <a:srgbClr val="39393C"/>
                </a:solidFill>
                <a:latin typeface="Open Sans" pitchFamily="34" charset="0"/>
                <a:ea typeface="Open Sans" pitchFamily="34" charset="-122"/>
                <a:cs typeface="Open Sans" pitchFamily="34" charset="-120"/>
              </a:rPr>
              <a:t>Unrealistically long tracks:</a:t>
            </a:r>
            <a:r>
              <a:rPr lang="en-US" sz="1450" dirty="0">
                <a:solidFill>
                  <a:srgbClr val="39393C"/>
                </a:solidFill>
                <a:latin typeface="Open Sans" pitchFamily="34" charset="0"/>
                <a:ea typeface="Open Sans" pitchFamily="34" charset="-122"/>
                <a:cs typeface="Open Sans" pitchFamily="34" charset="-120"/>
              </a:rPr>
              <a:t> Values over 900,000ms (15 minutes) could indicate live recordings, DJ sets, or corrupted data</a:t>
            </a:r>
            <a:endParaRPr lang="en-US" sz="1450" dirty="0"/>
          </a:p>
        </p:txBody>
      </p:sp>
      <p:sp>
        <p:nvSpPr>
          <p:cNvPr id="8" name="Text 5"/>
          <p:cNvSpPr/>
          <p:nvPr/>
        </p:nvSpPr>
        <p:spPr>
          <a:xfrm>
            <a:off x="7550944" y="4438769"/>
            <a:ext cx="6339007" cy="598408"/>
          </a:xfrm>
          <a:prstGeom prst="rect">
            <a:avLst/>
          </a:prstGeom>
          <a:noFill/>
          <a:ln/>
        </p:spPr>
        <p:txBody>
          <a:bodyPr wrap="square" lIns="0" tIns="0" rIns="0" bIns="0" rtlCol="0" anchor="t"/>
          <a:lstStyle/>
          <a:p>
            <a:pPr marL="342900" indent="-342900" algn="l">
              <a:lnSpc>
                <a:spcPts val="2350"/>
              </a:lnSpc>
              <a:buSzPct val="100000"/>
              <a:buFont typeface="+mj-lt"/>
              <a:buAutoNum type="arabicPeriod" startAt="3"/>
            </a:pPr>
            <a:r>
              <a:rPr lang="en-US" sz="1450" b="1" dirty="0">
                <a:solidFill>
                  <a:srgbClr val="39393C"/>
                </a:solidFill>
                <a:latin typeface="Open Sans" pitchFamily="34" charset="0"/>
                <a:ea typeface="Open Sans" pitchFamily="34" charset="-122"/>
                <a:cs typeface="Open Sans" pitchFamily="34" charset="-120"/>
              </a:rPr>
              <a:t>Zero or null values:</a:t>
            </a:r>
            <a:r>
              <a:rPr lang="en-US" sz="1450" dirty="0">
                <a:solidFill>
                  <a:srgbClr val="39393C"/>
                </a:solidFill>
                <a:latin typeface="Open Sans" pitchFamily="34" charset="0"/>
                <a:ea typeface="Open Sans" pitchFamily="34" charset="-122"/>
                <a:cs typeface="Open Sans" pitchFamily="34" charset="-120"/>
              </a:rPr>
              <a:t> Missing duration data that needs imputation or removal</a:t>
            </a:r>
            <a:endParaRPr lang="en-US" sz="1450" dirty="0"/>
          </a:p>
        </p:txBody>
      </p:sp>
      <p:sp>
        <p:nvSpPr>
          <p:cNvPr id="9" name="Text 6"/>
          <p:cNvSpPr/>
          <p:nvPr/>
        </p:nvSpPr>
        <p:spPr>
          <a:xfrm>
            <a:off x="7550944" y="5205413"/>
            <a:ext cx="6339007" cy="598408"/>
          </a:xfrm>
          <a:prstGeom prst="rect">
            <a:avLst/>
          </a:prstGeom>
          <a:noFill/>
          <a:ln/>
        </p:spPr>
        <p:txBody>
          <a:bodyPr wrap="square" lIns="0" tIns="0" rIns="0" bIns="0" rtlCol="0" anchor="t"/>
          <a:lstStyle/>
          <a:p>
            <a:pPr marL="0" indent="0" algn="l">
              <a:lnSpc>
                <a:spcPts val="2350"/>
              </a:lnSpc>
              <a:buNone/>
            </a:pPr>
            <a:r>
              <a:rPr lang="en-US" sz="1450" dirty="0">
                <a:solidFill>
                  <a:srgbClr val="39393C"/>
                </a:solidFill>
                <a:latin typeface="Open Sans" pitchFamily="34" charset="0"/>
                <a:ea typeface="Open Sans" pitchFamily="34" charset="-122"/>
                <a:cs typeface="Open Sans" pitchFamily="34" charset="-120"/>
              </a:rPr>
              <a:t>Use percentile analysis (</a:t>
            </a:r>
            <a:r>
              <a:rPr lang="en-US" sz="1450" dirty="0">
                <a:solidFill>
                  <a:srgbClr val="39393C"/>
                </a:solidFill>
                <a:highlight>
                  <a:srgbClr val="E6E6EA"/>
                </a:highlight>
                <a:latin typeface="Consolas" pitchFamily="34" charset="0"/>
                <a:ea typeface="Consolas" pitchFamily="34" charset="-122"/>
                <a:cs typeface="Consolas" pitchFamily="34" charset="-120"/>
              </a:rPr>
              <a:t>df['duration_ms'].quantile([0.01, 0.99])</a:t>
            </a:r>
            <a:r>
              <a:rPr lang="en-US" sz="1450" dirty="0">
                <a:solidFill>
                  <a:srgbClr val="39393C"/>
                </a:solidFill>
                <a:latin typeface="Open Sans" pitchFamily="34" charset="0"/>
                <a:ea typeface="Open Sans" pitchFamily="34" charset="-122"/>
                <a:cs typeface="Open Sans" pitchFamily="34" charset="-120"/>
              </a:rPr>
              <a:t>) to identify reasonable bounds for filtering.</a:t>
            </a:r>
            <a:endParaRPr lang="en-US" sz="14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8191" y="827723"/>
            <a:ext cx="7483197" cy="600194"/>
          </a:xfrm>
          <a:prstGeom prst="rect">
            <a:avLst/>
          </a:prstGeom>
          <a:noFill/>
          <a:ln/>
        </p:spPr>
        <p:txBody>
          <a:bodyPr wrap="none" lIns="0" tIns="0" rIns="0" bIns="0" rtlCol="0" anchor="t"/>
          <a:lstStyle/>
          <a:p>
            <a:pPr marL="0" indent="0" algn="l">
              <a:lnSpc>
                <a:spcPts val="4700"/>
              </a:lnSpc>
              <a:buNone/>
            </a:pPr>
            <a:r>
              <a:rPr lang="en-US" sz="3750" b="1" dirty="0">
                <a:solidFill>
                  <a:srgbClr val="101014"/>
                </a:solidFill>
                <a:latin typeface="Playfair Display Bold" pitchFamily="34" charset="0"/>
                <a:ea typeface="Playfair Display Bold" pitchFamily="34" charset="-122"/>
                <a:cs typeface="Playfair Display Bold" pitchFamily="34" charset="-120"/>
              </a:rPr>
              <a:t>Musical Key Distribution Patterns</a:t>
            </a:r>
            <a:endParaRPr lang="en-US" sz="3750" dirty="0"/>
          </a:p>
        </p:txBody>
      </p:sp>
      <p:sp>
        <p:nvSpPr>
          <p:cNvPr id="4" name="Text 1"/>
          <p:cNvSpPr/>
          <p:nvPr/>
        </p:nvSpPr>
        <p:spPr>
          <a:xfrm>
            <a:off x="768191" y="1715929"/>
            <a:ext cx="7607618" cy="1228725"/>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The key distribution visualization shows which musical keys are most common in the dataset. In standard music theory, keys are represented numerically (0 = C, 1 = C#, 2 = D, etc.). Understanding this distribution helps identify data quality issues and reveals interesting musical trends.</a:t>
            </a:r>
            <a:endParaRPr lang="en-US" sz="1500" dirty="0"/>
          </a:p>
        </p:txBody>
      </p:sp>
      <p:pic>
        <p:nvPicPr>
          <p:cNvPr id="5" name="Image 1" descr="preencoded.png"/>
          <p:cNvPicPr>
            <a:picLocks noChangeAspect="1"/>
          </p:cNvPicPr>
          <p:nvPr/>
        </p:nvPicPr>
        <p:blipFill>
          <a:blip r:embed="rId4"/>
          <a:stretch>
            <a:fillRect/>
          </a:stretch>
        </p:blipFill>
        <p:spPr>
          <a:xfrm>
            <a:off x="768191" y="3160633"/>
            <a:ext cx="960358" cy="1413748"/>
          </a:xfrm>
          <a:prstGeom prst="rect">
            <a:avLst/>
          </a:prstGeom>
        </p:spPr>
      </p:pic>
      <p:sp>
        <p:nvSpPr>
          <p:cNvPr id="6" name="Text 2"/>
          <p:cNvSpPr/>
          <p:nvPr/>
        </p:nvSpPr>
        <p:spPr>
          <a:xfrm>
            <a:off x="1920597" y="3352681"/>
            <a:ext cx="2400895" cy="300157"/>
          </a:xfrm>
          <a:prstGeom prst="rect">
            <a:avLst/>
          </a:prstGeom>
          <a:noFill/>
          <a:ln/>
        </p:spPr>
        <p:txBody>
          <a:bodyPr wrap="none" lIns="0" tIns="0" rIns="0" bIns="0" rtlCol="0" anchor="t"/>
          <a:lstStyle/>
          <a:p>
            <a:pPr marL="0" indent="0" algn="l">
              <a:lnSpc>
                <a:spcPts val="2350"/>
              </a:lnSpc>
              <a:buNone/>
            </a:pPr>
            <a:r>
              <a:rPr lang="en-US" sz="1850" b="1" dirty="0">
                <a:solidFill>
                  <a:srgbClr val="39393C"/>
                </a:solidFill>
                <a:latin typeface="Playfair Display Bold" pitchFamily="34" charset="0"/>
                <a:ea typeface="Playfair Display Bold" pitchFamily="34" charset="-122"/>
                <a:cs typeface="Playfair Display Bold" pitchFamily="34" charset="-120"/>
              </a:rPr>
              <a:t>Validate Key Range</a:t>
            </a:r>
            <a:endParaRPr lang="en-US" sz="1850" dirty="0"/>
          </a:p>
        </p:txBody>
      </p:sp>
      <p:sp>
        <p:nvSpPr>
          <p:cNvPr id="7" name="Text 3"/>
          <p:cNvSpPr/>
          <p:nvPr/>
        </p:nvSpPr>
        <p:spPr>
          <a:xfrm>
            <a:off x="1920597" y="3767971"/>
            <a:ext cx="6455212" cy="614363"/>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Keys should only range from 0-11. Any values outside this range indicate data corruption or API errors.</a:t>
            </a:r>
            <a:endParaRPr lang="en-US" sz="1500" dirty="0"/>
          </a:p>
        </p:txBody>
      </p:sp>
      <p:pic>
        <p:nvPicPr>
          <p:cNvPr id="8" name="Image 2" descr="preencoded.png"/>
          <p:cNvPicPr>
            <a:picLocks noChangeAspect="1"/>
          </p:cNvPicPr>
          <p:nvPr/>
        </p:nvPicPr>
        <p:blipFill>
          <a:blip r:embed="rId5"/>
          <a:stretch>
            <a:fillRect/>
          </a:stretch>
        </p:blipFill>
        <p:spPr>
          <a:xfrm>
            <a:off x="768191" y="4574381"/>
            <a:ext cx="960358" cy="1413748"/>
          </a:xfrm>
          <a:prstGeom prst="rect">
            <a:avLst/>
          </a:prstGeom>
        </p:spPr>
      </p:pic>
      <p:sp>
        <p:nvSpPr>
          <p:cNvPr id="9" name="Text 4"/>
          <p:cNvSpPr/>
          <p:nvPr/>
        </p:nvSpPr>
        <p:spPr>
          <a:xfrm>
            <a:off x="1920597" y="4766429"/>
            <a:ext cx="2400895" cy="300157"/>
          </a:xfrm>
          <a:prstGeom prst="rect">
            <a:avLst/>
          </a:prstGeom>
          <a:noFill/>
          <a:ln/>
        </p:spPr>
        <p:txBody>
          <a:bodyPr wrap="none" lIns="0" tIns="0" rIns="0" bIns="0" rtlCol="0" anchor="t"/>
          <a:lstStyle/>
          <a:p>
            <a:pPr marL="0" indent="0" algn="l">
              <a:lnSpc>
                <a:spcPts val="2350"/>
              </a:lnSpc>
              <a:buNone/>
            </a:pPr>
            <a:r>
              <a:rPr lang="en-US" sz="1850" b="1" dirty="0">
                <a:solidFill>
                  <a:srgbClr val="39393C"/>
                </a:solidFill>
                <a:latin typeface="Playfair Display Bold" pitchFamily="34" charset="0"/>
                <a:ea typeface="Playfair Display Bold" pitchFamily="34" charset="-122"/>
                <a:cs typeface="Playfair Display Bold" pitchFamily="34" charset="-120"/>
              </a:rPr>
              <a:t>Check for Imbalances</a:t>
            </a:r>
            <a:endParaRPr lang="en-US" sz="1850" dirty="0"/>
          </a:p>
        </p:txBody>
      </p:sp>
      <p:sp>
        <p:nvSpPr>
          <p:cNvPr id="10" name="Text 5"/>
          <p:cNvSpPr/>
          <p:nvPr/>
        </p:nvSpPr>
        <p:spPr>
          <a:xfrm>
            <a:off x="1920597" y="5181719"/>
            <a:ext cx="6455212" cy="614363"/>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Extreme clustering in certain keys might suggest genre bias in your dataset or processing errors.</a:t>
            </a:r>
            <a:endParaRPr lang="en-US" sz="1500" dirty="0"/>
          </a:p>
        </p:txBody>
      </p:sp>
      <p:pic>
        <p:nvPicPr>
          <p:cNvPr id="11" name="Image 3" descr="preencoded.png"/>
          <p:cNvPicPr>
            <a:picLocks noChangeAspect="1"/>
          </p:cNvPicPr>
          <p:nvPr/>
        </p:nvPicPr>
        <p:blipFill>
          <a:blip r:embed="rId6"/>
          <a:stretch>
            <a:fillRect/>
          </a:stretch>
        </p:blipFill>
        <p:spPr>
          <a:xfrm>
            <a:off x="768191" y="5988129"/>
            <a:ext cx="960358" cy="1413748"/>
          </a:xfrm>
          <a:prstGeom prst="rect">
            <a:avLst/>
          </a:prstGeom>
        </p:spPr>
      </p:pic>
      <p:sp>
        <p:nvSpPr>
          <p:cNvPr id="12" name="Text 6"/>
          <p:cNvSpPr/>
          <p:nvPr/>
        </p:nvSpPr>
        <p:spPr>
          <a:xfrm>
            <a:off x="1920597" y="6180177"/>
            <a:ext cx="2495193" cy="300157"/>
          </a:xfrm>
          <a:prstGeom prst="rect">
            <a:avLst/>
          </a:prstGeom>
          <a:noFill/>
          <a:ln/>
        </p:spPr>
        <p:txBody>
          <a:bodyPr wrap="none" lIns="0" tIns="0" rIns="0" bIns="0" rtlCol="0" anchor="t"/>
          <a:lstStyle/>
          <a:p>
            <a:pPr marL="0" indent="0" algn="l">
              <a:lnSpc>
                <a:spcPts val="2350"/>
              </a:lnSpc>
              <a:buNone/>
            </a:pPr>
            <a:r>
              <a:rPr lang="en-US" sz="1850" b="1" dirty="0">
                <a:solidFill>
                  <a:srgbClr val="39393C"/>
                </a:solidFill>
                <a:latin typeface="Playfair Display Bold" pitchFamily="34" charset="0"/>
                <a:ea typeface="Playfair Display Bold" pitchFamily="34" charset="-122"/>
                <a:cs typeface="Playfair Display Bold" pitchFamily="34" charset="-120"/>
              </a:rPr>
              <a:t>Handle Missing Values</a:t>
            </a:r>
            <a:endParaRPr lang="en-US" sz="1850" dirty="0"/>
          </a:p>
        </p:txBody>
      </p:sp>
      <p:sp>
        <p:nvSpPr>
          <p:cNvPr id="13" name="Text 7"/>
          <p:cNvSpPr/>
          <p:nvPr/>
        </p:nvSpPr>
        <p:spPr>
          <a:xfrm>
            <a:off x="1920597" y="6595467"/>
            <a:ext cx="6455212" cy="614363"/>
          </a:xfrm>
          <a:prstGeom prst="rect">
            <a:avLst/>
          </a:prstGeom>
          <a:noFill/>
          <a:ln/>
        </p:spPr>
        <p:txBody>
          <a:bodyPr wrap="square" lIns="0" tIns="0" rIns="0" bIns="0" rtlCol="0" anchor="t"/>
          <a:lstStyle/>
          <a:p>
            <a:pPr marL="0" indent="0" algn="l">
              <a:lnSpc>
                <a:spcPts val="2400"/>
              </a:lnSpc>
              <a:buNone/>
            </a:pPr>
            <a:r>
              <a:rPr lang="en-US" sz="1500" dirty="0">
                <a:solidFill>
                  <a:srgbClr val="39393C"/>
                </a:solidFill>
                <a:latin typeface="Open Sans" pitchFamily="34" charset="0"/>
                <a:ea typeface="Open Sans" pitchFamily="34" charset="-122"/>
                <a:cs typeface="Open Sans" pitchFamily="34" charset="-120"/>
              </a:rPr>
              <a:t>Consider whether to impute missing keys (using mode) or exclude tracks without key information.</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5621</Words>
  <Application>Microsoft Office PowerPoint</Application>
  <PresentationFormat>Custom</PresentationFormat>
  <Paragraphs>441</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Open Sans</vt:lpstr>
      <vt:lpstr>Playfair Display Light</vt:lpstr>
      <vt:lpstr>Playfair Display Bold</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Manobendra Ghosh</cp:lastModifiedBy>
  <cp:revision>3</cp:revision>
  <dcterms:created xsi:type="dcterms:W3CDTF">2025-10-04T07:24:24Z</dcterms:created>
  <dcterms:modified xsi:type="dcterms:W3CDTF">2025-10-05T04:28:59Z</dcterms:modified>
</cp:coreProperties>
</file>