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handoutMasterIdLst>
    <p:handoutMasterId r:id="rId15"/>
  </p:handoutMasterIdLst>
  <p:sldIdLst>
    <p:sldId id="659" r:id="rId2"/>
    <p:sldId id="797" r:id="rId3"/>
    <p:sldId id="790" r:id="rId4"/>
    <p:sldId id="805" r:id="rId5"/>
    <p:sldId id="793" r:id="rId6"/>
    <p:sldId id="799" r:id="rId7"/>
    <p:sldId id="806" r:id="rId8"/>
    <p:sldId id="801" r:id="rId9"/>
    <p:sldId id="802" r:id="rId10"/>
    <p:sldId id="807" r:id="rId11"/>
    <p:sldId id="804" r:id="rId12"/>
    <p:sldId id="785" r:id="rId13"/>
  </p:sldIdLst>
  <p:sldSz cx="9144000" cy="5143500" type="screen16x9"/>
  <p:notesSz cx="7010400" cy="9296400"/>
  <p:custDataLst>
    <p:tags r:id="rId16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DEE4EE"/>
    <a:srgbClr val="DFE5EF"/>
    <a:srgbClr val="F0FBEB"/>
    <a:srgbClr val="B5EA9A"/>
    <a:srgbClr val="E6E6E6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41" autoAdjust="0"/>
    <p:restoredTop sz="96625" autoAdjust="0"/>
  </p:normalViewPr>
  <p:slideViewPr>
    <p:cSldViewPr snapToGrid="0" showGuides="1">
      <p:cViewPr varScale="1">
        <p:scale>
          <a:sx n="93" d="100"/>
          <a:sy n="93" d="100"/>
        </p:scale>
        <p:origin x="444" y="72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Sheet1!$A$2:$A$32</c:f>
              <c:strCache>
                <c:ptCount val="31"/>
                <c:pt idx="0">
                  <c:v>Net margin in 6 months retail sales</c:v>
                </c:pt>
                <c:pt idx="1">
                  <c:v>No  of online transactions returned in 6 months  </c:v>
                </c:pt>
                <c:pt idx="2">
                  <c:v>Net sales using PLCB card in 12 months retail sales</c:v>
                </c:pt>
                <c:pt idx="3">
                  <c:v>Discount availed in 6 months of online sales </c:v>
                </c:pt>
                <c:pt idx="4">
                  <c:v>No of transactions using PLCB card in 12 months online sales </c:v>
                </c:pt>
                <c:pt idx="5">
                  <c:v>Net sales using PLCB card in 6 months online sales in other brands</c:v>
                </c:pt>
                <c:pt idx="6">
                  <c:v>No of divisions  shopped from</c:v>
                </c:pt>
                <c:pt idx="7">
                  <c:v>No of transactions using PLCB card in 12 months sales in other brands</c:v>
                </c:pt>
                <c:pt idx="8">
                  <c:v>No of days since last online purchase</c:v>
                </c:pt>
                <c:pt idx="9">
                  <c:v>No of transactions returned in 12 months retail sales</c:v>
                </c:pt>
                <c:pt idx="10">
                  <c:v>Discount availed in 12 months retail sales</c:v>
                </c:pt>
                <c:pt idx="11">
                  <c:v>No  of days since last online purchase in other brands</c:v>
                </c:pt>
                <c:pt idx="12">
                  <c:v>12 months response rate to direct mail campaigns </c:v>
                </c:pt>
                <c:pt idx="13">
                  <c:v>No of online transactiones returned in other brands in 6 months </c:v>
                </c:pt>
                <c:pt idx="14">
                  <c:v>No of divisions shopped from in online sales</c:v>
                </c:pt>
                <c:pt idx="15">
                  <c:v>Net margin in 12 months online sales</c:v>
                </c:pt>
                <c:pt idx="16">
                  <c:v>Net sales returned in 12 months  online sales</c:v>
                </c:pt>
                <c:pt idx="17">
                  <c:v>Discount availed on promo in 12 months</c:v>
                </c:pt>
                <c:pt idx="18">
                  <c:v>Net sales using PLCB card in 6 months online sales </c:v>
                </c:pt>
                <c:pt idx="19">
                  <c:v>No of items bought on sale in 6 months online sales</c:v>
                </c:pt>
                <c:pt idx="20">
                  <c:v>No of promotions received in 12 months </c:v>
                </c:pt>
                <c:pt idx="21">
                  <c:v>Net sales returned in 12 months  online sales in other brands </c:v>
                </c:pt>
                <c:pt idx="22">
                  <c:v>No of items returned in 6 months of retail sales</c:v>
                </c:pt>
                <c:pt idx="23">
                  <c:v>Net sales dusring promotion in 12 months </c:v>
                </c:pt>
                <c:pt idx="24">
                  <c:v>No of items bought in 6 months of online sales in other brands </c:v>
                </c:pt>
                <c:pt idx="25">
                  <c:v>No of days since acquisition </c:v>
                </c:pt>
                <c:pt idx="26">
                  <c:v>No of items purchased on sale in 6 months retail sales</c:v>
                </c:pt>
                <c:pt idx="27">
                  <c:v>No of divisions shopped from in retail sales</c:v>
                </c:pt>
                <c:pt idx="28">
                  <c:v>Net sales returned in 12 months retail sales in other brands </c:v>
                </c:pt>
                <c:pt idx="29">
                  <c:v>No of items returned in 6 months of retail sales in other brands </c:v>
                </c:pt>
                <c:pt idx="30">
                  <c:v>No of items bought on sales in 12 months retail sales</c:v>
                </c:pt>
              </c:strCache>
            </c:strRef>
          </c:cat>
          <c:val>
            <c:numRef>
              <c:f>Sheet1!$B$2:$B$32</c:f>
              <c:numCache>
                <c:formatCode>0.00%</c:formatCode>
                <c:ptCount val="31"/>
                <c:pt idx="0">
                  <c:v>0.19563141070000001</c:v>
                </c:pt>
                <c:pt idx="1">
                  <c:v>0.16884795250000001</c:v>
                </c:pt>
                <c:pt idx="2">
                  <c:v>0.12669586729999999</c:v>
                </c:pt>
                <c:pt idx="3">
                  <c:v>5.5125586499999997E-2</c:v>
                </c:pt>
                <c:pt idx="4">
                  <c:v>5.4137442799999998E-2</c:v>
                </c:pt>
                <c:pt idx="5">
                  <c:v>4.9842321799999999E-2</c:v>
                </c:pt>
                <c:pt idx="6">
                  <c:v>4.3540343000000002E-2</c:v>
                </c:pt>
                <c:pt idx="7">
                  <c:v>4.0586805400000002E-2</c:v>
                </c:pt>
                <c:pt idx="8">
                  <c:v>3.4031263200000002E-2</c:v>
                </c:pt>
                <c:pt idx="9">
                  <c:v>3.1570042800000003E-2</c:v>
                </c:pt>
                <c:pt idx="10">
                  <c:v>2.9509027300000001E-2</c:v>
                </c:pt>
                <c:pt idx="11">
                  <c:v>2.86873326E-2</c:v>
                </c:pt>
                <c:pt idx="12">
                  <c:v>2.5439206299999999E-2</c:v>
                </c:pt>
                <c:pt idx="13">
                  <c:v>2.4623559600000001E-2</c:v>
                </c:pt>
                <c:pt idx="14">
                  <c:v>2.2345806199999999E-2</c:v>
                </c:pt>
                <c:pt idx="15">
                  <c:v>1.887316E-2</c:v>
                </c:pt>
                <c:pt idx="16">
                  <c:v>1.44949516E-2</c:v>
                </c:pt>
                <c:pt idx="17">
                  <c:v>9.2770439000000003E-3</c:v>
                </c:pt>
                <c:pt idx="18">
                  <c:v>7.5684050999999999E-3</c:v>
                </c:pt>
                <c:pt idx="19">
                  <c:v>4.6206106E-3</c:v>
                </c:pt>
                <c:pt idx="20">
                  <c:v>4.0362688000000002E-3</c:v>
                </c:pt>
                <c:pt idx="21">
                  <c:v>3.9731788000000002E-3</c:v>
                </c:pt>
                <c:pt idx="22">
                  <c:v>1.4766401E-3</c:v>
                </c:pt>
                <c:pt idx="23">
                  <c:v>9.3757439999999997E-4</c:v>
                </c:pt>
                <c:pt idx="24">
                  <c:v>8.3430359999999999E-4</c:v>
                </c:pt>
                <c:pt idx="25">
                  <c:v>7.9633229999999996E-4</c:v>
                </c:pt>
                <c:pt idx="26">
                  <c:v>6.9914870000000004E-4</c:v>
                </c:pt>
                <c:pt idx="27">
                  <c:v>5.9225689999999997E-4</c:v>
                </c:pt>
                <c:pt idx="28">
                  <c:v>5.546409E-4</c:v>
                </c:pt>
                <c:pt idx="29">
                  <c:v>3.4760789999999998E-4</c:v>
                </c:pt>
                <c:pt idx="30">
                  <c:v>3.0390830000000003E-4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7-4377-B35D-5B546CEDE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668800"/>
        <c:axId val="428669128"/>
      </c:barChart>
      <c:catAx>
        <c:axId val="428668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69128"/>
        <c:crosses val="autoZero"/>
        <c:auto val="1"/>
        <c:lblAlgn val="ctr"/>
        <c:lblOffset val="100"/>
        <c:noMultiLvlLbl val="0"/>
      </c:catAx>
      <c:valAx>
        <c:axId val="428669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10/17/2017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17/10/2017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0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64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0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12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36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28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OCTOBER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          ATHLETA DIRECT MAIL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3" y="20779"/>
            <a:ext cx="9112499" cy="386726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Model outputs on 2017 campaign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66538"/>
              </p:ext>
            </p:extLst>
          </p:nvPr>
        </p:nvGraphicFramePr>
        <p:xfrm>
          <a:off x="378132" y="517309"/>
          <a:ext cx="8377239" cy="1765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466">
                  <a:extLst>
                    <a:ext uri="{9D8B030D-6E8A-4147-A177-3AD203B41FA5}">
                      <a16:colId xmlns:a16="http://schemas.microsoft.com/office/drawing/2014/main" val="1476612627"/>
                    </a:ext>
                  </a:extLst>
                </a:gridCol>
                <a:gridCol w="1049826">
                  <a:extLst>
                    <a:ext uri="{9D8B030D-6E8A-4147-A177-3AD203B41FA5}">
                      <a16:colId xmlns:a16="http://schemas.microsoft.com/office/drawing/2014/main" val="3234728941"/>
                    </a:ext>
                  </a:extLst>
                </a:gridCol>
                <a:gridCol w="1145994">
                  <a:extLst>
                    <a:ext uri="{9D8B030D-6E8A-4147-A177-3AD203B41FA5}">
                      <a16:colId xmlns:a16="http://schemas.microsoft.com/office/drawing/2014/main" val="2704413437"/>
                    </a:ext>
                  </a:extLst>
                </a:gridCol>
                <a:gridCol w="1338328">
                  <a:extLst>
                    <a:ext uri="{9D8B030D-6E8A-4147-A177-3AD203B41FA5}">
                      <a16:colId xmlns:a16="http://schemas.microsoft.com/office/drawing/2014/main" val="1463953835"/>
                    </a:ext>
                  </a:extLst>
                </a:gridCol>
                <a:gridCol w="1017770">
                  <a:extLst>
                    <a:ext uri="{9D8B030D-6E8A-4147-A177-3AD203B41FA5}">
                      <a16:colId xmlns:a16="http://schemas.microsoft.com/office/drawing/2014/main" val="1875450370"/>
                    </a:ext>
                  </a:extLst>
                </a:gridCol>
                <a:gridCol w="1303601">
                  <a:extLst>
                    <a:ext uri="{9D8B030D-6E8A-4147-A177-3AD203B41FA5}">
                      <a16:colId xmlns:a16="http://schemas.microsoft.com/office/drawing/2014/main" val="294972902"/>
                    </a:ext>
                  </a:extLst>
                </a:gridCol>
                <a:gridCol w="1549362">
                  <a:extLst>
                    <a:ext uri="{9D8B030D-6E8A-4147-A177-3AD203B41FA5}">
                      <a16:colId xmlns:a16="http://schemas.microsoft.com/office/drawing/2014/main" val="2123853373"/>
                    </a:ext>
                  </a:extLst>
                </a:gridCol>
                <a:gridCol w="512892">
                  <a:extLst>
                    <a:ext uri="{9D8B030D-6E8A-4147-A177-3AD203B41FA5}">
                      <a16:colId xmlns:a16="http://schemas.microsoft.com/office/drawing/2014/main" val="1762931895"/>
                    </a:ext>
                  </a:extLst>
                </a:gridCol>
              </a:tblGrid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Decile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Num of Customers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Num of Responders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Cumulative Responders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Response rate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% Response captured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Cumulative response rate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Lift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extLst>
                  <a:ext uri="{0D108BD9-81ED-4DB2-BD59-A6C34878D82A}">
                    <a16:rowId xmlns:a16="http://schemas.microsoft.com/office/drawing/2014/main" val="976904414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3748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3748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0.485429349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0.223481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0.485429349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2.2351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428120813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2827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6575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0.366096866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0.3920458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0.425731676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1.960229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3294197961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2289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8864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0.296425796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0.5285314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0.382629716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1.761771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774103232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1905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10769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0.246697747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0.6421203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0.348646724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1.605301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700064483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1670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12439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0.216265216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0.741697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0.322170422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1.483394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225048235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1408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13847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0.182336182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0.8256514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0.298864716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1.376086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216156460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1235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15082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0.15993266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0.8992904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0.279017279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1.284701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3850316788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854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15936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0.110593111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0.9502117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0.257964258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1.187765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278891325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535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16471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0.069282569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0.982112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0.236999626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1.091236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69544773"/>
                  </a:ext>
                </a:extLst>
              </a:tr>
              <a:tr h="1604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7722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16771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0.038850039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24" marR="8024" marT="802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0.217184667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278260355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2" y="2392437"/>
            <a:ext cx="8377239" cy="26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5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3" y="20779"/>
            <a:ext cx="9112499" cy="386726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 Appendix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17557" y="1405973"/>
            <a:ext cx="2962347" cy="27241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is a tree based algorithm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Different trees were trained by tuning different parameters like sample size, eta, no.  of rounds and depth of a tree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Best 50 models out of the 480 trained models were chosen on the basis of Area under ROC curve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4210" name="Picture 2" descr="Image result for decision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4" y="1649896"/>
            <a:ext cx="3086882" cy="23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8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4192" y="644130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2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192" y="644130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1143000" y="642937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45"/>
            <a:ext cx="9144000" cy="347969"/>
          </a:xfrm>
          <a:solidFill>
            <a:schemeClr val="accent1">
              <a:lumMod val="50000"/>
            </a:schemeClr>
          </a:solidFill>
        </p:spPr>
        <p:txBody>
          <a:bodyPr vert="horz" lIns="0" tIns="0" rIns="0" bIns="34287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BACKGROUND AND OBJECTIVE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467140" y="1694067"/>
            <a:ext cx="6848060" cy="3405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To identify customers who will respond to a direct mail campaign</a:t>
            </a:r>
          </a:p>
        </p:txBody>
      </p:sp>
      <p:sp>
        <p:nvSpPr>
          <p:cNvPr id="71" name="Rectangle: Single Corner Snipped 70"/>
          <p:cNvSpPr/>
          <p:nvPr/>
        </p:nvSpPr>
        <p:spPr>
          <a:xfrm>
            <a:off x="467140" y="1287843"/>
            <a:ext cx="6848060" cy="3345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Business Objectives :</a:t>
            </a:r>
          </a:p>
        </p:txBody>
      </p:sp>
      <p:sp>
        <p:nvSpPr>
          <p:cNvPr id="137" name="Rectangle: Single Corner Snipped 136"/>
          <p:cNvSpPr/>
          <p:nvPr/>
        </p:nvSpPr>
        <p:spPr>
          <a:xfrm>
            <a:off x="467140" y="2967732"/>
            <a:ext cx="6883782" cy="33456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Analytical Approach:</a:t>
            </a:r>
          </a:p>
        </p:txBody>
      </p:sp>
      <p:sp>
        <p:nvSpPr>
          <p:cNvPr id="138" name="Rectangle: Rounded Corners 137"/>
          <p:cNvSpPr/>
          <p:nvPr/>
        </p:nvSpPr>
        <p:spPr>
          <a:xfrm>
            <a:off x="467140" y="3376040"/>
            <a:ext cx="6883782" cy="10556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Trained 480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classification  models using four 2016 direct mail campaigns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These four campaigns had 6.4% response 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Selected best 50 models out of the 480 models based on in time validation results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Averaged the results of these 50 models  </a:t>
            </a:r>
          </a:p>
        </p:txBody>
      </p:sp>
    </p:spTree>
    <p:extLst>
      <p:ext uri="{BB962C8B-B14F-4D97-AF65-F5344CB8AC3E}">
        <p14:creationId xmlns:p14="http://schemas.microsoft.com/office/powerpoint/2010/main" val="427559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7528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0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503" y="20778"/>
            <a:ext cx="9112499" cy="464147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Variables used in modeling :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67749" y="806359"/>
            <a:ext cx="4015408" cy="4003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Discount availed on last 6 months of online sales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transactions using PLCB card in last 12 months of online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using PLCB card in last 12 months of retail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using PLCB card in last 6 months of online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amount returned in last 12 months of online sales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margin in last 12 months of online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margin in last 6 months of retail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transactions returned in last 12 months of retail transactions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Discount availed in last 12 months of retail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transactions returned in last 6 months of online transactions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Response rate to direct mails sent in last 12 months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in last 12 months during a promotion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days since last online purchase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items bought on sale in last 6 months online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Discount availed during a promotion in last 12 months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promotions received in last 12 months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items bought on sale in last 12 months of retail purchase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divisions shopped from in retail sales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562061" y="774979"/>
            <a:ext cx="4174435" cy="403514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items returned in last 6 months of retail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items purchased on sale in last 6 months of retail purchases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divisions shopped from in online sales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divisions shopped from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days since acquisition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transactions returned in last 6 months of online transactions in other brands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returned in last 12 months of online transactions in other brands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Days since last online purchase in other brands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amount in last 6 months of online transactions using PLCB card in other brands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transactions in last 12 months using PLCB card in other brands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Net sales amount  returned in last 12 months of retail transactions in other brands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items purchased in last 6 months of online purchases in other brands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No of items returned in last 6 months of retail transactions in other brands  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1"/>
                </a:solidFill>
              </a:rPr>
              <a:t>Days since last retail purchase </a:t>
            </a:r>
          </a:p>
        </p:txBody>
      </p:sp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4" y="152045"/>
            <a:ext cx="8377238" cy="488709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CD835A8-A5EF-4B88-A1F8-417EE30A7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554493"/>
              </p:ext>
            </p:extLst>
          </p:nvPr>
        </p:nvGraphicFramePr>
        <p:xfrm>
          <a:off x="1951742" y="-71410"/>
          <a:ext cx="7110414" cy="533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: Rounded Corners 14"/>
          <p:cNvSpPr/>
          <p:nvPr/>
        </p:nvSpPr>
        <p:spPr>
          <a:xfrm>
            <a:off x="99600" y="1765087"/>
            <a:ext cx="1551398" cy="10556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Variable Importance in the model (in %)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4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4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4" y="20778"/>
            <a:ext cx="9143436" cy="376787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 Model outputs on 2016 campaigns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916450"/>
            <a:ext cx="4039050" cy="38543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766" y="1115233"/>
            <a:ext cx="4761018" cy="36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3" y="20779"/>
            <a:ext cx="9112499" cy="386726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Model outputs on 2016 campaigns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23844" y="957598"/>
            <a:ext cx="2962347" cy="33791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Customers were put in percentiles according to the decreasing order of probability given by the model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Response rate in the upper percentiles was better than the lower percentiles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 initial percentiles have 8 times more response than base response of 6.4%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 initial 50 percentile of customers consist of about 87-88% of responders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" y="882355"/>
            <a:ext cx="5141127" cy="31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76414"/>
            <a:ext cx="8377238" cy="384941"/>
          </a:xfrm>
        </p:spPr>
        <p:txBody>
          <a:bodyPr/>
          <a:lstStyle/>
          <a:p>
            <a:r>
              <a:rPr lang="en-US" dirty="0"/>
              <a:t>At Decile Level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60677"/>
              </p:ext>
            </p:extLst>
          </p:nvPr>
        </p:nvGraphicFramePr>
        <p:xfrm>
          <a:off x="378134" y="555228"/>
          <a:ext cx="8377236" cy="188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06">
                  <a:extLst>
                    <a:ext uri="{9D8B030D-6E8A-4147-A177-3AD203B41FA5}">
                      <a16:colId xmlns:a16="http://schemas.microsoft.com/office/drawing/2014/main" val="3339322713"/>
                    </a:ext>
                  </a:extLst>
                </a:gridCol>
                <a:gridCol w="1033695">
                  <a:extLst>
                    <a:ext uri="{9D8B030D-6E8A-4147-A177-3AD203B41FA5}">
                      <a16:colId xmlns:a16="http://schemas.microsoft.com/office/drawing/2014/main" val="2527055164"/>
                    </a:ext>
                  </a:extLst>
                </a:gridCol>
                <a:gridCol w="1087533">
                  <a:extLst>
                    <a:ext uri="{9D8B030D-6E8A-4147-A177-3AD203B41FA5}">
                      <a16:colId xmlns:a16="http://schemas.microsoft.com/office/drawing/2014/main" val="3198058092"/>
                    </a:ext>
                  </a:extLst>
                </a:gridCol>
                <a:gridCol w="1345957">
                  <a:extLst>
                    <a:ext uri="{9D8B030D-6E8A-4147-A177-3AD203B41FA5}">
                      <a16:colId xmlns:a16="http://schemas.microsoft.com/office/drawing/2014/main" val="2027855589"/>
                    </a:ext>
                  </a:extLst>
                </a:gridCol>
                <a:gridCol w="829110">
                  <a:extLst>
                    <a:ext uri="{9D8B030D-6E8A-4147-A177-3AD203B41FA5}">
                      <a16:colId xmlns:a16="http://schemas.microsoft.com/office/drawing/2014/main" val="596228623"/>
                    </a:ext>
                  </a:extLst>
                </a:gridCol>
                <a:gridCol w="1087533">
                  <a:extLst>
                    <a:ext uri="{9D8B030D-6E8A-4147-A177-3AD203B41FA5}">
                      <a16:colId xmlns:a16="http://schemas.microsoft.com/office/drawing/2014/main" val="976977848"/>
                    </a:ext>
                  </a:extLst>
                </a:gridCol>
                <a:gridCol w="1529007">
                  <a:extLst>
                    <a:ext uri="{9D8B030D-6E8A-4147-A177-3AD203B41FA5}">
                      <a16:colId xmlns:a16="http://schemas.microsoft.com/office/drawing/2014/main" val="2020565781"/>
                    </a:ext>
                  </a:extLst>
                </a:gridCol>
                <a:gridCol w="1033695">
                  <a:extLst>
                    <a:ext uri="{9D8B030D-6E8A-4147-A177-3AD203B41FA5}">
                      <a16:colId xmlns:a16="http://schemas.microsoft.com/office/drawing/2014/main" val="3000652455"/>
                    </a:ext>
                  </a:extLst>
                </a:gridCol>
              </a:tblGrid>
              <a:tr h="266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Num of Customers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Num of Responders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Cumulative Responders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Response rate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% Response captured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Cumulative response rate</a:t>
                      </a:r>
                      <a:endParaRPr lang="en-US" sz="800" b="1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3156607448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11611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11611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28.25%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43.86%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28.25%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accent1"/>
                          </a:solidFill>
                          <a:effectLst/>
                        </a:rPr>
                        <a:t>4.386581974</a:t>
                      </a:r>
                      <a:endParaRPr lang="en-US" sz="9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6" marR="8076" marT="8076" marB="0" anchor="b"/>
                </a:tc>
                <a:extLst>
                  <a:ext uri="{0D108BD9-81ED-4DB2-BD59-A6C34878D82A}">
                    <a16:rowId xmlns:a16="http://schemas.microsoft.com/office/drawing/2014/main" val="4220926005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4880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16491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11.87%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62.30%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20.06%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3.115111676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310999974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3130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19621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7.62%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74.13%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15.91%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2.470907614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597818731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41104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2097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21718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5.10%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82.05%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13.21%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2.051190026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2137320457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1520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23238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3.70%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87.79%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11.31%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1.755841735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4153916296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1022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24260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2.49%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91.65%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9.84%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1.527552589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1739639087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41104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812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25072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1.98%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94.72%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8.71%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1.353122133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2926613228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603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25675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1.47%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97.00%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7.81%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1.212486997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2620054785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41103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450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26125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1.09%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98.70%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7.06%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1.096655988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1501787917"/>
                  </a:ext>
                </a:extLst>
              </a:tr>
              <a:tr h="1615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41104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solidFill>
                            <a:schemeClr val="accent1"/>
                          </a:solidFill>
                          <a:effectLst/>
                        </a:rPr>
                        <a:t>345</a:t>
                      </a:r>
                      <a:endParaRPr lang="en-US" sz="800" b="0" i="0" u="none" strike="noStrike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26470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0.84%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100.00%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6.44%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accent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8076" marR="8076" marT="8076" marB="0" anchor="ctr"/>
                </a:tc>
                <a:extLst>
                  <a:ext uri="{0D108BD9-81ED-4DB2-BD59-A6C34878D82A}">
                    <a16:rowId xmlns:a16="http://schemas.microsoft.com/office/drawing/2014/main" val="3954965002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0503" y="20779"/>
            <a:ext cx="9112499" cy="3867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0" tIns="0" rIns="0" bIns="45716"/>
          <a:lstStyle>
            <a:lvl1pPr algn="l" defTabSz="914306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Avenir LT Std 45 Book" pitchFamily="34" charset="0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Model outputs on 2016 campaigns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" y="2541024"/>
            <a:ext cx="8377236" cy="26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1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4" y="20778"/>
            <a:ext cx="9143436" cy="376787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 Model outputs on 2017 campaign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52843"/>
            <a:ext cx="4363643" cy="2692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4621" y="1170844"/>
            <a:ext cx="4629379" cy="2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4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3" y="20779"/>
            <a:ext cx="9112499" cy="386726"/>
          </a:xfrm>
          <a:solidFill>
            <a:schemeClr val="accent1">
              <a:lumMod val="50000"/>
            </a:schemeClr>
          </a:solidFill>
        </p:spPr>
        <p:txBody>
          <a:bodyPr lIns="0" tIns="0" rIns="0" bIns="45716"/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Model outputs on 2017 campaign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943114" y="1683155"/>
            <a:ext cx="2962347" cy="17706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 initial percentiles have 3 times more response than base response of 21%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 initial 50 percentile of customers consist of about 75% of responders</a:t>
            </a:r>
          </a:p>
          <a:p>
            <a:pPr marL="128588" indent="-128588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" y="957598"/>
            <a:ext cx="5598728" cy="34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4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46282</TotalTime>
  <Words>818</Words>
  <Application>Microsoft Office PowerPoint</Application>
  <PresentationFormat>On-screen Show (16:9)</PresentationFormat>
  <Paragraphs>245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Lucida Sans</vt:lpstr>
      <vt:lpstr>Wingdings</vt:lpstr>
      <vt:lpstr>2_Office Theme</vt:lpstr>
      <vt:lpstr>think-cell Slide</vt:lpstr>
      <vt:lpstr>PowerPoint Presentation</vt:lpstr>
      <vt:lpstr> BACKGROUND AND OBJECTIVE</vt:lpstr>
      <vt:lpstr>  Variables used in modeling :</vt:lpstr>
      <vt:lpstr> </vt:lpstr>
      <vt:lpstr> Model outputs on 2016 campaigns</vt:lpstr>
      <vt:lpstr>Model outputs on 2016 campaigns</vt:lpstr>
      <vt:lpstr>At Decile Level </vt:lpstr>
      <vt:lpstr> Model outputs on 2017 campaign</vt:lpstr>
      <vt:lpstr>Model outputs on 2017 campaign</vt:lpstr>
      <vt:lpstr>Model outputs on 2017 campaign</vt:lpstr>
      <vt:lpstr> 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Saumya Sharma</cp:lastModifiedBy>
  <cp:revision>2286</cp:revision>
  <cp:lastPrinted>2016-10-11T16:44:59Z</cp:lastPrinted>
  <dcterms:created xsi:type="dcterms:W3CDTF">2016-01-16T21:56:10Z</dcterms:created>
  <dcterms:modified xsi:type="dcterms:W3CDTF">2017-10-17T11:21:19Z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