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64" r:id="rId7"/>
    <p:sldId id="265" r:id="rId8"/>
    <p:sldId id="272" r:id="rId9"/>
    <p:sldId id="273" r:id="rId10"/>
    <p:sldId id="25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8B1774-EF10-434B-880B-A207A2A6A9FB}">
          <p14:sldIdLst>
            <p14:sldId id="256"/>
            <p14:sldId id="257"/>
            <p14:sldId id="267"/>
            <p14:sldId id="268"/>
            <p14:sldId id="269"/>
            <p14:sldId id="264"/>
            <p14:sldId id="265"/>
            <p14:sldId id="272"/>
            <p14:sldId id="273"/>
            <p14:sldId id="25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Name_regular_font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030386"/>
            <a:ext cx="7791450" cy="6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logo_on_blue_widescreen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70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ame_regular_font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030386"/>
            <a:ext cx="7791450" cy="6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gid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512235"/>
            <a:ext cx="3327400" cy="444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 Blu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on_blue_widescreen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83"/>
            <a:ext cx="9144000" cy="55118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599435"/>
            <a:ext cx="8115300" cy="1505964"/>
          </a:xfrm>
          <a:prstGeom prst="rect">
            <a:avLst/>
          </a:prstGeom>
        </p:spPr>
        <p:txBody>
          <a:bodyPr anchor="t" anchorCtr="0"/>
          <a:lstStyle>
            <a:lvl1pPr algn="ctr">
              <a:defRPr sz="44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pic>
        <p:nvPicPr>
          <p:cNvPr id="6" name="Picture 3" descr="Lines_thin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Name_regular_font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030386"/>
            <a:ext cx="7791450" cy="6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41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 Whit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599435"/>
            <a:ext cx="8115300" cy="1505964"/>
          </a:xfrm>
          <a:prstGeom prst="rect">
            <a:avLst/>
          </a:prstGeom>
        </p:spPr>
        <p:txBody>
          <a:bodyPr anchor="t" anchorCtr="0"/>
          <a:lstStyle>
            <a:lvl1pPr algn="ctr">
              <a:defRPr sz="4400" b="1" i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pic>
        <p:nvPicPr>
          <p:cNvPr id="7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Name_regular_font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030386"/>
            <a:ext cx="7791450" cy="6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logo_on_white_widescreen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83"/>
            <a:ext cx="9144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954184"/>
          </a:xfrm>
          <a:prstGeom prst="rect">
            <a:avLst/>
          </a:prstGeom>
          <a:solidFill>
            <a:srgbClr val="2485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" descr="Lines_thick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4185"/>
            <a:ext cx="9144000" cy="91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304526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"/>
            <a:ext cx="9144000" cy="6485467"/>
          </a:xfrm>
          <a:prstGeom prst="rect">
            <a:avLst/>
          </a:prstGeom>
          <a:solidFill>
            <a:srgbClr val="6C18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411148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1"/>
            <a:ext cx="9144000" cy="648546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206750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Lines_thick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4185"/>
            <a:ext cx="9144000" cy="91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E4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rgbClr val="000E41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358307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3614717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2969790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468"/>
            <a:ext cx="9144000" cy="1138239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000E41"/>
              </a:solidFill>
            </a:endParaRPr>
          </a:p>
        </p:txBody>
      </p:sp>
      <p:pic>
        <p:nvPicPr>
          <p:cNvPr id="6" name="Picture 1" descr="Rectangles_left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" y="5840591"/>
            <a:ext cx="19843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218541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Supporting Statement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53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468"/>
            <a:ext cx="9144000" cy="1138239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000E41"/>
              </a:solidFill>
            </a:endParaRPr>
          </a:p>
        </p:txBody>
      </p:sp>
      <p:pic>
        <p:nvPicPr>
          <p:cNvPr id="9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Supporting Statement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218541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93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489477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Supporting Statement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el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Rectangles_left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" y="5840591"/>
            <a:ext cx="19843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76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el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76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6logo_lockup_COLOR_201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6011333"/>
            <a:ext cx="8102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logo_on_blue_widescreen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213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6logo_lockup_COLOR_201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6011333"/>
            <a:ext cx="8102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gid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512235"/>
            <a:ext cx="3327400" cy="444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61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3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3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FD61-C5A8-4573-A4CC-C34E0A1F2EF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AT US Category Preference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4" name="Picture 4" descr="gid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0795" y="368299"/>
            <a:ext cx="2982410" cy="298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4895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Name_regular_font.ti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9170" y="6048375"/>
            <a:ext cx="6694590" cy="41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Trebuchet MS" panose="020B0603020202020204" pitchFamily="34" charset="0"/>
              </a:rPr>
              <a:t>Appendix</a:t>
            </a:r>
            <a:endParaRPr lang="en-US" sz="4000" dirty="0">
              <a:latin typeface="Trebuchet MS" panose="020B0603020202020204" pitchFamily="34" charset="0"/>
            </a:endParaRPr>
          </a:p>
        </p:txBody>
      </p:sp>
      <p:pic>
        <p:nvPicPr>
          <p:cNvPr id="4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6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rebuchet MS" panose="020B0603020202020204" pitchFamily="34" charset="0"/>
              </a:rPr>
              <a:t>LambdaMart</a:t>
            </a: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 smtClean="0">
                <a:latin typeface="Trebuchet MS" panose="020B0603020202020204" pitchFamily="34" charset="0"/>
              </a:rPr>
              <a:t>We make the </a:t>
            </a:r>
            <a:r>
              <a:rPr lang="en-US" sz="6000" dirty="0" err="1" smtClean="0">
                <a:latin typeface="Trebuchet MS" panose="020B0603020202020204" pitchFamily="34" charset="0"/>
              </a:rPr>
              <a:t>basemodel</a:t>
            </a:r>
            <a:r>
              <a:rPr lang="en-US" sz="6000" dirty="0" smtClean="0">
                <a:latin typeface="Trebuchet MS" panose="020B0603020202020204" pitchFamily="34" charset="0"/>
              </a:rPr>
              <a:t> for {</a:t>
            </a:r>
            <a:r>
              <a:rPr lang="en-US" sz="6000" dirty="0" err="1" smtClean="0">
                <a:latin typeface="Trebuchet MS" panose="020B0603020202020204" pitchFamily="34" charset="0"/>
              </a:rPr>
              <a:t>x</a:t>
            </a:r>
            <a:r>
              <a:rPr lang="en-US" sz="6000" baseline="-25000" dirty="0" err="1" smtClean="0">
                <a:latin typeface="Trebuchet MS" panose="020B0603020202020204" pitchFamily="34" charset="0"/>
              </a:rPr>
              <a:t>i,</a:t>
            </a:r>
            <a:r>
              <a:rPr lang="en-US" sz="6000" dirty="0" err="1" smtClean="0">
                <a:latin typeface="Trebuchet MS" panose="020B0603020202020204" pitchFamily="34" charset="0"/>
              </a:rPr>
              <a:t>y</a:t>
            </a:r>
            <a:r>
              <a:rPr lang="en-US" sz="60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6000" dirty="0" smtClean="0">
                <a:latin typeface="Trebuchet MS" panose="020B0603020202020204" pitchFamily="34" charset="0"/>
              </a:rPr>
              <a:t>} by using least square regression tree which gives scores </a:t>
            </a:r>
            <a:r>
              <a:rPr lang="en-US" sz="6000" dirty="0" err="1" smtClean="0">
                <a:latin typeface="Trebuchet MS" panose="020B0603020202020204" pitchFamily="34" charset="0"/>
              </a:rPr>
              <a:t>s</a:t>
            </a:r>
            <a:r>
              <a:rPr lang="en-US" sz="60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6000" dirty="0" smtClean="0">
                <a:latin typeface="Trebuchet MS" panose="020B0603020202020204" pitchFamily="34" charset="0"/>
              </a:rPr>
              <a:t> .</a:t>
            </a:r>
          </a:p>
          <a:p>
            <a:endParaRPr lang="en-US" sz="6000" dirty="0" smtClean="0">
              <a:latin typeface="Trebuchet MS" panose="020B0603020202020204" pitchFamily="34" charset="0"/>
            </a:endParaRPr>
          </a:p>
          <a:p>
            <a:r>
              <a:rPr lang="en-US" sz="6000" dirty="0" smtClean="0">
                <a:latin typeface="Trebuchet MS" panose="020B0603020202020204" pitchFamily="34" charset="0"/>
              </a:rPr>
              <a:t>Utility function C is</a:t>
            </a:r>
          </a:p>
          <a:p>
            <a:endParaRPr lang="en-US" sz="6000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6000" dirty="0" smtClean="0">
                <a:latin typeface="Trebuchet MS" panose="020B0603020202020204" pitchFamily="34" charset="0"/>
              </a:rPr>
              <a:t>                ∑</a:t>
            </a:r>
            <a:r>
              <a:rPr lang="en-US" sz="6000" baseline="-25000" dirty="0" smtClean="0">
                <a:latin typeface="Trebuchet MS" panose="020B0603020202020204" pitchFamily="34" charset="0"/>
              </a:rPr>
              <a:t>{</a:t>
            </a:r>
            <a:r>
              <a:rPr lang="en-US" sz="6000" baseline="-25000" dirty="0" err="1" smtClean="0">
                <a:latin typeface="Trebuchet MS" panose="020B0603020202020204" pitchFamily="34" charset="0"/>
              </a:rPr>
              <a:t>i,j</a:t>
            </a:r>
            <a:r>
              <a:rPr lang="en-US" sz="6000" baseline="-25000" dirty="0" smtClean="0">
                <a:latin typeface="Trebuchet MS" panose="020B0603020202020204" pitchFamily="34" charset="0"/>
              </a:rPr>
              <a:t>}</a:t>
            </a:r>
            <a:r>
              <a:rPr lang="en-US" sz="6000" dirty="0" smtClean="0">
                <a:latin typeface="Trebuchet MS" panose="020B0603020202020204" pitchFamily="34" charset="0"/>
              </a:rPr>
              <a:t>|∆</a:t>
            </a:r>
            <a:r>
              <a:rPr lang="en-US" sz="6000" dirty="0" err="1" smtClean="0">
                <a:latin typeface="Trebuchet MS" panose="020B0603020202020204" pitchFamily="34" charset="0"/>
              </a:rPr>
              <a:t>z</a:t>
            </a:r>
            <a:r>
              <a:rPr lang="en-US" sz="6000" baseline="-25000" dirty="0" err="1" smtClean="0">
                <a:latin typeface="Trebuchet MS" panose="020B0603020202020204" pitchFamily="34" charset="0"/>
              </a:rPr>
              <a:t>ij</a:t>
            </a:r>
            <a:r>
              <a:rPr lang="en-US" sz="6000" dirty="0" err="1" smtClean="0">
                <a:latin typeface="Trebuchet MS" panose="020B0603020202020204" pitchFamily="34" charset="0"/>
              </a:rPr>
              <a:t>|log</a:t>
            </a:r>
            <a:r>
              <a:rPr lang="en-US" sz="6000" dirty="0" smtClean="0">
                <a:latin typeface="Trebuchet MS" panose="020B0603020202020204" pitchFamily="34" charset="0"/>
              </a:rPr>
              <a:t>(1+exp</a:t>
            </a:r>
            <a:r>
              <a:rPr lang="en-US" sz="6000" baseline="1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-</a:t>
            </a:r>
            <a:r>
              <a:rPr lang="el-GR" sz="6000" baseline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σ</a:t>
            </a:r>
            <a:r>
              <a:rPr lang="en-US" sz="6000" baseline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(</a:t>
            </a:r>
            <a:r>
              <a:rPr lang="en-US" sz="6000" baseline="1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s</a:t>
            </a:r>
            <a:r>
              <a:rPr lang="en-US" sz="60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i</a:t>
            </a:r>
            <a:r>
              <a:rPr lang="en-US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-</a:t>
            </a:r>
            <a:r>
              <a:rPr lang="en-US" sz="6000" baseline="1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s</a:t>
            </a:r>
            <a:r>
              <a:rPr lang="en-US" sz="60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j</a:t>
            </a:r>
            <a:r>
              <a:rPr lang="en-US" sz="6000" baseline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)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)</a:t>
            </a:r>
          </a:p>
          <a:p>
            <a:pPr marL="0" indent="0">
              <a:buNone/>
            </a:pP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Times New Roman"/>
            </a:endParaRPr>
          </a:p>
          <a:p>
            <a:pPr marL="0" indent="0">
              <a:buNone/>
            </a:pP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Times New Roman"/>
              </a:rPr>
              <a:t>     </a:t>
            </a:r>
            <a:r>
              <a:rPr lang="en-US" sz="6000" dirty="0" smtClean="0">
                <a:latin typeface="Trebuchet MS" panose="020B0603020202020204" pitchFamily="34" charset="0"/>
                <a:cs typeface="Times New Roman"/>
              </a:rPr>
              <a:t>where </a:t>
            </a:r>
            <a:r>
              <a:rPr lang="en-US" sz="6000" dirty="0">
                <a:latin typeface="Trebuchet MS" panose="020B0603020202020204" pitchFamily="34" charset="0"/>
              </a:rPr>
              <a:t>∆</a:t>
            </a:r>
            <a:r>
              <a:rPr lang="en-US" sz="6000" dirty="0" err="1" smtClean="0">
                <a:latin typeface="Trebuchet MS" panose="020B0603020202020204" pitchFamily="34" charset="0"/>
              </a:rPr>
              <a:t>z</a:t>
            </a:r>
            <a:r>
              <a:rPr lang="en-US" sz="6000" baseline="-25000" dirty="0" err="1" smtClean="0">
                <a:latin typeface="Trebuchet MS" panose="020B0603020202020204" pitchFamily="34" charset="0"/>
              </a:rPr>
              <a:t>ij</a:t>
            </a:r>
            <a:r>
              <a:rPr lang="en-US" sz="6000" baseline="-25000" dirty="0" smtClean="0">
                <a:latin typeface="Trebuchet MS" panose="020B0603020202020204" pitchFamily="34" charset="0"/>
              </a:rPr>
              <a:t> </a:t>
            </a:r>
            <a:r>
              <a:rPr lang="en-US" sz="6000" dirty="0" smtClean="0">
                <a:latin typeface="Trebuchet MS" panose="020B0603020202020204" pitchFamily="34" charset="0"/>
              </a:rPr>
              <a:t>is the difference in </a:t>
            </a:r>
            <a:r>
              <a:rPr lang="en-US" sz="6000" dirty="0" err="1" smtClean="0">
                <a:latin typeface="Trebuchet MS" panose="020B0603020202020204" pitchFamily="34" charset="0"/>
              </a:rPr>
              <a:t>ndcg</a:t>
            </a:r>
            <a:r>
              <a:rPr lang="en-US" sz="6000" dirty="0" smtClean="0">
                <a:latin typeface="Trebuchet MS" panose="020B0603020202020204" pitchFamily="34" charset="0"/>
              </a:rPr>
              <a:t> when the ranks of </a:t>
            </a:r>
            <a:r>
              <a:rPr lang="en-US" sz="6000" dirty="0" err="1" smtClean="0">
                <a:latin typeface="Trebuchet MS" panose="020B0603020202020204" pitchFamily="34" charset="0"/>
              </a:rPr>
              <a:t>i</a:t>
            </a:r>
            <a:r>
              <a:rPr lang="en-US" sz="6000" dirty="0" smtClean="0">
                <a:latin typeface="Trebuchet MS" panose="020B0603020202020204" pitchFamily="34" charset="0"/>
              </a:rPr>
              <a:t> and j      are interchanged.</a:t>
            </a:r>
            <a:endParaRPr lang="en-US" sz="6000" dirty="0" smtClean="0">
              <a:latin typeface="Trebuchet MS" panose="020B0603020202020204" pitchFamily="34" charset="0"/>
              <a:cs typeface="Times New Roman"/>
            </a:endParaRPr>
          </a:p>
          <a:p>
            <a:pPr marL="0" indent="0">
              <a:buNone/>
            </a:pPr>
            <a:endParaRPr lang="en-US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Times New Roman"/>
            </a:endParaRPr>
          </a:p>
          <a:p>
            <a:r>
              <a:rPr lang="en-US" sz="6000" dirty="0" smtClean="0">
                <a:latin typeface="Trebuchet MS" panose="020B0603020202020204" pitchFamily="34" charset="0"/>
                <a:cs typeface="Times New Roman"/>
              </a:rPr>
              <a:t>Set number of trees </a:t>
            </a:r>
            <a:r>
              <a:rPr lang="en-US" sz="6000" dirty="0" err="1" smtClean="0">
                <a:latin typeface="Trebuchet MS" panose="020B0603020202020204" pitchFamily="34" charset="0"/>
                <a:cs typeface="Times New Roman"/>
              </a:rPr>
              <a:t>N,number</a:t>
            </a:r>
            <a:r>
              <a:rPr lang="en-US" sz="6000" dirty="0" smtClean="0">
                <a:latin typeface="Trebuchet MS" panose="020B0603020202020204" pitchFamily="34" charset="0"/>
                <a:cs typeface="Times New Roman"/>
              </a:rPr>
              <a:t> of training samples </a:t>
            </a:r>
            <a:r>
              <a:rPr lang="en-US" sz="6000" dirty="0" err="1" smtClean="0">
                <a:latin typeface="Trebuchet MS" panose="020B0603020202020204" pitchFamily="34" charset="0"/>
                <a:cs typeface="Times New Roman"/>
              </a:rPr>
              <a:t>m,number</a:t>
            </a:r>
            <a:r>
              <a:rPr lang="en-US" sz="6000" dirty="0" smtClean="0">
                <a:latin typeface="Trebuchet MS" panose="020B0603020202020204" pitchFamily="34" charset="0"/>
                <a:cs typeface="Times New Roman"/>
              </a:rPr>
              <a:t> of leaves per tree </a:t>
            </a:r>
            <a:r>
              <a:rPr lang="en-US" sz="6000" dirty="0" err="1" smtClean="0">
                <a:latin typeface="Trebuchet MS" panose="020B0603020202020204" pitchFamily="34" charset="0"/>
                <a:cs typeface="Times New Roman"/>
              </a:rPr>
              <a:t>L,learning</a:t>
            </a:r>
            <a:r>
              <a:rPr lang="en-US" sz="6000" dirty="0" smtClean="0">
                <a:latin typeface="Trebuchet MS" panose="020B0603020202020204" pitchFamily="34" charset="0"/>
                <a:cs typeface="Times New Roman"/>
              </a:rPr>
              <a:t> rate</a:t>
            </a:r>
            <a:r>
              <a:rPr lang="en-US" sz="6000" dirty="0">
                <a:latin typeface="Trebuchet MS" panose="020B0603020202020204" pitchFamily="34" charset="0"/>
              </a:rPr>
              <a:t> </a:t>
            </a:r>
            <a:r>
              <a:rPr lang="el-GR" sz="6000" dirty="0" smtClean="0">
                <a:latin typeface="Trebuchet MS" panose="020B0603020202020204" pitchFamily="34" charset="0"/>
                <a:cs typeface="Times New Roman"/>
              </a:rPr>
              <a:t>η</a:t>
            </a:r>
            <a:endParaRPr lang="en-US" sz="6000" dirty="0" smtClean="0">
              <a:latin typeface="Trebuchet MS" panose="020B0603020202020204" pitchFamily="34" charset="0"/>
              <a:cs typeface="Times New Roman"/>
            </a:endParaRPr>
          </a:p>
          <a:p>
            <a:pPr marL="0" indent="0">
              <a:buNone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 </a:t>
            </a:r>
            <a:endParaRPr lang="en-US" sz="60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5373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Trebuchet MS" panose="020B0603020202020204" pitchFamily="34" charset="0"/>
              </a:rPr>
              <a:t>For </a:t>
            </a:r>
            <a:r>
              <a:rPr lang="en-US" sz="2000" dirty="0" err="1" smtClean="0">
                <a:latin typeface="Trebuchet MS" panose="020B0603020202020204" pitchFamily="34" charset="0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</a:rPr>
              <a:t>=0 to m do</a:t>
            </a:r>
          </a:p>
          <a:p>
            <a:pPr marL="457200" lvl="1"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    F</a:t>
            </a:r>
            <a:r>
              <a:rPr lang="en-US" sz="2000" baseline="-25000" dirty="0" smtClean="0">
                <a:latin typeface="Trebuchet MS" panose="020B0603020202020204" pitchFamily="34" charset="0"/>
              </a:rPr>
              <a:t>0</a:t>
            </a:r>
            <a:r>
              <a:rPr lang="en-US" sz="2000" dirty="0" smtClean="0">
                <a:latin typeface="Trebuchet MS" panose="020B0603020202020204" pitchFamily="34" charset="0"/>
              </a:rPr>
              <a:t>(x</a:t>
            </a:r>
            <a:r>
              <a:rPr lang="en-US" sz="2000" baseline="-25000" dirty="0" smtClean="0">
                <a:latin typeface="Trebuchet MS" panose="020B0603020202020204" pitchFamily="34" charset="0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</a:rPr>
              <a:t>)=</a:t>
            </a:r>
            <a:r>
              <a:rPr lang="en-US" sz="2000" dirty="0" err="1" smtClean="0">
                <a:latin typeface="Trebuchet MS" panose="020B0603020202020204" pitchFamily="34" charset="0"/>
              </a:rPr>
              <a:t>BaseModel</a:t>
            </a:r>
            <a:r>
              <a:rPr lang="en-US" sz="2000" dirty="0" smtClean="0">
                <a:latin typeface="Trebuchet MS" panose="020B0603020202020204" pitchFamily="34" charset="0"/>
              </a:rPr>
              <a:t>(x</a:t>
            </a:r>
            <a:r>
              <a:rPr lang="en-US" sz="2000" baseline="-25000" dirty="0" smtClean="0">
                <a:latin typeface="Trebuchet MS" panose="020B0603020202020204" pitchFamily="34" charset="0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</a:rPr>
              <a:t>)	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rebuchet MS" panose="020B0603020202020204" pitchFamily="34" charset="0"/>
              </a:rPr>
              <a:t>End for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rebuchet MS" panose="020B0603020202020204" pitchFamily="34" charset="0"/>
              </a:rPr>
              <a:t>For k=1 to N do </a:t>
            </a:r>
          </a:p>
          <a:p>
            <a:pPr marL="457200" lvl="1"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    for </a:t>
            </a:r>
            <a:r>
              <a:rPr lang="en-US" sz="2000" dirty="0" err="1" smtClean="0">
                <a:latin typeface="Trebuchet MS" panose="020B0603020202020204" pitchFamily="34" charset="0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</a:rPr>
              <a:t>=0 to m do </a:t>
            </a:r>
          </a:p>
          <a:p>
            <a:pPr marL="457200" lvl="1"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          </a:t>
            </a:r>
            <a:r>
              <a:rPr lang="en-US" sz="2000" dirty="0" err="1" smtClean="0">
                <a:latin typeface="Trebuchet MS" panose="020B0603020202020204" pitchFamily="34" charset="0"/>
              </a:rPr>
              <a:t>y</a:t>
            </a:r>
            <a:r>
              <a:rPr lang="en-US" sz="20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</a:rPr>
              <a:t>=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∂C/∂</a:t>
            </a:r>
            <a:r>
              <a:rPr lang="en-US" sz="2000" dirty="0" smtClean="0">
                <a:latin typeface="Trebuchet MS" panose="020B0603020202020204" pitchFamily="34" charset="0"/>
              </a:rPr>
              <a:t>F</a:t>
            </a:r>
            <a:r>
              <a:rPr lang="en-US" sz="2000" baseline="-25000" dirty="0" smtClean="0">
                <a:latin typeface="Trebuchet MS" panose="020B0603020202020204" pitchFamily="34" charset="0"/>
              </a:rPr>
              <a:t>k-1</a:t>
            </a:r>
            <a:r>
              <a:rPr lang="en-US" sz="2000" dirty="0" smtClean="0">
                <a:latin typeface="Trebuchet MS" panose="020B0603020202020204" pitchFamily="34" charset="0"/>
              </a:rPr>
              <a:t>(x</a:t>
            </a:r>
            <a:r>
              <a:rPr lang="en-US" sz="2000" baseline="-25000" dirty="0" smtClean="0">
                <a:latin typeface="Trebuchet MS" panose="020B0603020202020204" pitchFamily="34" charset="0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          </a:t>
            </a:r>
            <a:r>
              <a:rPr lang="en-US" sz="2000" dirty="0" err="1" smtClean="0">
                <a:latin typeface="Trebuchet MS" panose="020B0603020202020204" pitchFamily="34" charset="0"/>
              </a:rPr>
              <a:t>w</a:t>
            </a:r>
            <a:r>
              <a:rPr lang="en-US" sz="20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2000" baseline="-25000" dirty="0" smtClean="0">
                <a:latin typeface="Trebuchet MS" panose="020B0603020202020204" pitchFamily="34" charset="0"/>
              </a:rPr>
              <a:t>=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∂</a:t>
            </a:r>
            <a:r>
              <a:rPr lang="en-US" sz="2000" dirty="0" err="1" smtClean="0">
                <a:latin typeface="Trebuchet MS" panose="020B0603020202020204" pitchFamily="34" charset="0"/>
              </a:rPr>
              <a:t>y</a:t>
            </a:r>
            <a:r>
              <a:rPr lang="en-US" sz="20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2000" baseline="-25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/</a:t>
            </a:r>
            <a:r>
              <a:rPr lang="en-US" sz="2000" dirty="0">
                <a:latin typeface="Trebuchet MS" panose="020B0603020202020204" pitchFamily="34" charset="0"/>
                <a:cs typeface="Times New Roman"/>
              </a:rPr>
              <a:t>∂</a:t>
            </a:r>
            <a:r>
              <a:rPr lang="en-US" sz="2000" dirty="0">
                <a:latin typeface="Trebuchet MS" panose="020B0603020202020204" pitchFamily="34" charset="0"/>
              </a:rPr>
              <a:t>F</a:t>
            </a:r>
            <a:r>
              <a:rPr lang="en-US" sz="2000" baseline="-25000" dirty="0">
                <a:latin typeface="Trebuchet MS" panose="020B0603020202020204" pitchFamily="34" charset="0"/>
              </a:rPr>
              <a:t>k-1</a:t>
            </a:r>
            <a:r>
              <a:rPr lang="en-US" sz="2000" dirty="0">
                <a:latin typeface="Trebuchet MS" panose="020B0603020202020204" pitchFamily="34" charset="0"/>
              </a:rPr>
              <a:t>(x</a:t>
            </a:r>
            <a:r>
              <a:rPr lang="en-US" sz="2000" baseline="-25000" dirty="0">
                <a:latin typeface="Trebuchet MS" panose="020B0603020202020204" pitchFamily="34" charset="0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    end for </a:t>
            </a:r>
          </a:p>
          <a:p>
            <a:pPr marL="457200" lvl="1"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    {</a:t>
            </a:r>
            <a:r>
              <a:rPr lang="en-US" sz="2000" dirty="0" err="1" smtClean="0">
                <a:latin typeface="Trebuchet MS" panose="020B0603020202020204" pitchFamily="34" charset="0"/>
              </a:rPr>
              <a:t>R</a:t>
            </a:r>
            <a:r>
              <a:rPr lang="en-US" sz="2000" baseline="-25000" dirty="0" err="1" smtClean="0">
                <a:latin typeface="Trebuchet MS" panose="020B0603020202020204" pitchFamily="34" charset="0"/>
              </a:rPr>
              <a:t>lk</a:t>
            </a:r>
            <a:r>
              <a:rPr lang="en-US" sz="2000" dirty="0" smtClean="0">
                <a:latin typeface="Trebuchet MS" panose="020B0603020202020204" pitchFamily="34" charset="0"/>
              </a:rPr>
              <a:t>} //Create L leaf tree on </a:t>
            </a:r>
            <a:r>
              <a:rPr lang="en-US" sz="2000" dirty="0">
                <a:latin typeface="Trebuchet MS" panose="020B0603020202020204" pitchFamily="34" charset="0"/>
              </a:rPr>
              <a:t>{</a:t>
            </a:r>
            <a:r>
              <a:rPr lang="en-US" sz="2000" dirty="0" err="1">
                <a:latin typeface="Trebuchet MS" panose="020B0603020202020204" pitchFamily="34" charset="0"/>
              </a:rPr>
              <a:t>x</a:t>
            </a:r>
            <a:r>
              <a:rPr lang="en-US" sz="2000" baseline="-25000" dirty="0" err="1">
                <a:latin typeface="Trebuchet MS" panose="020B0603020202020204" pitchFamily="34" charset="0"/>
              </a:rPr>
              <a:t>i,</a:t>
            </a:r>
            <a:r>
              <a:rPr lang="en-US" sz="2000" dirty="0" err="1">
                <a:latin typeface="Trebuchet MS" panose="020B0603020202020204" pitchFamily="34" charset="0"/>
              </a:rPr>
              <a:t>y</a:t>
            </a:r>
            <a:r>
              <a:rPr lang="en-US" sz="2000" baseline="-25000" dirty="0" err="1">
                <a:latin typeface="Trebuchet MS" panose="020B0603020202020204" pitchFamily="34" charset="0"/>
              </a:rPr>
              <a:t>i</a:t>
            </a:r>
            <a:r>
              <a:rPr lang="en-US" sz="2000" dirty="0">
                <a:latin typeface="Trebuchet MS" panose="020B0603020202020204" pitchFamily="34" charset="0"/>
              </a:rPr>
              <a:t>} 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    </a:t>
            </a:r>
            <a:r>
              <a:rPr lang="el-GR" sz="2000" dirty="0" smtClean="0">
                <a:latin typeface="Trebuchet MS" panose="020B0603020202020204" pitchFamily="34" charset="0"/>
                <a:cs typeface="Times New Roman"/>
              </a:rPr>
              <a:t>ϒ</a:t>
            </a:r>
            <a:r>
              <a:rPr lang="en-US" sz="2000" baseline="-25000" dirty="0" err="1" smtClean="0">
                <a:latin typeface="Trebuchet MS" panose="020B0603020202020204" pitchFamily="34" charset="0"/>
                <a:cs typeface="Times New Roman"/>
              </a:rPr>
              <a:t>lk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=(∑</a:t>
            </a:r>
            <a:r>
              <a:rPr lang="en-US" sz="2000" baseline="-25000" dirty="0" err="1" smtClean="0">
                <a:latin typeface="Trebuchet MS" panose="020B0603020202020204" pitchFamily="34" charset="0"/>
                <a:cs typeface="Times New Roman"/>
              </a:rPr>
              <a:t>x</a:t>
            </a:r>
            <a:r>
              <a:rPr lang="en-US" sz="2000" baseline="-60000" dirty="0" err="1" smtClean="0">
                <a:latin typeface="Trebuchet MS" panose="020B0603020202020204" pitchFamily="34" charset="0"/>
                <a:cs typeface="Times New Roman"/>
              </a:rPr>
              <a:t>i</a:t>
            </a:r>
            <a:r>
              <a:rPr lang="en-US" sz="2000" baseline="-24000" dirty="0" err="1" smtClean="0">
                <a:latin typeface="Trebuchet MS" panose="020B0603020202020204" pitchFamily="34" charset="0"/>
                <a:cs typeface="Times New Roman"/>
              </a:rPr>
              <a:t>ϵR</a:t>
            </a:r>
            <a:r>
              <a:rPr lang="en-US" sz="2000" baseline="-58000" dirty="0" err="1" smtClean="0">
                <a:latin typeface="Trebuchet MS" panose="020B0603020202020204" pitchFamily="34" charset="0"/>
                <a:cs typeface="Times New Roman"/>
              </a:rPr>
              <a:t>lk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  <a:cs typeface="Times New Roman"/>
              </a:rPr>
              <a:t>y</a:t>
            </a:r>
            <a:r>
              <a:rPr lang="en-US" sz="2000" baseline="-25000" dirty="0" err="1" smtClean="0">
                <a:latin typeface="Trebuchet MS" panose="020B0603020202020204" pitchFamily="34" charset="0"/>
                <a:cs typeface="Times New Roman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)/</a:t>
            </a:r>
            <a:r>
              <a:rPr lang="en-US" sz="2000" dirty="0">
                <a:latin typeface="Trebuchet MS" panose="020B0603020202020204" pitchFamily="34" charset="0"/>
                <a:cs typeface="Times New Roman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(</a:t>
            </a:r>
            <a:r>
              <a:rPr lang="en-US" sz="2000" dirty="0">
                <a:latin typeface="Trebuchet MS" panose="020B0603020202020204" pitchFamily="34" charset="0"/>
                <a:cs typeface="Times New Roman"/>
              </a:rPr>
              <a:t>∑</a:t>
            </a:r>
            <a:r>
              <a:rPr lang="en-US" sz="2000" baseline="-25000" dirty="0" err="1">
                <a:latin typeface="Trebuchet MS" panose="020B0603020202020204" pitchFamily="34" charset="0"/>
                <a:cs typeface="Times New Roman"/>
              </a:rPr>
              <a:t>x</a:t>
            </a:r>
            <a:r>
              <a:rPr lang="en-US" sz="2000" baseline="-60000" dirty="0" err="1">
                <a:latin typeface="Trebuchet MS" panose="020B0603020202020204" pitchFamily="34" charset="0"/>
                <a:cs typeface="Times New Roman"/>
              </a:rPr>
              <a:t>i</a:t>
            </a:r>
            <a:r>
              <a:rPr lang="en-US" sz="2000" baseline="-24000" dirty="0" err="1">
                <a:latin typeface="Trebuchet MS" panose="020B0603020202020204" pitchFamily="34" charset="0"/>
                <a:cs typeface="Times New Roman"/>
              </a:rPr>
              <a:t>ϵR</a:t>
            </a:r>
            <a:r>
              <a:rPr lang="en-US" sz="2000" baseline="-58000" dirty="0" err="1">
                <a:latin typeface="Trebuchet MS" panose="020B0603020202020204" pitchFamily="34" charset="0"/>
                <a:cs typeface="Times New Roman"/>
              </a:rPr>
              <a:t>lk</a:t>
            </a:r>
            <a:r>
              <a:rPr lang="en-US" sz="2000" dirty="0">
                <a:latin typeface="Trebuchet MS" panose="020B0603020202020204" pitchFamily="34" charset="0"/>
                <a:cs typeface="Times New Roman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  <a:cs typeface="Times New Roman"/>
              </a:rPr>
              <a:t>w</a:t>
            </a:r>
            <a:r>
              <a:rPr lang="en-US" sz="2000" baseline="-25000" dirty="0" err="1" smtClean="0">
                <a:latin typeface="Trebuchet MS" panose="020B0603020202020204" pitchFamily="34" charset="0"/>
                <a:cs typeface="Times New Roman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Trebuchet MS" panose="020B0603020202020204" pitchFamily="34" charset="0"/>
                <a:cs typeface="Times New Roman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     </a:t>
            </a:r>
            <a:r>
              <a:rPr lang="en-US" sz="2000" dirty="0" err="1" smtClean="0">
                <a:latin typeface="Trebuchet MS" panose="020B0603020202020204" pitchFamily="34" charset="0"/>
                <a:cs typeface="Times New Roman"/>
              </a:rPr>
              <a:t>F</a:t>
            </a:r>
            <a:r>
              <a:rPr lang="en-US" sz="2000" baseline="-25000" dirty="0" err="1" smtClean="0">
                <a:latin typeface="Trebuchet MS" panose="020B0603020202020204" pitchFamily="34" charset="0"/>
                <a:cs typeface="Times New Roman"/>
              </a:rPr>
              <a:t>k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(x</a:t>
            </a:r>
            <a:r>
              <a:rPr lang="en-US" sz="2000" baseline="-25000" dirty="0" smtClean="0">
                <a:latin typeface="Trebuchet MS" panose="020B0603020202020204" pitchFamily="34" charset="0"/>
                <a:cs typeface="Times New Roman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)=</a:t>
            </a:r>
            <a:r>
              <a:rPr lang="en-US" sz="2000" dirty="0">
                <a:latin typeface="Trebuchet MS" panose="020B0603020202020204" pitchFamily="34" charset="0"/>
                <a:cs typeface="Times New Roman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F</a:t>
            </a:r>
            <a:r>
              <a:rPr lang="en-US" sz="2000" baseline="-25000" dirty="0" smtClean="0">
                <a:latin typeface="Trebuchet MS" panose="020B0603020202020204" pitchFamily="34" charset="0"/>
                <a:cs typeface="Times New Roman"/>
              </a:rPr>
              <a:t>k-1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(x</a:t>
            </a:r>
            <a:r>
              <a:rPr lang="en-US" sz="2000" baseline="-25000" dirty="0" smtClean="0">
                <a:latin typeface="Trebuchet MS" panose="020B0603020202020204" pitchFamily="34" charset="0"/>
                <a:cs typeface="Times New Roman"/>
              </a:rPr>
              <a:t>i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) + </a:t>
            </a:r>
            <a:r>
              <a:rPr lang="el-GR" sz="2000" dirty="0" smtClean="0">
                <a:latin typeface="Trebuchet MS" panose="020B0603020202020204" pitchFamily="34" charset="0"/>
                <a:cs typeface="Times New Roman"/>
              </a:rPr>
              <a:t>η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∑</a:t>
            </a:r>
            <a:r>
              <a:rPr lang="en-US" sz="2000" baseline="-25000" dirty="0" smtClean="0">
                <a:latin typeface="Trebuchet MS" panose="020B0603020202020204" pitchFamily="34" charset="0"/>
              </a:rPr>
              <a:t>l</a:t>
            </a:r>
            <a:r>
              <a:rPr lang="el-GR" sz="2000" dirty="0">
                <a:latin typeface="Trebuchet MS" panose="020B0603020202020204" pitchFamily="34" charset="0"/>
                <a:cs typeface="Times New Roman"/>
              </a:rPr>
              <a:t> ϒ</a:t>
            </a:r>
            <a:r>
              <a:rPr lang="en-US" sz="2000" baseline="-25000" dirty="0" err="1" smtClean="0">
                <a:latin typeface="Trebuchet MS" panose="020B0603020202020204" pitchFamily="34" charset="0"/>
                <a:cs typeface="Times New Roman"/>
              </a:rPr>
              <a:t>lk</a:t>
            </a:r>
            <a:r>
              <a:rPr lang="en-US" sz="2000" baseline="-25000" dirty="0" smtClean="0">
                <a:latin typeface="Trebuchet MS" panose="020B0603020202020204" pitchFamily="34" charset="0"/>
                <a:cs typeface="Times New Roman"/>
              </a:rPr>
              <a:t>*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I(x</a:t>
            </a:r>
            <a:r>
              <a:rPr lang="en-US" sz="2000" baseline="-25000" dirty="0" smtClean="0">
                <a:latin typeface="Trebuchet MS" panose="020B0603020202020204" pitchFamily="34" charset="0"/>
                <a:cs typeface="Times New Roman"/>
              </a:rPr>
              <a:t>i</a:t>
            </a:r>
            <a:r>
              <a:rPr lang="el-GR" sz="2000" dirty="0" smtClean="0">
                <a:latin typeface="Trebuchet MS" panose="020B0603020202020204" pitchFamily="34" charset="0"/>
                <a:cs typeface="Times New Roman"/>
              </a:rPr>
              <a:t>ϵ</a:t>
            </a:r>
            <a:r>
              <a:rPr lang="en-US" sz="2000" dirty="0" err="1" smtClean="0">
                <a:latin typeface="Trebuchet MS" panose="020B0603020202020204" pitchFamily="34" charset="0"/>
                <a:cs typeface="Times New Roman"/>
              </a:rPr>
              <a:t>R</a:t>
            </a:r>
            <a:r>
              <a:rPr lang="en-US" sz="2000" baseline="-25000" dirty="0" err="1" smtClean="0">
                <a:latin typeface="Trebuchet MS" panose="020B0603020202020204" pitchFamily="34" charset="0"/>
                <a:cs typeface="Times New Roman"/>
              </a:rPr>
              <a:t>lk</a:t>
            </a: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rebuchet MS" panose="020B0603020202020204" pitchFamily="34" charset="0"/>
                <a:cs typeface="Times New Roman"/>
              </a:rPr>
              <a:t>End for </a:t>
            </a:r>
            <a:endParaRPr lang="en-US" sz="2000" dirty="0">
              <a:latin typeface="Trebuchet MS" panose="020B0603020202020204" pitchFamily="34" charset="0"/>
              <a:cs typeface="Times New Roman"/>
            </a:endParaRPr>
          </a:p>
          <a:p>
            <a:pPr marL="457200" lvl="1" indent="0">
              <a:buNone/>
            </a:pPr>
            <a:endParaRPr lang="en-US" sz="1600" dirty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526" y="609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rebuchet MS" panose="020B0603020202020204" pitchFamily="34" charset="0"/>
              </a:rPr>
              <a:t>Background and Approach</a:t>
            </a:r>
            <a:r>
              <a:rPr lang="en-US" sz="2800" dirty="0" smtClean="0">
                <a:latin typeface="Trebuchet MS" panose="020B0603020202020204" pitchFamily="34" charset="0"/>
              </a:rPr>
              <a:t>: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526" y="1350718"/>
            <a:ext cx="7994074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AT has 19 categories for Women’s division.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Category Preference is used for ranking those categories for a </a:t>
            </a:r>
            <a:r>
              <a:rPr lang="en-US" dirty="0" err="1" smtClean="0">
                <a:latin typeface="Trebuchet MS" panose="020B0603020202020204" pitchFamily="34" charset="0"/>
              </a:rPr>
              <a:t>masterkey</a:t>
            </a:r>
            <a:r>
              <a:rPr lang="en-US" dirty="0" smtClean="0">
                <a:latin typeface="Trebuchet MS" panose="020B0603020202020204" pitchFamily="34" charset="0"/>
              </a:rPr>
              <a:t> in which there is some engagement in terms of last 12 months of transactions or last 3 months of browse.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Algorithm used is </a:t>
            </a:r>
            <a:r>
              <a:rPr lang="en-US" b="1" dirty="0" err="1" smtClean="0">
                <a:latin typeface="Trebuchet MS" panose="020B0603020202020204" pitchFamily="34" charset="0"/>
              </a:rPr>
              <a:t>LambdaMart</a:t>
            </a:r>
            <a:r>
              <a:rPr lang="en-US" b="1" dirty="0" smtClean="0">
                <a:latin typeface="Trebuchet MS" panose="020B0603020202020204" pitchFamily="34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</a:rPr>
              <a:t>and we maximize a metric called ‘</a:t>
            </a:r>
            <a:r>
              <a:rPr lang="en-US" b="1" dirty="0" smtClean="0">
                <a:latin typeface="Trebuchet MS" panose="020B0603020202020204" pitchFamily="34" charset="0"/>
              </a:rPr>
              <a:t>normalized discounted cumulative gain (</a:t>
            </a:r>
            <a:r>
              <a:rPr lang="en-US" b="1" dirty="0" err="1" smtClean="0">
                <a:latin typeface="Trebuchet MS" panose="020B0603020202020204" pitchFamily="34" charset="0"/>
              </a:rPr>
              <a:t>ndcg</a:t>
            </a:r>
            <a:r>
              <a:rPr lang="en-US" b="1" dirty="0" smtClean="0">
                <a:latin typeface="Trebuchet MS" panose="020B0603020202020204" pitchFamily="34" charset="0"/>
              </a:rPr>
              <a:t>)’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100000  </a:t>
            </a:r>
            <a:r>
              <a:rPr lang="en-US" dirty="0" err="1">
                <a:latin typeface="Trebuchet MS" panose="020B0603020202020204" pitchFamily="34" charset="0"/>
              </a:rPr>
              <a:t>masterkeys</a:t>
            </a:r>
            <a:r>
              <a:rPr lang="en-US" dirty="0">
                <a:latin typeface="Trebuchet MS" panose="020B0603020202020204" pitchFamily="34" charset="0"/>
              </a:rPr>
              <a:t> with categories in which they had shown some </a:t>
            </a:r>
            <a:r>
              <a:rPr lang="en-US" dirty="0" err="1">
                <a:latin typeface="Trebuchet MS" panose="020B0603020202020204" pitchFamily="34" charset="0"/>
              </a:rPr>
              <a:t>engagemnet</a:t>
            </a:r>
            <a:r>
              <a:rPr lang="en-US" dirty="0">
                <a:latin typeface="Trebuchet MS" panose="020B0603020202020204" pitchFamily="34" charset="0"/>
              </a:rPr>
              <a:t> in 2015 were used to train the model to predict what they would buy in each of these categories in </a:t>
            </a:r>
            <a:r>
              <a:rPr lang="en-US" dirty="0" smtClean="0">
                <a:latin typeface="Trebuchet MS" panose="020B0603020202020204" pitchFamily="34" charset="0"/>
              </a:rPr>
              <a:t>Jan-Mar,2016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Variables used were :transactions in the last 12 </a:t>
            </a:r>
            <a:r>
              <a:rPr lang="en-US" dirty="0" err="1">
                <a:latin typeface="Trebuchet MS" panose="020B0603020202020204" pitchFamily="34" charset="0"/>
              </a:rPr>
              <a:t>months,transactions</a:t>
            </a:r>
            <a:r>
              <a:rPr lang="en-US" dirty="0">
                <a:latin typeface="Trebuchet MS" panose="020B0603020202020204" pitchFamily="34" charset="0"/>
              </a:rPr>
              <a:t> in the same period last </a:t>
            </a:r>
            <a:r>
              <a:rPr lang="en-US" dirty="0" err="1">
                <a:latin typeface="Trebuchet MS" panose="020B0603020202020204" pitchFamily="34" charset="0"/>
              </a:rPr>
              <a:t>year,browse</a:t>
            </a:r>
            <a:r>
              <a:rPr lang="en-US" dirty="0">
                <a:latin typeface="Trebuchet MS" panose="020B0603020202020204" pitchFamily="34" charset="0"/>
              </a:rPr>
              <a:t> history in last 3 months</a:t>
            </a:r>
            <a:r>
              <a:rPr lang="en-US" dirty="0" smtClean="0">
                <a:latin typeface="Trebuchet MS" panose="020B0603020202020204" pitchFamily="34" charset="0"/>
              </a:rPr>
              <a:t>.</a:t>
            </a:r>
          </a:p>
          <a:p>
            <a:pPr marL="0" lvl="1"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en-US" dirty="0" smtClean="0">
                <a:latin typeface="Trebuchet MS" panose="020B0603020202020204" pitchFamily="34" charset="0"/>
              </a:rPr>
              <a:t>*</a:t>
            </a:r>
            <a:r>
              <a:rPr lang="en-US" sz="1200" dirty="0" err="1" smtClean="0">
                <a:latin typeface="Trebuchet MS" panose="020B0603020202020204" pitchFamily="34" charset="0"/>
              </a:rPr>
              <a:t>LambdaMart</a:t>
            </a:r>
            <a:r>
              <a:rPr lang="en-US" sz="1200" dirty="0" smtClean="0">
                <a:latin typeface="Trebuchet MS" panose="020B0603020202020204" pitchFamily="34" charset="0"/>
              </a:rPr>
              <a:t> in detail in appendix</a:t>
            </a:r>
            <a:endParaRPr lang="en-US" sz="1200" dirty="0">
              <a:latin typeface="Trebuchet MS" panose="020B0603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latin typeface="Trebuchet MS" panose="020B0603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latin typeface="Trebuchet MS" panose="020B0603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rebuchet MS" panose="020B0603020202020204" pitchFamily="34" charset="0"/>
            </a:endParaRPr>
          </a:p>
          <a:p>
            <a:pPr lvl="1"/>
            <a:endParaRPr lang="en-US" dirty="0" smtClean="0">
              <a:latin typeface="Trebuchet MS" panose="020B0603020202020204" pitchFamily="34" charset="0"/>
            </a:endParaRPr>
          </a:p>
        </p:txBody>
      </p:sp>
      <p:pic>
        <p:nvPicPr>
          <p:cNvPr id="8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rebuchet MS" panose="020B0603020202020204" pitchFamily="34" charset="0"/>
              </a:rPr>
              <a:t>Normalized Discounted Cumulative Gain 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6526" y="1350718"/>
                <a:ext cx="7994074" cy="703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Discounted Cumulative Gain at a particular rank p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rebuchet MS" panose="020B0603020202020204" pitchFamily="34" charset="0"/>
                  </a:rPr>
                  <a:t> 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   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DCG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p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𝑟𝑒𝑙</m:t>
                        </m:r>
                      </m:e>
                    </m:nary>
                  </m:oMath>
                </a14:m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i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/log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2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(i+1)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    where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rel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i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is the relevance (items purchased in a                  category for our case) at position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i</a:t>
                </a:r>
                <a:endParaRPr lang="en-US" sz="2400" dirty="0" smtClean="0">
                  <a:latin typeface="Trebuchet MS" panose="020B0603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Let maximum possible </a:t>
                </a:r>
                <a:r>
                  <a:rPr lang="en-US" sz="2400" dirty="0">
                    <a:latin typeface="Trebuchet MS" panose="020B0603020202020204" pitchFamily="34" charset="0"/>
                  </a:rPr>
                  <a:t>Discounted Cumulative Gain 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be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IDCG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p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.Then normalized discounted cumulative gain,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nDCG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p</a:t>
                </a:r>
                <a:r>
                  <a:rPr lang="en-US" sz="2400" dirty="0">
                    <a:latin typeface="Trebuchet MS" panose="020B0603020202020204" pitchFamily="34" charset="0"/>
                  </a:rPr>
                  <a:t>=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DCG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p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/</a:t>
                </a:r>
                <a:r>
                  <a:rPr lang="en-US" sz="2400" dirty="0"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IDCG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p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We take mean of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nDCG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p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for all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masterkeys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and we try to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maximise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it.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Trebuchet MS" panose="020B0603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latin typeface="Trebuchet MS" panose="020B0603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Trebuchet MS" panose="020B0603020202020204" pitchFamily="34" charset="0"/>
                </a:endParaRPr>
              </a:p>
              <a:p>
                <a:pPr lvl="1"/>
                <a:endParaRPr lang="en-US" sz="1600" dirty="0" smtClean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6" y="1350718"/>
                <a:ext cx="7994074" cy="7039428"/>
              </a:xfrm>
              <a:prstGeom prst="rect">
                <a:avLst/>
              </a:prstGeom>
              <a:blipFill rotWithShape="1">
                <a:blip r:embed="rId2"/>
                <a:stretch>
                  <a:fillRect l="-1143" r="-1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 descr="Lines_thin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Rectangles_left.ti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0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Demonstration of NDCG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505242"/>
              </p:ext>
            </p:extLst>
          </p:nvPr>
        </p:nvGraphicFramePr>
        <p:xfrm>
          <a:off x="436418" y="1066800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72782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r>
                        <a:rPr lang="en-US" baseline="0" dirty="0" smtClean="0"/>
                        <a:t> given by  algorithm A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98386" marR="9838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 marL="98386" marR="983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log</a:t>
                      </a:r>
                      <a:r>
                        <a:rPr lang="en-US" sz="1800" baseline="-25000" dirty="0" smtClean="0">
                          <a:latin typeface="Trebuchet MS" panose="020B0603020202020204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(i+1)</a:t>
                      </a:r>
                    </a:p>
                    <a:p>
                      <a:endParaRPr lang="en-US" dirty="0"/>
                    </a:p>
                  </a:txBody>
                  <a:tcPr marL="98386" marR="983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rel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-25000" dirty="0" smtClean="0"/>
                        <a:t>/</a:t>
                      </a: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log</a:t>
                      </a:r>
                      <a:r>
                        <a:rPr lang="en-US" sz="1800" baseline="-25000" dirty="0" smtClean="0">
                          <a:latin typeface="Trebuchet MS" panose="020B0603020202020204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(i+1)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98386" marR="98386"/>
                </a:tc>
              </a:tr>
              <a:tr h="2763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</a:tr>
              <a:tr h="2763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1.58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1.26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</a:tr>
              <a:tr h="2763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1.5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</a:tr>
              <a:tr h="2763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2.32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98386" marR="98386" anchor="ctr"/>
                </a:tc>
              </a:tr>
              <a:tr h="2763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2.58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0.39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</a:tr>
              <a:tr h="2763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2.80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0.71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2618" y="4419600"/>
                <a:ext cx="81534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The above illustrates the ranks given by algorithm A to categories for a particular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masterkey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Trebuchet MS" panose="020B0603020202020204" pitchFamily="34" charset="0"/>
                  </a:rPr>
                  <a:t>Rel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i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latin typeface="Trebuchet MS" panose="020B0603020202020204" pitchFamily="34" charset="0"/>
                  </a:rPr>
                  <a:t> 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illustrates the actual value of items purchased from a category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rebuchet MS" panose="020B0603020202020204" pitchFamily="34" charset="0"/>
                  </a:rPr>
                  <a:t>DCG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6</a:t>
                </a:r>
                <a:r>
                  <a:rPr lang="en-US" sz="2400" dirty="0">
                    <a:latin typeface="Trebuchet MS" panose="020B0603020202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/>
                          </a:rPr>
                          <m:t>𝑟𝑒𝑙</m:t>
                        </m:r>
                      </m:e>
                    </m:nary>
                  </m:oMath>
                </a14:m>
                <a:r>
                  <a:rPr lang="en-US" sz="2400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400" dirty="0">
                    <a:latin typeface="Trebuchet MS" panose="020B0603020202020204" pitchFamily="34" charset="0"/>
                  </a:rPr>
                  <a:t>/log</a:t>
                </a:r>
                <a:r>
                  <a:rPr lang="en-US" sz="2400" baseline="-25000" dirty="0">
                    <a:latin typeface="Trebuchet MS" panose="020B0603020202020204" pitchFamily="34" charset="0"/>
                  </a:rPr>
                  <a:t>2</a:t>
                </a:r>
                <a:r>
                  <a:rPr lang="en-US" sz="2400" dirty="0">
                    <a:latin typeface="Trebuchet MS" panose="020B0603020202020204" pitchFamily="34" charset="0"/>
                  </a:rPr>
                  <a:t>(i+1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)=6.86</a:t>
                </a:r>
                <a:endParaRPr lang="en-US" sz="2400" dirty="0">
                  <a:latin typeface="Trebuchet MS" panose="020B0603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8" y="4419600"/>
                <a:ext cx="81534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972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21799"/>
              </p:ext>
            </p:extLst>
          </p:nvPr>
        </p:nvGraphicFramePr>
        <p:xfrm>
          <a:off x="457200" y="6096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 by</a:t>
                      </a:r>
                      <a:r>
                        <a:rPr lang="en-US" baseline="0" dirty="0" smtClean="0"/>
                        <a:t> Ideal algorithm (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 marL="98386" marR="983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log</a:t>
                      </a:r>
                      <a:r>
                        <a:rPr lang="en-US" sz="1800" baseline="-25000" dirty="0" smtClean="0">
                          <a:latin typeface="Trebuchet MS" panose="020B0603020202020204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(i+1)</a:t>
                      </a:r>
                    </a:p>
                  </a:txBody>
                  <a:tcPr marL="98386" marR="983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rel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-25000" dirty="0" smtClean="0"/>
                        <a:t>/</a:t>
                      </a: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log</a:t>
                      </a:r>
                      <a:r>
                        <a:rPr lang="en-US" sz="1800" baseline="-25000" dirty="0" smtClean="0">
                          <a:latin typeface="Trebuchet MS" panose="020B0603020202020204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(i+1)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8386" marR="9838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1.58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2.32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2.58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2.80</a:t>
                      </a:r>
                      <a:endParaRPr lang="en-US" dirty="0">
                        <a:effectLst/>
                      </a:endParaRPr>
                    </a:p>
                  </a:txBody>
                  <a:tcPr marL="98386" marR="98386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4114800"/>
                <a:ext cx="7848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IDCG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6</a:t>
                </a:r>
                <a:r>
                  <a:rPr lang="en-US" sz="2400" dirty="0">
                    <a:latin typeface="Trebuchet MS" panose="020B0603020202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/>
                          </a:rPr>
                          <m:t>𝑟𝑒𝑙</m:t>
                        </m:r>
                      </m:e>
                    </m:nary>
                  </m:oMath>
                </a14:m>
                <a:r>
                  <a:rPr lang="en-US" sz="2400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400" dirty="0">
                    <a:latin typeface="Trebuchet MS" panose="020B0603020202020204" pitchFamily="34" charset="0"/>
                  </a:rPr>
                  <a:t>/log</a:t>
                </a:r>
                <a:r>
                  <a:rPr lang="en-US" sz="2400" baseline="-25000" dirty="0">
                    <a:latin typeface="Trebuchet MS" panose="020B0603020202020204" pitchFamily="34" charset="0"/>
                  </a:rPr>
                  <a:t>2</a:t>
                </a:r>
                <a:r>
                  <a:rPr lang="en-US" sz="2400" dirty="0">
                    <a:latin typeface="Trebuchet MS" panose="020B0603020202020204" pitchFamily="34" charset="0"/>
                  </a:rPr>
                  <a:t>(i+1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)=7.14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nDCG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6 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for algorithm A  =DCG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6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/IDCG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6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=6.86/7.14=0.96</a:t>
                </a:r>
                <a:endParaRPr lang="en-US" sz="2400" baseline="-25000" dirty="0">
                  <a:latin typeface="Trebuchet MS" panose="020B0603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14800"/>
                <a:ext cx="78486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088" t="-49239" b="-14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175"/>
            <a:ext cx="8382000" cy="53308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sz="1600" dirty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Trebuchet MS" panose="020B0603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33401"/>
            <a:ext cx="8229600" cy="537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1000 </a:t>
            </a:r>
            <a:r>
              <a:rPr lang="en-US" sz="2400" dirty="0" err="1" smtClean="0">
                <a:latin typeface="Trebuchet MS" panose="020B0603020202020204" pitchFamily="34" charset="0"/>
              </a:rPr>
              <a:t>masterkeys</a:t>
            </a:r>
            <a:r>
              <a:rPr lang="en-US" sz="2400" dirty="0" smtClean="0">
                <a:latin typeface="Trebuchet MS" panose="020B0603020202020204" pitchFamily="34" charset="0"/>
              </a:rPr>
              <a:t> were randomly selected from the training dataset and </a:t>
            </a:r>
            <a:r>
              <a:rPr lang="en-US" sz="2400" dirty="0" err="1" smtClean="0">
                <a:latin typeface="Trebuchet MS" panose="020B0603020202020204" pitchFamily="34" charset="0"/>
              </a:rPr>
              <a:t>ndcg</a:t>
            </a:r>
            <a:r>
              <a:rPr lang="en-US" sz="2400" dirty="0" smtClean="0">
                <a:latin typeface="Trebuchet MS" panose="020B0603020202020204" pitchFamily="34" charset="0"/>
              </a:rPr>
              <a:t> was computed for them by taking the score of the model for ranking</a:t>
            </a:r>
          </a:p>
          <a:p>
            <a:pPr marL="457200" lvl="1" indent="0">
              <a:buNone/>
            </a:pPr>
            <a:endParaRPr lang="en-US" sz="1600" dirty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rebuchet MS" panose="020B0603020202020204" pitchFamily="34" charset="0"/>
              </a:rPr>
              <a:t>    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latin typeface="Trebuchet MS" panose="020B0603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90115"/>
              </p:ext>
            </p:extLst>
          </p:nvPr>
        </p:nvGraphicFramePr>
        <p:xfrm>
          <a:off x="1524000" y="3124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NDCG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Rank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Rank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Rank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Trebuchet MS" panose="020B0603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33401"/>
            <a:ext cx="8229600" cy="537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rebuchet MS" panose="020B0603020202020204" pitchFamily="34" charset="0"/>
              </a:rPr>
              <a:t>Business </a:t>
            </a:r>
            <a:r>
              <a:rPr lang="en-US" sz="2000" dirty="0" err="1" smtClean="0">
                <a:latin typeface="Trebuchet MS" panose="020B0603020202020204" pitchFamily="34" charset="0"/>
              </a:rPr>
              <a:t>Logic:We</a:t>
            </a:r>
            <a:r>
              <a:rPr lang="en-US" sz="2000" dirty="0" smtClean="0">
                <a:latin typeface="Trebuchet MS" panose="020B0603020202020204" pitchFamily="34" charset="0"/>
              </a:rPr>
              <a:t> predict that what a particular </a:t>
            </a:r>
            <a:r>
              <a:rPr lang="en-US" sz="2000" dirty="0" err="1" smtClean="0">
                <a:latin typeface="Trebuchet MS" panose="020B0603020202020204" pitchFamily="34" charset="0"/>
              </a:rPr>
              <a:t>masterkey</a:t>
            </a:r>
            <a:r>
              <a:rPr lang="en-US" sz="2000" dirty="0" smtClean="0">
                <a:latin typeface="Trebuchet MS" panose="020B0603020202020204" pitchFamily="34" charset="0"/>
              </a:rPr>
              <a:t> for a particular category bought in the same period last </a:t>
            </a:r>
            <a:r>
              <a:rPr lang="en-US" sz="2000" dirty="0" err="1" smtClean="0">
                <a:latin typeface="Trebuchet MS" panose="020B0603020202020204" pitchFamily="34" charset="0"/>
              </a:rPr>
              <a:t>year,he</a:t>
            </a:r>
            <a:r>
              <a:rPr lang="en-US" sz="2000" dirty="0" smtClean="0">
                <a:latin typeface="Trebuchet MS" panose="020B0603020202020204" pitchFamily="34" charset="0"/>
              </a:rPr>
              <a:t> will buy the same in the same period this year.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rebuchet MS" panose="020B0603020202020204" pitchFamily="34" charset="0"/>
              </a:rPr>
              <a:t>On a testing dataset of 1000 </a:t>
            </a:r>
            <a:r>
              <a:rPr lang="en-US" sz="2000" dirty="0" err="1" smtClean="0">
                <a:latin typeface="Trebuchet MS" panose="020B0603020202020204" pitchFamily="34" charset="0"/>
              </a:rPr>
              <a:t>masterkeys</a:t>
            </a:r>
            <a:r>
              <a:rPr lang="en-US" sz="2000" dirty="0" smtClean="0">
                <a:latin typeface="Trebuchet MS" panose="020B0603020202020204" pitchFamily="34" charset="0"/>
              </a:rPr>
              <a:t> ,we compared the </a:t>
            </a:r>
            <a:r>
              <a:rPr lang="en-US" sz="2000" dirty="0" err="1" smtClean="0">
                <a:latin typeface="Trebuchet MS" panose="020B0603020202020204" pitchFamily="34" charset="0"/>
              </a:rPr>
              <a:t>ndcg</a:t>
            </a:r>
            <a:r>
              <a:rPr lang="en-US" sz="2000" dirty="0" smtClean="0">
                <a:latin typeface="Trebuchet MS" panose="020B0603020202020204" pitchFamily="34" charset="0"/>
              </a:rPr>
              <a:t> of the </a:t>
            </a:r>
            <a:r>
              <a:rPr lang="en-US" sz="2000" dirty="0" err="1" smtClean="0">
                <a:latin typeface="Trebuchet MS" panose="020B0603020202020204" pitchFamily="34" charset="0"/>
              </a:rPr>
              <a:t>lambdamart</a:t>
            </a:r>
            <a:r>
              <a:rPr lang="en-US" sz="2000" dirty="0" smtClean="0">
                <a:latin typeface="Trebuchet MS" panose="020B0603020202020204" pitchFamily="34" charset="0"/>
              </a:rPr>
              <a:t> model and business logic.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rebuchet MS" panose="020B0603020202020204" pitchFamily="34" charset="0"/>
              </a:rPr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74930"/>
              </p:ext>
            </p:extLst>
          </p:nvPr>
        </p:nvGraphicFramePr>
        <p:xfrm>
          <a:off x="1066800" y="3429000"/>
          <a:ext cx="7010400" cy="2761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664970"/>
                <a:gridCol w="1139190"/>
                <a:gridCol w="1139190"/>
                <a:gridCol w="1402080"/>
              </a:tblGrid>
              <a:tr h="90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LambdaMart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period Business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year Business Logic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Recently clicked</a:t>
                      </a:r>
                      <a:r>
                        <a:rPr lang="en-US" baseline="0" dirty="0" smtClean="0"/>
                        <a:t> Business Logic </a:t>
                      </a:r>
                      <a:endParaRPr lang="en-US" dirty="0"/>
                    </a:p>
                  </a:txBody>
                  <a:tcPr/>
                </a:tc>
              </a:tr>
              <a:tr h="524349">
                <a:tc>
                  <a:txBody>
                    <a:bodyPr/>
                    <a:lstStyle/>
                    <a:p>
                      <a:r>
                        <a:rPr lang="en-US" dirty="0" smtClean="0"/>
                        <a:t>Rank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0.229</a:t>
                      </a:r>
                      <a:endParaRPr lang="en-US" dirty="0"/>
                    </a:p>
                  </a:txBody>
                  <a:tcPr/>
                </a:tc>
              </a:tr>
              <a:tr h="524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Rank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524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Rank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baseline="0" dirty="0" smtClean="0"/>
                        <a:t> 19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36140"/>
              </p:ext>
            </p:extLst>
          </p:nvPr>
        </p:nvGraphicFramePr>
        <p:xfrm>
          <a:off x="457200" y="2362200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LambdaMart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period Business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year Business Logic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Recently clicked</a:t>
                      </a:r>
                      <a:r>
                        <a:rPr lang="en-US" baseline="0" dirty="0" smtClean="0"/>
                        <a:t> Business Logic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to top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to top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to top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1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86463"/>
              </p:ext>
            </p:extLst>
          </p:nvPr>
        </p:nvGraphicFramePr>
        <p:xfrm>
          <a:off x="457200" y="1600200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LambdaMart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period Business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year Business Logic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Recently clicked</a:t>
                      </a:r>
                      <a:r>
                        <a:rPr lang="en-US" baseline="0" dirty="0" smtClean="0"/>
                        <a:t> Business Logic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to top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to top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to top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70258"/>
      </p:ext>
    </p:extLst>
  </p:cSld>
  <p:clrMapOvr>
    <a:masterClrMapping/>
  </p:clrMapOvr>
</p:sld>
</file>

<file path=ppt/theme/theme1.xml><?xml version="1.0" encoding="utf-8"?>
<a:theme xmlns:a="http://schemas.openxmlformats.org/drawingml/2006/main" name="Working Copy May 4 2015vJo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Working Copy May 4 2015vJoe</Template>
  <TotalTime>2083</TotalTime>
  <Words>600</Words>
  <Application>Microsoft Office PowerPoint</Application>
  <PresentationFormat>On-screen Show (4:3)</PresentationFormat>
  <Paragraphs>200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Working Copy May 4 2015vJoe</vt:lpstr>
      <vt:lpstr>AT US Category Preference</vt:lpstr>
      <vt:lpstr>PowerPoint Presentation</vt:lpstr>
      <vt:lpstr>PowerPoint Presentation</vt:lpstr>
      <vt:lpstr>Demonstration of NDCG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LambdaMart</vt:lpstr>
      <vt:lpstr>PowerPoint Presentation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Pareto NBD Model</dc:title>
  <dc:creator>Mithun Ghosh</dc:creator>
  <cp:lastModifiedBy>Saumya Sharma</cp:lastModifiedBy>
  <cp:revision>62</cp:revision>
  <dcterms:created xsi:type="dcterms:W3CDTF">2015-07-03T05:14:03Z</dcterms:created>
  <dcterms:modified xsi:type="dcterms:W3CDTF">2016-05-19T14:59:11Z</dcterms:modified>
</cp:coreProperties>
</file>