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7" r:id="rId2"/>
  </p:sldMasterIdLst>
  <p:notesMasterIdLst>
    <p:notesMasterId r:id="rId8"/>
  </p:notesMasterIdLst>
  <p:handoutMasterIdLst>
    <p:handoutMasterId r:id="rId9"/>
  </p:handoutMasterIdLst>
  <p:sldIdLst>
    <p:sldId id="288" r:id="rId3"/>
    <p:sldId id="289" r:id="rId4"/>
    <p:sldId id="290" r:id="rId5"/>
    <p:sldId id="292" r:id="rId6"/>
    <p:sldId id="293" r:id="rId7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41"/>
    <a:srgbClr val="E7E7E7"/>
    <a:srgbClr val="2485ED"/>
    <a:srgbClr val="6C1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5" autoAdjust="0"/>
    <p:restoredTop sz="96801" autoAdjust="0"/>
  </p:normalViewPr>
  <p:slideViewPr>
    <p:cSldViewPr snapToGrid="0" snapToObjects="1">
      <p:cViewPr varScale="1">
        <p:scale>
          <a:sx n="72" d="100"/>
          <a:sy n="72" d="100"/>
        </p:scale>
        <p:origin x="1344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4" d="100"/>
        <a:sy n="10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006B0-55B5-A94B-972C-DE525CA2EB25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1B5B2-D6C0-A546-8F0A-27543F67F0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7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0FF39-401E-6444-B1F5-76F9F2BA9CD5}" type="datetime1">
              <a:rPr lang="en-US" smtClean="0"/>
              <a:t>5/18/2017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521B3-8F2F-8E4A-B255-8BA8EDCE80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19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01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60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34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oleObject" Target="../embeddings/oleObject1.bin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5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7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59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2915735"/>
            <a:ext cx="7410450" cy="1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0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95325" y="4922799"/>
            <a:ext cx="6477000" cy="5720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1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5800" y="1032933"/>
            <a:ext cx="7410450" cy="183726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grpSp>
        <p:nvGrpSpPr>
          <p:cNvPr id="2" name="Group 39"/>
          <p:cNvGrpSpPr>
            <a:grpSpLocks noChangeAspect="1"/>
          </p:cNvGrpSpPr>
          <p:nvPr userDrawn="1"/>
        </p:nvGrpSpPr>
        <p:grpSpPr>
          <a:xfrm>
            <a:off x="762008" y="5875869"/>
            <a:ext cx="7616919" cy="414867"/>
            <a:chOff x="762001" y="4540250"/>
            <a:chExt cx="7434072" cy="300993"/>
          </a:xfrm>
        </p:grpSpPr>
        <p:pic>
          <p:nvPicPr>
            <p:cNvPr id="41" name="Picture 40" descr="6logo_lockup_GREY_EVEN_01.2016.png"/>
            <p:cNvPicPr>
              <a:picLocks noChangeAspect="1"/>
            </p:cNvPicPr>
            <p:nvPr userDrawn="1"/>
          </p:nvPicPr>
          <p:blipFill>
            <a:blip r:embed="rId2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2001" y="4540250"/>
              <a:ext cx="7434072" cy="295305"/>
            </a:xfrm>
            <a:prstGeom prst="rect">
              <a:avLst/>
            </a:prstGeom>
          </p:spPr>
        </p:pic>
        <p:pic>
          <p:nvPicPr>
            <p:cNvPr id="42" name="Picture 41" descr="6logo_lockup_GREY_EVEN_01.2016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85164" y="4580069"/>
              <a:ext cx="860425" cy="261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6484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90" y="2121"/>
          <a:ext cx="158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2121"/>
                        <a:ext cx="1587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226485"/>
            <a:ext cx="8377238" cy="1272116"/>
          </a:xfrm>
          <a:prstGeom prst="rect">
            <a:avLst/>
          </a:prstGeom>
        </p:spPr>
        <p:txBody>
          <a:bodyPr lIns="0" tIns="0" rIns="0" bIns="45716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13422" y="6578600"/>
            <a:ext cx="447993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6214648"/>
            <a:ext cx="8377238" cy="338554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6" y="6656745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7" y="8221"/>
            <a:ext cx="3019425" cy="215444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948360" y="-23777"/>
            <a:ext cx="813052" cy="257115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429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915735"/>
            <a:ext cx="6597502" cy="1495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325" y="4922800"/>
            <a:ext cx="6477000" cy="5720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32933"/>
            <a:ext cx="6597502" cy="183726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grpSp>
        <p:nvGrpSpPr>
          <p:cNvPr id="2" name="Group 5"/>
          <p:cNvGrpSpPr/>
          <p:nvPr/>
        </p:nvGrpSpPr>
        <p:grpSpPr>
          <a:xfrm>
            <a:off x="7514711" y="770467"/>
            <a:ext cx="1050204" cy="5486400"/>
            <a:chOff x="7637827" y="577850"/>
            <a:chExt cx="1050204" cy="4114800"/>
          </a:xfrm>
        </p:grpSpPr>
        <p:pic>
          <p:nvPicPr>
            <p:cNvPr id="20" name="Picture 19" descr="6logo_lockup_GREY_EVEN_VERT_01.2016.png"/>
            <p:cNvPicPr>
              <a:picLocks noChangeAspect="1"/>
            </p:cNvPicPr>
            <p:nvPr userDrawn="1"/>
          </p:nvPicPr>
          <p:blipFill>
            <a:blip r:embed="rId2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37827" y="577850"/>
              <a:ext cx="1050204" cy="4114800"/>
            </a:xfrm>
            <a:prstGeom prst="rect">
              <a:avLst/>
            </a:prstGeom>
          </p:spPr>
        </p:pic>
        <p:pic>
          <p:nvPicPr>
            <p:cNvPr id="21" name="Picture 20" descr="6logo_lockup_GREY_EVEN_VERT_01.2016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637827" y="3587750"/>
              <a:ext cx="1050204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664954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915735"/>
            <a:ext cx="7410450" cy="1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325" y="4922799"/>
            <a:ext cx="6477000" cy="5720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32933"/>
            <a:ext cx="7410450" cy="183726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grpSp>
        <p:nvGrpSpPr>
          <p:cNvPr id="2" name="Group 39"/>
          <p:cNvGrpSpPr>
            <a:grpSpLocks noChangeAspect="1"/>
          </p:cNvGrpSpPr>
          <p:nvPr/>
        </p:nvGrpSpPr>
        <p:grpSpPr>
          <a:xfrm>
            <a:off x="762008" y="5875869"/>
            <a:ext cx="7616919" cy="414867"/>
            <a:chOff x="762001" y="4540250"/>
            <a:chExt cx="7434072" cy="300993"/>
          </a:xfrm>
        </p:grpSpPr>
        <p:pic>
          <p:nvPicPr>
            <p:cNvPr id="41" name="Picture 40" descr="6logo_lockup_GREY_EVEN_01.2016.png"/>
            <p:cNvPicPr>
              <a:picLocks noChangeAspect="1"/>
            </p:cNvPicPr>
            <p:nvPr userDrawn="1"/>
          </p:nvPicPr>
          <p:blipFill>
            <a:blip r:embed="rId2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2001" y="4540250"/>
              <a:ext cx="7434072" cy="295305"/>
            </a:xfrm>
            <a:prstGeom prst="rect">
              <a:avLst/>
            </a:prstGeom>
          </p:spPr>
        </p:pic>
        <p:pic>
          <p:nvPicPr>
            <p:cNvPr id="42" name="Picture 41" descr="6logo_lockup_GREY_EVEN_01.2016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85164" y="4580069"/>
              <a:ext cx="860425" cy="261174"/>
            </a:xfrm>
            <a:prstGeom prst="rect">
              <a:avLst/>
            </a:prstGeom>
          </p:spPr>
        </p:pic>
      </p:grp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915735"/>
            <a:ext cx="7410450" cy="1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325" y="4922799"/>
            <a:ext cx="6477000" cy="5720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032933"/>
            <a:ext cx="7410450" cy="183726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grpSp>
        <p:nvGrpSpPr>
          <p:cNvPr id="11" name="Group 39"/>
          <p:cNvGrpSpPr>
            <a:grpSpLocks noChangeAspect="1"/>
          </p:cNvGrpSpPr>
          <p:nvPr userDrawn="1"/>
        </p:nvGrpSpPr>
        <p:grpSpPr>
          <a:xfrm>
            <a:off x="762008" y="5875869"/>
            <a:ext cx="7616919" cy="414867"/>
            <a:chOff x="762001" y="4540250"/>
            <a:chExt cx="7434072" cy="300993"/>
          </a:xfrm>
        </p:grpSpPr>
        <p:pic>
          <p:nvPicPr>
            <p:cNvPr id="12" name="Picture 11" descr="6logo_lockup_GREY_EVEN_01.2016.png"/>
            <p:cNvPicPr>
              <a:picLocks noChangeAspect="1"/>
            </p:cNvPicPr>
            <p:nvPr userDrawn="1"/>
          </p:nvPicPr>
          <p:blipFill>
            <a:blip r:embed="rId2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2001" y="4540250"/>
              <a:ext cx="7434072" cy="295305"/>
            </a:xfrm>
            <a:prstGeom prst="rect">
              <a:avLst/>
            </a:prstGeom>
          </p:spPr>
        </p:pic>
        <p:pic>
          <p:nvPicPr>
            <p:cNvPr id="13" name="Picture 12" descr="6logo_lockup_GREY_EVEN_01.2016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85164" y="4580069"/>
              <a:ext cx="860425" cy="261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842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/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219" y="2541433"/>
            <a:ext cx="4129232" cy="28676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445" y="5625400"/>
            <a:ext cx="6477000" cy="5720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000" b="0" kern="0" cap="all" spc="200" baseline="0" dirty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 algn="l"/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8669" y="1839175"/>
            <a:ext cx="8392745" cy="609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00" b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568690" y="2541431"/>
            <a:ext cx="4192724" cy="2867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4000" cap="all">
                <a:solidFill>
                  <a:schemeClr val="accent1"/>
                </a:solidFill>
                <a:latin typeface="Avenir LT Std 35 Light"/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932125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/Presenta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820334"/>
            <a:ext cx="4292600" cy="21844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600" cap="all" baseline="0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5400373"/>
            <a:ext cx="6477000" cy="5720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en-US" sz="900" b="0" kern="0" cap="all" spc="200" baseline="0" dirty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 algn="l"/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4093633"/>
            <a:ext cx="7308850" cy="99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400" b="0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69005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006600"/>
            <a:ext cx="3733800" cy="294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0200" y="1747486"/>
            <a:ext cx="3657600" cy="302703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5410200" y="2050186"/>
            <a:ext cx="3657600" cy="507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410200" y="2865101"/>
            <a:ext cx="3657600" cy="302703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5410200" y="3167803"/>
            <a:ext cx="3657600" cy="507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5410200" y="3982701"/>
            <a:ext cx="3657600" cy="302703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5410200" y="4285403"/>
            <a:ext cx="3657600" cy="507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5410200" y="5125701"/>
            <a:ext cx="3657600" cy="302703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5410200" y="5428403"/>
            <a:ext cx="3657600" cy="507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5410200" y="629886"/>
            <a:ext cx="3657600" cy="302703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2" hasCustomPrompt="1"/>
          </p:nvPr>
        </p:nvSpPr>
        <p:spPr>
          <a:xfrm>
            <a:off x="5410200" y="932585"/>
            <a:ext cx="3657600" cy="507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</a:t>
            </a:r>
            <a:endParaRPr lang="en-GB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6" y="6656745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13422" y="6578600"/>
            <a:ext cx="447993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01147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3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1" y="226484"/>
            <a:ext cx="8380413" cy="533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310" y="2476505"/>
            <a:ext cx="2209800" cy="26971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  <a:latin typeface="Avenir LT Std 35 Light"/>
              </a:defRPr>
            </a:lvl1pPr>
            <a:lvl2pPr marL="457154" indent="0" algn="l">
              <a:buNone/>
              <a:defRPr sz="1800">
                <a:solidFill>
                  <a:schemeClr val="accent3"/>
                </a:solidFill>
                <a:latin typeface="AvenirNext LT Pro Regular" pitchFamily="34" charset="0"/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3467100" y="2476505"/>
            <a:ext cx="2209800" cy="26971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  <a:latin typeface="Avenir LT Std 35 Light"/>
              </a:defRPr>
            </a:lvl1pPr>
            <a:lvl2pPr marL="457154" indent="0" algn="l">
              <a:buNone/>
              <a:defRPr sz="1800">
                <a:solidFill>
                  <a:schemeClr val="accent3"/>
                </a:solidFill>
                <a:latin typeface="AvenirNext LT Pro Regular" pitchFamily="34" charset="0"/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95890" y="2476505"/>
            <a:ext cx="2209800" cy="26971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  <a:latin typeface="Avenir LT Std 35 Light"/>
              </a:defRPr>
            </a:lvl1pPr>
            <a:lvl2pPr marL="457154" indent="0" algn="l">
              <a:buNone/>
              <a:defRPr sz="1800">
                <a:solidFill>
                  <a:schemeClr val="accent3"/>
                </a:solidFill>
                <a:latin typeface="AvenirNext LT Pro Regular" pitchFamily="34" charset="0"/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2" y="759883"/>
            <a:ext cx="8380413" cy="10149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8313422" y="6578600"/>
            <a:ext cx="447993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6306981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6" y="6656745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7" y="54387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361583" y="31319"/>
            <a:ext cx="399829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03357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85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&amp; Content">
    <p:bg>
      <p:bgPr>
        <a:solidFill>
          <a:schemeClr val="accent3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5000" y="0"/>
            <a:ext cx="50292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</a:t>
            </a:r>
            <a:br>
              <a:rPr lang="en-GB" dirty="0"/>
            </a:br>
            <a:r>
              <a:rPr lang="en-GB" dirty="0"/>
              <a:t>in this grey area, </a:t>
            </a:r>
            <a:br>
              <a:rPr lang="en-GB" dirty="0"/>
            </a:br>
            <a:r>
              <a:rPr lang="en-GB" dirty="0"/>
              <a:t>crop accordingly </a:t>
            </a:r>
            <a:br>
              <a:rPr lang="en-GB" dirty="0"/>
            </a:br>
            <a:r>
              <a:rPr lang="en-GB" dirty="0"/>
              <a:t>and then delete </a:t>
            </a:r>
            <a:br>
              <a:rPr lang="en-GB" dirty="0"/>
            </a:br>
            <a:r>
              <a:rPr lang="en-GB" dirty="0"/>
              <a:t>this instruction box</a:t>
            </a:r>
          </a:p>
        </p:txBody>
      </p:sp>
    </p:spTree>
    <p:extLst>
      <p:ext uri="{BB962C8B-B14F-4D97-AF65-F5344CB8AC3E}">
        <p14:creationId xmlns:p14="http://schemas.microsoft.com/office/powerpoint/2010/main" val="270981984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4070" y="1808787"/>
            <a:ext cx="6972880" cy="48629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cap="all" baseline="0">
                <a:solidFill>
                  <a:schemeClr val="accent1"/>
                </a:solidFill>
                <a:latin typeface="Avenir LT Std 35 Light"/>
                <a:cs typeface="Avenir LT Std 35 Light"/>
              </a:defRPr>
            </a:lvl1pPr>
            <a:lvl2pPr>
              <a:defRPr sz="5400">
                <a:latin typeface="Avenir Light"/>
                <a:cs typeface="Avenir Light"/>
              </a:defRPr>
            </a:lvl2pPr>
            <a:lvl3pPr>
              <a:defRPr sz="5400">
                <a:latin typeface="Avenir Light"/>
                <a:cs typeface="Avenir Light"/>
              </a:defRPr>
            </a:lvl3pPr>
            <a:lvl4pPr>
              <a:defRPr sz="5400">
                <a:latin typeface="Avenir Light"/>
                <a:cs typeface="Avenir Light"/>
              </a:defRPr>
            </a:lvl4pPr>
            <a:lvl5pPr>
              <a:defRPr sz="5400">
                <a:latin typeface="Avenir Light"/>
                <a:cs typeface="Avenir Light"/>
              </a:defRPr>
            </a:lvl5pPr>
          </a:lstStyle>
          <a:p>
            <a:pPr lvl="0"/>
            <a:r>
              <a:rPr lang="en-GB"/>
              <a:t>CLICK TO ADD QUOTE OR KEY MESSAGE 10-15 WORDS 5 LINES MAX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4072" y="1159935"/>
            <a:ext cx="5375275" cy="597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900" b="0" i="0" kern="0" cap="all" spc="200">
                <a:solidFill>
                  <a:schemeClr val="accent3"/>
                </a:solidFill>
                <a:latin typeface="Avenir LT Std 95 Black"/>
              </a:defRPr>
            </a:lvl1pPr>
            <a:lvl2pPr>
              <a:defRPr sz="900" b="0" i="0" kern="0" cap="all" spc="100">
                <a:latin typeface="Avenir Black"/>
              </a:defRPr>
            </a:lvl2pPr>
            <a:lvl3pPr>
              <a:defRPr sz="900" b="0" i="0" kern="0" cap="all" spc="100">
                <a:latin typeface="Avenir Black"/>
              </a:defRPr>
            </a:lvl3pPr>
            <a:lvl4pPr>
              <a:defRPr sz="900" b="0" i="0" kern="0" cap="all" spc="100">
                <a:latin typeface="Avenir Black"/>
              </a:defRPr>
            </a:lvl4pPr>
            <a:lvl5pPr>
              <a:defRPr sz="900" b="0" i="0" kern="0" cap="all" spc="100">
                <a:latin typeface="Avenir Black"/>
              </a:defRPr>
            </a:lvl5pPr>
          </a:lstStyle>
          <a:p>
            <a:pPr lvl="0"/>
            <a:r>
              <a:rPr lang="en-GB"/>
              <a:t>CliCK to ADD SUBHEAD IF NEEDED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13422" y="6578600"/>
            <a:ext cx="447993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6" y="6656745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1140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30114678"/>
              </p:ext>
            </p:extLst>
          </p:nvPr>
        </p:nvGraphicFramePr>
        <p:xfrm>
          <a:off x="1590" y="2121"/>
          <a:ext cx="158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2121"/>
                        <a:ext cx="1587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81001" y="226483"/>
            <a:ext cx="8380413" cy="533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1" y="759883"/>
            <a:ext cx="8380413" cy="10149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8313422" y="6578600"/>
            <a:ext cx="447993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6306981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6" y="6656745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7" y="54387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361583" y="31319"/>
            <a:ext cx="399829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57078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2118"/>
          <a:ext cx="158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think-cell Slide" r:id="rId4" imgW="572" imgH="572" progId="TCLayout.ActiveDocument.1">
                  <p:embed/>
                </p:oleObj>
              </mc:Choice>
              <mc:Fallback>
                <p:oleObj name="think-cell Slide" r:id="rId4" imgW="572" imgH="572" progId="TCLayout.ActiveDocument.1">
                  <p:embed/>
                  <p:pic>
                    <p:nvPicPr>
                      <p:cNvPr id="13" name="Object 1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2118"/>
                        <a:ext cx="1587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1" y="759884"/>
            <a:ext cx="8380413" cy="10149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1001" y="226484"/>
            <a:ext cx="8380413" cy="533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81001" y="1905000"/>
            <a:ext cx="5375275" cy="406400"/>
          </a:xfrm>
        </p:spPr>
        <p:txBody>
          <a:bodyPr/>
          <a:lstStyle>
            <a:lvl1pPr>
              <a:defRPr sz="900" cap="all" baseline="0">
                <a:solidFill>
                  <a:srgbClr val="5A5D60"/>
                </a:solidFill>
                <a:latin typeface="Avenir LT Std 65 Medium" pitchFamily="34" charset="0"/>
              </a:defRPr>
            </a:lvl1pPr>
            <a:lvl2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2pPr>
            <a:lvl3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3pPr>
            <a:lvl4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4pPr>
            <a:lvl5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384177" y="2396069"/>
            <a:ext cx="4149725" cy="376862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4611689" y="2396069"/>
            <a:ext cx="4149725" cy="376862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8313422" y="6578600"/>
            <a:ext cx="447993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84175" y="6306981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6" y="6656745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384177" y="54387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361583" y="31319"/>
            <a:ext cx="399829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844270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81001" y="228600"/>
            <a:ext cx="8380413" cy="5334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algn="l">
              <a:lnSpc>
                <a:spcPct val="100000"/>
              </a:lnSpc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1" y="762000"/>
            <a:ext cx="8380413" cy="9652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1" y="2378689"/>
            <a:ext cx="8380413" cy="9652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1845289"/>
            <a:ext cx="8380413" cy="5334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lang="en-US" sz="2400" b="0" kern="1200" cap="all" dirty="0">
                <a:solidFill>
                  <a:schemeClr val="accent1"/>
                </a:solidFill>
                <a:latin typeface="Avenir LT Std 35 Ligh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989321"/>
            <a:ext cx="8380413" cy="9652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3455920"/>
            <a:ext cx="8380413" cy="5334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lang="en-US" sz="2400" b="0" kern="1200" cap="all" dirty="0">
                <a:solidFill>
                  <a:schemeClr val="accent1"/>
                </a:solidFill>
                <a:latin typeface="Avenir LT Std 35 Ligh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5602980"/>
            <a:ext cx="8380413" cy="9652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1001" y="5069579"/>
            <a:ext cx="8380413" cy="5334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lang="en-US" sz="2400" b="0" kern="1200" cap="all" dirty="0">
                <a:solidFill>
                  <a:schemeClr val="accent1"/>
                </a:solidFill>
                <a:latin typeface="Avenir LT Std 35 Ligh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8313422" y="6578600"/>
            <a:ext cx="447993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6" y="6656745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66488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&amp; Caption Mon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270760" y="4058946"/>
            <a:ext cx="2301240" cy="2819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54952" y="4058926"/>
            <a:ext cx="2273808" cy="2799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72000" y="1250961"/>
            <a:ext cx="2282952" cy="28079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1250956"/>
            <a:ext cx="2286000" cy="2787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65034"/>
            <a:ext cx="2286000" cy="453391"/>
          </a:xfrm>
          <a:prstGeom prst="rect">
            <a:avLst/>
          </a:prstGeom>
        </p:spPr>
        <p:txBody>
          <a:bodyPr lIns="91431" tIns="45716" rIns="91431" bIns="45716" anchor="b"/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286000" y="1250956"/>
            <a:ext cx="2286000" cy="278764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in this grey area, 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2514600"/>
            <a:ext cx="2286000" cy="643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0"/>
          </p:nvPr>
        </p:nvSpPr>
        <p:spPr>
          <a:xfrm>
            <a:off x="2286000" y="5318761"/>
            <a:ext cx="2286000" cy="643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038601"/>
            <a:ext cx="2286000" cy="281939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in this grey area, 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58000" y="1250956"/>
            <a:ext cx="2286000" cy="278764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in this grey area, 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0" y="2514600"/>
            <a:ext cx="2286000" cy="643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62475" y="4038601"/>
            <a:ext cx="2286000" cy="2819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/>
              <a:t>Place your picture in this grey area, 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00" y="5318761"/>
            <a:ext cx="2286000" cy="643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821179"/>
            <a:ext cx="2286000" cy="42672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0" y="1821179"/>
            <a:ext cx="2286000" cy="42672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2286000" y="4714240"/>
            <a:ext cx="2286000" cy="42672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870192" y="4714240"/>
            <a:ext cx="2286000" cy="42672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0" y="1411963"/>
            <a:ext cx="2286000" cy="4064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2286000" y="4235028"/>
            <a:ext cx="2286000" cy="48768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870192" y="4232769"/>
            <a:ext cx="2286000" cy="48768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0" y="381000"/>
            <a:ext cx="40386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/>
              <a:t>CLICK TO EDIT EMPHASIS</a:t>
            </a:r>
            <a:endParaRPr lang="en-GB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48640" y="381000"/>
            <a:ext cx="40386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 Headline</a:t>
            </a:r>
            <a:endParaRPr lang="en-GB" dirty="0"/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25" hasCustomPrompt="1"/>
          </p:nvPr>
        </p:nvSpPr>
        <p:spPr>
          <a:xfrm>
            <a:off x="384177" y="54387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8361583" y="31319"/>
            <a:ext cx="399829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569485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algn="ctr">
              <a:defRPr b="0" i="0" baseline="0">
                <a:latin typeface="Avenir LT Std 35 Light"/>
              </a:defRPr>
            </a:lvl1pPr>
          </a:lstStyle>
          <a:p>
            <a:r>
              <a:rPr lang="en-GB" dirty="0"/>
              <a:t>Place your picture in this grey area, </a:t>
            </a:r>
            <a:br>
              <a:rPr lang="en-GB" dirty="0"/>
            </a:br>
            <a:r>
              <a:rPr lang="en-GB" dirty="0"/>
              <a:t>crop accordingly </a:t>
            </a:r>
            <a:br>
              <a:rPr lang="en-GB" dirty="0"/>
            </a:br>
            <a:r>
              <a:rPr lang="en-GB" dirty="0"/>
              <a:t>and then delete this instruction box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177" y="1615225"/>
            <a:ext cx="4340225" cy="349461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defRPr kern="1200" cap="all" baseline="0">
                <a:solidFill>
                  <a:schemeClr val="tx1"/>
                </a:solidFill>
                <a:latin typeface="Avenir LT Std 35 Light"/>
              </a:defRPr>
            </a:lvl1pPr>
          </a:lstStyle>
          <a:p>
            <a:r>
              <a:rPr lang="en-GB"/>
              <a:t>CLICK TO ADD TEXT OVER YOUR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083320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2966850"/>
              </p:ext>
            </p:extLst>
          </p:nvPr>
        </p:nvGraphicFramePr>
        <p:xfrm>
          <a:off x="1590" y="2121"/>
          <a:ext cx="158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2121"/>
                        <a:ext cx="1587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226485"/>
            <a:ext cx="8377238" cy="1272116"/>
          </a:xfrm>
          <a:prstGeom prst="rect">
            <a:avLst/>
          </a:prstGeom>
        </p:spPr>
        <p:txBody>
          <a:bodyPr lIns="0" tIns="0" rIns="0" bIns="45716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313422" y="6578600"/>
            <a:ext cx="447993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6306981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6" y="6656745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Footer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7" y="54387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361583" y="31319"/>
            <a:ext cx="399829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90" y="2121"/>
          <a:ext cx="158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2121"/>
                        <a:ext cx="1587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/>
        </p:nvSpPr>
        <p:spPr>
          <a:xfrm>
            <a:off x="8313422" y="6578600"/>
            <a:ext cx="447993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300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think-cell Slide" r:id="rId4" imgW="572" imgH="572" progId="TCLayout.ActiveDocument.1">
                  <p:embed/>
                </p:oleObj>
              </mc:Choice>
              <mc:Fallback>
                <p:oleObj name="think-cell Slide" r:id="rId4" imgW="572" imgH="572" progId="TCLayout.ActiveDocument.1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226485"/>
            <a:ext cx="8377238" cy="1272116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>
                <a:latin typeface="Avenir LT Std 45 Book" pitchFamily="34" charset="0"/>
                <a:sym typeface="Calibri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4177" y="161467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713289" y="161467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313422" y="6578600"/>
            <a:ext cx="447993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6306981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6" y="6656745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7" y="54387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361583" y="31319"/>
            <a:ext cx="399829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4454912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think-cell Slide" r:id="rId4" imgW="572" imgH="572" progId="TCLayout.ActiveDocument.1">
                  <p:embed/>
                </p:oleObj>
              </mc:Choice>
              <mc:Fallback>
                <p:oleObj name="think-cell Slide" r:id="rId4" imgW="572" imgH="572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226485"/>
            <a:ext cx="8377238" cy="1272116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>
                <a:latin typeface="Avenir LT Std 45 Book" pitchFamily="34" charset="0"/>
                <a:sym typeface="Calibri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4177" y="161467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713289" y="161467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4177" y="410936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3289" y="410936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[ ]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8313422" y="6578600"/>
            <a:ext cx="447993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6306981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6" y="6656745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7" y="54387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361583" y="31319"/>
            <a:ext cx="399829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14577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2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2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9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1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0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vmlDrawing" Target="../drawings/vmlDrawing2.vml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oleObject" Target="../embeddings/oleObject2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  <p:sldLayoutId id="2147483676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3374224471"/>
              </p:ext>
            </p:extLst>
          </p:nvPr>
        </p:nvGraphicFramePr>
        <p:xfrm>
          <a:off x="1588" y="2121"/>
          <a:ext cx="158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think-cell Slide" r:id="rId20" imgW="360" imgH="360" progId="TCLayout.ActiveDocument.1">
                  <p:embed/>
                </p:oleObj>
              </mc:Choice>
              <mc:Fallback>
                <p:oleObj name="think-cell Slide" r:id="rId20" imgW="360" imgH="36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2121"/>
                        <a:ext cx="1587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4175" y="1604436"/>
            <a:ext cx="8377238" cy="45254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6" y="6656745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2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914306" rtl="0" eaLnBrk="1" latinLnBrk="0" hangingPunct="1">
        <a:spcBef>
          <a:spcPct val="0"/>
        </a:spcBef>
        <a:buNone/>
        <a:defRPr sz="2400" kern="1200">
          <a:solidFill>
            <a:schemeClr val="accent1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0" indent="0" algn="l" defTabSz="914306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accent1"/>
          </a:solidFill>
          <a:latin typeface="Avenir LT Std 45 Book" pitchFamily="34" charset="0"/>
          <a:ea typeface="+mn-ea"/>
          <a:cs typeface="+mn-cs"/>
        </a:defRPr>
      </a:lvl1pPr>
      <a:lvl2pPr marL="179982" indent="-179982" algn="l" defTabSz="914306" rtl="0" eaLnBrk="1" latinLnBrk="0" hangingPunct="1">
        <a:spcBef>
          <a:spcPts val="6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2pPr>
      <a:lvl3pPr marL="359963" indent="-179982" algn="l" defTabSz="914306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3pPr>
      <a:lvl4pPr marL="539945" indent="-179982" algn="l" defTabSz="914306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4pPr>
      <a:lvl5pPr marL="719926" indent="-179982" algn="l" defTabSz="914306" rtl="0" eaLnBrk="1" latinLnBrk="0" hangingPunct="1">
        <a:spcBef>
          <a:spcPts val="6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5pPr>
      <a:lvl6pPr marL="2514343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5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9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2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9.xml"/><Relationship Id="rId7" Type="http://schemas.openxmlformats.org/officeDocument/2006/relationships/oleObject" Target="../embeddings/oleObject8.bin"/><Relationship Id="rId2" Type="http://schemas.openxmlformats.org/officeDocument/2006/relationships/vmlDrawing" Target="../drawings/vmlDrawing8.v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10.png"/><Relationship Id="rId4" Type="http://schemas.openxmlformats.org/officeDocument/2006/relationships/tags" Target="../tags/tag10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tags" Target="../tags/tag12.xml"/><Relationship Id="rId7" Type="http://schemas.openxmlformats.org/officeDocument/2006/relationships/image" Target="../media/image8.emf"/><Relationship Id="rId2" Type="http://schemas.openxmlformats.org/officeDocument/2006/relationships/tags" Target="../tags/tag1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4.xml"/><Relationship Id="rId7" Type="http://schemas.openxmlformats.org/officeDocument/2006/relationships/image" Target="../media/image8.emf"/><Relationship Id="rId2" Type="http://schemas.openxmlformats.org/officeDocument/2006/relationships/tags" Target="../tags/tag1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6.png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15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989" y="3988517"/>
            <a:ext cx="6477000" cy="4290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MAY 2017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PLATFORM  ANALYTICS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83464" y="1631950"/>
            <a:ext cx="8799576" cy="1377950"/>
          </a:xfrm>
        </p:spPr>
        <p:txBody>
          <a:bodyPr/>
          <a:lstStyle/>
          <a:p>
            <a:pPr marL="0" indent="0">
              <a:buNone/>
            </a:pPr>
            <a:r>
              <a:rPr lang="en-IN" sz="3800" b="1" dirty="0">
                <a:latin typeface="+mj-lt"/>
              </a:rPr>
              <a:t>BF US discount sensitivity model</a:t>
            </a:r>
            <a:endParaRPr lang="en-US" sz="3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52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88" y="85883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65" name="Object 6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85883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4"/>
            </p:custDataLst>
          </p:nvPr>
        </p:nvSpPr>
        <p:spPr bwMode="auto">
          <a:xfrm>
            <a:off x="0" y="85725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47" y="457270"/>
            <a:ext cx="8845687" cy="383436"/>
          </a:xfrm>
        </p:spPr>
        <p:txBody>
          <a:bodyPr lIns="0" tIns="0" rIns="0" bIns="45716">
            <a:noAutofit/>
          </a:bodyPr>
          <a:lstStyle/>
          <a:p>
            <a:pPr algn="l" defTabSz="914306"/>
            <a:r>
              <a:rPr lang="en-US" sz="2400" dirty="0">
                <a:solidFill>
                  <a:schemeClr val="accent1"/>
                </a:solidFill>
              </a:rPr>
              <a:t>BACKGROUND</a:t>
            </a:r>
          </a:p>
        </p:txBody>
      </p:sp>
      <p:sp>
        <p:nvSpPr>
          <p:cNvPr id="3" name="Rectangle 2"/>
          <p:cNvSpPr/>
          <p:nvPr/>
        </p:nvSpPr>
        <p:spPr>
          <a:xfrm>
            <a:off x="4255401" y="5433670"/>
            <a:ext cx="219075" cy="2658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575" y="5448300"/>
            <a:ext cx="400050" cy="2658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23840" y="4370956"/>
            <a:ext cx="4433900" cy="1357780"/>
            <a:chOff x="312071" y="2682428"/>
            <a:chExt cx="8645670" cy="1648025"/>
          </a:xfrm>
        </p:grpSpPr>
        <p:sp>
          <p:nvSpPr>
            <p:cNvPr id="15" name="Rounded Rectangle 14"/>
            <p:cNvSpPr/>
            <p:nvPr/>
          </p:nvSpPr>
          <p:spPr>
            <a:xfrm>
              <a:off x="312071" y="2682428"/>
              <a:ext cx="2074774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Data preparation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84955" y="2682428"/>
              <a:ext cx="2051968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Exploratory Analysis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57838" y="2682428"/>
              <a:ext cx="2041038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Scaling and Outlier Treatment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12071" y="3730376"/>
              <a:ext cx="7786804" cy="600077"/>
              <a:chOff x="228599" y="4191000"/>
              <a:chExt cx="7306220" cy="800102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9" name="Rectangle 41"/>
              <p:cNvSpPr/>
              <p:nvPr/>
            </p:nvSpPr>
            <p:spPr>
              <a:xfrm>
                <a:off x="5619750" y="4191000"/>
                <a:ext cx="1915069" cy="781050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Model Training</a:t>
                </a:r>
              </a:p>
            </p:txBody>
          </p:sp>
          <p:sp>
            <p:nvSpPr>
              <p:cNvPr id="20" name="Rectangle 44"/>
              <p:cNvSpPr/>
              <p:nvPr/>
            </p:nvSpPr>
            <p:spPr>
              <a:xfrm>
                <a:off x="2924175" y="4200525"/>
                <a:ext cx="1925325" cy="781051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Model Evaluation and Validation</a:t>
                </a:r>
              </a:p>
            </p:txBody>
          </p:sp>
          <p:sp>
            <p:nvSpPr>
              <p:cNvPr id="21" name="Rectangle 46"/>
              <p:cNvSpPr/>
              <p:nvPr/>
            </p:nvSpPr>
            <p:spPr>
              <a:xfrm>
                <a:off x="228599" y="4210051"/>
                <a:ext cx="1946723" cy="781051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Model Execution and Testing</a:t>
                </a:r>
              </a:p>
            </p:txBody>
          </p:sp>
        </p:grpSp>
        <p:sp>
          <p:nvSpPr>
            <p:cNvPr id="22" name="Right Arrow 21"/>
            <p:cNvSpPr/>
            <p:nvPr/>
          </p:nvSpPr>
          <p:spPr>
            <a:xfrm>
              <a:off x="2525524" y="2880908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5378706" y="2883561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 rot="10800000">
              <a:off x="5368629" y="3933887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 rot="10800000">
              <a:off x="2490624" y="3936540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6" name="Curved Left Arrow 25"/>
            <p:cNvSpPr/>
            <p:nvPr/>
          </p:nvSpPr>
          <p:spPr>
            <a:xfrm>
              <a:off x="8247589" y="2975322"/>
              <a:ext cx="710152" cy="958565"/>
            </a:xfrm>
            <a:prstGeom prst="curvedLef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4646303" y="3105686"/>
          <a:ext cx="4365478" cy="102079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10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4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effectLst/>
                        </a:rPr>
                        <a:t>Algorithms</a:t>
                      </a:r>
                      <a:endParaRPr lang="en-US" sz="9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effectLst/>
                        </a:rPr>
                        <a:t>Library</a:t>
                      </a:r>
                      <a:endParaRPr lang="en-US" sz="9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Ensemble Leaners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xgboost, ada, adabag,  gbm, randomForest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Support Vector Machines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kernlab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Logistic Regression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Deep Learning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mxnet, h2o, tensorflow,</a:t>
                      </a:r>
                      <a:r>
                        <a:rPr lang="en-US" sz="90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darch, scikit-learn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662168" y="1446558"/>
            <a:ext cx="4355709" cy="646331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Definitions: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Response: customers taking above 35% of gross sales as  discounts  in an year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Response score: Probability of a customer to search discount above 35% to make purchase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669227" y="2267924"/>
            <a:ext cx="4343395" cy="662023"/>
            <a:chOff x="4623987" y="935864"/>
            <a:chExt cx="4136740" cy="547077"/>
          </a:xfrm>
        </p:grpSpPr>
        <p:sp>
          <p:nvSpPr>
            <p:cNvPr id="39" name="Rectangle 38"/>
            <p:cNvSpPr/>
            <p:nvPr/>
          </p:nvSpPr>
          <p:spPr>
            <a:xfrm>
              <a:off x="5622637" y="938677"/>
              <a:ext cx="1525883" cy="240261"/>
            </a:xfrm>
            <a:prstGeom prst="rect">
              <a:avLst/>
            </a:prstGeom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Transactions &amp; Browse Data</a:t>
              </a:r>
            </a:p>
            <a:p>
              <a:pPr algn="ctr"/>
              <a:r>
                <a:rPr lang="en-US" sz="800" dirty="0">
                  <a:latin typeface="+mj-lt"/>
                </a:rPr>
                <a:t>Mar2015-Feb2016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86312" y="935864"/>
              <a:ext cx="1573197" cy="240261"/>
            </a:xfrm>
            <a:prstGeom prst="rect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Purchase Data</a:t>
              </a:r>
            </a:p>
            <a:p>
              <a:pPr algn="ctr"/>
              <a:r>
                <a:rPr lang="en-US" sz="800" dirty="0">
                  <a:latin typeface="+mj-lt"/>
                </a:rPr>
                <a:t>Mar2016-Feb2017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623855" y="1241797"/>
              <a:ext cx="1525883" cy="240261"/>
            </a:xfrm>
            <a:prstGeom prst="rect">
              <a:avLst/>
            </a:prstGeom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Transactions &amp; Browse Data</a:t>
              </a:r>
            </a:p>
            <a:p>
              <a:pPr algn="ctr"/>
              <a:r>
                <a:rPr lang="en-US" sz="800" dirty="0"/>
                <a:t>Jun2014-Jul2015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87530" y="1241797"/>
              <a:ext cx="1573197" cy="241144"/>
            </a:xfrm>
            <a:prstGeom prst="rect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Purchase Data</a:t>
              </a:r>
            </a:p>
            <a:p>
              <a:pPr algn="ctr"/>
              <a:r>
                <a:rPr lang="en-US" sz="800" dirty="0"/>
                <a:t>JUl2015-Jun2016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27274" y="940357"/>
              <a:ext cx="947453" cy="235768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Training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23987" y="1243477"/>
              <a:ext cx="947453" cy="23858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Validation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890310" y="4945072"/>
            <a:ext cx="3386129" cy="22155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Dataset Size involved :  3.3 M (Customer Keys), Response – 3.8%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7378" y="2131304"/>
            <a:ext cx="1516734" cy="136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Historical behavior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05811" y="2131288"/>
            <a:ext cx="1516734" cy="136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Response Window</a:t>
            </a:r>
          </a:p>
        </p:txBody>
      </p:sp>
      <p:pic>
        <p:nvPicPr>
          <p:cNvPr id="703788" name="Picture 300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" t="6907" r="861" b="3505"/>
          <a:stretch/>
        </p:blipFill>
        <p:spPr bwMode="auto">
          <a:xfrm>
            <a:off x="301224" y="2792120"/>
            <a:ext cx="3767248" cy="102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3789" name="Picture 301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21"/>
          <a:stretch/>
        </p:blipFill>
        <p:spPr bwMode="auto">
          <a:xfrm flipH="1">
            <a:off x="301224" y="3867932"/>
            <a:ext cx="3751990" cy="1866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211889" y="1411049"/>
            <a:ext cx="3841325" cy="1338828"/>
          </a:xfrm>
          <a:prstGeom prst="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Objective: </a:t>
            </a:r>
          </a:p>
          <a:p>
            <a:pPr lvl="0"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Every year company shells out billions of $ in various discounts offered.</a:t>
            </a:r>
          </a:p>
          <a:p>
            <a:pPr lvl="0"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Not all Customers have affinity towards discounts to make a purchase.</a:t>
            </a:r>
          </a:p>
          <a:p>
            <a:pPr lvl="0"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This creates an opportunity to improve margin by offering relevant discounts to customers based on how discount sensitive they are.</a:t>
            </a:r>
          </a:p>
          <a:p>
            <a:pPr lvl="0" algn="just"/>
            <a:endParaRPr lang="en-US" sz="8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lvl="0"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The whole exercise will help in: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Increasing Revenue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Saving Cost</a:t>
            </a:r>
          </a:p>
        </p:txBody>
      </p:sp>
    </p:spTree>
    <p:extLst>
      <p:ext uri="{BB962C8B-B14F-4D97-AF65-F5344CB8AC3E}">
        <p14:creationId xmlns:p14="http://schemas.microsoft.com/office/powerpoint/2010/main" val="3949869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85883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65" name="Object 6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85883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85725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7" y="337999"/>
            <a:ext cx="8845687" cy="464147"/>
          </a:xfrm>
        </p:spPr>
        <p:txBody>
          <a:bodyPr lIns="0" tIns="0" rIns="0" bIns="45716"/>
          <a:lstStyle/>
          <a:p>
            <a:pPr algn="l" defTabSz="914306"/>
            <a:r>
              <a:rPr lang="en-US" sz="2400" dirty="0">
                <a:solidFill>
                  <a:schemeClr val="accent1"/>
                </a:solidFill>
                <a:latin typeface="+mn-lt"/>
              </a:rPr>
              <a:t>PREDICTORS AND RELATIVE IMPORTANCE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049" y="1002703"/>
            <a:ext cx="4199916" cy="48771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5789" y="1011101"/>
            <a:ext cx="3880884" cy="383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4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85883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65" name="Object 6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85883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85725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7" y="589793"/>
            <a:ext cx="8845687" cy="423903"/>
          </a:xfrm>
        </p:spPr>
        <p:txBody>
          <a:bodyPr lIns="0" tIns="0" rIns="0" bIns="45716"/>
          <a:lstStyle/>
          <a:p>
            <a:pPr algn="l" defTabSz="914306"/>
            <a:r>
              <a:rPr lang="en-US" sz="2400" dirty="0">
                <a:solidFill>
                  <a:schemeClr val="accent1"/>
                </a:solidFill>
                <a:latin typeface="+mn-lt"/>
              </a:rPr>
              <a:t>MODEL RESULTS - VALIDATIONS JUL 15-JUN 16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0713" y="3530542"/>
            <a:ext cx="8435477" cy="507831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Model Summary: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Among many models , GBM algorithm was picked based on model performance.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Out of 2000 GBM models, best 20 have been picked and data is scored . Ensemble of median score was taken as final probability which was used for validation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25669" y="4246836"/>
            <a:ext cx="1938528" cy="134894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dirty="0"/>
              <a:t>Response Rate across  deciles  by  median score from 20 models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80069" y="4246841"/>
            <a:ext cx="1938528" cy="134894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dirty="0"/>
              <a:t>Response Rate across  percentiles by  median score from 20 models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71254" y="4246846"/>
            <a:ext cx="1471589" cy="134894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dirty="0"/>
              <a:t>Cum Gains  using median score from 20 models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73259" y="4246851"/>
            <a:ext cx="1660836" cy="134894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dirty="0"/>
              <a:t>Cum Lift using median score from 20 models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2707" y="4422353"/>
            <a:ext cx="1915054" cy="13290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0180" y="4419395"/>
            <a:ext cx="2036207" cy="14382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6984" y="4427345"/>
            <a:ext cx="2036207" cy="14382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16150" y="4484772"/>
            <a:ext cx="1851097" cy="1307521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11214"/>
              </p:ext>
            </p:extLst>
          </p:nvPr>
        </p:nvGraphicFramePr>
        <p:xfrm>
          <a:off x="457200" y="1116734"/>
          <a:ext cx="8229601" cy="20920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3550">
                  <a:extLst>
                    <a:ext uri="{9D8B030D-6E8A-4147-A177-3AD203B41FA5}">
                      <a16:colId xmlns:a16="http://schemas.microsoft.com/office/drawing/2014/main" val="1744457876"/>
                    </a:ext>
                  </a:extLst>
                </a:gridCol>
                <a:gridCol w="1177186">
                  <a:extLst>
                    <a:ext uri="{9D8B030D-6E8A-4147-A177-3AD203B41FA5}">
                      <a16:colId xmlns:a16="http://schemas.microsoft.com/office/drawing/2014/main" val="3848965999"/>
                    </a:ext>
                  </a:extLst>
                </a:gridCol>
                <a:gridCol w="1166484">
                  <a:extLst>
                    <a:ext uri="{9D8B030D-6E8A-4147-A177-3AD203B41FA5}">
                      <a16:colId xmlns:a16="http://schemas.microsoft.com/office/drawing/2014/main" val="2272474127"/>
                    </a:ext>
                  </a:extLst>
                </a:gridCol>
                <a:gridCol w="1262799">
                  <a:extLst>
                    <a:ext uri="{9D8B030D-6E8A-4147-A177-3AD203B41FA5}">
                      <a16:colId xmlns:a16="http://schemas.microsoft.com/office/drawing/2014/main" val="1601939919"/>
                    </a:ext>
                  </a:extLst>
                </a:gridCol>
                <a:gridCol w="794601">
                  <a:extLst>
                    <a:ext uri="{9D8B030D-6E8A-4147-A177-3AD203B41FA5}">
                      <a16:colId xmlns:a16="http://schemas.microsoft.com/office/drawing/2014/main" val="3903589682"/>
                    </a:ext>
                  </a:extLst>
                </a:gridCol>
                <a:gridCol w="1164396">
                  <a:extLst>
                    <a:ext uri="{9D8B030D-6E8A-4147-A177-3AD203B41FA5}">
                      <a16:colId xmlns:a16="http://schemas.microsoft.com/office/drawing/2014/main" val="3750222876"/>
                    </a:ext>
                  </a:extLst>
                </a:gridCol>
                <a:gridCol w="1351721">
                  <a:extLst>
                    <a:ext uri="{9D8B030D-6E8A-4147-A177-3AD203B41FA5}">
                      <a16:colId xmlns:a16="http://schemas.microsoft.com/office/drawing/2014/main" val="1540304021"/>
                    </a:ext>
                  </a:extLst>
                </a:gridCol>
                <a:gridCol w="838864">
                  <a:extLst>
                    <a:ext uri="{9D8B030D-6E8A-4147-A177-3AD203B41FA5}">
                      <a16:colId xmlns:a16="http://schemas.microsoft.com/office/drawing/2014/main" val="895093482"/>
                    </a:ext>
                  </a:extLst>
                </a:gridCol>
              </a:tblGrid>
              <a:tr h="233601">
                <a:tc>
                  <a:txBody>
                    <a:bodyPr/>
                    <a:lstStyle/>
                    <a:p>
                      <a:pPr marL="0" algn="ctr" defTabSz="914306" rtl="0" eaLnBrk="1" fontAlgn="b" latinLnBrk="0" hangingPunct="1"/>
                      <a:r>
                        <a:rPr lang="en-US" sz="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Decile</a:t>
                      </a:r>
                    </a:p>
                  </a:txBody>
                  <a:tcPr marL="8037" marR="8037" marT="8037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06" rtl="0" eaLnBrk="1" fontAlgn="b" latinLnBrk="0" hangingPunct="1"/>
                      <a:r>
                        <a:rPr lang="en-US" sz="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Customers</a:t>
                      </a:r>
                    </a:p>
                  </a:txBody>
                  <a:tcPr marL="8037" marR="8037" marT="8037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06" rtl="0" eaLnBrk="1" fontAlgn="b" latinLnBrk="0" hangingPunct="1"/>
                      <a:r>
                        <a:rPr lang="en-US" sz="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Responders</a:t>
                      </a:r>
                    </a:p>
                  </a:txBody>
                  <a:tcPr marL="8037" marR="8037" marT="8037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06" rtl="0" eaLnBrk="1" fontAlgn="b" latinLnBrk="0" hangingPunct="1"/>
                      <a:r>
                        <a:rPr lang="en-US" sz="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Cumulative Responders</a:t>
                      </a:r>
                    </a:p>
                  </a:txBody>
                  <a:tcPr marL="8037" marR="8037" marT="8037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06" rtl="0" eaLnBrk="1" fontAlgn="b" latinLnBrk="0" hangingPunct="1"/>
                      <a:r>
                        <a:rPr lang="en-US" sz="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 Rate</a:t>
                      </a:r>
                    </a:p>
                  </a:txBody>
                  <a:tcPr marL="8037" marR="8037" marT="8037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06" rtl="0" eaLnBrk="1" fontAlgn="b" latinLnBrk="0" hangingPunct="1"/>
                      <a:r>
                        <a:rPr lang="en-US" sz="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Responders Captured</a:t>
                      </a:r>
                    </a:p>
                  </a:txBody>
                  <a:tcPr marL="8037" marR="8037" marT="8037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06" rtl="0" eaLnBrk="1" fontAlgn="b" latinLnBrk="0" hangingPunct="1"/>
                      <a:r>
                        <a:rPr lang="en-US" sz="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Cumulative Response Rate</a:t>
                      </a:r>
                    </a:p>
                  </a:txBody>
                  <a:tcPr marL="8037" marR="8037" marT="8037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06" rtl="0" eaLnBrk="1" fontAlgn="b" latinLnBrk="0" hangingPunct="1"/>
                      <a:r>
                        <a:rPr lang="en-US" sz="9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Cumulative Lift</a:t>
                      </a:r>
                    </a:p>
                  </a:txBody>
                  <a:tcPr marL="8037" marR="8037" marT="8037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249661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334,297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68,994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68,994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20.6%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54.9%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20.6%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5.49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extLst>
                  <a:ext uri="{0D108BD9-81ED-4DB2-BD59-A6C34878D82A}">
                    <a16:rowId xmlns:a16="http://schemas.microsoft.com/office/drawing/2014/main" val="1744630929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334,298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21,817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90,811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6.5%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72.3%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13.6%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3.61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extLst>
                  <a:ext uri="{0D108BD9-81ED-4DB2-BD59-A6C34878D82A}">
                    <a16:rowId xmlns:a16="http://schemas.microsoft.com/office/drawing/2014/main" val="249214842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334,297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12,429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103,240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3.7%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82.2%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10.3%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2.74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extLst>
                  <a:ext uri="{0D108BD9-81ED-4DB2-BD59-A6C34878D82A}">
                    <a16:rowId xmlns:a16="http://schemas.microsoft.com/office/drawing/2014/main" val="2448194545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334,298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7,593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110,833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2.3%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88.2%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8.3%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2.21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extLst>
                  <a:ext uri="{0D108BD9-81ED-4DB2-BD59-A6C34878D82A}">
                    <a16:rowId xmlns:a16="http://schemas.microsoft.com/office/drawing/2014/main" val="101313460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334,297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4,890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115,723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1.5%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92.1%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6.9%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1.84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extLst>
                  <a:ext uri="{0D108BD9-81ED-4DB2-BD59-A6C34878D82A}">
                    <a16:rowId xmlns:a16="http://schemas.microsoft.com/office/drawing/2014/main" val="1878427174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334,298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3,515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119,238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1.1%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94.9%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5.9%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1.58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extLst>
                  <a:ext uri="{0D108BD9-81ED-4DB2-BD59-A6C34878D82A}">
                    <a16:rowId xmlns:a16="http://schemas.microsoft.com/office/drawing/2014/main" val="2591105855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334,297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2,491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121,729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96.9%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5.2%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1.38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extLst>
                  <a:ext uri="{0D108BD9-81ED-4DB2-BD59-A6C34878D82A}">
                    <a16:rowId xmlns:a16="http://schemas.microsoft.com/office/drawing/2014/main" val="3289341351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334,298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1,813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123,542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98.3%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4.6%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1.23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extLst>
                  <a:ext uri="{0D108BD9-81ED-4DB2-BD59-A6C34878D82A}">
                    <a16:rowId xmlns:a16="http://schemas.microsoft.com/office/drawing/2014/main" val="1893906774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334,297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1,324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124,866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99.4%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4.2%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1.10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extLst>
                  <a:ext uri="{0D108BD9-81ED-4DB2-BD59-A6C34878D82A}">
                    <a16:rowId xmlns:a16="http://schemas.microsoft.com/office/drawing/2014/main" val="528308501"/>
                  </a:ext>
                </a:extLst>
              </a:tr>
              <a:tr h="185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334,298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783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125,649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0.2%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100.0%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3.8%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1.00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extLst>
                  <a:ext uri="{0D108BD9-81ED-4DB2-BD59-A6C34878D82A}">
                    <a16:rowId xmlns:a16="http://schemas.microsoft.com/office/drawing/2014/main" val="2965101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4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530911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61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8CC2"/>
      </a:accent1>
      <a:accent2>
        <a:srgbClr val="25B7E0"/>
      </a:accent2>
      <a:accent3>
        <a:srgbClr val="5A5D60"/>
      </a:accent3>
      <a:accent4>
        <a:srgbClr val="6F5091"/>
      </a:accent4>
      <a:accent5>
        <a:srgbClr val="FC9A2D"/>
      </a:accent5>
      <a:accent6>
        <a:srgbClr val="F57E4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61">
    <a:dk1>
      <a:srgbClr val="000000"/>
    </a:dk1>
    <a:lt1>
      <a:sysClr val="window" lastClr="FFFFFF"/>
    </a:lt1>
    <a:dk2>
      <a:srgbClr val="000000"/>
    </a:dk2>
    <a:lt2>
      <a:srgbClr val="FFFFFF"/>
    </a:lt2>
    <a:accent1>
      <a:srgbClr val="008CC2"/>
    </a:accent1>
    <a:accent2>
      <a:srgbClr val="25B7E0"/>
    </a:accent2>
    <a:accent3>
      <a:srgbClr val="5A5D60"/>
    </a:accent3>
    <a:accent4>
      <a:srgbClr val="6F5091"/>
    </a:accent4>
    <a:accent5>
      <a:srgbClr val="FC9A2D"/>
    </a:accent5>
    <a:accent6>
      <a:srgbClr val="F57E4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4894</TotalTime>
  <Words>413</Words>
  <Application>Microsoft Office PowerPoint</Application>
  <PresentationFormat>Letter Paper (8.5x11 in)</PresentationFormat>
  <Paragraphs>145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Arial</vt:lpstr>
      <vt:lpstr>Avenir Black</vt:lpstr>
      <vt:lpstr>Avenir Light</vt:lpstr>
      <vt:lpstr>Avenir LT Std 35 Light</vt:lpstr>
      <vt:lpstr>Avenir LT Std 45 Book</vt:lpstr>
      <vt:lpstr>Avenir LT Std 65 Medium</vt:lpstr>
      <vt:lpstr>Avenir LT Std 95 Black</vt:lpstr>
      <vt:lpstr>AvenirNext LT Pro Regular</vt:lpstr>
      <vt:lpstr>Calibri</vt:lpstr>
      <vt:lpstr>Wingdings</vt:lpstr>
      <vt:lpstr>Office Theme</vt:lpstr>
      <vt:lpstr>2_Office Theme</vt:lpstr>
      <vt:lpstr>think-cell Slide</vt:lpstr>
      <vt:lpstr>PowerPoint Presentation</vt:lpstr>
      <vt:lpstr>BACKGROUND</vt:lpstr>
      <vt:lpstr>PREDICTORS AND RELATIVE IMPORTANCE</vt:lpstr>
      <vt:lpstr>MODEL RESULTS - VALIDATIONS JUL 15-JUN 16</vt:lpstr>
      <vt:lpstr>PowerPoint Presentation</vt:lpstr>
    </vt:vector>
  </TitlesOfParts>
  <Company>Gap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CEM Analytics</dc:title>
  <dc:creator>Business Partner</dc:creator>
  <cp:lastModifiedBy>Mithun Ghosh</cp:lastModifiedBy>
  <cp:revision>255</cp:revision>
  <cp:lastPrinted>2015-01-13T20:57:50Z</cp:lastPrinted>
  <dcterms:created xsi:type="dcterms:W3CDTF">2014-12-19T17:39:01Z</dcterms:created>
  <dcterms:modified xsi:type="dcterms:W3CDTF">2017-05-18T05:36:26Z</dcterms:modified>
</cp:coreProperties>
</file>