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4BBC5-A07E-4C63-A641-6EE6E2F82B5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3D05-B434-48C6-8924-EF5CCB2C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3D05-B434-48C6-8924-EF5CCB2C6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76BB-AC63-4E8A-B9BB-2BF4967CC04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64C9-51BB-4EE3-8490-2AB22C48C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600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BRFS US Discount Sensitivity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Science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5257800" cy="3048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company shells out billions of $ in various discounts offered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Customers have affinity towards discounts to make a purchase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an opportunity to improve margin by offering relevant discounts to customers based on how discount sensitive they are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whole exercise will help in: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Cost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 descr="C:\Users\Sruidas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819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ruidas\Desktop\imag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983182"/>
            <a:ext cx="2743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800600"/>
            <a:ext cx="5257800" cy="8617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the probability of  customers searching for  20% discount using classification algorithms.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7926" y="304800"/>
            <a:ext cx="8375073" cy="10369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Details</a:t>
            </a:r>
            <a:endParaRPr lang="en-US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0" y="1758018"/>
            <a:ext cx="4922911" cy="546582"/>
            <a:chOff x="254960" y="2130277"/>
            <a:chExt cx="8330366" cy="1403463"/>
          </a:xfrm>
        </p:grpSpPr>
        <p:sp>
          <p:nvSpPr>
            <p:cNvPr id="9" name="Rectangle 8"/>
            <p:cNvSpPr/>
            <p:nvPr/>
          </p:nvSpPr>
          <p:spPr>
            <a:xfrm>
              <a:off x="254960" y="2197536"/>
              <a:ext cx="2192027" cy="1336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Training(Intime)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94527" y="2130277"/>
              <a:ext cx="2590799" cy="13440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 </a:t>
              </a:r>
              <a:endParaRPr lang="en-US" sz="800" dirty="0" smtClean="0">
                <a:latin typeface="Trebuchet MS" panose="020B0603020202020204" pitchFamily="34" charset="0"/>
              </a:endParaRP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03/01/2016- 02/28/2017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08708" y="141957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BRFS US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Xgboost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Online Transaction  and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Browse Data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&amp; Packages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Hive, 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1" y="3394382"/>
            <a:ext cx="1343892" cy="63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0071" y="3322865"/>
            <a:ext cx="2029692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 with various classification algorithms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6838" y="3394384"/>
            <a:ext cx="8077562" cy="2701252"/>
            <a:chOff x="228600" y="1956975"/>
            <a:chExt cx="7642721" cy="3306866"/>
          </a:xfrm>
        </p:grpSpPr>
        <p:sp>
          <p:nvSpPr>
            <p:cNvPr id="17" name="Rectangle 16"/>
            <p:cNvSpPr/>
            <p:nvPr/>
          </p:nvSpPr>
          <p:spPr>
            <a:xfrm>
              <a:off x="5186364" y="1956975"/>
              <a:ext cx="1845202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Finalizing Algorithm using Cross Validation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7004545" y="4578041"/>
              <a:ext cx="866776" cy="3484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24175" y="3892241"/>
              <a:ext cx="18288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and Validation for intime and out-of-time data using the final models.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057399" y="4591050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28600" y="421005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Performance Metrics Evaluation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50154" y="4229996"/>
            <a:ext cx="369370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: 3.34 million customer-keys</a:t>
            </a:r>
          </a:p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Intime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 Data : 3.34 million customer-keys</a:t>
            </a:r>
          </a:p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Time Testing  Data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2.08 million customer-keys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63323" y="1438190"/>
            <a:ext cx="1722106" cy="841740"/>
            <a:chOff x="-291566" y="1193608"/>
            <a:chExt cx="2914083" cy="2161343"/>
          </a:xfrm>
        </p:grpSpPr>
        <p:sp>
          <p:nvSpPr>
            <p:cNvPr id="27" name="Left-Right Arrow 26"/>
            <p:cNvSpPr/>
            <p:nvPr/>
          </p:nvSpPr>
          <p:spPr>
            <a:xfrm>
              <a:off x="-291566" y="1193608"/>
              <a:ext cx="2914081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Trebuchet MS" panose="020B0603020202020204" pitchFamily="34" charset="0"/>
                </a:rPr>
                <a:t>Observation Window</a:t>
              </a:r>
              <a:endParaRPr lang="en-US" sz="800" b="1" dirty="0">
                <a:latin typeface="Trebuchet MS" panose="020B0603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116542" y="2018746"/>
              <a:ext cx="2739059" cy="13362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 </a:t>
              </a:r>
              <a:endParaRPr lang="en-US" sz="800" dirty="0" smtClean="0">
                <a:latin typeface="Trebuchet MS" panose="020B0603020202020204" pitchFamily="34" charset="0"/>
              </a:endParaRP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03/01/2015- 02/29/2016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0" name="Left-Right Arrow 29"/>
          <p:cNvSpPr/>
          <p:nvPr/>
        </p:nvSpPr>
        <p:spPr>
          <a:xfrm>
            <a:off x="7127485" y="1438190"/>
            <a:ext cx="1722105" cy="277770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rebuchet MS" panose="020B0603020202020204" pitchFamily="34" charset="0"/>
              </a:rPr>
              <a:t>Prediction Window</a:t>
            </a:r>
            <a:endParaRPr lang="en-US" sz="800" b="1" dirty="0">
              <a:latin typeface="Trebuchet MS" panose="020B0603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17295" y="3648076"/>
            <a:ext cx="942108" cy="0"/>
          </a:xfrm>
          <a:prstGeom prst="straightConnector1">
            <a:avLst/>
          </a:prstGeom>
          <a:noFill/>
          <a:ln w="28575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534400" y="3713390"/>
            <a:ext cx="0" cy="182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6143856" y="5490523"/>
            <a:ext cx="15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43856" y="4966855"/>
            <a:ext cx="1503010" cy="1128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1350 Xgboost models 20 models were finalized and used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intime and out of time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17" idx="3"/>
          </p:cNvCxnSpPr>
          <p:nvPr/>
        </p:nvCxnSpPr>
        <p:spPr>
          <a:xfrm>
            <a:off x="7646866" y="3713389"/>
            <a:ext cx="8875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>
            <a:off x="1717963" y="3713389"/>
            <a:ext cx="942108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1"/>
            <a:endCxn id="19" idx="3"/>
          </p:cNvCxnSpPr>
          <p:nvPr/>
        </p:nvCxnSpPr>
        <p:spPr>
          <a:xfrm flipH="1">
            <a:off x="5238633" y="5531246"/>
            <a:ext cx="905223" cy="41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23855" y="2457000"/>
            <a:ext cx="1295400" cy="5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rebuchet MS" panose="020B0603020202020204" pitchFamily="34" charset="0"/>
              </a:rPr>
              <a:t>Out of time Validation</a:t>
            </a:r>
            <a:endParaRPr lang="en-US" sz="800" dirty="0">
              <a:latin typeface="Trebuchet MS" panose="020B0603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55854" y="2457000"/>
            <a:ext cx="1618674" cy="520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rebuchet MS" panose="020B0603020202020204" pitchFamily="34" charset="0"/>
              </a:rPr>
              <a:t> </a:t>
            </a:r>
            <a:endParaRPr lang="en-US" sz="800" dirty="0" smtClean="0">
              <a:latin typeface="Trebuchet MS" panose="020B0603020202020204" pitchFamily="34" charset="0"/>
            </a:endParaRPr>
          </a:p>
          <a:p>
            <a:pPr algn="ctr"/>
            <a:r>
              <a:rPr lang="en-US" sz="800" dirty="0" smtClean="0">
                <a:latin typeface="Trebuchet MS" panose="020B0603020202020204" pitchFamily="34" charset="0"/>
              </a:rPr>
              <a:t>03/01/2014- 02/29/2015</a:t>
            </a:r>
            <a:endParaRPr lang="en-US" sz="800" dirty="0"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01853" y="2457000"/>
            <a:ext cx="1561146" cy="520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rebuchet MS" panose="020B0603020202020204" pitchFamily="34" charset="0"/>
              </a:rPr>
              <a:t> </a:t>
            </a:r>
            <a:endParaRPr lang="en-US" sz="800" dirty="0" smtClean="0">
              <a:latin typeface="Trebuchet MS" panose="020B0603020202020204" pitchFamily="34" charset="0"/>
            </a:endParaRPr>
          </a:p>
          <a:p>
            <a:pPr algn="ctr"/>
            <a:r>
              <a:rPr lang="en-US" sz="800" dirty="0" smtClean="0">
                <a:latin typeface="Trebuchet MS" panose="020B0603020202020204" pitchFamily="34" charset="0"/>
              </a:rPr>
              <a:t>03/01/2015- 02/29/2016</a:t>
            </a:r>
            <a:endParaRPr lang="en-US" sz="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7926" y="304800"/>
            <a:ext cx="8375073" cy="10369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Predictors and Relative Importance</a:t>
            </a:r>
            <a:endParaRPr 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34945"/>
              </p:ext>
            </p:extLst>
          </p:nvPr>
        </p:nvGraphicFramePr>
        <p:xfrm>
          <a:off x="1066800" y="1600200"/>
          <a:ext cx="6934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Worksheet" r:id="rId3" imgW="9315390" imgH="6295931" progId="Excel.Sheet.12">
                  <p:embed/>
                </p:oleObj>
              </mc:Choice>
              <mc:Fallback>
                <p:oleObj name="Worksheet" r:id="rId3" imgW="9315390" imgH="62959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00200"/>
                        <a:ext cx="69342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Intime Validation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’15 - Feb ’16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Sruidas\Desktop\brfs_discsens@20\resprate_perc_med_i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6345"/>
            <a:ext cx="2743200" cy="23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ruidas\Desktop\brfs_discsens@20\resprate_dec_med_in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86345"/>
            <a:ext cx="2895600" cy="23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ruidas\Desktop\brfs_discsens@20\auc_med_in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0374"/>
            <a:ext cx="2895600" cy="28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ruidas\Desktop\brfs_discsens@20\cum_gain_med_inti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Sruidas\Desktop\brfs_discsens@20\cum_lift_med_inti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4" y="3848100"/>
            <a:ext cx="2895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Sruidas\Desktop\brfs_discsens@20\rank_order_med_inti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62400"/>
            <a:ext cx="2819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time Validation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’14 - Feb ’15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Users\Sruidas\Desktop\brfs_discsens@20\resprate_dec_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445348"/>
            <a:ext cx="2666999" cy="23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ruidas\Desktop\brfs_discsens@20\resprate_perc_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445347"/>
            <a:ext cx="2680855" cy="23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uidas\Desktop\brfs_discsens@20\cum_gain_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3810000"/>
            <a:ext cx="3411682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Sruidas\Desktop\brfs_discsens@20\cum_lift_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09999"/>
            <a:ext cx="2757055" cy="281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Sruidas\Desktop\brfs_discsens@20\auc_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5348"/>
            <a:ext cx="2743200" cy="25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uidas\Desktop\brfs_discsens@20\rank_order_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82" y="3809999"/>
            <a:ext cx="2874818" cy="281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687782"/>
            <a:ext cx="2435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235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Worksheet</vt:lpstr>
      <vt:lpstr>BRFS US Discount Sensitivity Model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BRFS US Discount Sensitivity Model</dc:title>
  <dc:creator>Shraddha Ruidas</dc:creator>
  <cp:lastModifiedBy>Shraddha Ruidas</cp:lastModifiedBy>
  <cp:revision>28</cp:revision>
  <dcterms:created xsi:type="dcterms:W3CDTF">2017-06-21T06:05:32Z</dcterms:created>
  <dcterms:modified xsi:type="dcterms:W3CDTF">2017-06-29T09:29:10Z</dcterms:modified>
</cp:coreProperties>
</file>