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FF"/>
    <a:srgbClr val="FFB3FF"/>
    <a:srgbClr val="FF99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uidas\Desktop\negbin\Sulabh\NB_match_perc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Exact match percent for Model1 vs Baseline</a:t>
            </a:r>
          </a:p>
          <a:p>
            <a:pPr>
              <a:defRPr/>
            </a:pPr>
            <a:endParaRPr lang="en-US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'100k test'!$B$2</c:f>
              <c:strCache>
                <c:ptCount val="1"/>
                <c:pt idx="0">
                  <c:v>Model1</c:v>
                </c:pt>
              </c:strCache>
            </c:strRef>
          </c:tx>
          <c:invertIfNegative val="0"/>
          <c:val>
            <c:numRef>
              <c:f>'100k test'!$B$3:$B$7</c:f>
              <c:numCache>
                <c:formatCode>General</c:formatCode>
                <c:ptCount val="5"/>
                <c:pt idx="0">
                  <c:v>0.72894360000000002</c:v>
                </c:pt>
                <c:pt idx="1">
                  <c:v>0.26271290000000003</c:v>
                </c:pt>
                <c:pt idx="2">
                  <c:v>0.16946249999999999</c:v>
                </c:pt>
                <c:pt idx="3">
                  <c:v>0.1564537</c:v>
                </c:pt>
                <c:pt idx="4">
                  <c:v>0.15384619999999999</c:v>
                </c:pt>
              </c:numCache>
            </c:numRef>
          </c:val>
        </c:ser>
        <c:ser>
          <c:idx val="1"/>
          <c:order val="1"/>
          <c:tx>
            <c:strRef>
              <c:f>'100k test'!$C$2</c:f>
              <c:strCache>
                <c:ptCount val="1"/>
                <c:pt idx="0">
                  <c:v>Baseline</c:v>
                </c:pt>
              </c:strCache>
            </c:strRef>
          </c:tx>
          <c:invertIfNegative val="0"/>
          <c:val>
            <c:numRef>
              <c:f>'100k test'!$C$3:$C$7</c:f>
              <c:numCache>
                <c:formatCode>General</c:formatCode>
                <c:ptCount val="5"/>
                <c:pt idx="0">
                  <c:v>0.69004279999999996</c:v>
                </c:pt>
                <c:pt idx="1">
                  <c:v>0.24858069999999999</c:v>
                </c:pt>
                <c:pt idx="2">
                  <c:v>0.1006505</c:v>
                </c:pt>
                <c:pt idx="3">
                  <c:v>5.4758800000000003E-2</c:v>
                </c:pt>
                <c:pt idx="4">
                  <c:v>2.5641029999999999E-2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0571136"/>
        <c:axId val="206030720"/>
      </c:barChart>
      <c:catAx>
        <c:axId val="200571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Rank Upto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206030720"/>
        <c:crosses val="autoZero"/>
        <c:auto val="1"/>
        <c:lblAlgn val="ctr"/>
        <c:lblOffset val="100"/>
        <c:noMultiLvlLbl val="0"/>
      </c:catAx>
      <c:valAx>
        <c:axId val="206030720"/>
        <c:scaling>
          <c:orientation val="minMax"/>
        </c:scaling>
        <c:delete val="0"/>
        <c:axPos val="l"/>
        <c:title>
          <c:tx>
            <c:rich>
              <a:bodyPr rot="0" vert="wordArtVert"/>
              <a:lstStyle/>
              <a:p>
                <a:pPr>
                  <a:defRPr/>
                </a:pPr>
                <a:r>
                  <a:rPr lang="en-US"/>
                  <a:t>Exact match percent</a:t>
                </a:r>
              </a:p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5711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A5A44-9E3F-40AA-B898-A082ADA4153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FCA00-A62A-4ED4-A178-B94BFE0F5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6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3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0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5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5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0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9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2E5C-5C70-419B-B8C5-0976B0EC91A8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1BA81-38BF-475B-8BE0-63756C323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BRFS Division Preference</a:t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Data Science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676400"/>
            <a:ext cx="2438400" cy="1143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en-US" sz="16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US" sz="1400" dirty="0" smtClean="0">
                <a:solidFill>
                  <a:srgbClr val="000E4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the ranking of a customer’s division preferences over the next 3 months.</a:t>
            </a:r>
            <a:endParaRPr lang="en-US" sz="1400" dirty="0">
              <a:solidFill>
                <a:srgbClr val="000E4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3352800"/>
            <a:ext cx="2438400" cy="27699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E41"/>
                </a:solidFill>
                <a:latin typeface="Times New Roman" panose="02020603050405020304" pitchFamily="18" charset="0"/>
                <a:ea typeface="Geneva" pitchFamily="127" charset="-128"/>
                <a:cs typeface="Times New Roman" panose="02020603050405020304" pitchFamily="18" charset="0"/>
              </a:rPr>
              <a:t>Series of negative binomial models (1 per division) to predict the number of items purchased in each division over the next 3 months.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000E41"/>
                </a:solidFill>
                <a:latin typeface="Times New Roman" panose="02020603050405020304" pitchFamily="18" charset="0"/>
                <a:ea typeface="Geneva" pitchFamily="127" charset="-128"/>
                <a:cs typeface="Times New Roman" panose="02020603050405020304" pitchFamily="18" charset="0"/>
              </a:rPr>
              <a:t>Divisions are ranked by the predicted number of purchases in each division 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400" dirty="0" smtClean="0">
              <a:solidFill>
                <a:srgbClr val="000E41"/>
              </a:solidFill>
              <a:latin typeface="Times New Roman" panose="02020603050405020304" pitchFamily="18" charset="0"/>
              <a:ea typeface="Geneva" pitchFamily="127" charset="-128"/>
              <a:cs typeface="Times New Roman" panose="02020603050405020304" pitchFamily="18" charset="0"/>
            </a:endParaRPr>
          </a:p>
          <a:p>
            <a:endParaRPr lang="en-US" alt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76400"/>
            <a:ext cx="495299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3355"/>
            <a:ext cx="9067800" cy="103699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  <a:latin typeface="Trebuchet MS"/>
                <a:cs typeface="Trebuchet MS"/>
              </a:rPr>
              <a:t>Modeling Details</a:t>
            </a:r>
            <a:endParaRPr lang="en-US" sz="36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129" y="6615543"/>
            <a:ext cx="84476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Gap Inc Confidential – Do Not Distribute or Copy Without </a:t>
            </a:r>
            <a:r>
              <a:rPr lang="en-US" sz="9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Authorization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4" name="TextBox 7"/>
          <p:cNvSpPr txBox="1"/>
          <p:nvPr/>
        </p:nvSpPr>
        <p:spPr>
          <a:xfrm>
            <a:off x="1" y="1080345"/>
            <a:ext cx="4071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Scope</a:t>
            </a:r>
            <a:r>
              <a:rPr lang="en-US" sz="1600" dirty="0" smtClean="0"/>
              <a:t>: </a:t>
            </a:r>
            <a:r>
              <a:rPr lang="en-US" sz="1600" dirty="0" smtClean="0"/>
              <a:t>BRFS </a:t>
            </a:r>
            <a:r>
              <a:rPr lang="en-US" sz="1600" dirty="0" smtClean="0"/>
              <a:t>US</a:t>
            </a:r>
            <a:endParaRPr lang="en-US" sz="1600" dirty="0"/>
          </a:p>
          <a:p>
            <a:r>
              <a:rPr lang="en-US" sz="1600" b="1" dirty="0" smtClean="0"/>
              <a:t>Algorithm</a:t>
            </a:r>
            <a:r>
              <a:rPr lang="en-US" sz="1600" dirty="0"/>
              <a:t>: </a:t>
            </a:r>
            <a:r>
              <a:rPr lang="en-US" sz="1600" dirty="0" smtClean="0"/>
              <a:t>Negative Binomial Regression</a:t>
            </a:r>
            <a:endParaRPr lang="en-US" sz="1600" dirty="0" smtClean="0"/>
          </a:p>
          <a:p>
            <a:r>
              <a:rPr lang="en-US" sz="1600" b="1" dirty="0" smtClean="0"/>
              <a:t>Data : </a:t>
            </a:r>
            <a:r>
              <a:rPr lang="en-US" sz="1600" dirty="0" smtClean="0"/>
              <a:t>Store and Online </a:t>
            </a:r>
            <a:r>
              <a:rPr lang="en-US" sz="1600" dirty="0" smtClean="0"/>
              <a:t>Transaction </a:t>
            </a:r>
            <a:r>
              <a:rPr lang="en-US" sz="1600" dirty="0" smtClean="0"/>
              <a:t>Data</a:t>
            </a:r>
          </a:p>
          <a:p>
            <a:r>
              <a:rPr lang="en-US" sz="1600" b="1" dirty="0" smtClean="0"/>
              <a:t>Platforms &amp; Packages</a:t>
            </a:r>
            <a:r>
              <a:rPr lang="en-US" sz="1600" dirty="0" smtClean="0"/>
              <a:t>: Hive, </a:t>
            </a:r>
            <a:r>
              <a:rPr lang="en-US" sz="1600" dirty="0"/>
              <a:t>R</a:t>
            </a:r>
            <a:endParaRPr lang="en-US" sz="16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429129" y="3003859"/>
            <a:ext cx="2999871" cy="781050"/>
            <a:chOff x="228600" y="2286000"/>
            <a:chExt cx="5391150" cy="781050"/>
          </a:xfrm>
        </p:grpSpPr>
        <p:sp>
          <p:nvSpPr>
            <p:cNvPr id="8" name="Rectangle 7"/>
            <p:cNvSpPr/>
            <p:nvPr/>
          </p:nvSpPr>
          <p:spPr>
            <a:xfrm>
              <a:off x="228600" y="2286000"/>
              <a:ext cx="2886912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Data Preparation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3115512" y="2676525"/>
              <a:ext cx="2504238" cy="0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429001" y="3003859"/>
            <a:ext cx="2438399" cy="781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Experimenting with various ranking algorithms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9129" y="5251759"/>
            <a:ext cx="7648071" cy="800100"/>
            <a:chOff x="228600" y="4191000"/>
            <a:chExt cx="7236351" cy="800100"/>
          </a:xfrm>
        </p:grpSpPr>
        <p:sp>
          <p:nvSpPr>
            <p:cNvPr id="12" name="Rectangle 11"/>
            <p:cNvSpPr/>
            <p:nvPr/>
          </p:nvSpPr>
          <p:spPr>
            <a:xfrm>
              <a:off x="5619749" y="4191000"/>
              <a:ext cx="1845202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Finalizing Algorithm using Cross Validation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endCxn id="14" idx="3"/>
            </p:cNvCxnSpPr>
            <p:nvPr/>
          </p:nvCxnSpPr>
          <p:spPr>
            <a:xfrm flipH="1">
              <a:off x="4752975" y="4581525"/>
              <a:ext cx="866775" cy="9525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924175" y="4200525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Training  the final model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2057399" y="4591050"/>
              <a:ext cx="866775" cy="9525"/>
            </a:xfrm>
            <a:prstGeom prst="straightConnector1">
              <a:avLst/>
            </a:prstGeom>
            <a:noFill/>
            <a:ln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28600" y="4210050"/>
              <a:ext cx="1828800" cy="7810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Testing and Validation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Elbow Connector 16"/>
          <p:cNvCxnSpPr>
            <a:stCxn id="10" idx="3"/>
            <a:endCxn id="12" idx="3"/>
          </p:cNvCxnSpPr>
          <p:nvPr/>
        </p:nvCxnSpPr>
        <p:spPr>
          <a:xfrm>
            <a:off x="5867400" y="3394384"/>
            <a:ext cx="2209800" cy="2247900"/>
          </a:xfrm>
          <a:prstGeom prst="bentConnector3">
            <a:avLst>
              <a:gd name="adj1" fmla="val 110345"/>
            </a:avLst>
          </a:prstGeom>
          <a:noFill/>
          <a:ln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 17"/>
          <p:cNvGrpSpPr/>
          <p:nvPr/>
        </p:nvGrpSpPr>
        <p:grpSpPr>
          <a:xfrm>
            <a:off x="3677341" y="1239689"/>
            <a:ext cx="5387055" cy="1427312"/>
            <a:chOff x="30480" y="1309052"/>
            <a:chExt cx="9115772" cy="3664921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0480" y="3843459"/>
              <a:ext cx="911577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775960" y="1499815"/>
              <a:ext cx="0" cy="34741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Left-Right Arrow 20"/>
            <p:cNvSpPr/>
            <p:nvPr/>
          </p:nvSpPr>
          <p:spPr>
            <a:xfrm>
              <a:off x="30480" y="1309052"/>
              <a:ext cx="5730241" cy="713232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Trebuchet MS" panose="020B0603020202020204" pitchFamily="34" charset="0"/>
                </a:rPr>
                <a:t>Training</a:t>
              </a:r>
              <a:endParaRPr lang="en-US" sz="800" b="1" dirty="0">
                <a:latin typeface="Trebuchet MS" panose="020B0603020202020204" pitchFamily="34" charset="0"/>
              </a:endParaRPr>
            </a:p>
          </p:txBody>
        </p:sp>
        <p:sp>
          <p:nvSpPr>
            <p:cNvPr id="22" name="Left-Right Arrow 21"/>
            <p:cNvSpPr/>
            <p:nvPr/>
          </p:nvSpPr>
          <p:spPr>
            <a:xfrm>
              <a:off x="5810280" y="1309052"/>
              <a:ext cx="2914081" cy="713233"/>
            </a:xfrm>
            <a:prstGeom prst="leftRightArrow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smtClean="0">
                  <a:latin typeface="Trebuchet MS" panose="020B0603020202020204" pitchFamily="34" charset="0"/>
                </a:rPr>
                <a:t>Validation</a:t>
              </a:r>
              <a:endParaRPr lang="en-US" sz="800" b="1" dirty="0">
                <a:latin typeface="Trebuchet MS" panose="020B0603020202020204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57187" y="2138103"/>
              <a:ext cx="5450386" cy="13362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Purchase Data 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03/01/2015- </a:t>
              </a:r>
              <a:r>
                <a:rPr lang="en-US" sz="800" dirty="0" smtClean="0">
                  <a:latin typeface="Trebuchet MS" panose="020B0603020202020204" pitchFamily="34" charset="0"/>
                </a:rPr>
                <a:t>0</a:t>
              </a:r>
              <a:r>
                <a:rPr lang="en-US" sz="800" dirty="0" smtClean="0">
                  <a:latin typeface="Trebuchet MS" panose="020B0603020202020204" pitchFamily="34" charset="0"/>
                </a:rPr>
                <a:t>2/28/2016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94527" y="2130277"/>
              <a:ext cx="2590799" cy="134403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Purchase Data </a:t>
              </a:r>
            </a:p>
            <a:p>
              <a:pPr algn="ctr"/>
              <a:r>
                <a:rPr lang="en-US" sz="800" dirty="0" smtClean="0">
                  <a:latin typeface="Trebuchet MS" panose="020B0603020202020204" pitchFamily="34" charset="0"/>
                </a:rPr>
                <a:t>03</a:t>
              </a:r>
              <a:r>
                <a:rPr lang="en-US" sz="800" dirty="0" smtClean="0">
                  <a:latin typeface="Trebuchet MS" panose="020B0603020202020204" pitchFamily="34" charset="0"/>
                </a:rPr>
                <a:t>/01/2016- 05/31/2016</a:t>
              </a:r>
              <a:endParaRPr lang="en-US" sz="800" dirty="0">
                <a:latin typeface="Trebuchet MS" panose="020B0603020202020204" pitchFamily="34" charset="0"/>
              </a:endParaRP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0154" y="4162424"/>
            <a:ext cx="3693702" cy="69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dirty="0" smtClean="0"/>
              <a:t>Training Dataset : </a:t>
            </a:r>
            <a:r>
              <a:rPr lang="en-US" sz="1200" dirty="0" smtClean="0"/>
              <a:t>1000000 master-keys </a:t>
            </a:r>
          </a:p>
          <a:p>
            <a:pPr algn="just"/>
            <a:r>
              <a:rPr lang="en-US" sz="1200" dirty="0" smtClean="0"/>
              <a:t>Testing  </a:t>
            </a:r>
            <a:r>
              <a:rPr lang="en-US" sz="1200" dirty="0" smtClean="0"/>
              <a:t>Dataset </a:t>
            </a:r>
            <a:r>
              <a:rPr lang="en-US" sz="1200" dirty="0"/>
              <a:t>: </a:t>
            </a:r>
            <a:r>
              <a:rPr lang="en-US" sz="1200" dirty="0" smtClean="0"/>
              <a:t> </a:t>
            </a:r>
            <a:r>
              <a:rPr lang="en-US" sz="1200" dirty="0" smtClean="0"/>
              <a:t>100000 master-keys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1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Predictors , Divisions , Choosing Model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33800" y="2057400"/>
            <a:ext cx="129540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 Predictors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4381500" y="2426732"/>
            <a:ext cx="0" cy="697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24300" y="310600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243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38700" y="3124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62200" y="3833167"/>
            <a:ext cx="2019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of items purchased by division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381500" y="3865854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items purchased by division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44786"/>
              </p:ext>
            </p:extLst>
          </p:nvPr>
        </p:nvGraphicFramePr>
        <p:xfrm>
          <a:off x="6858000" y="1752600"/>
          <a:ext cx="1790700" cy="240563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790700"/>
              </a:tblGrid>
              <a:tr h="68173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Divisions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  <a:tr h="34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34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Women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34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Petites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34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Accessories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3447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</a:rPr>
                        <a:t>Jewelry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62000" y="5105400"/>
            <a:ext cx="36195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 Developed: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1: Count 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 : Count to Count Model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38700" y="5105400"/>
            <a:ext cx="2933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 performed better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3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</a:t>
            </a:r>
            <a:endParaRPr 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138131"/>
              </p:ext>
            </p:extLst>
          </p:nvPr>
        </p:nvGraphicFramePr>
        <p:xfrm>
          <a:off x="990601" y="1771650"/>
          <a:ext cx="4495798" cy="337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499"/>
                <a:gridCol w="1682638"/>
                <a:gridCol w="1697661"/>
              </a:tblGrid>
              <a:tr h="476250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Exact </a:t>
                      </a: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match </a:t>
                      </a:r>
                      <a:r>
                        <a:rPr lang="en-US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percent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</a:t>
                      </a:r>
                      <a:r>
                        <a:rPr 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0.7289436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0.6900428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0.2627129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0.2485807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667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0.1694625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0.1006505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0.1564537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0.0547588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0.1538462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0.02564103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8508"/>
              </p:ext>
            </p:extLst>
          </p:nvPr>
        </p:nvGraphicFramePr>
        <p:xfrm>
          <a:off x="6400800" y="1828800"/>
          <a:ext cx="2400300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/>
                <a:gridCol w="1219200"/>
              </a:tblGrid>
              <a:tr h="4762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</a:t>
                      </a:r>
                      <a:r>
                        <a:rPr lang="en-US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</a:t>
                      </a: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Ideal Rank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 Rank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200400" y="5571615"/>
                <a:ext cx="4050436" cy="52527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𝐸𝑥𝑎𝑐𝑡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𝑀𝑎𝑡𝑐h</m:t>
                    </m:r>
                    <m:r>
                      <a:rPr lang="en-US" b="0" i="1" smtClean="0">
                        <a:latin typeface="Cambria Math"/>
                      </a:rPr>
                      <m:t> %=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𝑀𝑎𝑡𝑐h𝑒𝑠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𝐶𝑢𝑠𝑡𝑜𝑚𝑒𝑟𝑠</m:t>
                        </m:r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×</m:t>
                    </m:r>
                  </m:oMath>
                </a14:m>
                <a:r>
                  <a:rPr lang="en-US" i="1" dirty="0">
                    <a:latin typeface="Cambria Math"/>
                  </a:rPr>
                  <a:t>100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571615"/>
                <a:ext cx="4050436" cy="525272"/>
              </a:xfrm>
              <a:prstGeom prst="rect">
                <a:avLst/>
              </a:prstGeom>
              <a:blipFill rotWithShape="1"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9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963587"/>
              </p:ext>
            </p:extLst>
          </p:nvPr>
        </p:nvGraphicFramePr>
        <p:xfrm>
          <a:off x="381000" y="457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25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4605131"/>
              </p:ext>
            </p:extLst>
          </p:nvPr>
        </p:nvGraphicFramePr>
        <p:xfrm>
          <a:off x="685799" y="762000"/>
          <a:ext cx="3478213" cy="28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813"/>
                <a:gridCol w="1143000"/>
                <a:gridCol w="1295400"/>
              </a:tblGrid>
              <a:tr h="52387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</a:t>
                      </a:r>
                      <a:r>
                        <a:rPr lang="en-US" sz="16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0.7289436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0.6900428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66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0.3918348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0.356444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0.4032865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0.247518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0.5658409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0.2659713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94346" y="805934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Partial Match Percent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30056"/>
              </p:ext>
            </p:extLst>
          </p:nvPr>
        </p:nvGraphicFramePr>
        <p:xfrm>
          <a:off x="5562601" y="805934"/>
          <a:ext cx="2743200" cy="2838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/>
                <a:gridCol w="1295400"/>
              </a:tblGrid>
              <a:tr h="47625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</a:t>
                      </a:r>
                      <a:r>
                        <a:rPr lang="en-US" sz="18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 to </a:t>
                      </a:r>
                      <a:r>
                        <a:rPr lang="en-US" sz="18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Ideal Rank 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Given Rank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rgbClr val="FFC9FF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638800" y="38862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Given rank can be any one of the 24 permutations for partial match percent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2438400" y="5052493"/>
                <a:ext cx="3866187" cy="525272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𝑅𝑎𝑛𝑘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𝑀𝑎𝑡𝑐h</m:t>
                    </m:r>
                    <m:r>
                      <a:rPr lang="en-US" b="0" i="1" smtClean="0">
                        <a:latin typeface="Cambria Math"/>
                      </a:rPr>
                      <m:t> %=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𝑀𝑎𝑡𝑐h𝑒𝑠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#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𝑜𝑓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𝐶𝑢𝑠𝑡𝑜𝑚𝑒𝑟𝑠</m:t>
                        </m:r>
                      </m:den>
                    </m:f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×</m:t>
                    </m:r>
                  </m:oMath>
                </a14:m>
                <a:r>
                  <a:rPr lang="en-US" i="1" dirty="0">
                    <a:latin typeface="Cambria Math"/>
                  </a:rPr>
                  <a:t>100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052493"/>
                <a:ext cx="3866187" cy="525272"/>
              </a:xfrm>
              <a:prstGeom prst="rect">
                <a:avLst/>
              </a:prstGeom>
              <a:blipFill rotWithShape="1">
                <a:blip r:embed="rId2"/>
                <a:stretch>
                  <a:fillRect r="-15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324</Words>
  <Application>Microsoft Office PowerPoint</Application>
  <PresentationFormat>On-screen Show (4:3)</PresentationFormat>
  <Paragraphs>106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BRFS Division Preference </vt:lpstr>
      <vt:lpstr>Background</vt:lpstr>
      <vt:lpstr>PowerPoint Presentation</vt:lpstr>
      <vt:lpstr>Predictors , Divisions , Choosing Model</vt:lpstr>
      <vt:lpstr>Model Performance </vt:lpstr>
      <vt:lpstr>PowerPoint Presentation</vt:lpstr>
      <vt:lpstr>PowerPoint Presentation</vt:lpstr>
    </vt:vector>
  </TitlesOfParts>
  <Company>Gap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BRFS Division Preference</dc:title>
  <dc:creator>Shraddha Ruidas</dc:creator>
  <cp:lastModifiedBy>Shraddha Ruidas</cp:lastModifiedBy>
  <cp:revision>28</cp:revision>
  <dcterms:created xsi:type="dcterms:W3CDTF">2016-11-07T05:14:15Z</dcterms:created>
  <dcterms:modified xsi:type="dcterms:W3CDTF">2016-11-07T08:58:18Z</dcterms:modified>
</cp:coreProperties>
</file>