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0"/>
  </p:notesMasterIdLst>
  <p:handoutMasterIdLst>
    <p:handoutMasterId r:id="rId11"/>
  </p:handoutMasterIdLst>
  <p:sldIdLst>
    <p:sldId id="659" r:id="rId2"/>
    <p:sldId id="779" r:id="rId3"/>
    <p:sldId id="772" r:id="rId4"/>
    <p:sldId id="780" r:id="rId5"/>
    <p:sldId id="783" r:id="rId6"/>
    <p:sldId id="788" r:id="rId7"/>
    <p:sldId id="785" r:id="rId8"/>
    <p:sldId id="787" r:id="rId9"/>
  </p:sldIdLst>
  <p:sldSz cx="9144000" cy="5143500" type="screen16x9"/>
  <p:notesSz cx="7010400" cy="9296400"/>
  <p:custDataLst>
    <p:tags r:id="rId12"/>
  </p:custDataLst>
  <p:defaultTextStyle>
    <a:defPPr>
      <a:defRPr lang="en-US"/>
    </a:defPPr>
    <a:lvl1pPr marL="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81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orient="horz" pos="1668">
          <p15:clr>
            <a:srgbClr val="A4A3A4"/>
          </p15:clr>
        </p15:guide>
        <p15:guide id="4" orient="horz" pos="107">
          <p15:clr>
            <a:srgbClr val="A4A3A4"/>
          </p15:clr>
        </p15:guide>
        <p15:guide id="5" orient="horz" pos="3108">
          <p15:clr>
            <a:srgbClr val="A4A3A4"/>
          </p15:clr>
        </p15:guide>
        <p15:guide id="6" orient="horz" pos="2483">
          <p15:clr>
            <a:srgbClr val="A4A3A4"/>
          </p15:clr>
        </p15:guide>
        <p15:guide id="7" orient="horz" pos="337">
          <p15:clr>
            <a:srgbClr val="A4A3A4"/>
          </p15:clr>
        </p15:guide>
        <p15:guide id="8" orient="horz" pos="1889">
          <p15:clr>
            <a:srgbClr val="A4A3A4"/>
          </p15:clr>
        </p15:guide>
        <p15:guide id="9" pos="298">
          <p15:clr>
            <a:srgbClr val="A4A3A4"/>
          </p15:clr>
        </p15:guide>
        <p15:guide id="10" pos="1897">
          <p15:clr>
            <a:srgbClr val="A4A3A4"/>
          </p15:clr>
        </p15:guide>
        <p15:guide id="11" pos="3312">
          <p15:clr>
            <a:srgbClr val="A4A3A4"/>
          </p15:clr>
        </p15:guide>
        <p15:guide id="12" pos="5495">
          <p15:clr>
            <a:srgbClr val="A4A3A4"/>
          </p15:clr>
        </p15:guide>
        <p15:guide id="13" pos="5383">
          <p15:clr>
            <a:srgbClr val="A4A3A4"/>
          </p15:clr>
        </p15:guide>
        <p15:guide id="14" pos="3648">
          <p15:clr>
            <a:srgbClr val="A4A3A4"/>
          </p15:clr>
        </p15:guide>
        <p15:guide id="15" orient="horz" pos="708">
          <p15:clr>
            <a:srgbClr val="A4A3A4"/>
          </p15:clr>
        </p15:guide>
        <p15:guide id="16" pos="290">
          <p15:clr>
            <a:srgbClr val="A4A3A4"/>
          </p15:clr>
        </p15:guide>
        <p15:guide id="17" pos="5482">
          <p15:clr>
            <a:srgbClr val="A4A3A4"/>
          </p15:clr>
        </p15:guide>
        <p15:guide id="18" orient="horz" pos="2951">
          <p15:clr>
            <a:srgbClr val="A4A3A4"/>
          </p15:clr>
        </p15:guide>
        <p15:guide id="19" orient="horz" pos="1684">
          <p15:clr>
            <a:srgbClr val="A4A3A4"/>
          </p15:clr>
        </p15:guide>
        <p15:guide id="20" orient="horz" pos="138">
          <p15:clr>
            <a:srgbClr val="A4A3A4"/>
          </p15:clr>
        </p15:guide>
        <p15:guide id="21" pos="5519">
          <p15:clr>
            <a:srgbClr val="A4A3A4"/>
          </p15:clr>
        </p15:guide>
        <p15:guide id="22" pos="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Rhodes" initials="BR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BEB"/>
    <a:srgbClr val="FDFDFD"/>
    <a:srgbClr val="B5EA9A"/>
    <a:srgbClr val="E6E6E6"/>
    <a:srgbClr val="DEE4EE"/>
    <a:srgbClr val="DFE5EF"/>
    <a:srgbClr val="FC9A2D"/>
    <a:srgbClr val="FFFFFF"/>
    <a:srgbClr val="FAAF8E"/>
    <a:srgbClr val="FCB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944" autoAdjust="0"/>
    <p:restoredTop sz="81910" autoAdjust="0"/>
  </p:normalViewPr>
  <p:slideViewPr>
    <p:cSldViewPr snapToGrid="0" showGuides="1">
      <p:cViewPr>
        <p:scale>
          <a:sx n="150" d="100"/>
          <a:sy n="150" d="100"/>
        </p:scale>
        <p:origin x="-1236" y="-312"/>
      </p:cViewPr>
      <p:guideLst>
        <p:guide orient="horz" pos="1781"/>
        <p:guide orient="horz" pos="758"/>
        <p:guide orient="horz" pos="1668"/>
        <p:guide orient="horz" pos="107"/>
        <p:guide orient="horz" pos="3108"/>
        <p:guide orient="horz" pos="2483"/>
        <p:guide orient="horz" pos="337"/>
        <p:guide orient="horz" pos="1889"/>
        <p:guide orient="horz" pos="708"/>
        <p:guide orient="horz" pos="2951"/>
        <p:guide orient="horz" pos="1684"/>
        <p:guide orient="horz" pos="138"/>
        <p:guide pos="298"/>
        <p:guide pos="1897"/>
        <p:guide pos="3312"/>
        <p:guide pos="5495"/>
        <p:guide pos="5383"/>
        <p:guide pos="3648"/>
        <p:guide pos="290"/>
        <p:guide pos="5482"/>
        <p:guide pos="5519"/>
        <p:guide pos="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1099" y="-67"/>
      </p:cViewPr>
      <p:guideLst>
        <p:guide orient="horz" pos="2880"/>
        <p:guide orient="horz" pos="2928"/>
        <p:guide pos="216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19135584830208"/>
          <c:y val="3.0365442118446266E-2"/>
          <c:w val="0.86222643795002618"/>
          <c:h val="0.854190885298487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Gain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0</c:v>
                </c:pt>
                <c:pt idx="1">
                  <c:v>0.58850000000000002</c:v>
                </c:pt>
                <c:pt idx="2">
                  <c:v>0.83109999999999995</c:v>
                </c:pt>
                <c:pt idx="3">
                  <c:v>0.92259999999999998</c:v>
                </c:pt>
                <c:pt idx="4">
                  <c:v>0.95940000000000003</c:v>
                </c:pt>
                <c:pt idx="5">
                  <c:v>0.97470000000000001</c:v>
                </c:pt>
                <c:pt idx="6">
                  <c:v>0.98240000000000005</c:v>
                </c:pt>
                <c:pt idx="7">
                  <c:v>0.98829999999999996</c:v>
                </c:pt>
                <c:pt idx="8">
                  <c:v>0.99270000000000003</c:v>
                </c:pt>
                <c:pt idx="9">
                  <c:v>0.99650000000000005</c:v>
                </c:pt>
                <c:pt idx="1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Sales Gain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0.00%</c:formatCode>
                <c:ptCount val="11"/>
                <c:pt idx="0">
                  <c:v>0</c:v>
                </c:pt>
                <c:pt idx="1">
                  <c:v>0.70989999999999998</c:v>
                </c:pt>
                <c:pt idx="2">
                  <c:v>0.88319999999999999</c:v>
                </c:pt>
                <c:pt idx="3">
                  <c:v>0.94779999999999998</c:v>
                </c:pt>
                <c:pt idx="4">
                  <c:v>0.97340000000000004</c:v>
                </c:pt>
                <c:pt idx="5">
                  <c:v>0.98370000000000002</c:v>
                </c:pt>
                <c:pt idx="6">
                  <c:v>0.9889</c:v>
                </c:pt>
                <c:pt idx="7">
                  <c:v>0.9929</c:v>
                </c:pt>
                <c:pt idx="8">
                  <c:v>0.99570000000000003</c:v>
                </c:pt>
                <c:pt idx="9">
                  <c:v>0.99809999999999999</c:v>
                </c:pt>
                <c:pt idx="1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>
              <a:solidFill>
                <a:srgbClr val="00B050"/>
              </a:solidFill>
              <a:prstDash val="dash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0.00%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210432"/>
        <c:axId val="66212224"/>
      </c:lineChart>
      <c:catAx>
        <c:axId val="66210432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66212224"/>
        <c:crosses val="autoZero"/>
        <c:auto val="1"/>
        <c:lblAlgn val="ctr"/>
        <c:lblOffset val="100"/>
        <c:noMultiLvlLbl val="0"/>
      </c:catAx>
      <c:valAx>
        <c:axId val="66212224"/>
        <c:scaling>
          <c:orientation val="minMax"/>
          <c:max val="1.1000000000000001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6210432"/>
        <c:crosses val="autoZero"/>
        <c:crossBetween val="midCat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19135584830208"/>
          <c:y val="3.0365442118446266E-2"/>
          <c:w val="0.86222643795002618"/>
          <c:h val="0.854190885298487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Gain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0.00</c:formatCode>
                <c:ptCount val="10"/>
                <c:pt idx="0">
                  <c:v>5.88</c:v>
                </c:pt>
                <c:pt idx="1">
                  <c:v>4.16</c:v>
                </c:pt>
                <c:pt idx="2">
                  <c:v>3.08</c:v>
                </c:pt>
                <c:pt idx="3">
                  <c:v>2.4</c:v>
                </c:pt>
                <c:pt idx="4">
                  <c:v>1.95</c:v>
                </c:pt>
                <c:pt idx="5">
                  <c:v>1.64</c:v>
                </c:pt>
                <c:pt idx="6">
                  <c:v>1.41</c:v>
                </c:pt>
                <c:pt idx="7">
                  <c:v>1.24</c:v>
                </c:pt>
                <c:pt idx="8">
                  <c:v>1.1100000000000001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Sales Gain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0.00</c:formatCode>
                <c:ptCount val="10"/>
                <c:pt idx="0">
                  <c:v>7.1</c:v>
                </c:pt>
                <c:pt idx="1">
                  <c:v>4.42</c:v>
                </c:pt>
                <c:pt idx="2">
                  <c:v>3.16</c:v>
                </c:pt>
                <c:pt idx="3">
                  <c:v>2.4300000000000002</c:v>
                </c:pt>
                <c:pt idx="4">
                  <c:v>1.97</c:v>
                </c:pt>
                <c:pt idx="5">
                  <c:v>1.65</c:v>
                </c:pt>
                <c:pt idx="6">
                  <c:v>1.42</c:v>
                </c:pt>
                <c:pt idx="7">
                  <c:v>1.24</c:v>
                </c:pt>
                <c:pt idx="8">
                  <c:v>1.1100000000000001</c:v>
                </c:pt>
                <c:pt idx="9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>
              <a:solidFill>
                <a:srgbClr val="00B050"/>
              </a:solidFill>
              <a:prstDash val="dashDot"/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49888"/>
        <c:axId val="46951424"/>
      </c:lineChart>
      <c:catAx>
        <c:axId val="46949888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46951424"/>
        <c:crossesAt val="0"/>
        <c:auto val="1"/>
        <c:lblAlgn val="ctr"/>
        <c:lblOffset val="100"/>
        <c:noMultiLvlLbl val="0"/>
      </c:catAx>
      <c:valAx>
        <c:axId val="46951424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46949888"/>
        <c:crosses val="autoZero"/>
        <c:crossBetween val="midCat"/>
        <c:majorUnit val="1.5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19135584830208"/>
          <c:y val="3.0365442118446266E-2"/>
          <c:w val="0.86222643795002618"/>
          <c:h val="0.854190885298487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Gain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0</c:v>
                </c:pt>
                <c:pt idx="1">
                  <c:v>0.64870000000000005</c:v>
                </c:pt>
                <c:pt idx="2">
                  <c:v>0.84109999999999996</c:v>
                </c:pt>
                <c:pt idx="3">
                  <c:v>0.92069999999999996</c:v>
                </c:pt>
                <c:pt idx="4">
                  <c:v>0.95189999999999997</c:v>
                </c:pt>
                <c:pt idx="5">
                  <c:v>0.96889999999999998</c:v>
                </c:pt>
                <c:pt idx="6">
                  <c:v>0.9788</c:v>
                </c:pt>
                <c:pt idx="7">
                  <c:v>0.98629999999999995</c:v>
                </c:pt>
                <c:pt idx="8">
                  <c:v>0.99219999999999997</c:v>
                </c:pt>
                <c:pt idx="9">
                  <c:v>0.99609999999999999</c:v>
                </c:pt>
                <c:pt idx="1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Sales Gain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0.00%</c:formatCode>
                <c:ptCount val="11"/>
                <c:pt idx="0">
                  <c:v>0</c:v>
                </c:pt>
                <c:pt idx="1">
                  <c:v>0.74619999999999997</c:v>
                </c:pt>
                <c:pt idx="2">
                  <c:v>0.88390000000000002</c:v>
                </c:pt>
                <c:pt idx="3">
                  <c:v>0.94489999999999996</c:v>
                </c:pt>
                <c:pt idx="4">
                  <c:v>0.96709999999999996</c:v>
                </c:pt>
                <c:pt idx="5">
                  <c:v>0.97919999999999996</c:v>
                </c:pt>
                <c:pt idx="6">
                  <c:v>0.98609999999999998</c:v>
                </c:pt>
                <c:pt idx="7">
                  <c:v>0.99109999999999998</c:v>
                </c:pt>
                <c:pt idx="8">
                  <c:v>0.99490000000000001</c:v>
                </c:pt>
                <c:pt idx="9">
                  <c:v>0.99750000000000005</c:v>
                </c:pt>
                <c:pt idx="1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>
              <a:solidFill>
                <a:srgbClr val="00B050"/>
              </a:solidFill>
              <a:prstDash val="dash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0.00%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06624"/>
        <c:axId val="45720704"/>
      </c:lineChart>
      <c:catAx>
        <c:axId val="45706624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45720704"/>
        <c:crosses val="autoZero"/>
        <c:auto val="1"/>
        <c:lblAlgn val="ctr"/>
        <c:lblOffset val="100"/>
        <c:noMultiLvlLbl val="0"/>
      </c:catAx>
      <c:valAx>
        <c:axId val="45720704"/>
        <c:scaling>
          <c:orientation val="minMax"/>
          <c:max val="1.1000000000000001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45706624"/>
        <c:crosses val="autoZero"/>
        <c:crossBetween val="midCat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19135584830208"/>
          <c:y val="3.0365442118446266E-2"/>
          <c:w val="0.86222643795002618"/>
          <c:h val="0.854190885298487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Gain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0.00</c:formatCode>
                <c:ptCount val="10"/>
                <c:pt idx="0">
                  <c:v>6.49</c:v>
                </c:pt>
                <c:pt idx="1">
                  <c:v>4.21</c:v>
                </c:pt>
                <c:pt idx="2">
                  <c:v>3.07</c:v>
                </c:pt>
                <c:pt idx="3">
                  <c:v>2.38</c:v>
                </c:pt>
                <c:pt idx="4">
                  <c:v>1.94</c:v>
                </c:pt>
                <c:pt idx="5">
                  <c:v>1.63</c:v>
                </c:pt>
                <c:pt idx="6">
                  <c:v>1.41</c:v>
                </c:pt>
                <c:pt idx="7">
                  <c:v>1.24</c:v>
                </c:pt>
                <c:pt idx="8">
                  <c:v>1.1100000000000001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Sales Gain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0.00</c:formatCode>
                <c:ptCount val="10"/>
                <c:pt idx="0">
                  <c:v>7.46</c:v>
                </c:pt>
                <c:pt idx="1">
                  <c:v>4.42</c:v>
                </c:pt>
                <c:pt idx="2">
                  <c:v>3.15</c:v>
                </c:pt>
                <c:pt idx="3">
                  <c:v>2.42</c:v>
                </c:pt>
                <c:pt idx="4">
                  <c:v>1.96</c:v>
                </c:pt>
                <c:pt idx="5">
                  <c:v>1.64</c:v>
                </c:pt>
                <c:pt idx="6">
                  <c:v>1.42</c:v>
                </c:pt>
                <c:pt idx="7">
                  <c:v>1.24</c:v>
                </c:pt>
                <c:pt idx="8">
                  <c:v>1.1100000000000001</c:v>
                </c:pt>
                <c:pt idx="9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>
              <a:solidFill>
                <a:srgbClr val="00B050"/>
              </a:solidFill>
              <a:prstDash val="dashDot"/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83296"/>
        <c:axId val="45789184"/>
      </c:lineChart>
      <c:catAx>
        <c:axId val="45783296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45789184"/>
        <c:crossesAt val="0"/>
        <c:auto val="1"/>
        <c:lblAlgn val="ctr"/>
        <c:lblOffset val="100"/>
        <c:noMultiLvlLbl val="0"/>
      </c:catAx>
      <c:valAx>
        <c:axId val="45789184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45783296"/>
        <c:crosses val="autoZero"/>
        <c:crossBetween val="midCat"/>
        <c:majorUnit val="1.5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19135584830208"/>
          <c:y val="3.0365442118446266E-2"/>
          <c:w val="0.86222643795002618"/>
          <c:h val="0.854190885298487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 Sales Gain YLF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0.0%</c:formatCode>
                <c:ptCount val="11"/>
                <c:pt idx="0">
                  <c:v>0</c:v>
                </c:pt>
                <c:pt idx="1">
                  <c:v>0.70330000000000004</c:v>
                </c:pt>
                <c:pt idx="2">
                  <c:v>0.88070000000000004</c:v>
                </c:pt>
                <c:pt idx="3">
                  <c:v>0.95909999999999995</c:v>
                </c:pt>
                <c:pt idx="4">
                  <c:v>0.98570000000000002</c:v>
                </c:pt>
                <c:pt idx="5">
                  <c:v>0.99099999999999999</c:v>
                </c:pt>
                <c:pt idx="6">
                  <c:v>0.99350000000000005</c:v>
                </c:pt>
                <c:pt idx="7">
                  <c:v>0.99560000000000004</c:v>
                </c:pt>
                <c:pt idx="8">
                  <c:v>0.99680000000000002</c:v>
                </c:pt>
                <c:pt idx="9">
                  <c:v>0.99860000000000004</c:v>
                </c:pt>
                <c:pt idx="1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Sales Gain CDA2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0.0%</c:formatCode>
                <c:ptCount val="11"/>
                <c:pt idx="0">
                  <c:v>0</c:v>
                </c:pt>
                <c:pt idx="1">
                  <c:v>0.44269999999999998</c:v>
                </c:pt>
                <c:pt idx="2">
                  <c:v>0.59809999999999997</c:v>
                </c:pt>
                <c:pt idx="3">
                  <c:v>0.70040000000000002</c:v>
                </c:pt>
                <c:pt idx="4">
                  <c:v>0.78120000000000001</c:v>
                </c:pt>
                <c:pt idx="5">
                  <c:v>0.84189999999999998</c:v>
                </c:pt>
                <c:pt idx="6">
                  <c:v>0.89139999999999997</c:v>
                </c:pt>
                <c:pt idx="7">
                  <c:v>0.93140000000000001</c:v>
                </c:pt>
                <c:pt idx="8">
                  <c:v>0.96379999999999999</c:v>
                </c:pt>
                <c:pt idx="9">
                  <c:v>0.98819999999999997</c:v>
                </c:pt>
                <c:pt idx="1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>
              <a:solidFill>
                <a:srgbClr val="00B050"/>
              </a:solidFill>
              <a:prstDash val="dash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0.0%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39072"/>
        <c:axId val="47141632"/>
      </c:lineChart>
      <c:catAx>
        <c:axId val="47139072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47141632"/>
        <c:crossesAt val="0"/>
        <c:auto val="1"/>
        <c:lblAlgn val="ctr"/>
        <c:lblOffset val="100"/>
        <c:noMultiLvlLbl val="0"/>
      </c:catAx>
      <c:valAx>
        <c:axId val="47141632"/>
        <c:scaling>
          <c:orientation val="minMax"/>
          <c:max val="1.1000000000000001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47139072"/>
        <c:crosses val="autoZero"/>
        <c:crossBetween val="midCat"/>
        <c:majorUnit val="0.2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19135584830208"/>
          <c:y val="3.0365442118446266E-2"/>
          <c:w val="0.86222643795002618"/>
          <c:h val="0.854190885298487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Gain CDA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0.00%</c:formatCode>
                <c:ptCount val="11"/>
                <c:pt idx="0">
                  <c:v>0</c:v>
                </c:pt>
                <c:pt idx="1">
                  <c:v>0.74619999999999997</c:v>
                </c:pt>
                <c:pt idx="2">
                  <c:v>0.88390000000000002</c:v>
                </c:pt>
                <c:pt idx="3">
                  <c:v>0.94489999999999996</c:v>
                </c:pt>
                <c:pt idx="4">
                  <c:v>0.96709999999999996</c:v>
                </c:pt>
                <c:pt idx="5">
                  <c:v>0.97919999999999996</c:v>
                </c:pt>
                <c:pt idx="6">
                  <c:v>0.98609999999999998</c:v>
                </c:pt>
                <c:pt idx="7">
                  <c:v>0.99109999999999998</c:v>
                </c:pt>
                <c:pt idx="8">
                  <c:v>0.99490000000000001</c:v>
                </c:pt>
                <c:pt idx="9">
                  <c:v>0.99750000000000005</c:v>
                </c:pt>
                <c:pt idx="1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Response Gain YLF2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Sheet1!$C$2:$C$12</c:f>
              <c:numCache>
                <c:formatCode>0.00%</c:formatCode>
                <c:ptCount val="11"/>
                <c:pt idx="0">
                  <c:v>0</c:v>
                </c:pt>
                <c:pt idx="1">
                  <c:v>0.38600000000000001</c:v>
                </c:pt>
                <c:pt idx="2">
                  <c:v>0.54500000000000004</c:v>
                </c:pt>
                <c:pt idx="3">
                  <c:v>0.65400000000000003</c:v>
                </c:pt>
                <c:pt idx="4">
                  <c:v>0.74199999999999999</c:v>
                </c:pt>
                <c:pt idx="5">
                  <c:v>0.81099999999999994</c:v>
                </c:pt>
                <c:pt idx="6">
                  <c:v>0.86699999999999999</c:v>
                </c:pt>
                <c:pt idx="7">
                  <c:v>0.91400000000000003</c:v>
                </c:pt>
                <c:pt idx="8">
                  <c:v>0.95200000000000007</c:v>
                </c:pt>
                <c:pt idx="9">
                  <c:v>0.9840000000000001</c:v>
                </c:pt>
                <c:pt idx="1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>
              <a:solidFill>
                <a:srgbClr val="00B050"/>
              </a:solidFill>
              <a:prstDash val="dashDot"/>
            </a:ln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Sheet1!$D$2:$D$12</c:f>
              <c:numCache>
                <c:formatCode>0.00%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89504"/>
        <c:axId val="67991040"/>
      </c:lineChart>
      <c:catAx>
        <c:axId val="67989504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67991040"/>
        <c:crosses val="autoZero"/>
        <c:auto val="1"/>
        <c:lblAlgn val="ctr"/>
        <c:lblOffset val="100"/>
        <c:noMultiLvlLbl val="0"/>
      </c:catAx>
      <c:valAx>
        <c:axId val="67991040"/>
        <c:scaling>
          <c:orientation val="minMax"/>
          <c:max val="1.1000000000000001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7989504"/>
        <c:crosses val="autoZero"/>
        <c:crossBetween val="midCat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19135584830208"/>
          <c:y val="3.0365442118446266E-2"/>
          <c:w val="0.86222643795002618"/>
          <c:h val="0.854190885298487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Lift CDA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0.00</c:formatCode>
                <c:ptCount val="10"/>
                <c:pt idx="0">
                  <c:v>5.77</c:v>
                </c:pt>
                <c:pt idx="1">
                  <c:v>4.09</c:v>
                </c:pt>
                <c:pt idx="2">
                  <c:v>3.14</c:v>
                </c:pt>
                <c:pt idx="3">
                  <c:v>2.4500000000000002</c:v>
                </c:pt>
                <c:pt idx="4">
                  <c:v>1.97</c:v>
                </c:pt>
                <c:pt idx="5">
                  <c:v>1.65</c:v>
                </c:pt>
                <c:pt idx="6">
                  <c:v>1.42</c:v>
                </c:pt>
                <c:pt idx="7">
                  <c:v>1.24</c:v>
                </c:pt>
                <c:pt idx="8">
                  <c:v>1.1100000000000001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Response Lift YLF</c:v>
                </c:pt>
              </c:strCache>
            </c:strRef>
          </c:tx>
          <c:spPr>
            <a:ln w="19050"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0.00</c:formatCode>
                <c:ptCount val="10"/>
                <c:pt idx="0">
                  <c:v>3.4550541523236018</c:v>
                </c:pt>
                <c:pt idx="1">
                  <c:v>2.5014674000863821</c:v>
                </c:pt>
                <c:pt idx="2">
                  <c:v>2.012824766261291</c:v>
                </c:pt>
                <c:pt idx="3">
                  <c:v>1.702273517333613</c:v>
                </c:pt>
                <c:pt idx="4">
                  <c:v>1.4789293174986717</c:v>
                </c:pt>
                <c:pt idx="5">
                  <c:v>1.3202258772136513</c:v>
                </c:pt>
                <c:pt idx="6">
                  <c:v>1.2063545594327079</c:v>
                </c:pt>
                <c:pt idx="7">
                  <c:v>1.1157260479239479</c:v>
                </c:pt>
                <c:pt idx="8">
                  <c:v>1.0442278408594412</c:v>
                </c:pt>
                <c:pt idx="9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>
              <a:solidFill>
                <a:srgbClr val="00B050"/>
              </a:solidFill>
              <a:prstDash val="dashDot"/>
            </a:ln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782912"/>
        <c:axId val="67788800"/>
      </c:lineChart>
      <c:catAx>
        <c:axId val="67782912"/>
        <c:scaling>
          <c:orientation val="minMax"/>
        </c:scaling>
        <c:delete val="0"/>
        <c:axPos val="b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67788800"/>
        <c:crossesAt val="0"/>
        <c:auto val="1"/>
        <c:lblAlgn val="ctr"/>
        <c:lblOffset val="100"/>
        <c:noMultiLvlLbl val="0"/>
      </c:catAx>
      <c:valAx>
        <c:axId val="67788800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7782912"/>
        <c:crosses val="autoZero"/>
        <c:crossBetween val="midCat"/>
        <c:majorUnit val="1.5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4FDB-0419-4D6F-A685-8F4C92A72D33}" type="datetimeFigureOut">
              <a:rPr lang="en-US" smtClean="0">
                <a:latin typeface="Avenir LT Std 35 Light"/>
              </a:rPr>
              <a:pPr/>
              <a:t>2/13/2017</a:t>
            </a:fld>
            <a:endParaRPr lang="en-US" dirty="0">
              <a:latin typeface="Avenir LT Std 35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venir LT Std 35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48AF-9D1B-4FA7-A072-23DB0BA1B20E}" type="slidenum">
              <a:rPr lang="en-US" smtClean="0">
                <a:latin typeface="Avenir LT Std 35 Light"/>
              </a:rPr>
              <a:pPr/>
              <a:t>‹#›</a:t>
            </a:fld>
            <a:endParaRPr lang="en-US" dirty="0">
              <a:latin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075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T Std 35 Light"/>
              </a:defRPr>
            </a:lvl1pPr>
          </a:lstStyle>
          <a:p>
            <a:fld id="{8A01F283-6A2C-4BDA-B0E6-041D901AB7CE}" type="datetimeFigureOut">
              <a:rPr lang="en-GB" smtClean="0"/>
              <a:pPr/>
              <a:t>13/02/2017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T Std 35 Ligh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T Std 35 Light"/>
              </a:defRPr>
            </a:lvl1pPr>
          </a:lstStyle>
          <a:p>
            <a:fld id="{2A45E9E0-E2DF-455A-8CF0-BA7CD71D58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3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1pPr>
    <a:lvl2pPr marL="457154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2pPr>
    <a:lvl3pPr marL="914306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3pPr>
    <a:lvl4pPr marL="1371460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4pPr>
    <a:lvl5pPr marL="1828612" algn="l" defTabSz="914306" rtl="0" eaLnBrk="1" latinLnBrk="0" hangingPunct="1">
      <a:defRPr sz="1200" kern="1200">
        <a:solidFill>
          <a:schemeClr val="tx1"/>
        </a:solidFill>
        <a:latin typeface="Avenir LT Std 35 Light"/>
        <a:ea typeface="+mn-ea"/>
        <a:cs typeface="+mn-cs"/>
      </a:defRPr>
    </a:lvl5pPr>
    <a:lvl6pPr marL="228576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9143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86801"/>
            <a:ext cx="6597502" cy="1121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692100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774700"/>
            <a:ext cx="6597502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7514711" y="577850"/>
            <a:ext cx="1050204" cy="4114800"/>
            <a:chOff x="7637827" y="577850"/>
            <a:chExt cx="1050204" cy="4114800"/>
          </a:xfrm>
        </p:grpSpPr>
        <p:pic>
          <p:nvPicPr>
            <p:cNvPr id="20" name="Picture 19" descr="6logo_lockup_GREY_EVEN_VERT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7827" y="577850"/>
              <a:ext cx="1050204" cy="4114800"/>
            </a:xfrm>
            <a:prstGeom prst="rect">
              <a:avLst/>
            </a:prstGeom>
          </p:spPr>
        </p:pic>
        <p:pic>
          <p:nvPicPr>
            <p:cNvPr id="21" name="Picture 20" descr="6logo_lockup_GREY_EVEN_VERT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7827" y="3587750"/>
              <a:ext cx="1050204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3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22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3"/>
            <a:ext cx="8380413" cy="7611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428750"/>
            <a:ext cx="5375275" cy="304800"/>
          </a:xfrm>
        </p:spPr>
        <p:txBody>
          <a:bodyPr/>
          <a:lstStyle>
            <a:lvl1pPr>
              <a:defRPr sz="900" cap="all" baseline="0">
                <a:solidFill>
                  <a:srgbClr val="5A5D60"/>
                </a:solidFill>
                <a:latin typeface="Avenir LT Std 65 Medium" pitchFamily="34" charset="0"/>
              </a:defRPr>
            </a:lvl1pPr>
            <a:lvl2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2pPr>
            <a:lvl3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3pPr>
            <a:lvl4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4pPr>
            <a:lvl5pPr>
              <a:defRPr sz="900">
                <a:solidFill>
                  <a:srgbClr val="5A5D60"/>
                </a:solidFill>
                <a:latin typeface="Avenir LT Std 65 Medium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84176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4611688" y="1797051"/>
            <a:ext cx="4149725" cy="282646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4534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7145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>
              <a:lnSpc>
                <a:spcPct val="100000"/>
              </a:lnSpc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71500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84017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383967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2991991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2591940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4202235"/>
            <a:ext cx="8380413" cy="7239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3802184"/>
            <a:ext cx="8380413" cy="40005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lnSpc>
                <a:spcPct val="100000"/>
              </a:lnSpc>
              <a:defRPr lang="en-US" sz="2400" b="0" kern="1200" cap="all" dirty="0">
                <a:solidFill>
                  <a:schemeClr val="accent1"/>
                </a:solidFill>
                <a:latin typeface="Avenir LT Std 35 Light"/>
                <a:ea typeface="+mj-ea"/>
                <a:cs typeface="+mj-cs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 Mo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270760" y="3044209"/>
            <a:ext cx="2301240" cy="211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854952" y="3044194"/>
            <a:ext cx="2273808" cy="2099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4572000" y="938220"/>
            <a:ext cx="2282952" cy="210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938216"/>
            <a:ext cx="2286000" cy="20907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eaLnBrk="1"/>
            <a:endParaRPr lang="en-GB" sz="1600" dirty="0">
              <a:solidFill>
                <a:prstClr val="white"/>
              </a:solidFill>
              <a:latin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23775"/>
            <a:ext cx="2286000" cy="340043"/>
          </a:xfrm>
          <a:prstGeom prst="rect">
            <a:avLst/>
          </a:prstGeom>
        </p:spPr>
        <p:txBody>
          <a:bodyPr lIns="91431" tIns="45716" rIns="91431" bIns="45716" anchor="b"/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286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 smtClean="0"/>
              <a:t>Place your picture in this grey area, crop accordingly </a:t>
            </a:r>
            <a:br>
              <a:rPr lang="en-GB" dirty="0" smtClean="0"/>
            </a:br>
            <a:r>
              <a:rPr lang="en-GB" dirty="0" smtClean="0"/>
              <a:t>and then delete this instruction box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2286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 smtClean="0"/>
              <a:t>Place your picture in this grey area, crop accordingly </a:t>
            </a:r>
            <a:br>
              <a:rPr lang="en-GB" dirty="0" smtClean="0"/>
            </a:br>
            <a:r>
              <a:rPr lang="en-GB" dirty="0" smtClean="0"/>
              <a:t>and then delete this instruction box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58000" y="938216"/>
            <a:ext cx="2286000" cy="20907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0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 smtClean="0"/>
              <a:t>Place your picture in this grey area, crop accordingly </a:t>
            </a:r>
            <a:br>
              <a:rPr lang="en-GB" dirty="0" smtClean="0"/>
            </a:br>
            <a:r>
              <a:rPr lang="en-GB" dirty="0" smtClean="0"/>
              <a:t>and then delete this instruction box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0" y="1885950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62475" y="3028950"/>
            <a:ext cx="2286000" cy="21145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 smtClean="0"/>
              <a:t>Place your picture in this grey area, crop accordingly </a:t>
            </a:r>
            <a:br>
              <a:rPr lang="en-GB" dirty="0" smtClean="0"/>
            </a:br>
            <a:r>
              <a:rPr lang="en-GB" dirty="0" smtClean="0"/>
              <a:t>and then delete this instruction box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0" y="3989071"/>
            <a:ext cx="2286000" cy="482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accent3"/>
                </a:solidFill>
                <a:latin typeface="Avenir LT Std 35 Light"/>
              </a:defRPr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365884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0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870192" y="3535680"/>
            <a:ext cx="2286000" cy="32004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0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0" y="1058972"/>
            <a:ext cx="2286000" cy="304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2286000" y="3176271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870192" y="3174577"/>
            <a:ext cx="2286000" cy="3657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 b="0" cap="all">
                <a:solidFill>
                  <a:schemeClr val="accent3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 EMPHASIS</a:t>
            </a:r>
            <a:endParaRPr lang="en-GB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48640" y="285750"/>
            <a:ext cx="4038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Headline</a:t>
            </a:r>
            <a:endParaRPr lang="en-GB" dirty="0" smtClean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5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63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algn="ctr">
              <a:defRPr b="0" i="0" baseline="0">
                <a:latin typeface="Avenir LT Std 35 Light"/>
              </a:defRPr>
            </a:lvl1pPr>
          </a:lstStyle>
          <a:p>
            <a:r>
              <a:rPr lang="en-GB" dirty="0" smtClean="0"/>
              <a:t>Place your picture in this grey area, </a:t>
            </a:r>
            <a:br>
              <a:rPr lang="en-GB" dirty="0" smtClean="0"/>
            </a:br>
            <a:r>
              <a:rPr lang="en-GB" dirty="0" smtClean="0"/>
              <a:t>crop accordingly </a:t>
            </a:r>
            <a:br>
              <a:rPr lang="en-GB" dirty="0" smtClean="0"/>
            </a:br>
            <a:r>
              <a:rPr lang="en-GB" dirty="0" smtClean="0"/>
              <a:t>and then delete this instruction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176" y="1211418"/>
            <a:ext cx="4340225" cy="2620963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defRPr kern="1200" cap="all" baseline="0">
                <a:solidFill>
                  <a:schemeClr val="tx1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ADD TEXT OVER YOUR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137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87260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94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19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970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6439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994" name="think-cell Slide" r:id="rId4" imgW="572" imgH="572" progId="TCLayout.ActiveDocument.1">
                  <p:embed/>
                </p:oleObj>
              </mc:Choice>
              <mc:Fallback>
                <p:oleObj name="think-cell Slide" r:id="rId4" imgW="572" imgH="572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169863"/>
            <a:ext cx="8377238" cy="9540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>
                <a:latin typeface="Avenir LT Std 45 Book" pitchFamily="34" charset="0"/>
                <a:sym typeface="Calibri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4176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713288" y="1211007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84176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3288" y="3082025"/>
            <a:ext cx="4048125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-228577" algn="l" defTabSz="91430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baseline="0">
                <a:latin typeface="Avenir LT Std 35 Light" pitchFamily="34" charset="0"/>
                <a:sym typeface="Calibri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[ ]</a:t>
            </a:r>
            <a:endParaRPr lang="en-GB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1741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186801"/>
            <a:ext cx="7410450" cy="11215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692099"/>
            <a:ext cx="6477000" cy="4290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774700"/>
            <a:ext cx="7410450" cy="13779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7" y="4406902"/>
            <a:ext cx="7616919" cy="311150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29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219" y="1906074"/>
            <a:ext cx="4129232" cy="21507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445" y="421905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0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668" y="1379381"/>
            <a:ext cx="8392745" cy="45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cap="all" spc="200" baseline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568690" y="1906073"/>
            <a:ext cx="4192724" cy="21507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4000" cap="all">
                <a:solidFill>
                  <a:schemeClr val="accent1"/>
                </a:solidFill>
                <a:latin typeface="Avenir LT Std 35 Light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GB" smtClean="0"/>
              <a:t>CLICK TO 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83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/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365250"/>
            <a:ext cx="4292600" cy="16383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 cap="all" baseline="0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 smtClean="0"/>
              <a:t>CLICK TO EDIT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4050280"/>
            <a:ext cx="6477000" cy="429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defRPr lang="en-US" sz="900" b="0" kern="0" cap="all" spc="200" baseline="0" dirty="0">
                <a:solidFill>
                  <a:schemeClr val="accent3"/>
                </a:solidFill>
                <a:latin typeface="Avenir LT Std 95 Black"/>
              </a:defRPr>
            </a:lvl1pPr>
          </a:lstStyle>
          <a:p>
            <a:pPr lvl="0" algn="l"/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3070224"/>
            <a:ext cx="7308850" cy="746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6342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04950"/>
            <a:ext cx="3733800" cy="22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0200" y="13106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10200" y="1537639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410200" y="21488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5410200" y="23758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5410200" y="298702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5410200" y="321405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5410200" y="3844275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5410200" y="4071302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5410200" y="472414"/>
            <a:ext cx="3657600" cy="22702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2" hasCustomPrompt="1"/>
          </p:nvPr>
        </p:nvSpPr>
        <p:spPr>
          <a:xfrm>
            <a:off x="5410200" y="699438"/>
            <a:ext cx="3657600" cy="380999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1800" b="0">
                <a:solidFill>
                  <a:schemeClr val="accent1"/>
                </a:solidFill>
                <a:latin typeface="Avenir LT Std 35 Ligh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</a:t>
            </a:r>
            <a:endParaRPr lang="en-GB" dirty="0" smtClean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0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3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31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46710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95890" y="1857378"/>
            <a:ext cx="2209800" cy="20228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 b="0">
                <a:solidFill>
                  <a:schemeClr val="accent3"/>
                </a:solidFill>
                <a:latin typeface="Avenir LT Std 35 Light"/>
              </a:defRPr>
            </a:lvl1pPr>
            <a:lvl2pPr marL="457154" indent="0" algn="l">
              <a:buNone/>
              <a:defRPr sz="1800">
                <a:solidFill>
                  <a:schemeClr val="accent3"/>
                </a:solidFill>
                <a:latin typeface="AvenirNext LT Pro Regular" pitchFamily="34" charset="0"/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2809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">
    <p:bg>
      <p:bgPr>
        <a:solidFill>
          <a:schemeClr val="accent3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5000" y="0"/>
            <a:ext cx="50292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latin typeface="Avenir LT Std 35 Light"/>
              </a:defRPr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en-GB" dirty="0" smtClean="0"/>
              <a:t>Place your picture </a:t>
            </a:r>
            <a:br>
              <a:rPr lang="en-GB" dirty="0" smtClean="0"/>
            </a:br>
            <a:r>
              <a:rPr lang="en-GB" dirty="0" smtClean="0"/>
              <a:t>in this grey area, </a:t>
            </a:r>
            <a:br>
              <a:rPr lang="en-GB" dirty="0" smtClean="0"/>
            </a:br>
            <a:r>
              <a:rPr lang="en-GB" dirty="0" smtClean="0"/>
              <a:t>crop accordingly </a:t>
            </a:r>
            <a:br>
              <a:rPr lang="en-GB" dirty="0" smtClean="0"/>
            </a:br>
            <a:r>
              <a:rPr lang="en-GB" dirty="0" smtClean="0"/>
              <a:t>and then delete </a:t>
            </a:r>
            <a:br>
              <a:rPr lang="en-GB" dirty="0" smtClean="0"/>
            </a:br>
            <a:r>
              <a:rPr lang="en-GB" dirty="0" smtClean="0"/>
              <a:t>this instruction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294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4070" y="1356590"/>
            <a:ext cx="6972880" cy="36472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cap="all" baseline="0">
                <a:solidFill>
                  <a:schemeClr val="accent1"/>
                </a:solidFill>
                <a:latin typeface="Avenir LT Std 35 Light"/>
                <a:cs typeface="Avenir LT Std 35 Light"/>
              </a:defRPr>
            </a:lvl1pPr>
            <a:lvl2pPr>
              <a:defRPr sz="5400">
                <a:latin typeface="Avenir Light"/>
                <a:cs typeface="Avenir Light"/>
              </a:defRPr>
            </a:lvl2pPr>
            <a:lvl3pPr>
              <a:defRPr sz="5400">
                <a:latin typeface="Avenir Light"/>
                <a:cs typeface="Avenir Light"/>
              </a:defRPr>
            </a:lvl3pPr>
            <a:lvl4pPr>
              <a:defRPr sz="5400">
                <a:latin typeface="Avenir Light"/>
                <a:cs typeface="Avenir Light"/>
              </a:defRPr>
            </a:lvl4pPr>
            <a:lvl5pPr>
              <a:defRPr sz="5400">
                <a:latin typeface="Avenir Light"/>
                <a:cs typeface="Avenir Light"/>
              </a:defRPr>
            </a:lvl5pPr>
          </a:lstStyle>
          <a:p>
            <a:pPr lvl="0"/>
            <a:r>
              <a:rPr lang="en-GB" smtClean="0"/>
              <a:t>CLICK TO ADD QUOTE OR KEY MESSAGE 10-15 WORDS 5 LINES MAX</a:t>
            </a:r>
            <a:endParaRPr lang="en-GB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4071" y="869951"/>
            <a:ext cx="5375275" cy="4479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900" b="0" i="0" kern="0" cap="all" spc="200">
                <a:solidFill>
                  <a:schemeClr val="accent3"/>
                </a:solidFill>
                <a:latin typeface="Avenir LT Std 95 Black"/>
              </a:defRPr>
            </a:lvl1pPr>
            <a:lvl2pPr>
              <a:defRPr sz="900" b="0" i="0" kern="0" cap="all" spc="100">
                <a:latin typeface="Avenir Black"/>
              </a:defRPr>
            </a:lvl2pPr>
            <a:lvl3pPr>
              <a:defRPr sz="900" b="0" i="0" kern="0" cap="all" spc="100">
                <a:latin typeface="Avenir Black"/>
              </a:defRPr>
            </a:lvl3pPr>
            <a:lvl4pPr>
              <a:defRPr sz="900" b="0" i="0" kern="0" cap="all" spc="100">
                <a:latin typeface="Avenir Black"/>
              </a:defRPr>
            </a:lvl4pPr>
            <a:lvl5pPr>
              <a:defRPr sz="900" b="0" i="0" kern="0" cap="all" spc="100">
                <a:latin typeface="Avenir Black"/>
              </a:defRPr>
            </a:lvl5pPr>
          </a:lstStyle>
          <a:p>
            <a:pPr lvl="0"/>
            <a:r>
              <a:rPr lang="en-GB" smtClean="0"/>
              <a:t>CliCK to ADD SUBHEAD IF NEEDED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4677433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9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9862"/>
            <a:ext cx="8380413" cy="400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69912"/>
            <a:ext cx="8380413" cy="7611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pPr lvl="0"/>
            <a:r>
              <a:rPr lang="en-GB" smtClean="0"/>
              <a:t>CLICK TO EDIT MASTER TEXT STYLES</a:t>
            </a:r>
            <a:endParaRPr lang="en-GB" dirty="0" smtClean="0"/>
          </a:p>
        </p:txBody>
      </p:sp>
      <p:sp>
        <p:nvSpPr>
          <p:cNvPr id="7" name="Rectangle 6"/>
          <p:cNvSpPr/>
          <p:nvPr userDrawn="1"/>
        </p:nvSpPr>
        <p:spPr>
          <a:xfrm>
            <a:off x="8313421" y="4933950"/>
            <a:ext cx="447993" cy="20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4668680"/>
            <a:ext cx="8377238" cy="246221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 smtClean="0"/>
              <a:t>	Note:	Text is anchored to the bottom, enabling deletions or additions without having to move the box</a:t>
            </a:r>
          </a:p>
          <a:p>
            <a:pPr lvl="0"/>
            <a:r>
              <a:rPr lang="en-GB" smtClean="0"/>
              <a:t>Source:	Source 8-point, non-bold</a:t>
            </a:r>
            <a:endParaRPr lang="en-GB" dirty="0" smtClean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6" y="25401"/>
            <a:ext cx="3019425" cy="123111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Running Title</a:t>
            </a:r>
            <a:endParaRPr lang="en-GB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81234" y="5123"/>
            <a:ext cx="480178" cy="146923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smtClean="0"/>
              <a:t>sticker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770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6611833"/>
              </p:ext>
            </p:extLst>
          </p:nvPr>
        </p:nvGraphicFramePr>
        <p:xfrm>
          <a:off x="1587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886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4175" y="1203326"/>
            <a:ext cx="8377238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5" y="4977170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Footer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06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accent1"/>
          </a:solidFill>
          <a:latin typeface="Avenir LT Std 45 Book" pitchFamily="34" charset="0"/>
          <a:ea typeface="+mn-ea"/>
          <a:cs typeface="+mn-cs"/>
        </a:defRPr>
      </a:lvl1pPr>
      <a:lvl2pPr marL="179982" indent="-179982" algn="l" defTabSz="914306" rtl="0" eaLnBrk="1" latinLnBrk="0" hangingPunct="1">
        <a:spcBef>
          <a:spcPts val="6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2pPr>
      <a:lvl3pPr marL="359963" indent="-179982" algn="l" defTabSz="914306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3pPr>
      <a:lvl4pPr marL="539945" indent="-179982" algn="l" defTabSz="914306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4pPr>
      <a:lvl5pPr marL="719926" indent="-179982" algn="l" defTabSz="914306" rtl="0" eaLnBrk="1" latinLnBrk="0" hangingPunct="1">
        <a:spcBef>
          <a:spcPts val="6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Avenir LT Std 35 Light" pitchFamily="34" charset="0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emf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11.xml"/><Relationship Id="rId7" Type="http://schemas.openxmlformats.org/officeDocument/2006/relationships/package" Target="../embeddings/Microsoft_Excel_Worksheet1.xlsx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8.emf"/><Relationship Id="rId4" Type="http://schemas.openxmlformats.org/officeDocument/2006/relationships/slideLayout" Target="../slideLayouts/slideLayout14.xml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13.xml"/><Relationship Id="rId7" Type="http://schemas.openxmlformats.org/officeDocument/2006/relationships/image" Target="../media/image8.emf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5.xml"/><Relationship Id="rId7" Type="http://schemas.openxmlformats.org/officeDocument/2006/relationships/image" Target="../media/image8.emf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9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17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6.xml"/><Relationship Id="rId1" Type="http://schemas.openxmlformats.org/officeDocument/2006/relationships/vmlDrawing" Target="../drawings/vmlDrawing11.vml"/><Relationship Id="rId6" Type="http://schemas.openxmlformats.org/officeDocument/2006/relationships/chart" Target="../charts/chart5.xml"/><Relationship Id="rId5" Type="http://schemas.openxmlformats.org/officeDocument/2006/relationships/notesSlide" Target="../notesSlides/notesSlide5.xml"/><Relationship Id="rId10" Type="http://schemas.openxmlformats.org/officeDocument/2006/relationships/chart" Target="../charts/chart7.xml"/><Relationship Id="rId4" Type="http://schemas.openxmlformats.org/officeDocument/2006/relationships/slideLayout" Target="../slideLayouts/slideLayout14.xml"/><Relationship Id="rId9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8.emf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13126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n-lt"/>
              </a:rPr>
              <a:t>JANUARY 2017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PLATFORM  ANALYTICS</a:t>
            </a:r>
            <a:endParaRPr lang="en-US" dirty="0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83464" y="2186801"/>
            <a:ext cx="7410450" cy="1121549"/>
          </a:xfrm>
        </p:spPr>
        <p:txBody>
          <a:bodyPr/>
          <a:lstStyle/>
          <a:p>
            <a:r>
              <a:rPr lang="en-US" sz="3200" dirty="0" smtClean="0">
                <a:latin typeface="+mj-lt"/>
              </a:rPr>
              <a:t> </a:t>
            </a:r>
            <a:endParaRPr lang="en-US" sz="3200" dirty="0"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774700"/>
            <a:ext cx="8799576" cy="1377950"/>
          </a:xfrm>
        </p:spPr>
        <p:txBody>
          <a:bodyPr/>
          <a:lstStyle/>
          <a:p>
            <a:r>
              <a:rPr lang="en-IN" sz="3800" b="1" dirty="0" smtClean="0">
                <a:latin typeface="+mj-lt"/>
              </a:rPr>
              <a:t>Athleta catalog response model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1602451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75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6" y="169863"/>
            <a:ext cx="8845687" cy="383436"/>
          </a:xfrm>
        </p:spPr>
        <p:txBody>
          <a:bodyPr lIns="0" tIns="0" rIns="0"/>
          <a:lstStyle/>
          <a:p>
            <a:r>
              <a:rPr lang="en-US" dirty="0" smtClean="0">
                <a:latin typeface="+mn-lt"/>
              </a:rPr>
              <a:t>BACKGROUND</a:t>
            </a:r>
            <a:endParaRPr lang="en-US" dirty="0">
              <a:latin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1224" y="676715"/>
            <a:ext cx="4211672" cy="1061829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Objective: </a:t>
            </a:r>
          </a:p>
          <a:p>
            <a:pPr lvl="0" algn="just"/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Reduce circulation costs by identifying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customers with high propensity of responding to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catalogs for targeted marketing based on historical browse and transaction data 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Definitions: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Response: A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channel agnostic purchase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within 4 months of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a catalog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drop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 score: Probability of a customer responding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to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 catalog</a:t>
            </a:r>
          </a:p>
        </p:txBody>
      </p:sp>
      <p:pic>
        <p:nvPicPr>
          <p:cNvPr id="9" name="Picture 189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"/>
          <a:stretch/>
        </p:blipFill>
        <p:spPr bwMode="auto">
          <a:xfrm>
            <a:off x="308539" y="1857199"/>
            <a:ext cx="4204939" cy="2999657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" name="Rectangle 2"/>
          <p:cNvSpPr/>
          <p:nvPr/>
        </p:nvSpPr>
        <p:spPr>
          <a:xfrm>
            <a:off x="4255400" y="4576420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575" y="4591050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24425" y="1857199"/>
            <a:ext cx="0" cy="2999657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623840" y="3513706"/>
            <a:ext cx="4433900" cy="1357780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</a:rPr>
                <a:t>Data </a:t>
              </a:r>
              <a:r>
                <a:rPr 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preparation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Exploratory Analysis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75000"/>
                    </a:schemeClr>
                  </a:solidFill>
                </a:rPr>
                <a:t>Scaling and Outlier Treatment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Model Training</a:t>
                </a:r>
                <a:endParaRPr lang="en-US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</a:rPr>
                  <a:t>Model </a:t>
                </a:r>
                <a:r>
                  <a:rPr lang="en-US" sz="9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Execution and Testing</a:t>
                </a:r>
                <a:endParaRPr lang="en-US" sz="9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43948"/>
              </p:ext>
            </p:extLst>
          </p:nvPr>
        </p:nvGraphicFramePr>
        <p:xfrm>
          <a:off x="4628574" y="691345"/>
          <a:ext cx="4384968" cy="890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5438"/>
                <a:gridCol w="736861"/>
                <a:gridCol w="795035"/>
                <a:gridCol w="882295"/>
                <a:gridCol w="785339"/>
              </a:tblGrid>
              <a:tr h="178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Training catalogs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Start date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End date 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Circulation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Resp. Rate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78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Fall_1_2016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02-Aug-16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22-Nov-16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1,690,446 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9.3%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178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Spring_1_2016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26-Jan-16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17-May-16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1,634,610 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9.4%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</a:tr>
              <a:tr h="178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Summer_1_2016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26-Apr-16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16-Aug-16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2,192,207 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8.0%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178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Winter_4_2015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05-Jan-16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26-Apr-16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1,733,097 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9.3%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78826"/>
              </p:ext>
            </p:extLst>
          </p:nvPr>
        </p:nvGraphicFramePr>
        <p:xfrm>
          <a:off x="4620044" y="1648395"/>
          <a:ext cx="4384968" cy="5344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5438"/>
                <a:gridCol w="736861"/>
                <a:gridCol w="795035"/>
                <a:gridCol w="882295"/>
                <a:gridCol w="785339"/>
              </a:tblGrid>
              <a:tr h="178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Validation </a:t>
                      </a:r>
                      <a:r>
                        <a:rPr lang="en-US" sz="9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catalogs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Start date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End date 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Circulation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Resp. Rate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78153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Fall_3_2015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29-Sep-15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19-Jan-16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1,994,548 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8.5%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T="9525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178153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Summer_3_2015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23-Jun-15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13-Oct-15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 2,547,505 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6.8%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08016"/>
              </p:ext>
            </p:extLst>
          </p:nvPr>
        </p:nvGraphicFramePr>
        <p:xfrm>
          <a:off x="4646303" y="2248436"/>
          <a:ext cx="4365478" cy="1020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0621"/>
                <a:gridCol w="2854857"/>
              </a:tblGrid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 smtClean="0">
                          <a:effectLst/>
                        </a:rPr>
                        <a:t>Algorithms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Library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Ensemble Leaners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xgboost, ada, adabag,  gbm, randomForest</a:t>
                      </a:r>
                      <a:endParaRPr lang="en-US" sz="900" b="0" i="0" u="none" strike="noStrike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Support Vector Machines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kernlab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Deep Learning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mxnet, h2o, tensorflow,</a:t>
                      </a:r>
                      <a:r>
                        <a:rPr lang="en-US" sz="900" u="none" strike="noStrike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darch, scikit-learn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8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839137"/>
              </p:ext>
            </p:extLst>
          </p:nvPr>
        </p:nvGraphicFramePr>
        <p:xfrm>
          <a:off x="5646567" y="1026423"/>
          <a:ext cx="176151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46" name="Worksheet" r:id="rId7" imgW="1419349" imgH="2448028" progId="Excel.Sheet.12">
                  <p:embed/>
                </p:oleObj>
              </mc:Choice>
              <mc:Fallback>
                <p:oleObj name="Worksheet" r:id="rId7" imgW="1419349" imgH="244802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6567" y="1026423"/>
                        <a:ext cx="1761513" cy="3886200"/>
                      </a:xfrm>
                      <a:prstGeom prst="rect">
                        <a:avLst/>
                      </a:prstGeom>
                      <a:ln w="3175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3643340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747"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64147"/>
          </a:xfrm>
        </p:spPr>
        <p:txBody>
          <a:bodyPr lIns="0" tIns="0" rIns="0" bIns="45716"/>
          <a:lstStyle/>
          <a:p>
            <a:r>
              <a:rPr lang="en-US" dirty="0" smtClean="0">
                <a:latin typeface="+mn-lt"/>
              </a:rPr>
              <a:t>PREDICTORS AND RELATIVE IMPORTANCE</a:t>
            </a:r>
            <a:endParaRPr lang="en-US" dirty="0">
              <a:latin typeface="+mn-lt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4577"/>
              </p:ext>
            </p:extLst>
          </p:nvPr>
        </p:nvGraphicFramePr>
        <p:xfrm>
          <a:off x="292668" y="667535"/>
          <a:ext cx="5322822" cy="424089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00113"/>
                <a:gridCol w="1129015"/>
                <a:gridCol w="3193694"/>
              </a:tblGrid>
              <a:tr h="36763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Category</a:t>
                      </a:r>
                      <a:endParaRPr lang="en-US" sz="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18288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Predictors</a:t>
                      </a:r>
                      <a:endParaRPr lang="en-US" sz="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8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/>
                </a:tc>
              </a:tr>
              <a:tr h="255765"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Last 12  months   </a:t>
                      </a:r>
                    </a:p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transaction history</a:t>
                      </a:r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net_sales</a:t>
                      </a:r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525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Net Sales generated by  a customer in 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disc_p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Discount % availed by a customer in 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/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avg_unt_rtl</a:t>
                      </a:r>
                    </a:p>
                  </a:txBody>
                  <a:tcPr marL="45720" marR="45720" marT="9525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Average unit retail in 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unt_per_txn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Units per transaction in 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/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on_sale_items</a:t>
                      </a:r>
                    </a:p>
                  </a:txBody>
                  <a:tcPr marL="45720" marR="45720" marT="9525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Number of on-sale items purchased in 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recency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Recency of last purchase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/>
                </a:tc>
              </a:tr>
              <a:tr h="255765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Last 3</a:t>
                      </a:r>
                      <a:r>
                        <a:rPr lang="en-US" sz="800" b="0" i="0" u="none" strike="noStrike" baseline="0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 months </a:t>
                      </a:r>
                    </a:p>
                    <a:p>
                      <a:pPr algn="l" fontAlgn="b"/>
                      <a:r>
                        <a:rPr lang="en-US" sz="800" b="0" i="0" u="none" strike="noStrike" baseline="0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browse history</a:t>
                      </a:r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items_browsed</a:t>
                      </a:r>
                    </a:p>
                  </a:txBody>
                  <a:tcPr marL="45720" marR="45720" marT="9525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Number of items browsed in last 3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items_abandoned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Number of items abandoned in basket in last 3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/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num_cat</a:t>
                      </a:r>
                    </a:p>
                  </a:txBody>
                  <a:tcPr marL="45720" marR="45720" marT="9525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Number of </a:t>
                      </a:r>
                      <a:r>
                        <a:rPr lang="en-US" sz="8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categories </a:t>
                      </a:r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shopped from in last 3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255765">
                <a:tc rowSpan="6">
                  <a:txBody>
                    <a:bodyPr/>
                    <a:lstStyle/>
                    <a:p>
                      <a:pPr marL="0" algn="l" defTabSz="914306" rtl="0" eaLnBrk="1" fontAlgn="b" latinLnBrk="0" hangingPunct="1"/>
                      <a:r>
                        <a:rPr lang="en-US" sz="800" b="0" i="0" u="none" strike="noStrike" kern="1200" dirty="0" smtClean="0">
                          <a:solidFill>
                            <a:srgbClr val="1F49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3 months transaction history</a:t>
                      </a:r>
                      <a:endParaRPr lang="en-US" sz="800" b="0" i="0" u="none" strike="noStrike" kern="1200" dirty="0">
                        <a:solidFill>
                          <a:srgbClr val="1F49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net_sales_sameprd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Net Sales generated by  a customer in the </a:t>
                      </a:r>
                      <a:r>
                        <a:rPr lang="en-US" sz="8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first 3 months of </a:t>
                      </a:r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/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disc_p_sameprd</a:t>
                      </a:r>
                    </a:p>
                  </a:txBody>
                  <a:tcPr marL="45720" marR="45720" marT="9525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Discount % availed by a customer </a:t>
                      </a:r>
                      <a:r>
                        <a:rPr lang="en-US" sz="8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in the first 3 months of 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num_txn_sameprd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Number of transactions </a:t>
                      </a:r>
                      <a:r>
                        <a:rPr lang="en-US" sz="8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in the first 3 months of 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/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avg_unt_rtl_sameprd</a:t>
                      </a:r>
                    </a:p>
                  </a:txBody>
                  <a:tcPr marL="45720" marR="45720" marT="9525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Average unit retail </a:t>
                      </a:r>
                      <a:r>
                        <a:rPr lang="en-US" sz="8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in the first 3 months of 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255765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unt_per_txn_sameprd</a:t>
                      </a:r>
                    </a:p>
                  </a:txBody>
                  <a:tcPr marL="45720" marR="4572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Units per transaction </a:t>
                      </a:r>
                      <a:r>
                        <a:rPr lang="en-US" sz="8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in the first 3 months of 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/>
                </a:tc>
              </a:tr>
              <a:tr h="292550">
                <a:tc v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1F497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+mn-lt"/>
                        </a:rPr>
                        <a:t>on_sale_items_sameprd</a:t>
                      </a:r>
                    </a:p>
                  </a:txBody>
                  <a:tcPr marL="45720" marR="45720" marT="9525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Number of on-sale items purchased </a:t>
                      </a:r>
                      <a:r>
                        <a:rPr lang="en-US" sz="800" u="none" strike="noStrike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in the first 3 months of last 12 months</a:t>
                      </a:r>
                      <a:endParaRPr lang="en-US" sz="8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45720" marR="45720" marT="18288" marB="9144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78897"/>
              </p:ext>
            </p:extLst>
          </p:nvPr>
        </p:nvGraphicFramePr>
        <p:xfrm>
          <a:off x="5739786" y="1026553"/>
          <a:ext cx="1409700" cy="3890507"/>
        </p:xfrm>
        <a:graphic>
          <a:graphicData uri="http://schemas.openxmlformats.org/drawingml/2006/table">
            <a:tbl>
              <a:tblPr firstRow="1" bandRow="1"/>
              <a:tblGrid>
                <a:gridCol w="1409700"/>
              </a:tblGrid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17.09%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6.98%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25.44%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0.59%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1.21%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2.70%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21.57%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1.44%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5.39%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1.48%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4.15%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2.83%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8.27%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208768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2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 smtClean="0">
                <a:latin typeface="+mn-lt"/>
              </a:rPr>
              <a:t>MODEL RESULTS - FALL 3 CATALOG 2015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51895"/>
              </p:ext>
            </p:extLst>
          </p:nvPr>
        </p:nvGraphicFramePr>
        <p:xfrm>
          <a:off x="302147" y="596428"/>
          <a:ext cx="8484043" cy="221039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47074"/>
                <a:gridCol w="735481"/>
                <a:gridCol w="1224268"/>
                <a:gridCol w="1290445"/>
                <a:gridCol w="1113971"/>
                <a:gridCol w="1268386"/>
                <a:gridCol w="1213238"/>
                <a:gridCol w="1191180"/>
              </a:tblGrid>
              <a:tr h="2210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Fall </a:t>
                      </a:r>
                      <a:r>
                        <a:rPr lang="en-US" sz="800" u="none" strike="noStrike" dirty="0" smtClean="0">
                          <a:effectLst/>
                        </a:rPr>
                        <a:t>3 2015</a:t>
                      </a:r>
                      <a:r>
                        <a:rPr lang="en-US" sz="800" u="none" strike="noStrike" dirty="0">
                          <a:effectLst/>
                        </a:rPr>
                        <a:t>: Median Score Gains and Lifts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Decile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Customers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 Net Sales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 Responders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Gain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Lift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Net Sales Gain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Net Sales Lift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199,454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55,155,145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99,904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58.85%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70.99%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7.10</a:t>
                      </a:r>
                    </a:p>
                  </a:txBody>
                  <a:tcPr marL="9525" marR="9525" marT="9525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199,455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68,620,422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141,099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83.11%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88.32%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199,455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73,647,184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156,627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94.78%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3.16</a:t>
                      </a:r>
                    </a:p>
                  </a:txBody>
                  <a:tcPr marL="9525" marR="9525" marT="9525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199,455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75,633,190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162,875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95.94%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97.34%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199,454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76,435,612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165,470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97.47%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1.97</a:t>
                      </a:r>
                    </a:p>
                  </a:txBody>
                  <a:tcPr marL="9525" marR="9525" marT="9525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199,455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76,834,356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166,781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98.89%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199,455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77,148,932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167,777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98.83%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1.42</a:t>
                      </a:r>
                    </a:p>
                  </a:txBody>
                  <a:tcPr marL="9525" marR="9525" marT="9525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199,455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77,361,682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168,527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99.27%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99.57%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199,455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77,553,173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169,177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99.65%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99.81%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1.11</a:t>
                      </a:r>
                    </a:p>
                  </a:txBody>
                  <a:tcPr marL="9525" marR="9525" marT="9525" marB="0" anchor="ctr"/>
                </a:tc>
              </a:tr>
              <a:tr h="189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199,455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77,699,600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169,766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100.00%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100.00%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99325425"/>
              </p:ext>
            </p:extLst>
          </p:nvPr>
        </p:nvGraphicFramePr>
        <p:xfrm>
          <a:off x="315401" y="2910177"/>
          <a:ext cx="3397858" cy="209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032858825"/>
              </p:ext>
            </p:extLst>
          </p:nvPr>
        </p:nvGraphicFramePr>
        <p:xfrm>
          <a:off x="3855058" y="2908300"/>
          <a:ext cx="3397858" cy="209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769101" y="3962257"/>
            <a:ext cx="909728" cy="304314"/>
            <a:chOff x="1163233" y="1552932"/>
            <a:chExt cx="1662078" cy="304314"/>
          </a:xfrm>
        </p:grpSpPr>
        <p:grpSp>
          <p:nvGrpSpPr>
            <p:cNvPr id="15" name="Group 14"/>
            <p:cNvGrpSpPr/>
            <p:nvPr/>
          </p:nvGrpSpPr>
          <p:grpSpPr>
            <a:xfrm>
              <a:off x="1168001" y="1552932"/>
              <a:ext cx="1657310" cy="123111"/>
              <a:chOff x="1878806" y="4410432"/>
              <a:chExt cx="1657310" cy="123111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000215" y="4410432"/>
                <a:ext cx="153590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Response Gain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163233" y="1734135"/>
              <a:ext cx="1650205" cy="123111"/>
              <a:chOff x="1878806" y="4439235"/>
              <a:chExt cx="1650205" cy="123111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993104" y="4439235"/>
                <a:ext cx="153590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00B0F0"/>
                    </a:solidFill>
                  </a:rPr>
                  <a:t> Net Sales  Gain</a:t>
                </a: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285845" y="3929690"/>
            <a:ext cx="909728" cy="304314"/>
            <a:chOff x="1163233" y="1552932"/>
            <a:chExt cx="1662078" cy="304314"/>
          </a:xfrm>
        </p:grpSpPr>
        <p:grpSp>
          <p:nvGrpSpPr>
            <p:cNvPr id="23" name="Group 22"/>
            <p:cNvGrpSpPr/>
            <p:nvPr/>
          </p:nvGrpSpPr>
          <p:grpSpPr>
            <a:xfrm>
              <a:off x="1168001" y="1552932"/>
              <a:ext cx="1657310" cy="123111"/>
              <a:chOff x="1878806" y="4410432"/>
              <a:chExt cx="1657310" cy="123111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000215" y="4410432"/>
                <a:ext cx="153590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Response  Lift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63233" y="1734135"/>
              <a:ext cx="1650205" cy="123111"/>
              <a:chOff x="1878806" y="4439235"/>
              <a:chExt cx="1650205" cy="12311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993104" y="4439235"/>
                <a:ext cx="153590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00B0F0"/>
                    </a:solidFill>
                  </a:rPr>
                  <a:t> Net  Sales  Lift</a:t>
                </a: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4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0125955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>
                <a:latin typeface="+mn-lt"/>
              </a:rPr>
              <a:t>MODEL RESULTS </a:t>
            </a:r>
            <a:r>
              <a:rPr lang="en-US" dirty="0" smtClean="0">
                <a:latin typeface="+mn-lt"/>
              </a:rPr>
              <a:t>– SUMMER 3 CATALOG </a:t>
            </a:r>
            <a:r>
              <a:rPr lang="en-US" dirty="0">
                <a:latin typeface="+mn-lt"/>
              </a:rPr>
              <a:t>2015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27104"/>
              </p:ext>
            </p:extLst>
          </p:nvPr>
        </p:nvGraphicFramePr>
        <p:xfrm>
          <a:off x="302147" y="596428"/>
          <a:ext cx="8484043" cy="221039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47074"/>
                <a:gridCol w="735481"/>
                <a:gridCol w="1224268"/>
                <a:gridCol w="1290445"/>
                <a:gridCol w="1113971"/>
                <a:gridCol w="1268386"/>
                <a:gridCol w="1213238"/>
                <a:gridCol w="1191180"/>
              </a:tblGrid>
              <a:tr h="2210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Summer 3 2015</a:t>
                      </a:r>
                      <a:r>
                        <a:rPr lang="en-US" sz="800" u="none" strike="noStrike" dirty="0">
                          <a:effectLst/>
                        </a:rPr>
                        <a:t>: Median Score Gains and Lifts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9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Decile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Customers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 Net Sales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 Responders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Gain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Lift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Net Sales Gain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Net Sales Lift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254,750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$52,718,872.27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113,475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64.87%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6.49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74.62%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7.46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254,750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$62,446,592.91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147,140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84.11%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4.21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88.39%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4.42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254,751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$66,754,701.15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161,056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92.07%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3.07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94.49%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3.15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254,750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$68,322,805.63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166,522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95.19%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2.38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96.71%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2.42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254,751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$69,180,023.86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169,493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96.89%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97.92%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1.96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254,750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$69,664,327.45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171,224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97.88%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98.61%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254,751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$70,022,522.59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172,526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98.63%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1.41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99.11%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1.42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254,750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$70,287,290.50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173,567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99.22%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99.49%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254,751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$70,469,748.68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174,244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99.61%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99.75%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</a:tr>
              <a:tr h="189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254,751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$70,648,026.67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     174,931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100.00%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100.00%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1.00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712994139"/>
              </p:ext>
            </p:extLst>
          </p:nvPr>
        </p:nvGraphicFramePr>
        <p:xfrm>
          <a:off x="315401" y="2910177"/>
          <a:ext cx="3397858" cy="209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782111614"/>
              </p:ext>
            </p:extLst>
          </p:nvPr>
        </p:nvGraphicFramePr>
        <p:xfrm>
          <a:off x="3855058" y="2907102"/>
          <a:ext cx="3397858" cy="2098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769101" y="3962257"/>
            <a:ext cx="909728" cy="304314"/>
            <a:chOff x="1163233" y="1552932"/>
            <a:chExt cx="1662078" cy="304314"/>
          </a:xfrm>
        </p:grpSpPr>
        <p:grpSp>
          <p:nvGrpSpPr>
            <p:cNvPr id="12" name="Group 11"/>
            <p:cNvGrpSpPr/>
            <p:nvPr/>
          </p:nvGrpSpPr>
          <p:grpSpPr>
            <a:xfrm>
              <a:off x="1168001" y="1552932"/>
              <a:ext cx="1657310" cy="123111"/>
              <a:chOff x="1878806" y="4410432"/>
              <a:chExt cx="1657310" cy="12311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000215" y="4410432"/>
                <a:ext cx="153590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Response Gain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163233" y="1734135"/>
              <a:ext cx="1650205" cy="123111"/>
              <a:chOff x="1878806" y="4439235"/>
              <a:chExt cx="1650205" cy="12311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993104" y="4439235"/>
                <a:ext cx="153590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00B0F0"/>
                    </a:solidFill>
                  </a:rPr>
                  <a:t> Net Sales  Gain</a:t>
                </a: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285845" y="3921064"/>
            <a:ext cx="909728" cy="304314"/>
            <a:chOff x="1163233" y="1552932"/>
            <a:chExt cx="1662078" cy="304314"/>
          </a:xfrm>
        </p:grpSpPr>
        <p:grpSp>
          <p:nvGrpSpPr>
            <p:cNvPr id="19" name="Group 18"/>
            <p:cNvGrpSpPr/>
            <p:nvPr/>
          </p:nvGrpSpPr>
          <p:grpSpPr>
            <a:xfrm>
              <a:off x="1168001" y="1552932"/>
              <a:ext cx="1657310" cy="123111"/>
              <a:chOff x="1878806" y="4410432"/>
              <a:chExt cx="1657310" cy="123111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000215" y="4410432"/>
                <a:ext cx="153590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Response  Lift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163233" y="1734135"/>
              <a:ext cx="1650205" cy="123111"/>
              <a:chOff x="1878806" y="4439235"/>
              <a:chExt cx="1650205" cy="123111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993104" y="4439235"/>
                <a:ext cx="153590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00B0F0"/>
                    </a:solidFill>
                  </a:rPr>
                  <a:t> Net  Sales  Lift</a:t>
                </a:r>
                <a:endParaRPr lang="en-US" sz="800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2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2656270561"/>
              </p:ext>
            </p:extLst>
          </p:nvPr>
        </p:nvGraphicFramePr>
        <p:xfrm>
          <a:off x="305629" y="2889194"/>
          <a:ext cx="2762501" cy="2087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4198267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42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169863"/>
            <a:ext cx="8845687" cy="423903"/>
          </a:xfrm>
        </p:spPr>
        <p:txBody>
          <a:bodyPr lIns="0" tIns="0" rIns="0"/>
          <a:lstStyle/>
          <a:p>
            <a:r>
              <a:rPr lang="en-US" dirty="0" smtClean="0">
                <a:latin typeface="+mn-lt"/>
              </a:rPr>
              <a:t>YLF MODEL VS CDA MODEL - FALL 1 2016 CATALOG</a:t>
            </a:r>
            <a:endParaRPr lang="en-US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583494"/>
              </p:ext>
            </p:extLst>
          </p:nvPr>
        </p:nvGraphicFramePr>
        <p:xfrm>
          <a:off x="302147" y="596428"/>
          <a:ext cx="8689179" cy="221039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81985"/>
                <a:gridCol w="951794"/>
                <a:gridCol w="1083728"/>
                <a:gridCol w="1036610"/>
                <a:gridCol w="1036610"/>
                <a:gridCol w="1036610"/>
                <a:gridCol w="1126316"/>
                <a:gridCol w="1017763"/>
                <a:gridCol w="1017763"/>
              </a:tblGrid>
              <a:tr h="22104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                                                                        Fall 1 2016: </a:t>
                      </a:r>
                      <a:r>
                        <a:rPr lang="en-US" sz="800" u="none" strike="noStrike" dirty="0">
                          <a:effectLst/>
                        </a:rPr>
                        <a:t>Median Score Gains and Lifts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</a:tr>
              <a:tr h="189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Decile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 </a:t>
                      </a:r>
                      <a:r>
                        <a:rPr lang="en-US" sz="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Rate  YLF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r>
                        <a:rPr lang="en-US" sz="8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Gain  YLF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Response Lift YLF 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Net Sales Gain</a:t>
                      </a:r>
                      <a:r>
                        <a:rPr lang="en-US" sz="8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YLF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Response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effectLst/>
                        </a:rPr>
                        <a:t>Rate  CDA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Response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effectLst/>
                        </a:rPr>
                        <a:t>Gain  CDA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Response Lift CDA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Net Sales Gain CDA</a:t>
                      </a:r>
                      <a:endParaRPr lang="en-US" sz="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35.8%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38.60%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44.27%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53.86%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57.66%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70.33%</a:t>
                      </a:r>
                    </a:p>
                  </a:txBody>
                  <a:tcPr marL="9525" marR="9525" marT="9525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15.5%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54.50%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2.50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59.81%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22.53%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81.77%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4.09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88.07%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10.6%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65.40%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70.04%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11.62%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94.22%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95.91%</a:t>
                      </a:r>
                    </a:p>
                  </a:txBody>
                  <a:tcPr marL="9525" marR="9525" marT="9525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8.2%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74.20%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1.70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78.12%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3.35%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97.81%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2.45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98.57%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6.4%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81.10%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84.19%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0.73%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98.58%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99.10%</a:t>
                      </a:r>
                    </a:p>
                  </a:txBody>
                  <a:tcPr marL="9525" marR="9525" marT="9525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5.4%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86.70%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89.14%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0.36%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98.96%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1.65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99.35%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4.8%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91.40%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93.14%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0.31%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99.29%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99.56%</a:t>
                      </a:r>
                    </a:p>
                  </a:txBody>
                  <a:tcPr marL="9525" marR="9525" marT="9525" marB="0" anchor="ctr"/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4.1%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95.20%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96.38%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0.18%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99.48%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99.68%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3.8%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98.40%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98.82%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0.25%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99.75%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99.86%</a:t>
                      </a:r>
                    </a:p>
                  </a:txBody>
                  <a:tcPr marL="9525" marR="9525" marT="9525" marB="0" anchor="ctr"/>
                </a:tc>
              </a:tr>
              <a:tr h="1894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2.9%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100.00%</a:t>
                      </a:r>
                      <a:endParaRPr lang="en-US" sz="8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0.23%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100.00%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081366307"/>
              </p:ext>
            </p:extLst>
          </p:nvPr>
        </p:nvGraphicFramePr>
        <p:xfrm>
          <a:off x="3248382" y="2887393"/>
          <a:ext cx="2859120" cy="209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912045679"/>
              </p:ext>
            </p:extLst>
          </p:nvPr>
        </p:nvGraphicFramePr>
        <p:xfrm>
          <a:off x="6252103" y="2889250"/>
          <a:ext cx="2736621" cy="2081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959086" y="3950447"/>
            <a:ext cx="1083620" cy="304314"/>
            <a:chOff x="1168001" y="1552932"/>
            <a:chExt cx="1645437" cy="304314"/>
          </a:xfrm>
        </p:grpSpPr>
        <p:grpSp>
          <p:nvGrpSpPr>
            <p:cNvPr id="13" name="Group 12"/>
            <p:cNvGrpSpPr/>
            <p:nvPr/>
          </p:nvGrpSpPr>
          <p:grpSpPr>
            <a:xfrm>
              <a:off x="1168001" y="1552932"/>
              <a:ext cx="1638025" cy="123111"/>
              <a:chOff x="1878806" y="4410432"/>
              <a:chExt cx="1638025" cy="123111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980930" y="4410432"/>
                <a:ext cx="153590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Response Gain  CDA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172875" y="1734135"/>
              <a:ext cx="1640563" cy="123111"/>
              <a:chOff x="1888448" y="4439235"/>
              <a:chExt cx="1640563" cy="123111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888448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993104" y="4439235"/>
                <a:ext cx="153590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Response </a:t>
                </a:r>
                <a:r>
                  <a:rPr lang="en-US" sz="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Gain  </a:t>
                </a:r>
                <a:r>
                  <a:rPr lang="en-US" sz="8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YLF</a:t>
                </a:r>
                <a:endParaRPr lang="en-US" sz="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1913169" y="3927232"/>
            <a:ext cx="1094580" cy="304314"/>
            <a:chOff x="1163233" y="1552932"/>
            <a:chExt cx="1662078" cy="304314"/>
          </a:xfrm>
        </p:grpSpPr>
        <p:grpSp>
          <p:nvGrpSpPr>
            <p:cNvPr id="29" name="Group 28"/>
            <p:cNvGrpSpPr/>
            <p:nvPr/>
          </p:nvGrpSpPr>
          <p:grpSpPr>
            <a:xfrm>
              <a:off x="1168001" y="1552932"/>
              <a:ext cx="1657310" cy="123111"/>
              <a:chOff x="1878806" y="4410432"/>
              <a:chExt cx="1657310" cy="12311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000215" y="4410432"/>
                <a:ext cx="153590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Net Sales Gain  CDA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63233" y="1734135"/>
              <a:ext cx="1650205" cy="123111"/>
              <a:chOff x="1878806" y="4439235"/>
              <a:chExt cx="1650205" cy="123111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993104" y="4439235"/>
                <a:ext cx="153590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</a:t>
                </a:r>
                <a:r>
                  <a:rPr lang="en-US" sz="8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et Sales Gain   YLF</a:t>
                </a:r>
                <a:endParaRPr lang="en-US" sz="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896745" y="3915738"/>
            <a:ext cx="1086760" cy="304314"/>
            <a:chOff x="1163233" y="1552932"/>
            <a:chExt cx="1650205" cy="304314"/>
          </a:xfrm>
        </p:grpSpPr>
        <p:grpSp>
          <p:nvGrpSpPr>
            <p:cNvPr id="36" name="Group 35"/>
            <p:cNvGrpSpPr/>
            <p:nvPr/>
          </p:nvGrpSpPr>
          <p:grpSpPr>
            <a:xfrm>
              <a:off x="1168001" y="1552932"/>
              <a:ext cx="1628383" cy="123111"/>
              <a:chOff x="1878806" y="4410432"/>
              <a:chExt cx="1628383" cy="1231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971288" y="4410432"/>
                <a:ext cx="153590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Response Lift  CDA</a:t>
                </a:r>
                <a:endParaRPr lang="en-US" sz="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163233" y="1734135"/>
              <a:ext cx="1650205" cy="123111"/>
              <a:chOff x="1878806" y="4439235"/>
              <a:chExt cx="1650205" cy="12311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1878806" y="4471988"/>
                <a:ext cx="71438" cy="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993104" y="4439235"/>
                <a:ext cx="153590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Response </a:t>
                </a:r>
                <a:r>
                  <a:rPr lang="en-US" sz="8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Lift  YLF</a:t>
                </a:r>
                <a:endParaRPr lang="en-US" sz="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3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smtClean="0">
                <a:latin typeface="+mj-lt"/>
              </a:rPr>
              <a:t>APPENDIX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30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464622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4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74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6&quot;&gt;&lt;elem m_fUsage=&quot;4.05535410999999970000E+000&quot;&gt;&lt;m_msothmcolidx val=&quot;0&quot;/&gt;&lt;m_rgb r=&quot;0&quot; g=&quot;8c&quot; b=&quot;c2&quot;/&gt;&lt;m_ppcolschidx tagver0=&quot;23004&quot; tagname0=&quot;m_ppcolschidxUNRECOGNIZED&quot; val=&quot;0&quot;/&gt;&lt;m_nBrightness val=&quot;0&quot;/&gt;&lt;/elem&gt;&lt;elem m_fUsage=&quot;3.22278245412378480000E+000&quot;&gt;&lt;m_msothmcolidx val=&quot;0&quot;/&gt;&lt;m_rgb r=&quot;25&quot; g=&quot;b7&quot; b=&quot;e0&quot;/&gt;&lt;m_ppcolschidx tagver0=&quot;23004&quot; tagname0=&quot;m_ppcolschidxUNRECOGNIZED&quot; val=&quot;0&quot;/&gt;&lt;m_nBrightness val=&quot;0&quot;/&gt;&lt;/elem&gt;&lt;elem m_fUsage=&quot;1.04990952519000010000E+000&quot;&gt;&lt;m_msothmcolidx val=&quot;0&quot;/&gt;&lt;m_rgb r=&quot;fe&quot; g=&quot;85&quot; b=&quot;2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fa&quot; g=&quot;b0&quot; b=&quot;23&quot;/&gt;&lt;m_ppcolschidx tagver0=&quot;23004&quot; tagname0=&quot;m_ppcolschidxUNRECOGNIZED&quot; val=&quot;0&quot;/&gt;&lt;m_nBrightness val=&quot;0&quot;/&gt;&lt;/elem&gt;&lt;elem m_fUsage=&quot;4.31715544790871210000E-001&quot;&gt;&lt;m_msothmcolidx val=&quot;0&quot;/&gt;&lt;m_rgb r=&quot;bf&quot; g=&quot;bf&quot; b=&quot;bf&quot;/&gt;&lt;m_ppcolschidx tagver0=&quot;23004&quot; tagname0=&quot;m_ppcolschidxUNRECOGNIZED&quot; val=&quot;0&quot;/&gt;&lt;m_nBrightness val=&quot;0&quot;/&gt;&lt;/elem&gt;&lt;elem m_fUsage=&quot;2.82429536481000170000E-001&quot;&gt;&lt;m_msothmcolidx val=&quot;0&quot;/&gt;&lt;m_rgb r=&quot;d5&quot; g=&quot;f0&quot; b=&quot;f9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2_Office Theme">
  <a:themeElements>
    <a:clrScheme name="Custom 61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CC2"/>
      </a:accent1>
      <a:accent2>
        <a:srgbClr val="25B7E0"/>
      </a:accent2>
      <a:accent3>
        <a:srgbClr val="5A5D60"/>
      </a:accent3>
      <a:accent4>
        <a:srgbClr val="6F5091"/>
      </a:accent4>
      <a:accent5>
        <a:srgbClr val="FC9A2D"/>
      </a:accent5>
      <a:accent6>
        <a:srgbClr val="F57E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43027</TotalTime>
  <Words>987</Words>
  <Application>Microsoft Office PowerPoint</Application>
  <PresentationFormat>On-screen Show (16:9)</PresentationFormat>
  <Paragraphs>423</Paragraphs>
  <Slides>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2_Office Theme</vt:lpstr>
      <vt:lpstr>think-cell Slide</vt:lpstr>
      <vt:lpstr>Worksheet</vt:lpstr>
      <vt:lpstr> </vt:lpstr>
      <vt:lpstr>BACKGROUND</vt:lpstr>
      <vt:lpstr>PREDICTORS AND RELATIVE IMPORTANCE</vt:lpstr>
      <vt:lpstr>MODEL RESULTS - FALL 3 CATALOG 2015</vt:lpstr>
      <vt:lpstr>MODEL RESULTS – SUMMER 3 CATALOG 2015</vt:lpstr>
      <vt:lpstr>YLF MODEL VS CDA MODEL - FALL 1 2016 CATALOG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</dc:creator>
  <cp:lastModifiedBy>Tanumoy Ghosh</cp:lastModifiedBy>
  <cp:revision>2115</cp:revision>
  <cp:lastPrinted>2016-10-11T16:44:59Z</cp:lastPrinted>
  <dcterms:created xsi:type="dcterms:W3CDTF">2016-01-16T21:56:10Z</dcterms:created>
  <dcterms:modified xsi:type="dcterms:W3CDTF">2017-02-13T21:19:16Z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