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76575"/>
            <a:ext cx="6477000" cy="555626"/>
          </a:xfrm>
          <a:prstGeom prst="rect">
            <a:avLst/>
          </a:prstGeom>
        </p:spPr>
        <p:txBody>
          <a:bodyPr lIns="102409" tIns="51205" rIns="102409" bIns="51205">
            <a:noAutofit/>
          </a:bodyPr>
          <a:lstStyle>
            <a:lvl1pPr algn="l">
              <a:lnSpc>
                <a:spcPct val="75000"/>
              </a:lnSpc>
              <a:defRPr sz="4000" b="1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625437"/>
            <a:ext cx="6477000" cy="1219200"/>
          </a:xfrm>
        </p:spPr>
        <p:txBody>
          <a:bodyPr>
            <a:noAutofit/>
          </a:bodyPr>
          <a:lstStyle>
            <a:lvl1pPr>
              <a:lnSpc>
                <a:spcPct val="75000"/>
              </a:lnSpc>
              <a:defRPr sz="4000" b="0" cap="all">
                <a:latin typeface="Avenir LT Std 35 Light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325" y="3707833"/>
            <a:ext cx="6477000" cy="5720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 b="1" kern="0" cap="all" spc="179" baseline="0">
                <a:solidFill>
                  <a:schemeClr val="accent3"/>
                </a:solidFill>
                <a:latin typeface="Avenir LT Std 95 Black"/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4303" y="5983942"/>
            <a:ext cx="7639396" cy="290861"/>
            <a:chOff x="838200" y="6781801"/>
            <a:chExt cx="8229600" cy="329642"/>
          </a:xfrm>
        </p:grpSpPr>
        <p:pic>
          <p:nvPicPr>
            <p:cNvPr id="29" name="Picture 28" descr="6logo_lockup_GREY_EVEN_01.2016.png"/>
            <p:cNvPicPr>
              <a:picLocks noChangeAspect="1"/>
            </p:cNvPicPr>
            <p:nvPr userDrawn="1"/>
          </p:nvPicPr>
          <p:blipFill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6781801"/>
              <a:ext cx="8229600" cy="329642"/>
            </a:xfrm>
            <a:prstGeom prst="rect">
              <a:avLst/>
            </a:prstGeom>
          </p:spPr>
        </p:pic>
        <p:pic>
          <p:nvPicPr>
            <p:cNvPr id="30" name="Picture 29" descr="6logo_lockup_GREY_EVEN_01.2016.png"/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16" t="15411" r="16152"/>
            <a:stretch/>
          </p:blipFill>
          <p:spPr>
            <a:xfrm>
              <a:off x="6764867" y="6832600"/>
              <a:ext cx="973666" cy="278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06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fld id="{78C8A875-A6FF-4CC8-A145-D7496C679DF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fld id="{89AA7E9C-09EB-425D-97B1-3F9E5C883F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411941"/>
            <a:ext cx="6477000" cy="555626"/>
          </a:xfrm>
        </p:spPr>
        <p:txBody>
          <a:bodyPr>
            <a:noAutofit/>
          </a:bodyPr>
          <a:lstStyle/>
          <a:p>
            <a:pPr>
              <a:lnSpc>
                <a:spcPts val="3410"/>
              </a:lnSpc>
            </a:pPr>
            <a:r>
              <a:rPr lang="en-US" dirty="0"/>
              <a:t>BR US Discount Sensitivity GBM model performance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March 2017</a:t>
            </a:r>
          </a:p>
        </p:txBody>
      </p:sp>
    </p:spTree>
    <p:extLst>
      <p:ext uri="{BB962C8B-B14F-4D97-AF65-F5344CB8AC3E}">
        <p14:creationId xmlns:p14="http://schemas.microsoft.com/office/powerpoint/2010/main" val="147877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8630" y="304800"/>
            <a:ext cx="8141970" cy="609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Data Used for VALIDATION &amp; Observation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3032" y="1965052"/>
            <a:ext cx="1892568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 w="3175">
                  <a:solidFill>
                    <a:schemeClr val="tx1"/>
                  </a:solidFill>
                </a:ln>
                <a:latin typeface="Calibri" panose="020F0502020204030204" pitchFamily="34" charset="0"/>
              </a:rPr>
              <a:t>Feb 2014- </a:t>
            </a:r>
          </a:p>
          <a:p>
            <a:r>
              <a:rPr lang="en-US" sz="2000" dirty="0">
                <a:ln w="3175">
                  <a:solidFill>
                    <a:schemeClr val="tx1"/>
                  </a:solidFill>
                </a:ln>
                <a:latin typeface="Calibri" panose="020F0502020204030204" pitchFamily="34" charset="0"/>
              </a:rPr>
              <a:t>Jan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2692569"/>
            <a:ext cx="2021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Behavior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048000" y="205851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39225" y="1983958"/>
            <a:ext cx="1892568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 w="3175">
                  <a:solidFill>
                    <a:schemeClr val="tx1"/>
                  </a:solidFill>
                </a:ln>
                <a:latin typeface="Calibri" panose="020F0502020204030204" pitchFamily="34" charset="0"/>
              </a:rPr>
              <a:t>Feb 2015- </a:t>
            </a:r>
          </a:p>
          <a:p>
            <a:r>
              <a:rPr lang="en-US" sz="2000" dirty="0">
                <a:ln w="3175">
                  <a:solidFill>
                    <a:schemeClr val="tx1"/>
                  </a:solidFill>
                </a:ln>
                <a:latin typeface="Calibri" panose="020F0502020204030204" pitchFamily="34" charset="0"/>
              </a:rPr>
              <a:t>Jan 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26793" y="2641135"/>
            <a:ext cx="202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and Score Validation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8061" y="3820180"/>
            <a:ext cx="6979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 and Median Ensemble are giving similar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are picking median ensemble for obvious advantages</a:t>
            </a:r>
          </a:p>
        </p:txBody>
      </p:sp>
    </p:spTree>
    <p:extLst>
      <p:ext uri="{BB962C8B-B14F-4D97-AF65-F5344CB8AC3E}">
        <p14:creationId xmlns:p14="http://schemas.microsoft.com/office/powerpoint/2010/main" val="296954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 Curve after ensemble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257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 by median ensemble 0.70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525780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AUC by mean ensemble 0.70</a:t>
            </a:r>
          </a:p>
        </p:txBody>
      </p:sp>
      <p:sp>
        <p:nvSpPr>
          <p:cNvPr id="3" name="AutoShape 2" descr="data:image/png;base64,iVBORw0KGgoAAAANSUhEUgAAAooAAAGRCAMAAADVU2J7AAAACVBMVEUAAAC+vr7////xRzILAAAACXBIWXMAAA7DAAAOwwHHb6hkAAAOUUlEQVR4nO3djXLiOBBFYa3f/6G3YAL435aslm63zqmtHSYBy5hvZBsISRORRKn3ChD9C4okEhRJJCiSSFAkkaBIIkGRRIIiiQRFEgmKJBIUSSQokkhQJJEiU0yvPpcWf86+9XyMxzevtCrei7wRDimmT1XGeHxzKL6LvBGOKCYxivQu8JZ4Pcy/aXD6/TmbGxfXnl/1O139ljJbSFoPkjaDLFbgd4s0/25azIppvgqrfyjzfzh7F5f31eeD6nOtb3VEcYZhft0lqM81f2CWU+rqhvPlLg9IP67ScpjtDRersJq0t7dbLH/21fUtHeVype91SXF13fUUtZ4pP/+f5otYYdr/Xtq58fp7m2HTYkGb220ufu7hYhU85XGd77XH44jih9zs4nb+POK2unqOoPUKpc33puWlqzVdr4KnPK7zvQoozi6uKc720otdYC7F2Y50Pczu96bfd+6s6Xr1POVxne81f1TaUJwfEiy/eIdi+t56Q/GnFIoOS2n2sOxT3Dyqs4srtG8lq2turn6H4uEw26sthlrfk4M19YnwX37X/KI1xe/Es9gh/q78/mPaf4D/lja75nyYxR8z31Uprr93sKZQFGz54Cx2XGnxt9+1ZmrXU9Dv2jvfWO0fV6twAHI9zHbY9b+Uw0XMr7sm7yiP63yn1eO4xLdLcQN1bxZbXHO7qBsUD4fZDLsd5WBNT1bPUy5X+kbrKWWrZLv7mz2aRzvU5TWn7+Fh2l5tj+LpMN/LW4qL9d27eLR6nvK51rJ5ZaAQW65mSHwQm65ebo/SNGLT1QuJj2LbkUhQJJGgSCJBkUSCIokERRIJiiQSFEmkTIqL96GcfJ/okw3FtLnwaHE0QDYU0+7F4sXRCEGRRIIiicSxIolkRPH6DDpvcRQ/K4qNF0f+gyKJZE6R0xa6V+NZMf+pdYrR8oWV//7bucbtRdVcL2bF8J29rLcHEYpUrZuvKP+3DxGKVF7J2xmOHE5QpKzK3krz7QSi2Qt/l+sLRTc90zfrFKL9C391Fketq8Xv1wVEwxf+6i6O2mT2ZNslRMNjxYvrQ1Eq46d7b0DktGXwmrzicAsiFEet3YteNyFCcbjaGXx3GyIUx6mxwXcZEKE4QD0MvsuCCMXQ9TL4LhMiFIPWFeGrbIhQDFd3hK8KIEIxUBIIXxVBhGKMVBC+KoQIRfcpKTx5X+yNoOg3LYXTgwnxHRRdJqdwegoRiv5SVDg9hwhFV4kqnGpAhKKbZBVOdSBC0UO6k+G7OhChqJ62wqkeRCgqJ8+wJkQoiia+T/5UESIUBfOhcKo7JU5QFMsNw+oQoSiUI4YGEKEokiuGJhChKJAzhkYQodg5dwzNIEKxYw4ZGkKEYq88Mnz0xtjroNg+l9Oh6YT4zuxD7dL7f4e3cvhQVMkpQ3uIZhTT6790cjOXD8fTvDJsAdGKYvrd4uB2Th+S8txOh1MbiFBsk2OGrSBCsUGuHTaDyLGicZ53y6/aQeQM2jLnDNtC5HlFs9w7bAwRijb5d9gcYgOK4522BHDYAWLzWTF9q7I4vULctR4Q2UFXLYTDThChWK8YDrtBtHwy53w/HOFRmxXEYUeIlk9xn98sxAP3VxSHXSGavvB3ersYj90UyGFniFB8VhyH3SFC8UlxHApA5FixuEATogREzqDLiuRQBCLPKxYUyqEMRChmF8qhEEQo5hVrQpSCCMWMgjkUgwjF2wVzKAcRiveKNiEKQoTinaI5lIQIxeuA2CgonhZuzywLEYqnhXMoDBGKJwGxbVDcL96eWRwiFPeL51AeIhT3AmKXoLgOiJ2C4jIgdguK84DYMSj+igfR9rdbVA6Kf/HsTe+g+C6eQ28QofgOiApBEYgiQRGIIo1OMd6U6BTi6BSBKNTIFIEo1bgUgSjWqBSBKNegFIGoVwHFWw9jms5fS+tKIeCU2HsFKlQ0K14/lOlzi6MrdrQQEGIEicU76PPH8yvxcIB+GoAo2oNjxYvdrybFcFNiFIhPZ8Wz3a8iRSAKV0YxnTtTPVYMBtHVG2OvKzqDvnEjwc/iDjYlxnI4lVHMvemjcWsFRPVGoQhE+bIp/n6j872bSpy2xJoSQ0J8NCsWDdflV5MD0UMDvAYdakoMC3EEikB0Ui7FNNvJnl5d5MmcSFNiaIhms2LaXHi0uOKA6Ccbimn3YvHiSgs0JYaHaPV+RQ2KQHRV4fsV71+5G8U4U+IQEIt30FePc/9jRSB6q/xYUfsMOorEYSCazYr1xi1behCJA0G0OlasOG7RwoHoMJsz6IrjFiw6hMRg74u9UbwX/oJA7L0G7QtHMYLEESHavQZdbdzMxQaQOCbEaLMiEB0X6gcK/EscF2Isiu4ljgyxwc+2PB33/hL9S+y9An1r/LMtdReyWKB7iINLDHPa4l3i8BDDUHQuEYhTlOcVfUsE4rsQs6JriUD8KwBF16fOQPxWQvF18enjX08PEINU+GROmh5qqubHsUQgLvJO0a9EIK5yTtGrxPHeGHudb4pOJeJwr6LTltOPhK887ulCXEoE4n6en8xxKRGIRzmm6FEiEI/zS9GhRCCeVXis2P81aH8SgXie1/crupMIxKucUvQmEYjX+aToTCIQ71T6doinS392oOlKIhDvVTIrXp+2zH4W6+BaTzC5kgjEuxk9mZMWfzxe3PKmjiQC8X5WzyumixuVc3IkEYg5FVF87XavbnjxOnWxJz8SgZhX4WlLunHL0+uUgnIjEYi5Wb5J7GzqLBTlRSIQ8zN9v+IJnFKKZTdrHBBL8vXWWReTIhDLMjxWPB2gyJQPib1XwGulZ9CFKh59DJkHiUyJxTl6v6IDiUB8kCeKddegevwU37NK3w5x+Uv+qv9iNfFJEYdPMzqDTpsLpeN+byAtEYjPs6F4/Y6yXFjSEoFYIycUlSUCsU5eKOZdvWFArFXRacv1p0NUPlaUnRSBWC+z9yvWPINWlQjEmrl4XlFTIhDr5oGi5KQIxNo5oKgoEYj180Cx7sgVAqJF+hTlJkUg2iRPUU0iEK3Sp1h33IcB0S51ilKTIhAtE6eoJBGItqlTrDtqebwv1jxtiiqTIg4bJE6x7qCFAbFJ0hQlJkUgNkqbYt0xSwJis5Qp9p8UgdgwYYrdJQKxacoU646YGxAbp0ux76QIxOYJU6w7YF5AbJ8sxZ6TIlNij3Qp1h0vIyD2SZVit0kRiL2SpVh3uLsBsV9QnAXEnolS7LF/BmLfVCnWHe1GQOydJsXWkyJvjBVIlGLdwS7CoUSGH990ejsdikAUyYji69r/MJZQbLh/BqJMNhRnM2IRxZyxngREoUwpvv4soNhqUgSiVLYUp8NffnpKMWeo4oAoluGx4r8LohSBKJfZGfTF7U4W12D/DETBBJ9XNJcIRMnGowhE0cwpFuygC0e6FRBlazwr3vh90JaHikAUTm8HbScRiNKNQxGI4hm+HaLst1kZ7Z+BKJ/5U9y5izORCEQHGb/wl38GXZ8i74v1UXiKOPSSGsXKh4pA9JPasWJViUD0lNoZdE2KQHSV2vOK9YZhSnRWVIpAdJcYxUpnLUB0mBrFGssGosviUQSi06JRBKLbYlEEouMiUQSi67QoPjmBBqLzxCgWLw+I7otBEYgBikARiCHyTxGIQfJOEYhh8k0RiIGSopj5XA4QQ6VFMWcJQAyWU4r8FF+8XFLEYcQcUgRizNxRBGLUnFEEYtxcUQRi5BxRBGLs3FAEYvScUARi/JQoHr7uB8QRkqK4f1UgjpE8RSCOktInie19DYjDZEQxbS7cWNz2a0yJA2VDMe1evFrc+mtAHCpdikAcLFWKQBwuyWNF3hg7YoJn0DgcM7nnFYE4amIUgThu5hRzTluAOHKNZ8XTX00OxKFT2kHT0EGRRFJ6MoeGTukpbho6pRf+aOigSCJBkUTiWJFE4gyaROr2vCLRqk4U+wzBnRAZ4dEQ4qunMkKIOyG+mcRXT2WEEHdCfDOJr57KCCHuhPhmEl89lRFC3AnxzSS+eiojhLgT4ptJfPVURghxJ8Q3k/jqqYwQ4k6Ibybx1VMZIcSdEN9MvFJHIkGRRIIiiQRFEgmKJBIUSSQokkhQJJGgSCJBkUSCIokERRIJiiSSIcXFzx1m/BBi+QjWQ0wW26v9Zqo/wrT85JCyIewopvnSF3/xM8JmqfUfxxCbabFhSocwo5jmi1/8xc8Im6Um2xG8bqbFhikeIgrFafuX+kMk4xFMHowWFNMExWgUDY7klvfBagcNxdWRXN0BWjyMy81kPkKD0xYoGgywdyecHysyK7ahaHE0vv9/mxEcn7ZAcbFQg7uyQJj5GW35I0DRpuYU7bav5TEAFLdLqN7iqMTkEGUzQv02621/JxyO8FnwsyHsKH7P1dL8L1YjmOw9p9WdmCy2V9PNZDTCZ+GPhjCkSJQTFEkkKJJIUCSRoEgiQZFEgiKJBEUSCYokEhRJJCiSSFAkkaBIIkGRRIIiiQRFEgmKJBIUSSQokkhQJJGgSCJBkUSCIokERRIJiiQSFEkkKJJIUMwtd4v9fYyM6eeRhYiNklnRRxPt3YYtv4oNklfZr8uA4o3YIFmlzRb7+yi92S8XWF34+8S932fX/r5m98GbHmM75Ja2f0vT7JcLrC+k469BcR7bIbcditNM1erCkuLqa2m+hOFjQ+RWkaLdxxF7jA2R29Gx4t/3vp/EDMXM2BC5vfksP256bzK8RbHwhDxmbIncdrbYluLNWRGKs9gSuVU8g4biPLZEbgXPK85mxNnXTH65pOPYFHUq3Y5s/29sijpB8XFsijqVbUej3yzlM7YFiQRFEgmKJBIUSSQokkhQJJGgSCJBkUSCIokERRIJiiQSFEkkKJJIUCSRoEgiQZFEgiKJBEUSCYokEhRJJCiSSP8DGBzM6RswuLA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1"/>
            <a:ext cx="4139994" cy="31824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715903"/>
            <a:ext cx="3763631" cy="23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1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Rate Waterfall</a:t>
            </a:r>
          </a:p>
        </p:txBody>
      </p:sp>
      <p:sp>
        <p:nvSpPr>
          <p:cNvPr id="3" name="AutoShape 7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60960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Waterfall is well maintained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rate by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decile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/percentiles is higher than overall BAU response rate 0.1634871</a:t>
            </a:r>
          </a:p>
        </p:txBody>
      </p:sp>
      <p:sp>
        <p:nvSpPr>
          <p:cNvPr id="8" name="AutoShape 2" descr="data:image/png;base64,iVBORw0KGgoAAAANSUhEUgAAAooAAAGRCAMAAADVU2J7AAAAElBMVEUAAAAzMzNNTU1ZWVnr6+v///+IMxJiAAAACXBIWXMAAA7DAAAOwwHHb6hkAAAOJklEQVR4nO2djZaivBJFab7L+7/y7R4l5KeCSQjJUfdZa2warJ2k2I2tMzrLRohEltkTIOQRVCQiQUUiElQkIkFFIhJUJCJBRSISVCQiuabisqfTbE6pnUc5Y/7tPhuu61QO2KthHwfrBr+ja/ekk4pd15uhoiIqnlQv+9c7zk1EHajiq+FuVPH1XVHRrF6CDXch2y9pvzeLJ9bzTt6mX3BGXbagKJhCxPjHtybj3XXfH8/bY+SWtE/suKM/47JV7uVxk/ZhvWJvlnv9cTReani7JKxk6Hjpx3QmCNzzqrgcq/H08U+IdzA4Gj4cW1Sv/ZG2MSOAZyZjV/oMdwWKKWFtrGLZKr0VRXfY/9jjBvc3l+omEw8fTTC39LRgXK6qGHbNfwhxP3vWzRbc1z+rKXUL7x7ddYsZwWTCUTavNJnVFjDiieWLjf3bMQtzlWF5/F1Y7F3BDLSxVKvxuZnHSzAKxqWTio9v9lvvx/jYZW0ld0up+46kZZtxNIZFo4RVual53xgUq9gY+3UzQlejn4AUcyDso/kmZwjpQb+Rb6jicbt5All2plve3aIHEY+6uWOuJLb0XEU3yubXha5YjPBQrjhWOERlVimkYrC+T1AxFWrJdi3WN640qMG1JLprePq2kB+M4m/Uq5gp/rtJfjBerVJQxbiRb6pi4N1xqKg3oQJZangC47u+UtFy0ai0VEyWZIxhAM5XKaRirpHvquK+tmCFz58142Yz7xbLFLZtSQaJBk5+qpewLFY5mtWWMOJDdnGsou1XFpa2Ji4+Bgo6crbUTLuTnhpT+gQVnytJfu9wj2/ewb1yiQpMavAYYtw1YTwPnk5m2+zRfUZmSVHtFp61slUmPnj7IxuScVMVk0lGqw7mmIyflL65ip4m+7f7cr0z5i/yWH9w0KD+O5S5CnlH3YF4vGOUJSndYmTkhEXZonWFZ61olbGKm7c/tuGY5dEQ/77JJKO6cxWN0jdV8SV9/ILG5/5Fto7wXu1Hxau5dY37ZXVU3cyg4rUs957v8FfF++tmBhWv5e7z3WrU+5nIv+ImKkFFIhJUJCJBRSISVCQiQUUiElQkIrmk4v8u5jKgAwHEbAQqghBBoCIIEQQqghBBoCIIEQQqghBBoCIIEQQqghBBoCIIEQQqghBBoCIIEQQqghBBoCIIEQQqghBB3Kzif5UZt3AQaghUBCGCQEUQIghUBCGCQEUQIghUBCGCQEUQIghUBCGCQEUQIghUBCGCKFVxXddw69iBiiB6IApVXJ9/3NaxAxVBdEFUq7ihIohbEJdV/PlNvq5WxfNZkG9IjYprvCNvOldFEMUVqAhCA9Gg4pq4mcejIojiimoV13gHKoLogShU8fky4vpv47HJ64oguiJKVTxNHo+KIIorUBGEBgIVQYggUBGECAIVQYggUBGECAIVQYggUBGECAIVQYggUBGECAIVQYggUBGECAIVQYggUBGECAIVQYggUBGECAIVQYggUBGECAIVQYggUBGECAIVQYggUBGECAIVQYggUBGECAIVQYggUBGECAIVQYggUBGECAIVQYggUBGECKKLivnUqnjPLMg7hasiiMkIVAQhgkBFECIIVAQhgkBFECIIVAQhgkBFECIIVAQhgkBFECIIVAQhgkBFECIIVAQhgkBFECIIVAQhgkBFECIIVAQhgkBFECIIVAQhgkBFECIIVAQhgkBFECIIVAQhgkBFECIIVAQhgkBFECIIVAQhgkBFECIIVAQhgkBFECIIVAQhgkBFECKIUhXXdXWb+w63J49HRRDFFWUqrk7B7Wng6h3N41ERRHFFrYrr46tvIiqC6ICovyo+Vdwfn39+k6+rVfF8FuQbUq2it4OrIogOiFYVg408HhVBFFegIggNRKuKPECD6IwoVPH5uqL35Nl7WREVQXRAlKp4mjweFUEUV6AiCA0EKoIQQaAiCBEEKoIQQaAiCBEEKoIQQaAiCBEEKoIQQaAiCBEEKoIQQdgqLstSY2cej4ogiissFZ8eFruYx6MiiOIKVAShgUBFECIIVAQhgjBV/Hva8u+ZCyqCGIawVaxMHo+KIIorLBWXSj3zeFQEUVyBiiA0EIaKiwsqghiHOLsqFiePR0UQxRWN9qEiiM4IW0UeoEEMR5gqLu5VblQEMQpxoiLPoEGMRKAiCBFETsWqR+g8HhVBFFdYKj5c5HdFECMRtordUqviPbMg7xRe4gYxGYGKIEQQtn2VLubxqAiiuMK8KvK3LSCGIxqvg6gIojcCFUGIIFARhAgCFUGIIFARhAgCFUGIIGwV+fgmEMMRpor8IzEQ4xGoCEIEgYogRBCoCEIEYarIxzeBGI+wVaxMHo+KIIorUBGEBsJWkfe2gBiOMFXkHX8gxiNQEYQIIqciL+aAGIxARRAiCFPFx1MWnraAGImwVaxMHo+KIIorUBGEBsJWkTefghiOMFXk0yFAjEegIggRBCqCEEHY9vGZOSCGI+yrYvq0ZV1XtxnvQEUQHRCF18HVKbg9FPR2oCKIHohqFdcNFUHcgbBVTB+fPfNCFX9+k1e4VsXzHwjyDXnxP5/mVfxL3nSuiiCKK1ARhAYCFUGIIFARhAjCVNF4H/TjZURnIa8rguiNsFWsTB6PiiCKK1ARhAbCVpEPKgExHGGqmD5tQUUQdyNQEYQIAhVBiCBMFR/f8bsiiJEI+6p4BBVBDELYV8XK5PGoCKK4AhVBaCBsFfl8RRDDEaaKfKgdiPEIVAQhgsipyIfagRiMQEUQIghTRT5fEcR4hK1iZfJ4VARRXIGKIDQQtor8f9AghiNMFXnaAmI8AhVBiCBQEYQIAhVBiCBMFXmbFYjxCFvFyuTxqAiiuAIVQWggDBXdYzO/K4IYiEhVdG+x4ndFECMRWRUrnrV0V7G+6l3bD8KryKhYYyIqguiAyF4V+6RWqitV5DNyScW86bVStVa965UAhFeBinsnQMxFoKLrBIi5CEPFyk8pQUUQXRCpig3J41ERRHEFKu6dADEXgYquEyDmIlDRdQLEXAQquk6AmItARdcJEHMRqOg6AWIuAhVdJ0DMRaCi6wSIuQhUdJ0AMReBiq4TIOYiUNF1AsRcBCq6ToCYi0BF1wkQcxGo6DoBYi4CFV0nQMxFoKLrBIi5CFR0nQAxF4GKrhMg5iJQ0XUCxFwEKrpOgJiLQEXXCRBzEajoOgFiLgIVXSdAzEWgousEiLkIVHSdADEXgYquEyDmIkpVXNc13FqPPRoqtg11pXdpM0FcQBSquD7/HFurdzSPb/OjvgoV3x/RqqJvIiqC6IBoVnF/fP75Tb6u1o8LVW1DEbm0XBX5XRFER0SrituGimkzQVxATFJxIR+esU9buCqC6IgoVPH5auLqtrwXGlERRA9EqYqnyePb/KivQsX3R6Bie+/SZoK4gEDF9t6lzQRxAYGK7b1LmwniAgIV23uXNhPEBQQqtvcubSaICwhUbO9d2kwQFxCo2N67tJkgLiBQsb13aTNBXECgYnvv0maCuIBAxfbepc0EcQHx7Sq2VXVrPwivAhUbqrq1H4RXgYoNVd3aD8KrQMWGqm7tB+FVoGJDVbf2g/AqULGhqlv7QXgVqNhQ1a39ILwKVGyo6tZ+EF4FKjZUdWs/CK8CFRuqurUfhFeBig1V3doPwqtAxfqqtqFuOoMfg0DFhqq2oW46gx+DQMWGqrahbjqDH4NAxYaqtqFuOoMfg0DFhqq2oW46gx+DQMWGqrahbjqDH4NAxYaqtqFuOoMfg+iiYj61J+1ClfxQpCxcFSuq2oa66WLyMQhUbKgaOFRDUNHMqJOGit4pbS2cjEDFhqqBQzUEFc2MOmmo6J3S1sLJCFRsqBo4VENQ0cyok4aK3iltLZyMQMWGqoFDNQQVzYw6aR+rYkMRKpppaj8qXhoKFc00tR8VLw2Fimaa2o+Kl4ZCRTNN7UfFS0Ohopmm9qPipaFQ0UxT+1Hx0lCoaKap/ah4aajmXlzxKBWrvgIV66u0h0JFM209qa9CxaMIFc209aS+ChWPIlQ009aT+ipUPIpQ0UxbT+qrUPEoQkUzbT2pr0LFowgVzbT1pL4KFY+i1l40FaFiXIWKRxEqoqLIUKiIiiJDoSIqigw1VsW2KlTsMRQq+kWoGFeh4lGEiqgoMhQqoqLIUKiIiiJDfbqK67qGW8cOVNQa6sNVXJ9/3NaxAxXFhkJFVBQZ6mtV/PnNeS0hNbnpqliW6/8m6V3f5QbCq0BFEBoIVAQhgkBFECKIQhWfLyOubqvwdcW7pt2fAGI2olTF04yfdn8CiNkIVAQhgkBFECIIVAQhgkBFECIIVAQhgkBFECIIVAQhguii4vxo/OMgZnGkfRao2CHM4ggqTg2zOIKKU8MsjnytiuRzgopEJKhIRIKKRCSoSETyrioGn1qxnt713lms8XymTOKYxaRprPv4x6RqEW+qovcWm2kK+GMHb/mZN4+JPw778ME7oarypir+ZfVuZ85g35qv4jwTN1SUeXzeZqoo8LvKV6soIMG11vedx+RZoGKyOTxKKsbbo6fwpSoKtN8be6qKa/abwXP4ThUlnruKPEAr9OJ7VXy+luZ9asWsaWwCs3C3k5+2XOvHm6pIPi+oSESCikQkqEhEgopEJKhIRIKKRCSoSESCiv2yPGIeotMvQ4P6ZQm+ZI6SXGhQvyzRV/soyYQG9Yuv4v5I/fy6hHuJETrTL56KS/rV+45YoTH9klNxQ8WS0Jh+8b17PpeOVMw+wyao2DPxVTHZRbPPQnf6BRUvhe70i/e6Ik9b6kNj+sX/2xZezKkOnSEiQUUiElQkIkFFIhJUJCJBRSISVCQi+T9wHlwBvBFa0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ata:image/png;base64,iVBORw0KGgoAAAANSUhEUgAAAooAAAGRCAMAAADVU2J7AAAAElBMVEUAAAAzMzNNTU1ZWVnr6+v///+IMxJiAAAACXBIWXMAAA7DAAAOwwHHb6hkAAAOJklEQVR4nO2djZaivBJFab7L+7/y7R4l5KeCSQjJUfdZa2warJ2k2I2tMzrLRohEltkTIOQRVCQiQUUiElQkIkFFIhJUJCJBRSISVCQiuabisqfTbE6pnUc5Y/7tPhuu61QO2KthHwfrBr+ja/ekk4pd15uhoiIqnlQv+9c7zk1EHajiq+FuVPH1XVHRrF6CDXch2y9pvzeLJ9bzTt6mX3BGXbagKJhCxPjHtybj3XXfH8/bY+SWtE/suKM/47JV7uVxk/ZhvWJvlnv9cTReani7JKxk6Hjpx3QmCNzzqrgcq/H08U+IdzA4Gj4cW1Sv/ZG2MSOAZyZjV/oMdwWKKWFtrGLZKr0VRXfY/9jjBvc3l+omEw8fTTC39LRgXK6qGHbNfwhxP3vWzRbc1z+rKXUL7x7ddYsZwWTCUTavNJnVFjDiieWLjf3bMQtzlWF5/F1Y7F3BDLSxVKvxuZnHSzAKxqWTio9v9lvvx/jYZW0ld0up+46kZZtxNIZFo4RVual53xgUq9gY+3UzQlejn4AUcyDso/kmZwjpQb+Rb6jicbt5All2plve3aIHEY+6uWOuJLb0XEU3yubXha5YjPBQrjhWOERlVimkYrC+T1AxFWrJdi3WN640qMG1JLprePq2kB+M4m/Uq5gp/rtJfjBerVJQxbiRb6pi4N1xqKg3oQJZangC47u+UtFy0ai0VEyWZIxhAM5XKaRirpHvquK+tmCFz58142Yz7xbLFLZtSQaJBk5+qpewLFY5mtWWMOJDdnGsou1XFpa2Ji4+Bgo6crbUTLuTnhpT+gQVnytJfu9wj2/ewb1yiQpMavAYYtw1YTwPnk5m2+zRfUZmSVHtFp61slUmPnj7IxuScVMVk0lGqw7mmIyflL65ip4m+7f7cr0z5i/yWH9w0KD+O5S5CnlH3YF4vGOUJSndYmTkhEXZonWFZ61olbGKm7c/tuGY5dEQ/77JJKO6cxWN0jdV8SV9/ILG5/5Fto7wXu1Hxau5dY37ZXVU3cyg4rUs957v8FfF++tmBhWv5e7z3WrU+5nIv+ImKkFFIhJUJCJBRSISVCQiQUUiElQkIrmk4v8u5jKgAwHEbAQqghBBoCIIEQQqghBBoCIIEQQqghBBoCIIEQQqghBBoCIIEQQqghBBoCIIEQQqghBBoCIIEQQqghBB3Kzif5UZt3AQaghUBCGCQEUQIghUBCGCQEUQIghUBCGCQEUQIghUBCGCQEUQIghUBCGCKFVxXddw69iBiiB6IApVXJ9/3NaxAxVBdEFUq7ihIohbEJdV/PlNvq5WxfNZkG9IjYprvCNvOldFEMUVqAhCA9Gg4pq4mcejIojiimoV13gHKoLogShU8fky4vpv47HJ64oguiJKVTxNHo+KIIorUBGEBgIVQYggUBGECAIVQYggUBGECAIVQYggUBGECAIVQYggUBGECAIVQYggUBGECAIVQYggUBGECAIVQYggUBGECAIVQYggUBGECAIVQYggUBGECAIVQYggUBGECAIVQYggUBGECAIVQYggUBGECAIVQYggUBGECAIVQYggUBGECKKLivnUqnjPLMg7hasiiMkIVAQhgkBFECIIVAQhgkBFECIIVAQhgkBFECIIVAQhgkBFECIIVAQhgkBFECIIVAQhgkBFECIIVAQhgkBFECIIVAQhgkBFECIIVAQhgkBFECIIVAQhgkBFECIIVAQhgkBFECIIVAQhgkBFECIIVAQhgkBFECIIVAQhgkBFECIIVAQhgkBFECKIUhXXdXWb+w63J49HRRDFFWUqrk7B7Wng6h3N41ERRHFFrYrr46tvIiqC6ICovyo+Vdwfn39+k6+rVfF8FuQbUq2it4OrIogOiFYVg408HhVBFFegIggNRKuKPECD6IwoVPH5uqL35Nl7WREVQXRAlKp4mjweFUEUV6AiCA0EKoIQQaAiCBEEKoIQQaAiCBEEKoIQQaAiCBEEKoIQQaAiCBEEKoIQQdgqLstSY2cej4ogiissFZ8eFruYx6MiiOIKVAShgUBFECIIVAQhgjBV/Hva8u+ZCyqCGIawVaxMHo+KIIorLBWXSj3zeFQEUVyBiiA0EIaKiwsqghiHOLsqFiePR0UQxRWN9qEiiM4IW0UeoEEMR5gqLu5VblQEMQpxoiLPoEGMRKAiCBFETsWqR+g8HhVBFFdYKj5c5HdFECMRtordUqviPbMg7xRe4gYxGYGKIEQQtn2VLubxqAiiuMK8KvK3LSCGIxqvg6gIojcCFUGIIFARhAgCFUGIIFARhAgCFUGIIGwV+fgmEMMRpor8IzEQ4xGoCEIEgYogRBCoCEIEYarIxzeBGI+wVaxMHo+KIIorUBGEBsJWkfe2gBiOMFXkHX8gxiNQEYQIIqciL+aAGIxARRAiCFPFx1MWnraAGImwVaxMHo+KIIorUBGEBsJWkTefghiOMFXk0yFAjEegIggRBCqCEEHY9vGZOSCGI+yrYvq0ZV1XtxnvQEUQHRCF18HVKbg9FPR2oCKIHohqFdcNFUHcgbBVTB+fPfNCFX9+k1e4VsXzHwjyDXnxP5/mVfxL3nSuiiCKK1ARhAYCFUGIIFARhAjCVNF4H/TjZURnIa8rguiNsFWsTB6PiiCKK1ARhAbCVpEPKgExHGGqmD5tQUUQdyNQEYQIAhVBiCBMFR/f8bsiiJEI+6p4BBVBDELYV8XK5PGoCKK4AhVBaCBsFfl8RRDDEaaKfKgdiPEIVAQhgsipyIfagRiMQEUQIghTRT5fEcR4hK1iZfJ4VARRXIGKIDQQtor8f9AghiNMFXnaAmI8AhVBiCBQEYQIAhVBiCBMFXmbFYjxCFvFyuTxqAiiuAIVQWggDBXdYzO/K4IYiEhVdG+x4ndFECMRWRUrnrV0V7G+6l3bD8KryKhYYyIqguiAyF4V+6RWqitV5DNyScW86bVStVa965UAhFeBinsnQMxFoKLrBIi5CEPFyk8pQUUQXRCpig3J41ERRHEFKu6dADEXgYquEyDmIlDRdQLEXAQquk6AmItARdcJEHMRqOg6AWIuAhVdJ0DMRaCi6wSIuQhUdJ0AMReBiq4TIOYiUNF1AsRcBCq6ToCYi0BF1wkQcxGo6DoBYi4CFV0nQMxFoKLrBIi5CFR0nQAxF4GKrhMg5iJQ0XUCxFwEKrpOgJiLQEXXCRBzEajoOgFiLgIVXSdAzEWgousEiLkIVHSdADEXgYquEyDmIkpVXNc13FqPPRoqtg11pXdpM0FcQBSquD7/HFurdzSPb/OjvgoV3x/RqqJvIiqC6IBoVnF/fP75Tb6u1o8LVW1DEbm0XBX5XRFER0SrituGimkzQVxATFJxIR+esU9buCqC6IgoVPH5auLqtrwXGlERRA9EqYqnyePb/KivQsX3R6Bie+/SZoK4gEDF9t6lzQRxAYGK7b1LmwniAgIV23uXNhPEBQQqtvcubSaICwhUbO9d2kwQFxCo2N67tJkgLiBQsb13aTNBXECgYnvv0maCuIBAxfbepc0EcQHx7Sq2VXVrPwivAhUbqrq1H4RXgYoNVd3aD8KrQMWGqm7tB+FVoGJDVbf2g/AqULGhqlv7QXgVqNhQ1a39ILwKVGyo6tZ+EF4FKjZUdWs/CK8CFRuqurUfhFeBig1V3doPwqtAxfqqtqFuOoMfg0DFhqq2oW46gx+DQMWGqrahbjqDH4NAxYaqtqFuOoMfg0DFhqq2oW46gx+DQMWGqrahbjqDH4NAxYaqtqFuOoMfg+iiYj61J+1ClfxQpCxcFSuq2oa66WLyMQhUbKgaOFRDUNHMqJOGit4pbS2cjEDFhqqBQzUEFc2MOmmo6J3S1sLJCFRsqBo4VENQ0cyok4aK3iltLZyMQMWGqoFDNQQVzYw6aR+rYkMRKpppaj8qXhoKFc00tR8VLw2Fimaa2o+Kl4ZCRTNN7UfFS0Ohopmm9qPipaFQ0UxT+1Hx0lCoaKap/ah4aajmXlzxKBWrvgIV66u0h0JFM209qa9CxaMIFc209aS+ChWPIlQ009aT+ipUPIpQ0UxbT+qrUPEoQkUzbT2pr0LFowgVzbT1pL4KFY+i1l40FaFiXIWKRxEqoqLIUKiIiiJDoSIqigw1VsW2KlTsMRQq+kWoGFeh4lGEiqgoMhQqoqLIUKiIiiJDfbqK67qGW8cOVNQa6sNVXJ9/3NaxAxXFhkJFVBQZ6mtV/PnNeS0hNbnpqliW6/8m6V3f5QbCq0BFEBoIVAQhgkBFECKIQhWfLyOubqvwdcW7pt2fAGI2olTF04yfdn8CiNkIVAQhgkBFECIIVAQhgkBFECIIVAQhgkBFECIIVAQhguii4vxo/OMgZnGkfRao2CHM4ggqTg2zOIKKU8MsjnytiuRzgopEJKhIRIKKRCSoSETyrioGn1qxnt713lms8XymTOKYxaRprPv4x6RqEW+qovcWm2kK+GMHb/mZN4+JPw778ME7oarypir+ZfVuZ85g35qv4jwTN1SUeXzeZqoo8LvKV6soIMG11vedx+RZoGKyOTxKKsbbo6fwpSoKtN8be6qKa/abwXP4ThUlnruKPEAr9OJ7VXy+luZ9asWsaWwCs3C3k5+2XOvHm6pIPi+oSESCikQkqEhEgopEJKhIRIKKRCSoSESCiv2yPGIeotMvQ4P6ZQm+ZI6SXGhQvyzRV/soyYQG9Yuv4v5I/fy6hHuJETrTL56KS/rV+45YoTH9klNxQ8WS0Jh+8b17PpeOVMw+wyao2DPxVTHZRbPPQnf6BRUvhe70i/e6Ik9b6kNj+sX/2xZezKkOnSEiQUUiElQkIkFFIhJUJCJBRSISVCQi+T9wHlwBvBFa0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data:image/png;base64,iVBORw0KGgoAAAANSUhEUgAAAooAAAGRCAMAAADVU2J7AAAAElBMVEUAAAAzMzNNTU1ZWVnr6+v///+IMxJiAAAACXBIWXMAAA7DAAAOwwHHb6hkAAAOQklEQVR4nO2djXaqvBZFKd/l/V/5tkcJ+dnBJIRkqXONUUuBPRM2U6ye6lk2QiSyzJ4AIY+gIhEJKhKRoCIRCSoSkaAiEQkqEpGgIhHJNRWXPZ1mc0rtPMoZ82/12XBdp3LAXg372Fg3eNXeLydwZzqp2HX6GSoqouJJ9bJ/v+PcRNSBKr4a7kYVX+96s4rT0kfF54K7kO2XtN+bxRPruZO36BecUZctKAqmEDH+8a3JeLvu6+N5e4zcIe0TO3b0Z1x2lHt53KR9WK/Ym+Vef2yNDzW8XRJWMnR06NFxH5MbYmjPq+JyzN/Txz8h3sZga/hwbFG99kfaxowAnpmMXekz3BUopoS1sYplR+kdUbTD/mWPG+xvHqqbTDx8NMHcoS8vyu/MVRXDrvkPIe6+Z91swb7+WU2pW7h7tOsWM4LJhKNsXmkyqy1gxBPLFxvrt2MW5lGG5fFPYbF3BTPQxqFajc/NPD+lbYuncns6qfj4Yb/17sbHKmsp2S2l7iuCsx60xtsaw6JRwqrc1LwfDIpVbIz9uhmhq9E9IMUcCHtrvskZwnlB2Na3UPG43TyBLDvTJW+36EHEo25umyuJLT1X0Y2y+XWhKxYj3JQrjhUOUZmjFFIxna/f5jdUMRVqyXYt1jeuNKhpj/xzn+gQ325u/8DhY0IlKmaK/26SO8aro5RXMW7r26gYeHdsKupNqECWGp7AeNdXKlouGpWWiskhGWMYgPOjFFLRbmS2/M50UXE/tuAIn/cu42Yzd4tlCtu2JINEAyf34yUsi1WOZrUljHiTXRyraPuVhaWtiYuPgYKOnB1qpt1JT41DX4IJvqeKz7kHD0XeQrBxr1yiApPqP4ZYuyaM58bTyWybPbrPyBxSVLuF56nsKBMfvPXR+U/GTVVMJhkddTDHZPzw0JdgSu+ooqfJ/uN+uN4Z8w/raESw0aD+25S5Cnlb3YZ4vGOUJSndYmTkhEXZouMKz1PRUcYqbt76+Pwfszwa4u+bTDKqO1cxPPTwLmiV35l7xxhyCLNz/0G2jvBe7UfFq7n1GPdL1Ki6mUHFa1nuPd/hr4r3180MKl7L3ee71aj3M5G/4iYqQUUiElQkIkFFIhJUJCJBRSISVCQiuaTi/y7mMqADAcRsBCqCEEGgIggRBCqCEEGgIggRBCqCEEGgIggRBCqCEEGgIggRBCqCEEGgIggRBCqCEEGgIggRBCqCEEHcrOJ/lRl34CDUEKgIQgSBiiBEEKgIQgSBiiBEEKgIQgSBiiBEEKgIQgSBiiBEEKUqrusaLh0rUBFED0Shiuvzyy0dK1ARRBdEtYobKoK4BXFZxZ/f5OtqVTyfBfmG1Ki4xivypnNVBFFcgYogNBANKq6Jm3k8KoIorqhWcY1XoCKIHohCFZ8vI67/Fh6LvK4IoiuiVMXT5PGoCKK4AhVBaCBQEYQIAhVBiCBQEYQIAhVBiCBQEYQIAhVBiCBQEYQIAhVBiCBQEYQIAhVBiCBQEYQIAhVBiCBQEYQIAhVBiCBQEYQIAhVBiCBQEYQIAhVBiCBQEYQIAhVBiCBQEYQIAhVBiCBQEYQIAhVBiCBQEYQIAhVBiCBQEYQIAhVBiCC6qJhPrYr3zIK8U7gqgpiMQEUQIghUBCGCQEUQIghUBCGCQEUQIghUBCGCQEUQIghUBCGCQEUQIghUBCGCQEUQIghUBCGCQEUQIghUBCGCQEUQIghUBCGCQEUQIghUBCGCQEUQIghUBCGCQEUQIghUBCGCQEUQIghUBCGCQEUQIghUBCGCQEUQIghUBCGCQEUQIghUBCGCKFVxXVe3uK9wa/J4VARRXFGm4uoU3J4Grt7WPB4VQRRX1Kq4Pr77JqIiiA6I+qviU8X98fnnN/m6WhXPZ0G+IdUqeiu4KoLogGhVMVjI41ERRHEFKoLQQLSqyAM0iM6IQhWfryt6T569lxVREUQHRKmKp8njURFEcQUqgtBAoCIIEQQqghBBoCIIEQQqghBBoCIIEQQqghBBoCIIEQQqghBBoCIIEQQqghBB2Couy1JjZx6PiiCKKywVnx4Wu5jHoyKI4gpUBKGBQEUQIghUBCGCMFX8e9ry75kLKoIYhrBVrEwej4ogiissFZdKPfN4VARRXIGKIDQQhoqLCyqCGIc4uyoWJ49HRRDFFY32oSKIzghbRR6gQQxHmCou7lVuVAQxCnGiIs+gQYxEoCIIEUROxapH6DweFUEUV1gqPlzkd0UQIxG2it1Sq+I9syDvFF7iBjEZgYogRBC2fZUu5vGoCKK4wrwq8q8tIIYjGq+DqAiiNwIVQYggUBGECAIVQYggUBGECAIVQYggbBX5+CYQwxGmivyRGIjxCFQEIYJARRAiCFQEIYIwVeTjm0CMR9gqViaPR0UQxRWoCEIDYavIe1tADEeYKvKOPxDjEagIQgSRU5EXc0AMRqAiCBGEqeLjKQtPW0CMRNgqViaPR0UQxRWoCEIDYavIm09BDEeYKvLpECDGI1ARhAgCFUGIIGz7+MwcEMMR9lUxfdqyrqtbjFegIogOiMLr4OoU3B4KeitQEUQPRLWK64aKIO5A2Cqmj8+eeaGKP7/JK1yr4vkdgnxDXvzPp3kV/5I3nasiiOIKVAShgUBFECIIVAQhgjBVNN4H/XgZ0VnI64ogeiNsFSuTx6MiiOIKVAShgbBV5INKQAxHmCqmT1tQEcTdCFQEIYJARRAiCFPFx0/8rghiJMK+Kh5BRRCDEPZVsTJ5PCqCKK5ARRAaCFtFPl8RxHCEqSIfagdiPAIVQYggciryoXYgBiNQEYQIwlSRz1cEMR5hq1iZPB4VQRRXoCIIDYStIv8fNIjhCFNFnraAGI9ARRAiCFQEIYJARRAiCFNF3mYFYjzCVrEyeTwqgiiuQEUQGghDRffYzO+KIAYiUhXdW6zm/a5YX/Wu7QfhVeRUrHjWgoogOiByKtaYeJJaqa5Ukc+I8QBdnrzptVK1Vr3rlQCEV4GKeydAzEWgousEiLkIVHSdADEXYahY+SklqAiiCyJVsSF5PCqCKK5Axb0TIOYiUNF1AsRcBCq6ToCYi0BF1wkQcxGo6DoBYi4CFV0nQMxFoKLrBIi5CFR0nQAxF4GKrhMg5iJQ0XUCxFwEKrpOgJiLQEXXCRBzEajoOgFiLgIVXSdAzEWgousEiLkIVHSdADEXgYquEyDmIlDRdQLEXAQquk6AmItARdcJEHMRqOg6AWIuAhVdJ0DMRaCi6wSIuQhUdJ0AMReBiq4TIOYiPkfFtqGu9C5tJogLiFIV13UNl9ZjDSqC6IAoVHF9fh1Lq7c1j2/zo74KFd8f0aqibyIqguiAaFZxf3z++U2+rtaPC1VtQxG5tFwV+V0RREdEq4rbhoppM0FcQExScSEfnrFPW7gqguiIKFTx+Wri6pa8FxpREUQPRKmKp8nj2/yor0LF90egYnvv0maCuIBAxfbepc0EcQGBiu29S5sJ4gICFdt7lzYTxAUEKrb3Lm0miAsIVGzvXdpMEBcQqNjeu7SZIC4gULG9d2kzQVxAoGJ779JmgriAQMX23qXNBHEB8e0qtlV1az8IrwIVG6q6tR+EV4GKDVXd2g/Cq0DFhqpu7QfhVaBiQ1W39oPwKlCxoapb+0F4FajYUNWt/SC8ClRsqOrWfhBeBSo2VHVrPwivAhUbqrq1H4RXgYoNVd3aD8KrQMX6qrahbjqDH4NAxYaqtqFuOoMfg0DFhqq2oW46gx+DQMWGqrahbjqDH4NAxYaqtqFuOoMfg0DFhqq2oW46gx+DQMWGqrahbjqDH4PoomI+tSftQpX8UKQsXBUrqtqGuuli8jEIVGyoGjhUQ1DRzKiThoreKW0tnIxAxYaqgUM1BBXNjDppqOid0tbCyQhUbKgaOFRDUNHMqJOGit4pbS2cjEDFhqqBQzUEFc2MOmkfq2JDESqaaWo/Kl4aChXNNLUfFS8NhYpmmtqPipeGQkUzTe1HxUtDoaKZpvaj4qWhUNFMU/tR8dJQqGimqf2oeGmo5l5c8SgVq74CFeurtIdCRTNtPamvQsWjCBXNtPWkvgoVjyJUNNPWk/oqVDyKUNFMW0/qq1DxKEJFM209qa9CxaMIFc209aS+ChWPotZeNBWhYlyFikcRKqKiyFCoiIoiQ41Vsa0KFXsMhYp+ESrGVah4FKEiKooMhYqoKDIUKqKiyFCoiIoiQ326iuu6hkvHClTUGurDVVyfX27pWIGKYkOhIiqKDPW1Kv785ryWkJrcdFUsy/W/SXrXd7mB8CpQEYQGAhVBiCBQEYQIolDF58uIq1sqfF3xrmn3J4CYjShV8TTjp92fAGI2AhVBiCBQEYQIAhVBiCBQEYQIAhVBiCBQEYQIAhVBiCC6qDg/Gn8cxCyOtM8CFTuEWRxBxalhFkdQcWqYxZGvVZF8TlCRiAQViUhQkYgEFYlI3lXF4FMr1tNd753FGs9nyiSOWUyaxrqPf0yqFvGmKnpvsZmmgD928JafefOYeHfYhw/eCVWVN1XxL6t3O3MG+9J8FeeZuKGizOPzNlNFgd9VvlpFAQmutb7vPCbPAhWTxeFRUjFeHj2FL1VRoP3e2FNVXLM/DJ7Dd6oo8dxV5AFaoRffq+LztTTvUytmTWMTmIW7nfy05Vo/3lRF8nlBRSISVCQiQUUiElQkIkFFIhJUJCJBRSISVOyX5RFzE51+GRrUL0vwLbOV5EKD+mWJvttbSSY0qF98FfdH6uf3JVxLjNCZfvFUXNLv3k/ECo3pl5yKGyqWhMb0i+/d87l0pGL2GTZBxZ6Jr4rJKpp9FrrTL6h4KXSnX7zXFXnaUh8a0y/+v7bwYk516AwRCSoSkaAiEQkqEpGgIhEJKhKRoCIRyf8BqbNZ1pR7NKg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data:image/png;base64,iVBORw0KGgoAAAANSUhEUgAAArwAAAGwCAMAAAB8TkaXAAAAElBMVEUAAAAzMzNNTU1ZWVnr6+v///+IMxJiAAAACXBIWXMAAA7DAAAOwwHHb6hkAAARV0lEQVR4nO2di3baOhBFfQ3+/1++bWNAluWXrGFGJ/us1YQEZutY7DhAm3SYCOk0g3cBQmqDvKTbIC/pNshLug3ykm6DvKTbIC/pNshLuk2lvMMrbcuUqY1X2WP+/fTeck2rfGBHy/5ceW3xS7c+LBAyd+VtesAbVORF3mKq5X29t7g3M+oX5T1azlDe45say9tfbso7X3ifLF+nzT9vhkTF+UbJxXRgjzpMi6FFhYzxj18qk9z09fm8d8LYOqRXsc8N08bnjvI1nm/Sa9lkOGn5mv9cmx/q8u2wYq2Wzg49O+5PudhONznzDp8jToRL78LkysW1ywcJJWpyh2Wi54wFfKNMeTJlvM9yOWU5m8t77iiTI8pu8PpTXndx++Khvsvky2cFtw59OBgPmWp5l/ucfmN7f32X3kyL26YerKnT8ubZTaecsSizXGVKRletpgUjL7Y9XPj89GlRPMrleP7Rcjg5SxbQhUMtbfxW8+1K05RXiZu78v588HqbnCo+nypdWt1sTX19YuHJYjOTa3NYtspyaqta8kGBUhourH28GUu7s6+ZNeaDKF+7vckbhP2B5baKyvt5OyXKlXxeX0puln1rS6jT+7r3SO71vrzvVaZ0bmlXibG8ams4l36J2jjKQPKu+6bb/CvkXSs4bO5zLnw+WaCudzW1ZSVQ/nZ6335h/afQGXk3hv++WX0pHR1leHnzbRWWd2Hq56pTu7mUZpO6vMvzmx7JW7K3MFmSd3VIhTUKgP2jDCRveSM3x0Pmnryv3VjsyfwVXHgzFW+W67fc6GG1SLbw6lwxLMdy+bNW04qRX1UezuUtG7kJW29NPvxZaLEje4e6sd2rPS0c+rAo+FvknY928Q0yubC48jU5ZANFavqdrXTTFWO+crfMNJVXTxkbh5TNTst79txRrgxKPp8Zs1p3Le+qZHbUi46r9ZeHPiwq/Q55E7FeH742KLmP0434bN3iygL131UbZ7rk2vcV+XqfVYbV6JQjM4tKlCk7ruU9e+ooc3mn5PO5MZ+Wnw1Jb7sqmc3ty7s89OUXbWk8ZIzKxT7oRrE/yNoVfsX2I++NmB7j6zT4rbkug7yVGWwNWT7ktZ/rMshbGWtDah38Re7ykxSk3yAv6TbIS7oN8pJug7yk2yAv6TbIS7pNnbzPJmmEaQgKWEn52GpJyGtLigcSqoS8tqR4IKFKyGtLigcSqoS8tqR4IKFKyGtLigcSqoS8tqR4IKFKyGtLigcSqoS8tqR4IKFKyGtLigcSqoS8tqR4IKFKyGtLigcSqoS8tqR4IKFKyGtLigcSqoS8tqR4IKFKyGtLigcSqmQo76MmdUfxOphb0yakeCChSshrS4oHEqqEvLakeCChSshrS4oHEqqEvLakeCChSshrS4oHEqqEvLakeCChSshrS4oHEqqEvLakeCChSshrS4oHEqqEvLakeCChSshrS4oHEqqEvLakeCChSshrS4oHEqqEvLakeCChSshrS4oHEqqEvLakeCChSshrS4oHEqqEvLakeCChSshrS4oHEqqEvLakeCChSshrS4oHEqqEvLakeCChSshrS4oHEqqEvLakeCChSshrS4oHEqqEvLakeCChSshrS4oHEqqEvLakeCChSvfk3U2VvO1rEPlw5rUh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UJeW1I8kFAl5LUlxQMJVTor7ziOn8vI2zFIqNJJecfE2RF5ewYJVUJeW1I8kFCl6/KO84X//mR3pkre/RqEFHJd3r/Z/brgzBsSJFTpsrwjT9j6BglVui7vmLzwsItG3pAgoUqX5Z048/YNEqp0Ut75dd73Iwfk7RYkVOmsvOXsopE3JEioEvLakuKBhCohry0pHkioEvLakuKBhCohry0pHkioEvLakuKBhCohry0pHkioEvLakuKBhCohry0pHkioEvLakuKBhCohry0pHkioEvLakuKBhCohry0pHkioEvLakuKBhCohry0pHkioEvLakuKBhCohry0pHkioEvLakuKBhCohry0pHkioEvLakuKBhCqV5R2G4ZTPu2jkDQkSqlSUdzb32N5dNPKGBAlVQl5bUjyQUCXktSXFAwlVQl5bUjyQUKWivH+fsP17zoa8eiChSmV5z2YXjbwhQUKVivIOZ4XeRSNvSJBQJeS1JcUDCVUqyDu8g7yCIKFKe2fe4+yikTckSKjSZV+Rt3OQUKWyvM4PG2on3XezB5BQpaK8w/vvKZBXDiRUaUdev1cbkNcQJFQJecvbogsSqrQl77nHDbto5A0JEqpUlPfHXh7zSoKEKpXlPZtdNPKGBAlVKsrr/ZcUyGsIEqqEvOVt0QUJVSr7etbeXTTyhgQJVSqfefkbNl2QUKWr51rk7R0kVAl5y9uiCxKqhLzlbdEFCVVC3vK26IKEKiFveVt0QUKVkLe8LbogoUpleZ1/0R7yGoKEKhXl5Z9ExruDlY8Neev3oLQtuiChSshb3hZdkFCle/LupkrBm5PkNybUL9qrnXQ/FfQAEqpUlvdsdtHIGxIkVAl5y9uiCxKqVJaXn2HTBQlVKsrLTw/Hu4OVjw156/egtC26IKFKW/LyOq8qSKgS8pa3RRckVKko78+TNZ6wSYKEKpXlPZtdNPKGBAlVQt7ytuiChCqV5eVH33VBQpWK8vIbc+LdwcrHhrz1e1DaFl2QUCXkLW+LLkioUtlXfleZLkioUvnMyxM2XZBQpavnWuTtHSRUCXnL26ILEqpUlpcfA9IFCVUqyuv9v74jryFIqBLylrdFFyRUCXnL26ILEqqEvOVt0QUJVSrKyxO2eHew8rHxUtnPHtQv2mI3ewAJVULeB/J6g3jY8ETeL5PcKxXl7fgJW/2iLXazB5BQJeR9IK83CHmfyPtlknulorw/H/GYt0HigYQqlc+8nyDvvcQDCVUqn3nPZhdd71HtJPJ+leReCXkfyOsNav+Yl9d5WyQeSKhSUd6Of8Vp/aItdrMHkFAl5H0grzeotby9/orT+kVb7GYPIKFKyPtAXm9Q63+Yc8pd5D3e33AgoUplec9mF13vUe0k8n6V5F4JeR/I6w1q/u95edjQJPFAQpWK8vKELd4d7G6KIQh5n8j7ZZJ7JeR9IK83CHmfyPtlknulorz8AGa8O9jdFEMQL5U9kffLJPdKyPtAXm9QQ3nfjxh4zHs/8UBCldbyvn/4kse8DRIPJFRpU94zz9eQ93h/w4GEKm3Je8pd5D3e33AgoUqbZ94s4ziuLiHvif0NBxKqdFLecf6TXqqXdyAkzbfknab78h6dBGsn7515b4zu7G/d3WIIEqpUL+9/fzLtpUqGm5NOo8Q1ibzJ2fydhbyij3lvjDY/pxiChCqt5S0GeXdHm98thiChShXyftxFXuT1JF2XN3EXeZHXk3RS3vnV3fHfhZFXG7LR5neLIUio0ll5y9lF18tQO4m8XyW5V0LeB/J6g5D3ibxfJrlXQt4H8nqDkPeJvF8muVdC3gfyeoOQ94m8Xya5V0LeB/J6g5D3ibxfJrlXQt4H8nqDkPeJvF8muVdC3kcDeW+Mnr6jLt6xXyC5V0LeB/J6g5D3ibxfJrlXQt4H8nqDkPeJvF8muVdC3gfyeoOQ94m8Xya5V0LeB/J6g5D3ibxfJrlXQt4H8nqDkPeJvF8muVdC3gfyeoOQ94m8Xya5V0LeB/J6g5D3ibxfJrlXQt6Hq7w3Fq0N8iJvm9Ebi9YGeZG3zeiNRWuDvMjbZvTGorVBXuRtM3pj0dogL/K2Gb2xaG2QF3nbjN5YtDbIi7xtRm8sWhvkRd42ozcWrQ3yIm+b0RuL1gZ5kbfN6I1Fa4O8yNtm9MaitUFe5G0zemPR2iAv8rYZdVgUeZG3zajDosiLvG1GHRZFXuRtM+qwKPIib5tRh0WRF3nbjDosirzI22bUYVHkRd42ow6LIi/ythl1WBR5kbfNqMOiyIu8bUYdFkVe5G0z6rDovV26r1whyIu850aR90SqdujmZHejLoveGY0YzryceU+tev98WQgPG5D33CjyIm+bUYdFkRd524w6LIq8yNtm1GFR5EXeNqMOiyIv8rYZdVgUeZG3zajDosiLvG1GHRZFXuRtM+qwKPIib5tRh0W/v0vHFl7Vdh5DXuS1XvXYwqvazmPIi7zWqx5beFXbeQx5kdd61WMLr2o7jyEv8lqvemzhVW3nMeRFXutVjy28qu08hrzIa73qsYVXtZ3HkBd5rVc9tvCqtvMY8iKv9arHFl7Vdh5DXuS1XvXYwqvazmPIi7zWqx5beFXbeQx5kdd61WMLr2o7jyEv8lqvemzhVW3nMeRFXutVjy28qu08hrzIa73q7f1F3oNFkddsVeQ9MYm8Z0aRF3nbjDosirzI22bUYVHkRd42ow6LIi/ythl1WBR5kbfNqMOiyIu8bUYdFkVe5G0z6rAo8iJvm1GHRZEXeduMOiyKvMjbZtRhUeRF3jajDosiL/K2GXVYFHmRt82ow6LIi7xtRh0WRV7kbTPqsCjyIm+bUYdFkRd524w6LIq8yNtm1GFR5EXeNqMOiyIv8rYZdVgUeZG3zajDosiLvG1GHRZFXuRtM+qwKPIib5tRh0WRF3nbjDosirzI22bUYVHkRd42ow6LIi/ythl1WPT3yTuO4+oS8iKv8WQTecf5T3oJeRuMOiyKvMjbZtRhUeSdpv/+ZH+IkK/E4Mx7Oo0wDUEBKykfm/H/SYG8MiChSshrS4oHEqqEvLakeCChSiflnV/dHacLr/NaVzcEBaykfGwB/x826+qGoICVlI8NeVuCAlZSPjbkbQkKWEn52JC3JShgJeVjQ96WoICVlI8NeVuCAlZSPjbkbQkKWEn52JC3JShgJeVjQ96WoICVlI8NeVuCAlZSPjYfeYMl4L8vptKZ3KyEvDah0pkgr+LdYhG9SshrEyqdCfKS3xrkJd0GeUm3QV7SbZCXdJu+5V38JrVx96bfyqdIpEafShE6zT/SW/w1eFfStbzJTzRHuE/+ZUwvRGk1Zu9986Pqxg+mX0nX8v7NmLwNkHFxKUqtUF/h44S8c97fgoLcM59v0VMUW6bk23OIRsj7k2imNLhL2id91BChEvL+ZCxe9E1YefPLXkHef4l2t/xLNHnHzQ+cgrx/E++pfcSHDeF2CXmn9yuY+W9Sc035l7u5JlEkRqX0dd47tbqWl/zuIC/pNshLug3ykm6DvKTbIC/pNshLug3ykm6DvMYZflK8iu2/F3bPOMPi3ca1pCrsnnGG7H35WlITds84qbyvxw/z+2H5WXI1bJtxEnmH9fvkI3I57JpxtuSdkPd22DXjpKbOrztk8m6+GkEOwq4ZJz/zrj7FPVAdts44yGsXts44yeu8PGFrHHbNOOnfsPFSWduwbaTbIC/pNshLug3ykm6DvKTbIC/pNshLus3/+Hl5N+CpJKo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17233"/>
            <a:ext cx="4139994" cy="2554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18" y="3617233"/>
            <a:ext cx="4139994" cy="2554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6" y="874465"/>
            <a:ext cx="4139994" cy="25549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406" y="874465"/>
            <a:ext cx="4139994" cy="25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3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Cumulative Gain Chart and lift chart after ensemble </a:t>
            </a:r>
          </a:p>
        </p:txBody>
      </p:sp>
      <p:sp>
        <p:nvSpPr>
          <p:cNvPr id="3" name="AutoShape 7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9" descr="data:image/png;base64,iVBORw0KGgoAAAANSUhEUgAAArwAAAGwCAMAAAB8TkaXAAAAGFBMVEUAAAAAv8QzMzNNTU3r6+vy8vL4dm3////WwYhKAAAACXBIWXMAAA7DAAAOwwHHb6hkAAAUUElEQVR4nO2diZajOhJE5abn+f//eLrKBrQjgZaMVMQ53WVjX7TkLRlTXsybYUBjZneAYe6G8jKwobwMbCgvAxvKy8CG8jKwobwMbCgvA5sqec1Piu8bXLtiY7vPMenbzluK+xvw98irvfqXmAepmUXzTeGdg2t50kR3T3mZZCpm8etVob0ReUv2XlPXvvK2D+VtnCp5z5+7x7//zOfnubja99hv3O967spdZY/LDmg14dx3v82czjvb7L3ZPbMHYXXb7oz5djPoR7QP9g3G+HsLJufcHkwAU52b65wtqTG7MYG8xrrVl9c9RgiOFqwd+scT523HduNvM7EdWe243bY64wLBfv0+WDf4vQlase/w9ieAqU8LeY//fHkDlZ0LznFl7CjDkte+hwm3e91x9uu05e/E+J1JDyfeB78T+b3F22RupoG8b6duzvb3/tgYq7CzU3vZ88HoXd/+dnuB9X8pYvLmup0YQKxp3+/iyfF7ylSnr7z+Y7C7PLkP7+/j/j5YIK93dBCT1zEy6HbIZ/cbA977cLwbk/LyuOFhusrr+bf/Z2sRGBkBr+VNiu7J622/lDfzCxS12vnNo7y9UzF39qNi7SNjTN743rO7Ce8ZbSgu79tWJdbtcJ/J/cYb+Nqbb8XdN/MgVfI6q5hdKbc+/nrr3OvcjavwLlbwbCe26iV+N6LyGrvJ9MprX0oNwOtD6hfUuzG579jvMFORmrmzHujSj4zuwep5zaqzsfYW7j3cfUTI4CHe32bcve5XrNa8//Z7JQcQ70PYieBGf3LCNpl7qZs82wNjnct3K+IsWvu184HSBDuzNsR274vzthWINevI61552xfdx4Oz6egA4n3wO2HCG+112IPo7qMsNXt0RVdWKifdVZZ16skHaXVZp550V11YUAY2lJeBDeVlYEN5GdhQXgY2lJeBDeVlYFMs799IohvLMxfH7r3Uwfd0NQjlXRKnvKwfLE55WT9YnPKyfrA45WX9YHHKy/rB4pSX9YPFKS/rB4tTXtYPFqe8rB8sTnlZP1ic8rJ+sDjlZf1gccrL+sHilJf1g8Up72cIr/YzMATHtk/q4Hu6GoTyLolTXsoLi1Pe7xBu26u0fgg45aW8sPgC8m7/sl9OD4Hy4uEryGtdTg+B8uLh+uW13aW8qvAF5N2PGv78S+Z+r6Y9YpjCXK28Bce8t5depYsPAq5/5f0J5VWJU17KC4vrl5eHDWpx/fK+rdO8lFcVvoC8dnJDuGmv0voh4JSX8sLilJfywuKUl/LC4pSX8sLilPccwj17ldYPAae8lBcWp7yUFxanvJQXFqe8lBcWp7zWEG7Zq7R+CDjlpbywOOWlvLA45aW8sDjlpbywOOW1h3DHXqX1Q8ApL+WFxSkv5YXFKS/lhcUprzOEG/YqrR8CTnkpLyxOeSkvLE55KS8sTnkpLyxOed0h1NurtH4IOOWlvLA45aW8sDjlpbywOOX1hlBtr9L6IeCUl/LC4pSX8sLilJfywuKU1x9Crb1K64eALyZvQfiVVszQcOVdEl9s5S0YAuWFwSlvMIRKe5XWDwGnvJQXFqe8lBcWp7yUFxanvOEQ6uxVWj8EnPJSXlic8lJeWJzyUl5YnPJGhlBlr9L6IeCUl/LC4pSX8sLilDc2hBp7ldYPAae8lBcWp7yUFxanvJQXFqe80SFU2Ku0fgg45aW8sDjlpbywOOWND6HcXqX1Q8ApL+WFxTXKa4xJ+Vw8BMoLgCuU92tu1N7yIRTbq7R+CDjlpbywOOWlvLA45U0NodRepfVDwBXK+/OE7fc5WyQVQ6C84nGN8mZSMQTKKx5XKK+JbNtTM4RCe5XWDwGnvJQXFlcnrzkSu2PNECivdFydvPkD4KohlNmrtH4IuEJ5c6kaAuUVjmuUt9FhA+WVjiuU1xx/pwhTNwNF9iqtHwKuVl5723ZcqpsByisbX0He7a68RfYqrR8CrlNe97iB8irFFcr7sddy93vY8OdfKvfL72Rjuid7qmy7fcxbtPQqXXwQcIUrr2fydv8JG+WVjS8g70/2K7UzQHkl4wrlDQ8i7q+8BfYqrR8CrlDe8IU5lFcnrlDeXOpn4NJepfVDwCkv5YXFKS/lhcUp79UMXNmrtH4IOOWlvLA45b2cgQt7ldYPAVcob6v3sO2hvFJxhfImN73vyXthr9L6IeBq5X3+1vcjlFcoTnkLZiBrr9L6IeCUl/LC4grlzTxfuylv1l6l9UPAFcqby80ZoLwiccpLeWFxjfI2Ps/7k4y9SuuHgCuUt92HjpyhvBJxtfK2PNvwN2ev0voh4JSX8sLiOuVNHjfcn4GkvUrrh4ArlNf/0BE792eA8srDNcqbyYMZSNmrtH4IOOWlvLC4Rnnb/3n4Nwl7ldYPAVcob6tvA/JDeaXhlLd8BuL2Kq0fAk55KS8srlDez7X2x7wJe5XWDwHXJu/5HYLtV17KKwzXJu9FHs5AzF6l9UPAKS/lhcUpb9UMROxVWj8EnPJSXlic8tbNQGiv0voh4ArlLTb5VvjtVkzbFMv7/Nc3WHqVLj4IuMKVN2dvgxnw7VVaPwRcobz9/kjxG8orBlcoby4tZsCzV2n9EHDKS3lhcY3y/h4y9HhhzjeuvUrrh4BPl7fJia3+b323Q3mF4JT3xgw49iqtHwJOee/MgG2v0voh4OPl3c9ifX8a9+JHvcTbJylvcx4aHy7vaejxM9hUvRoPefewHctepfVDwOfI+87LW+vu2FNlvzntVVo/BJzy3pyBw16l9UPAFcqbO+poNwOUdz6uUN6cvg1nYLdXaf0QcGlP2NJ/HKuQN61vyxl4PcMftt6Ih8YlnSr7/btuq2Pebq8qO0J5Z+PT/0jRJFNW3q+9SuuHgKuUd8gxL+WdjiuUd8zZhp+8nuEPW2/CQ+MK5c2l8Qy8nuEPW2/BQ+Ma5R3w5+FvKO9UfLi8/4umpbwmJnQfeX/sVVo/BJzyPpuBl9b6IeCU9+EMvJTWDwGnvE9nIPeN8AWRWj8EXKG8A5+w/eLP7JVaPwRco7yZdJmBR/ZKrR8CTnkbzMATe6XWDwGnvC1m4IG9UuuHgAuSt8DA1F0o75I45W0yA/ftlVo/BFyUvOereu13r39e42uc/6TJe99eqfVDwMfL+1+QXd7zfRXORy8YZ2P0IxnODV2/hy03A3ftlVo/BFzUymv/gcFeee2NF/Ie18ad5/38oLzjcYHyGmNCeY+N0UV15l/YdvymvVLrh4DLkzc8bHBuizqZlXfbthHy3rRXav0QcEnyHnaGK695e4fE5fJu33/d5b1nr9T6IeCS5D3ONjhvKX5bG8vONoTP18bIe8teqfVDwAXJ+yBXp8p+5f3zLw/buQq/pE13Jsg76Jj3J/Vrr9TFBwHXuPKG30kx6LDh7w17pdYPAVcob+RZ3Th5q+2VWj8EXL+84842/IbyjsOHy9sl2ZV31HnebyrtlVo/BFz/yutkxAzU2Su1fgi4QnlHv4ct2FJlr9T6IeAa5c1kzAzU2Cu1fgg45e0xAxX2Sq0fAq5Q3nGfEpnGy+2VWj8EXKG8OX2HzUCxvVLrh4CrlDet77gZKLVXav0QcKXypvQdOAOF9kqtHwIuSF7rdbipM13F8s5feUvtlVo/BFyevO/0GyZK5RVwzPuTInul1g8Blyevyf2RoUReCWcbPimxV2r9EPDx8r6CBIcNT1deKfKW2Cu1fgi4xJX3qbzh63lnyVtgr9T6IeAK5Z39whwnl/ZKrR8CTnk7F+DKXqn1Q8Apb+8CXNgrtX4IuCR5PycZzo9u0CHvhb1S64eAC5L3QWS9ntdP1l6p9UPANcqbycgZOPPK6Cu1fgg45R1SgLS9UuuHgGuT17yPj+iVJG/aXqn1Q8C1yXuRkTPgJmWv1Poh4MPl7RIAeVMHvlLrh4BrlFfiYcNPovZKrR8CrlDe3DI8cgbCxOyVWj8EnPKOLEDEXqn1Q8Ap79AChAe+UuuHgCuUN2fvyBmIx7dXav0QcG3yTvsetuJ49kqtHwKuTd6LjJyBVFx7pdYPAae84wvgHPhKrR8CrlFeE27aM3IGMrHslVo/BFyhvCaybc/IGcjltFdq/RDwxeQVE37pFfMN3Mp7HvhKXXwQ8MVW3pEzcJVXi9ax7ZM6+P7GWpH9NqBUXg1ax7ZP6uBHOHvqWnrHkTNwnZ9DB6n1Q8Ap79QCvF5S64eAa5RX9p+Hvdz5pviGzUPjCuXNfWrJyBkoxHNvLR7QPDKuVl75ZxsO/JG+03s/Eae8Eur3wF4BvZ+G65Q3edwwcgZq8Pv2Suj9LFyhvN9vtYjeceQMVOG3Dx1E9H4SrlHeTEbOQCV+014hvZ+CU14x9btnr5Tez8Apr5z63Tp0ENP7CTjllVS/G/oK6v1wnPLKql+1vaJ6PxinvMLqV7v4yur9WFyjvFCvbQjxOn2l9X4krlBeyZ+YU4bX6Cuv9+NwyiuyfuX6Suz9KJzyCq1fqb4yez8GVyiv7M8qK8fL9JXa+xG4QnmFf1ZZBV6ir9ze98cVypvLyBlogV/rK7n3vXHKK7x+V/rK7n1fXJu8Ur/K6gGe11d673vi2uS9yMgZaId3/AZNaJzyQtQvrS9C73vhGuVVdtjwSUpfjN73wRXKC/bW9+J7xvVF6X0PXK28WG/ALEtMX5zet8cpL1T9mn8VFjSuU164t76Xx9cXq/dtcYXyQr71vSKuvmi9b4lrlDeTkTPQD7f1xet9O3wBebdtOy6PnIGe+KkvYu9b4frl3b7/fjNyBvrijb7TAhrXJ+/31Q3O7Qrl3fVF7X0LXJ285h05U/Yr759/Gdmp/nm9+I1Y+DHuJf8rMPUd8x55+NHU2IPXtvKuJu/PJ6sv+9nUKuX1Lp3uapT376PlF3/wPfAh0oaiRi5Z7iqVd9WP99Uv77ZZJ3pHzsAQ/OBv6qtj8K3xYeK6yh4X9f55OMWv9wmp6uTNvRRdt7zrfUKqPnmzGTkDQ3CPr9ZX0+Db4T1dDUJ5j1SeOdM1+FZ4T1eDUF47y3zIJOXVWL/y5Vfh4BvgPV0NQnmDFOqrc/BP8Z6uBqG8kbxK1l+tg3+G93Q1COVN5FJgzYO/j/d0NQjlzSTrr/bB38N7uhqE8uaT9neBwd/Ae7oahPJeJqHvGoOvxXu6GoTyFiS6/K4y+Dq8p6tBKG9ZlH3gDuVdq37+8rvU4Ivxnq4GobwVcfRdbfBleE9Xg1Deqlhnf9cbfAne09UglLc6X4HXHPwV3tPVIJT3Vv7pu+7gc3hPV4NQ3pt59r558MFTXvj6AX/sA+VdXd7Cl591a30iT3l11O+mwDoGH94wMpS3BQ735mPKS3nPVK+/mgZv3zAylLcdXiWwtsHvN4wM5W2Lg7x/k/JS3lgK11+dg6e8Y/CezRcIrHTwPV0NQnl74aLfv0l5KW8+2fVX6eB7uhqE8vbFkwIrHXxPV4NQ3v54VF+lg+/pahDKOwKPrL9KB9/T1SDF8jIP8yMwv/ytabjyDsVfxxqsdPA9XQ1CecfjAt5FRHkp7908eB1wg9Yb8JR3XXl/8Ncjg6UOvqerQSjvVPy2wVIH39PVIJR3Pn5HYKmD7+lqEMorA6/VV+rge7oahPJKwevWX6mD7+lqEMorCS8/BJY6+J6uBqG84vAig6UOvqerQSivTPzKYKmD7+lqEMorGM8YLHXwPV0NQnml43GDpQ6+p6tBKC8EHhgsdfA9XQ1CeXFwW2Cpg+/pahDKi4Xv+kodfE9Xg1BeNPyz/kodfE9Xg1BeRPzZK9IeN095Z+PYvX8/NJjyTq8fcPON8NdNhSmvjPphNt8UrzeY8kqqH1rz7fEqgymvuPoBNd8Jfx2Z0jzlHYNj9/4azxtMeaXXT3LzY/CkwZQXon5Cmx+IxwymvDj1k9f8aNwzmPKC1U9U81Pw/p821dPVIJR3OfzziX+dmu/pahDKuyT+9NURlJfyTsM/fOlJ4Yrme7oahPIuift8rcGUV1b9lsKjfIXBlFdg/VbB03zZYQTllVq/BfAr/upoGEHe7bx4YwauIrt+qvFyvvKd9511dZOVd6O8SvFKvvyd9719dZKTd+PKqxW/w9uHEvLlPQ4b/vxL8j7/MeulpYL3w2PeJfEVXttAeZXilJf1g8UpL+sHi1Ne1g8WX0FeKyNnYAiO3Xupg+/pahDKuyROeVk/WJzysn6wOOVl/WBxysv6weKUl/WDxSkv6weLU17WDxanvKwfLL6YvLGkX+Q7InNb5+Dnh/JiNr/04PdQXszmlx78HsqL2fzSg9/zSF6GmRnKy8CG8jKwobwMbCgvA5sH8m72p0GNzbfpbVIXvu3OaX07Wx/f/LZ3wfoxL/fl3d7OGzRHZntPbX4v4bQebGcnBjd8tLzNrcAnkPJ+m5/r7mR5p7j7prxNss0/anhPmoCJh0yUt0Vm2jO7eLZBE5umvE9at39OaH+uvM6FsU1T3meZWL+j3ZkLv39paNuU91HmPt2fXLyZg9ci78TTfNvUE62zz3PuJzumPWFTcJ6XYSaH8jKwobwMbCgvAxvKy8CG8jKwobwMbCgvA5vV5DWfAUsbtrT+YGSxWTOfEV+Put28xPYUbFusDI2y2KxRXk1ZbNbM4e+xxZhDZ3Nct///t3m/5gDWPew9hZTxbwu2rVaGRlls1gJ5zbk1+Hlc/kjt3cFRPrYnE9lTbO/7zpnarDZrxpxm/V63fxr3uq9c1PJzz7E92b8pl3tnKrPgrDmrr6+cfToiLq/5Puh/7mbs3Tp7cuW1ofP4xFDeJ1lw1vLyWgcE6ZXXBrNruE3HVt435X2Q9WbN9SiqUOJINSpvck+p41urD2HLTE3Wm7WIvNbTpqRy6WPeyJ5i8ub2zidst7LcrPnHqv4Jq/1El3OqzP7P3pg/Vfb57zjNltg7T5XdDmeNgQ3lZWBDeRnYUF4GNpSXgQ3lZWBDeRnY/B+BJFhb8+aP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4400" y="6321623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BAU response rate 0.214064</a:t>
            </a:r>
          </a:p>
        </p:txBody>
      </p:sp>
      <p:sp>
        <p:nvSpPr>
          <p:cNvPr id="4" name="AutoShape 2" descr="data:image/png;base64,iVBORw0KGgoAAAANSUhEUgAAAooAAAGRCAMAAADVU2J7AAAAGFBMVEUAAAAAv8QzMzNNTU3r6+vy8vL4dm3////WwYhKAAAACXBIWXMAAA7DAAAOwwHHb6hkAAAZoUlEQVR4nO2diZqjuLKEqeFeeP83Pt1dxmhHS2RqIeKbHtuYJFHqL2SElNpOihpCW+8ToKhfEUVqEBFFahARRWoQEUVqEBFFahARRWoQEUVqEDWjuP1V9r7epyfb0OHDNvee8WPe32Sfs4hGOY+h1BqJ7aPMnb1PacstePigjbEnUZxSjZH4UJLJYgDFnKPn1Jd5IkRxSjWjeL9eMPz792HivkiZe1xfXrveh7KvgN/3lqHhYvN2db8zbKzr63WKlvfTPXXzhJwjmWf5LeH91rX3QnJv94r9UrVFwAqgidy/2H6Zu7ef35Y0iKLdGnvtsnFAp+V2TsRoqw3wbQPr7AwUzVM3Tsg7ku3Ncuv6945r7nC6xX6rpFA02kobRQ9M643VvIbacwNFcw8XxdN3Zv+KtE/RPJB96vYOQc/G31i8QMHjel5eLSEUT6s+rO3n1R6Fas46qHk5cg2Du3on4jjzMA+hGD716JHc0t20ZofEPbeXSh9Fu2l0LyJ+qxtqbLNRdNrhEIrWH4l36mHv9lXR/8Jp1R9RZAt9dkDRoen6n1ndPl++YR6KUXQdFJ3tARQTfwRBRjenQETxUY3lN1ui0tYohGL46BmNWuJEnlA8TQxCp27vH/0jsL8I/e5NhuT1akbRurqYNWDH3b0WWnvdh7GBvBDxfv2H0HJOJOTM3d9oRu/t9qmHC2FfFU/3lOL25najLKG/w9eptfz+r6lQ3K0feUab56B4ug3VFj28i5Z9ImfQ9e3n+831wTiM879w4WyoI269L92QeF5erfYAmDW6bYFLgLf9++lunDbvYMaG0OE9FA1b6wJpurZQtD+c5lv7en3/lcT/CAJuN/9L8xrpGJFEjsz5K3IwglgJJHEQsRbYOA4i1gJJHESsBmoQEUVqEBFFahARRWoQEUVqEBFFahARRWoQNaH4f468DY8qt6CTdhMUPFgRxRc6QcGDFVF8oRMUPFgRxRc6QcGDFVF8oRMUPFgRxRc6QcGDFVF8oRMUPFgRxRc6QcGDFVF8oRMUPFgRxRc6QcGDFVF8oRMUPFg9orh/3+y78fJPw8SWTopMREhq1hOKX/D233+fl18NE1s6KTKRgqlNDyjuJ1Fcz4kYTU3KbqBdFP/7I8HzoiD6+el9BvmqRvGvhvkzpxNHPx8dxwuuin+lGFs6ebT4MfTZdLyigf4r4diiTBZ34uBn6IiYCLHUKKI4pZPAFdDTccScCLHUqDwU/wHIfsXuTh7xM3TEnUjB1CY+bZnByUVggZMj4QQFD1ZEcWQn7kUw28lxkUgUczUvJaJOYu1wrpPjfksUMzUfJeJOUj8FM50YJBLFXM1FibiTpzuSLCeHSSJRzNU8lIg6yb0xznFy2B+JYqbGp0TcSWbfTK4Th0SiCIztyk5KMMxycrgkEkVYbBEmYzopxTDHiQciUYTFFmIynpNfDOFOAiQSRVBsMSbjOLFvT8BO/MY5ZoKCByuiqOXEb5CxToIgEkVIbGEm/Z2EfxdCnURIJIqA2OJM+jqJ354AnYQb55gJCh6siKKkk/RdMq4kURCJYnNsoSadnDx21sBKkiCRKDbGFmvSxUlGpyGoJPHGOWaCggcroijhJK/3GlOSJIhEsSm2cBNVJ7nj/ZucGHogkSg2xBZvouak8FkeoCTpxjnmBAUPVkQRZFLxSLm9JI8gEsXq2IqYyDspmwFV6cS3yCCRKFbGVsZE2sm/y6F+SZ4b55gTFDxYEcVGk6tdVi9JFohEsSq2YiZiTqrmhZY6iVhkkkgUK2IrZyLjxLlN0S1JXuMcc4KCByuiWGfi3S6rliQbRKLYFCi4CdxJqN9GsyQFJBLFlkDBTbBOIv2HeiXJb5xjTlDwYEUUy0yi/dhaJSkDkSg2BQpuAnOSeqCiVJJCEIliU6DgJhgniBwirSall8SIExQ8WDWh+CINker/6H0CouJVMcMkZ6SDQkkOlBMUPFgRxSeTzBE34iU5IssNVDhBwYMVUUybZI/8ki5JNMd7hRMUPFgRxYRJyRBE4ZIcSCcoeLAiijETdJKvFpPrzpkoxlQf23oLJScKQ7LzTZI53iucoODBiiiGVJ5uTrIkd2ciUYypNrYtFgpO/oA4UEnMbm2iGFNdbNsspJ38VE4PkCrJY473CicoeLAiiqakUh/Wm9hP+ohiTDWxbbUQdGL8QhykJO4zZ6IYU3ls2y3EnFi3KmOUJCvHe4UTFDxYEcVfOffMQ5TEH4ZDFGNqj9QgKAJmqsBLEhoQRhRjao/UEChCZqqgS5Kd473CCQoerIhisDu7e0nCY2SJYkztkeqOYuS5SueSxEZrE8WY2iPVGUXgpClkSYpyvFc4QcGD1ZtRhE6aApYkPoGFKMbUHqmOKCaHPHQsSWoqFVGMqT1S3VB8GHvTryTFOd4rnKDgweqVKD6Piu1WkvTsUqIYU3ukeqCYMxixU0me5jkTxZjaI6WPotT8PURJqnK8V5ig4MHqZSiqrmNRavKc+oEoxtQeKV0U8+cJdChJThISohhTe6Q0USyZsKJfkuoc7xUmKHiweg2K0lNJG0uSl5eJKMbUHiktFEun8CmXJDdDGFGMqT1SOiiWzyXVLUlTjvcKExQ8WL0AxYpJzbolyU+aSBRjao+UAoo1k5o1S1KSvpMoxtQeKXFK/l4Sh0axOcd7hQkKHqyeUNz3/fvm39v9u2UGFH80nFRa/DMpy2j8ZhT3z7/vh/vTOT6KvZbfyzZBLDdQYSIBUrtKUTRJHBzF7+3KsChClhuoMJEAqV03itut+2uTvt+L4tU+//dHWidZoyHyuKe1dpb3Ym3+J3OTj6KxYeCrYmOqB42SHEe3cIkSVa0t8CF1VbTetEdKiJLWVA8KJalK8k4Uv2+dd+2REqHE7dMeEcVDw0nMRA6nFpWiOEED7T1cGQ/Fo3K9gfegeLp3LVe/oknk3a04JIqd18fNUnWS9xehWKj2SKEpAWUdkS3J1YdDFC2thSIq64hkSe5ubaJoyWugS+hsjxSUktgQnKFQbEry/h4UPxxms9geKSQl0bFgI6FoPmAhipbWQbH7quEZsp85E0VLq6CYGh87DIrNSd6JYkztkUJR0n8B+wwLd/QDUbT01K+YVHukMLGF52KSKIk/IIwoWlqgM0cgF5NASSBJ3t+DYimXQ8T2eRLVCCiGhiYSRUuzoyiTFgxdkvBobaJoKTBeMV/9YyuUFgxcEliS9/eg6I/iTqt7bPNmOPdGMTZvgChamvm2RS5DHbIk8alURNHSxCgKZqgDlgSa5P09KE7VQOenH+mJYmpSH1G0FMBuii5u2WSJqJKk5zkTRUsh7ia4KgonSwSVBJ7knSjG1C22ZbnBeqH4NOOeKFqaEUX5vJ2IkjwnISGKlkK3LdnGfWKrkLcTUBKRJO/vQbFUXWJbnrizB4o56XCIoqWHedBp9YjtT7cKLLDIyxBGFC3NhmJNDlltFOWSvL8FxVAmsbT0Y1uVQ1YZRcEk729BcYJBYj8aTupMLouC7J1E0dJMty0/lemMNVEsyd5JFC1NNLflR8NJtcmvhXCS9/egOPRtS306YzUUC1NrE0VL06D47U4cF8XS1NpE0dIsKN4d28OiqJDk/T0o+rm4R9EEOd6Z5L1RwaGzubcuan/mbUneNa6KFTneeVW0NUNnjj0SZ0gUj24j0WpMUPBgNQGKzUnexSk5qpYbIIq2Qv2KY922uCNxxkOxMsc7UbQVyCQ2Vhc3YL0BYUoODSe1FnOjOFRnDmK9AVFKrm7tFVHU7UsZHMXAONmxUGzI8U4UE94+HI6DImbpC0FK7m5totgqv4t7oOEQwbkDA6FoPnNeAsXrnvXzutlvfy9TBXyUaeDOnMjEvnFQbMzxPh6KN2+ndQ9rvspdKcdFMTadahgU7WfOy6B4plFs4SWtzXtf4EwytsBVWEQocQeEEcVWbf7bIX4rIldhkaAEkOOdKIa9h989SC620FVYBCjxB4QRxVaNiWJq2v0AKIZGay+DYvy2pWwByGINiSJ4QSA0JaAc7+OhmOjM+bcS6ftQRC8IBKYkPFp7CRS7asDbloekOJ1RjE2lIoqtMlHczJccicQWvzYVkhJgjneiaMufUFBgLBHbx0RhXVGMT6Uiiq0a7WmLxDJpMEpS85yJYqsGQ1FkmTQUJeAc70TRFlHMNknPc14Bxf8PqoWQEo2FYk5G2U4V+JSEhCi2aigUhRaPRFSgQI53omhrJBSlFo9sr8CMvExEsVXe5NN+Xdxii0e2VmBWgjCi2KpxplnlrjygXoF5aZmIYquGQVFwHdOmCpTL8U4UbY2CouQ6pi0VKJjjfSYUU0hk/6Z72GsQFEXXMW2oQMkc7wuhCJF329InF/eYKJYkNF4dxXvUovtyjbG1vvoCdQ16PK29nlEsFCy2JYul6VWgcI73AVE8PF0obmab6b1s7h43XZu9Y6I1f0Jx3/f73W5twKEovLpzZQVK53gfEMVkA73deN3sbMZ/QRRts9Tvv837ZF1B98+/74uxAYai9OrOVRVYuNrAS1C8Zhpc/988FK1feLZZCYoG2R6Ku7sBhqL46s41FaiQ431CFGMXxy3EjmcGQ/HTPl8b/vujWJHKNGLK93fmeE+g6P4m9H8rngHWjN+Q5Sg6+9pXxV3iqli6vrPCteSoSPK++lXxuj827oidO+jT/Ooi6tq/4qoYRfEUQlFhzftSi6rM2muj2KCnG+PIjptLrTiKGmveF1ocGk7qTGZB8crpXtRL/bCndANdTqJ0BR6VSd6JYqvy+hWNDkVsv+JwKFZn1iaKrXIbaN3FMn5Gq8CrD4codkYxv13/VWukfgarwLtbmyi+C8WfwSqwKbP2UCV5MAHyAxRR/Mp8wPJOFAe6Kpay2BapH1xsARb2M2ei2LuB1rxt+QHGtt2iObP2MCXJMInV50AolqopUkOh6I5+IIovQvEHGdtGC39AGFHsjaLehIIfaGzbLCCZtYcoSaZJrD4HQnELbEupIVIDoRgamkgUX4Pi9cCvfwWGR2sTRRvFeGuZ2ZBm7NMHxe+j5+4VCMus3b0kBSax+kygGOViy0ImNU7RPpL94UUoxuYNEMUIitdo2S8jN4rOeFrzMujuFJyD2uW25R6P07cC41OpXorijycHxWvUtjVnwP7q3sPd6Yx8G0SxUJWRMkaGda1AaGbtJVB8/K3oz37awl95c1ws5ILt9YtRTE3qI4qBBvr8Ium0vZvx1WmB6VF22z+gqNJAm8Nl+1Vgep4zUYyg6FFz/4q0toVQ9FpxW/q3LdbA7V4ViM+s/R4U/aviuZ0uZZFr5/XN42/F16AokFn7HSgaza/FzMMd9N2veE1DfbqD1kDRns3SpQJFMmuvjWKx0gwleiitT6K/FZ15VT0qUCaz9ttQfBhPuCV3ekZxuxVzYakiUv1RzMqGQxQbr4oVUu7McSebqldgZoIwokgU62KbbZGbIIwo9kbx90Yo27g4Ut4MfOUKFEzyThRb5d1Bh3p8YiqOVF8UC7J3vhPFvlJF0U9LolmBJdk7iaK+sh5Ux1QYqUCCHMUKFE7yThRb9RYUC1NrE0V9ucMhvE0plUUqlDVMqwJLU2sTRX0pduZ0RFEhyTtRbJUeisFUiioVWLruRZUTotgqb7xiI51xdVuI4J2rDcwntduWcH5ZhWvJMdUFS8UJnCKItFCMZDoWr8CjarkBothBi6NYmeOdKHaQEoqx9O/CFXhoOKm1IIq2lKZZdUHxunOeiRIVJ2iIMNLpzImuiSFZgQ053oliB62L4t2ZOBMlKk5Q8GBlzt36zsrKNc6NVHyhILEKNLu1Z6JExQmcIoicadMyz6D1UWzM8U4UO8hDseCuZVwU7Sd9M1Gi4gROEUQuiiUk5qKYWMhPpALdZ84zUaLiBA0RRoEGOl+ZkVJGEZDjnSh2kAKKqdVNBSrQH4YzEyUqTrAIobQaiqEBYTNRouIEixBK8igml3xGVyAoxztR7CADxcIsJeeAKIbHyM5EiYoTEZKaJf60JUkitgJjo7VnokTFCQoerBZCEZjjnSh20DooxiewzESJihMUPFhJo5gmEVeBqalUM1Gi4gQFD1aLoAjO8U4UO0gYxQcSUbFNzy6diRIVJyh4sHJRBI/iVkERv9wAUeygLfAR2K+ogaLAcgNEsYNCT1twKD6RiIitxHIDRLGDrFHcJ7qBlkcxJwnJTJSoOMFjhJCzQkGZ8VOxH0lsjq3QcgNEsYNCvxWz9VRscRSllhsgih3k30EXGD8VWxjF3AxhM1Gi4gQJEE7+jD/cb8VnEptiK7jcAFHsIMk7aFkUJZcbIIodJDl0VhLFkvSdM1Gi4gSLEEqhKfnZShc7g8Tq2AovN0AUO+gJvn3f7Xf7vaUfitLLDRDFDnpAcf/8u9/txrfpYouhWJpbeyZKVJwIsdSobBQ/n0wS0yjmkFgVW4XlBohiBxWjeLXP//1R0lQqDTyzvC+qEhS9Njr5FyhzVTyOtS9YKk6EWGpUKYrmaxLFLBKLY1uV5H0mSlScSIDUrgIUPST1UTzKTaosFnciAVK78lHc3Q3qKB6V6w3MRImKEyGWGpXXr/i5X9m/G36VKHYeiUWxrU7yPhMlKk4kgaqX1DQrPIpXH87alKg4QcGD1Swo3t3aa1Oi4gQFD1aToNiU5H0mSlScoODBSgjFTBJzY2s+YFmbEhUnKHiwmgFF+5nz2pSoOEHBg9UEKDYneZ+JEhUnKHiwGh9Fd/TD2pSoOEHBg5UMirkkPsfWHxC2NiUqTlDwYDU4ipAk7zNRouIEBQ9WY6MYGpq4NiUqTlDwYDUyiuHR2mtTouIEBQ9WIihmk5iKLS7J+0yUqDhBwYPVsCgCk7zPRImKExQ8WA2KYmIm1dqUqDhBwYPVmCimZlKtTYmKExQ8WEmgmE9iJLbgJO8zUaLiBAUPVgOi+DDNeW1KVJyg4MFqPBSfpjmvTYmKExQ8WA2HokCS95koUXGCggerwVDMyEGyNiUqTlDwYCWAYgGJbqBycpCsTYmKExQ8WA2FolCS95koUXGCggergVDMTBC2NiUqTlDwYDUOirkJwtamRMUJCh6shkFRMMn7TJSoOEHBg9UgKBZk71ybEhUnKHiwwqNYQuIVqJLsnWtTouIEBQ9WQ6AonOR9JkpUnKDgwWoAFAtTa69NiYoTFDxY9UexNLX22pSoOEHBg1V3FBWSvM9EiYoTFDxYNaEYUlk2+INJ3qmP4FfFootiRY73xS9YKk5Q8GAlldQuS8dUFbiOExQ8WHVE8ahabmBxSlScoODBqh+KlTneF6dExQkKHqy6oXggY4u2WNwJCh6sOqF4dWvPVIHrOEHBg1UfFBtyvC9OiYoTFDxYdUHx7taeqQLXcYKCB6sOKJrPnGeqwHWcoODBSh/Fxhzvi1Oi4gQFD1bqKNrPnGeqwHWcoODBShlFd0DYTBW4jhMUPFjpogjI8b44JSpOUPBgpYqiPyBspgpcxwkKHqwUUQyN1p6pAtdxgoIHKz0UQTneF6dExQkKHqzUUAyP1p6pAtdxgoIHKyUUccsNLE6JihMUPFjpoAhcbmBxSlScoODBSgVF5HIDi1Oi4gQFD1YKKKbmOc9Uges4QcGDlTyK4OUGFqdExQkKHqzEUUQvN7A4JSpOUPBgJYziUxKSmSpwHScoeLCSRVFguYHFKVFxgoIHK1EUJZYbWJwSFScoeLASRDEnQ9hMFbiOExQ8WMmhKLTcwOKUqDhBwYOVGIpSyw0sTomKExQ8WAmhmJu+c6YKXMcJCh6sZFAUXG5gcUpUnKDgwUoERcnlBhanRMUJCh6sBFAsya09UwWu4wQFD1Z4FIWXG1icEhUnKHiwekJx33f73b0hjKL0cgOLU6LiRIilRj2guH/+fd/dG872rLNzVeA6TuRwahFRfKETOZxaVI3if38ke2rUu8Sr4gudyOHUIqL4QidyOLWIKL7QiRxOLSKKL3Qih1OL8voV9++7x37FLrGlkyITOZxa1HU1q7kqcB0nKHiwIoovdIKCByui+EInKHiwIoovdIKCByui+EInKHiwgi5NrvIkkE7GcwIRUaSTQUQU6WQQEUU6GURQFCmqXkSRGkREkRpERJEaRESRGkRAFM3hYzK6x6kJevocXdzHfoqWZL8cGS9jC4eiNahWRPup5UXBz377Ejn89/jueOdhNROKHy8aJOqgKEjiSRSltWu1z6dsacR/aRBFYclTolR7JiniDoiigHbnVcyLCorWGwkHRFFM4hX4PbpwafbAOwEPRFFKGje3OrUnX5I3oyjfebVrdPnpdMVd9+nCty0v7VekqCYRRWoQEUVqEBFFahARRWoQEUVqEBFFahARRWoQrYXi9luczdq0tZex6SBrhVhOS8Vp+y2PUaZfgkKFLCh42UG8bUuFWFBLxSmAovXi7Ftw2IKDEMVKLRWn7UvjvcF6+w/Uf42t+f8/m69P52ltdA/iG9wHCR34325LhVhQS8UpB0Xz9fv+F1Fnhy1xkC1wkNCBT+M4VFprxWnbnikyPrsUeUglD+Lskz4w9ajl4mRdGcMN9PdzGMXt08ZalvZBbBTt/a8fARtRLNNycXpE8W5eE1fFswDFzbfbnP2pDK0WpwAXp4Pb/TkPxcBBYr8LjTO4LVcLsZRWi5OLonndOrcURdHfgc5BQiimDszblkwtFiejBb62XA9Krn6Vqz/G6swx/2duDBzEQu3qA4ocmJ05BWKcqEFEFKlBRBSpQUQUqUFEFKlBRBSpQUQUqUH0P5WGQcjnaXqF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5" descr="data:image/png;base64,iVBORw0KGgoAAAANSUhEUgAAAooAAAGRCAMAAADVU2J7AAAAGFBMVEUAAAAAv8QzMzNNTU3r6+vy8vL4dm3////WwYhKAAAACXBIWXMAAA7DAAAOwwHHb6hkAAAZwklEQVR4nO2djbqcLM+F3Y/fp+d/xm/bPY78C2QlBMy62s6MY4yEuzIihO00mVRoG30CJtOvDEWTEhmKJiUyFE1KZCialMhQNCmRoWhSIkPRpERkFLe/qt43+vRkmzp82ubeM3/M+5vqc47s+yyfjhq+e6GoZd8+qtw5+lS23JKHT9o4exqKU4pY9g8llSwmUKw5ek0NuSfCiyJehuI/kVG8Xy8Y/v39MHFfpNw9ri+vXe9D+VfA73vP0HGxRbuG3zk23vX1OkXP+xmeuntC2+dUo3MJz/lb3vtteLQoQPf2KAivEa3MXshc5LbtqvsIxc35NkTRb42jdtk5YNByByfitNUO+L6Bd3YOiu6pOyfkG0TH9X17JxGeTeTF3eEMg/AecaHotJU+ihGY3huveU215w6K7h4himfszNs/OEX3QP6pO+xlipQyj0+ifLS0z5eJCcXTqwFv+3m1QKm68g7qXo5Cw+Su0YkEziLMUyiWTj1TiPiUY1qrAxSe6Wskj2LY0vmXDb8RPb/7h4aVKAbtcApFj6/o1GP74nFTBudVpODLLIovbaHFUQxouv5xKzjmKzasQzGLboBisP0RxcJ/iSSj3v8lQzEtYondtqe1/UmhmD568TCPJ/KE4ulWfOrU/f2Lx007+LBY9uIf+4Uio+hdXdyY+5EOr4XeXvdhfCAvRKLf+ym0ghNJOQv3dxrOe7t/6t67XCG8q+IZnmDyaJEX59ip/5UvELXETnOSb3/8H3n3J6fGNudo8dHjw4do+SdyJl3ffr7fXB+cwwT/XHtlC+EfIH8S0ZdhgGKf7xK9yG6Nbk4vsB9b72Jyfbqboy06mLMhdfgIRcfWu0BuQcf0d2f/w+m+9a/Xt/tkIaIDuJtutuIv3WtkYPRGEm1kzl+9subVySrBSFQiq4WXNof6ZLVgJCqRVYNJiQxFkxIZiiYlMhRNSmQompTIUDQpkaFoUiISiv8XKNrwqHYLc0I3QcGDlaH4QicoeLAyFF/oBAUPVobiC52g4MHKUHyhExQ8WBmKL3SCggcrQ/GFTlDwYGUovtAJCh6sDMUXOkHBg5Wh+EInKHiwMhRf6AQFD1aPKO7fN/vuvPyTmtiakyYTFpLIekLxC97++/fz8is1sTUnTSZcMNH0gOJ+GorrOWGjiaTqBjpE8b8/YjwvE0Q/P6PPoF7dKP6Vmv/m5iTQz0fH8YKr4l8JxtacPFr8OPpsOl7RQP8Vc2xRJos7CfBzdGRMmFgiylCc0kniChjpOHJOmFgiqg7FfwBav+JwJ4/4OTryTrhgosmetszg5CKwwclRcIKCBytDUbOT8CJY7eS4SDQUazUvJexOUu1wrZPjfmsoVmpOSlidlH4OVjpxSDQUazUXJexOnu5IqpwcLomGYq3moYTVSe2NcY2Tw/9oKFZKPyXsTir7ZmqdBCQaisDYruykBcMqJ0dIoqEIiy3CRKeTVgxrnEQgGoqw2EJM9Dn5xRDuJEGioQiKLcZEjxP/9gTsJG6ccyYoeLAyFKWcxA0y1kkSREMREluYyXgn6d+FUCcZEg1FQGxxJmOd5G9PgE7SjXPOBAUPVoYiq5PiXTKuJFkQDUVybKEmw5w89NbASlIg0VAkxhZrMsbJc7chqCT5xjlngoIHK0ORw0ld9zWmJEUQDUVSbOEmok5qx/uTnDh6INFQJMQWbyLmpPFZHqAk5cY55wQFD1aGIsik45EyvSSPIBqK3bFlMeF30jYDqtNJbFFBoqHYGVseE24n/y6H8iV5bpxzTlDwYGUoEk2udlm8JFUgGopdsWUz4XPSMy+02UnaopJEQ7EjtnwmXE68+xTZktQ1zjknKHiwMhQ7TcIbZtGSVINoKJICBTeBO6HMlieZfCwaSDQUKYGCm2Cd0GbL00z+WdQ3zjknKHiwMhTbTLL92FIlaQPRUCQFCm4Cc1J6oCJUkkYQDUVSoOAmGCeIHCJUk9ZLYsYJCh6sSCi+SCpS/R+jT4BVdlWsMKkZ6SBQkgPlBAUPVobik0nliBv2khyZ5QY6nKDgwcpQLJtUj/ziLkk2x3uHExQ8WBmKJZOGIYjMJTmQTlDwYGUo5k2Yh2Q3mFx3zoZiTv2x7beQctI6KJuzJMUc7x1OUPBgZSimxJBvjmBydyYaijn1xpZiIeDkD4eKSuJ2axuKOfXFlmbB7qRzegBXSR5zvHc4QcGDlaHoq3t6AFNJ/Cd9hmJOPbGlWnA6uX8iKilJ+MzZUMypPbZ0CzYn3q2KjpJU5XjvcIKCBytD8Vfk6QEMJYmH4RiKOdEjpQTFqO9GQUlSA8IMxZzokVKBYqITcXxJqnO8dzhBwYOVoZjszR5ekvQYWUMxJ3qkhqOYeawyuCS50dqGYk70SA1GEThpClmSphzvHU5Q8GD1ZhShk6aAJclPYDEUc6JHaiCKxREPA0tSmkplKOZEj9QwFKUWD2g2ac7x3uEEBQ9Wr0RRbPGAdpPy7FJDMSd6pEagKLd4QLPJ0zxnQzEneqTkUeSav4coSVeO9w4TFDxYvQxF0XUsWk2eUz8YijnRIyWLYv00gQElqUlCYijmRI+UJIot81XkS9Kd473DBAUPVq9BsW3ilHhJ6vIyGYo50SMlhWLrDD7hktRmCDMUc6JHSgZFiamklJKQcrx3mKDgweoFKLaDKFyS+qSJhmJO9EgJoNgzqVmyJC3pOw3FnOiRYqfk7yVRNYrkHO8dJih4sHpCcd/375t/b/fvlhlQ/JFw0mnxz6Qto/GbUdw/f78f7k+nfhRHLb9XbYJYbqDDhAMkulpRdElUjiJhfr1QSSDLDXSYcIBE143iduv+2qXv96J4tc///ZHUSfZIRR73stbO8t6sLf7kbopRdDYovioOXAmyVscxLFysRHVrS3woXRW9N/RIMVEycCXIWnUleTcUv2+Dd/RIsVAS9mlrRPGQcJIz4cOJolYUJ2ighy5KWqejc72B96B4hnctV7+iS+TdragSRUjWEeaSdCd5fxGKjaJHCk0JKOsIb0muPhxD0dNaKKKyjnCW5O7WNhQ9RQ10C530SEEpyQ3BUYUiKcn7e1D8cFjNIj1SSEqyY8E0oeg+YDEUPa2D4vBVwyvkP3M2FD2tgmJpfKwaFMlJ3g3FnOiRQlEyfgH7Cotw9IOh6OmpX7EoeqRAsUXnYuIoSTwgzFD0tEJnztPkFRUoQpK8vwfFVi51xPZxFpUGFFNDEw1FT9OjWDGfbzyK6dHahqKnxHjFeo2PbdXE0uEowpK8vwfFeBR3WcNjWzfDeTSKuXkDhqKnmW9b+DLUIUuSn0plKHqaGEXGDHXAkkCTvL8Hxaka6Pr0IyNRLE3qMxQ9JbCbooubN1kiqiTlec6GoqcUdxNcFZmTJYJKAk/ybijmNCy2bbnBRqH4NOPeUPQ0JYrseTsRJXlOQmIoekrdtlQbD4pta77EISiyJHl/D4qtGhNbgRSy9JLUpMMxFD09zIMua0hs23PIyqNYlyHMUPQ0G4o/P8MqsNqCL8n7W1BMZRIrSz62XTlkhVFkTPL+FhQnGCT2I+Gkz+SyaMjeaSh6muq2pTOdsSSKLdk7DUVPM81t6U1nLIgic5L396Co+7blR8JJt8lfi8bU2oaip3lQ7M+sLYVia2ptQ9HTLCjeI3HUoiiQ5P09KMa5uLVoghzvluSdqOTQ2dpbF7H/5rQk7xJXxY4c73ZV9DVFZ473rE8lisewkWg9Jih4sJoBRep6A+yUHF3LDRiKvlL9ispuW8jrDXBT0pnj3VD0lcgkpqyLOxyJow7FQ8JJr8XcKOrqzAEsfcFKydWtvSKKsn0p2lFELH3BSQkhx7uhWPD24VARiolxsqpQvLu1DUWq4i5uTcMhMKuwsFHiPnNeAsXrnvXzuvlvfy9TDXy0SXVnTnLugB4UiTne9aF483Z697DuK9+VUjGKmQQQalD0nzkvg+JZRpHCS1lb9L7BGWtsc9OplKAYDggzFKna4rc6fisCFwTioASQ491QTHtPv3sQY2yRCwIxUBIPCDMUqVKKInRBIDglqdHay6CYv21pWwCyWTpRLE27H48iKMe7PhQLnTn/ViJ9IYrgtanAlKRHay+B4lBpvG1Br00FpSQ3lcpQpMpFcXNfasQTW/jaVEhKgDneDUVf8YSCBmOW2D6lZxqKYn4qlaFIlbqnLQzLpMEoKc1zNhSp0oYixzJpKErAOd4NRV/KUKxInjisAsvznFdA8f+TohDSIl0o8qzYB6nApyQkhiJVqlCsSig7pgIZcrwbir40oci1eCS9AivyMhmKVEWTT8d1cbMtHkmtwKoEYYYiVYqmWWlFsS4tk6FIlR4Ua1ceEK5AvhzvhqIvNSgyLqlLqUDGHO8zoVhCovo33cNeWlDkXFKXUIGcOd4XQhGi6LZlTC5u1iV1uyuwJaHx6ijeoxbDl2uMrffVF6hr0OPp7fWMYqNwsVWJInOOd4UoHpEuFDe3zYxetnCPm67N37HQmj+huO/7/W73NgBRbFksTawCuXO8K0Sx2EBvN143O5vzJ4mib1b6/bdFn7wr6P75+31xNuBQZF5ovKsCG1cbeAmK10yD698tQtH7heebtaDokB2huIcbcChyLzTeU4ECOd4nRDF3cdxS7ERmMBQ/7fO14b8/yhWpTRpTvr8zx3sBxfA3Yfxb8Uyw5vyGbEcx2Ne/Ku4sV0X2Ne+bLY6OJO+rXxWv+2Pnjji4gz7dry6irv07ropZFE8uFPnXvG+16MqsvTaKBD3dGGd23EJq+VEUWPO+0eKQcNJnMguKV073pl7qhz3ZG2iJNe+bLI7OJO+GIlV1/YpOhyK2X7GdROYK7M6sbShSFTbQwotlaEPx6sMxFAejWN+u/4ocqR9dFXh3axuKL0PxR1cFkjJrqyrJgwmQH6BGovijqwLdByzvRFHRVbGVRVqkfnCxBVj4z5wNxdENtOhtiyoUyZm11ZSkwiRXn4pQbBUpUj/A2JItwtEPhuKLUPxBxpZoEQ8IMxRHoyg3oeAHGluaBSSztoqSVJrk6lMRiltiW0mESClCMTU00VB8DYrXU5bxFZgerW0o+ijmW8vKhrRinzEofp/3Da9AWGbt4SVpMMnVZwHFLBdbFTKlcYr+kfwPL0IxN2/AUMygeI2W/TJyoxiMp3Uvg+FOyTmoQ25b7kEQYyswP5XqpSj+RApQvEZte3MG/K/uPcKdzsy3SRQb1RkpZzjO0AqEZtZeAsXH34rx7Kct/VU0x8VDLtlevxjF0qQ+QzHRQJ9fJIO2d3O+Oj0wI8pu+wcURRpod4ziuAosz3M2FDMoRtTcvyK9bSkUo1bc14DbFg0o4jNrvwfF+Kp4bmdIWebaeX3z+FtRBEVv4PagCmTIrP0OFJ3m12Pm4Q767le8pqE+3UG/BEWWzNpro9isMkOFHkrvE+9vRX82y4gK5Mms/TYUH8YTbsWdnlHcbuVceOqIVDCvakAFVmXDMRSJV8UOSXfmjEaxMkGYobg8iuFkU+kKrE0QZiiORvH3RqjauDlS0bRn4QpkTPJuKFIV3UGnenxyao7UWBQbsne+E8WxEkUxzgUhWYEt2TsNRXlVPajOqTFSiawkghXInOTdUKTqLSg2ptY2FOUVDoeINpXUFqlUqiapCmxNrW0oykuwM2cgigJJ3g1FquRQTOavE6nA1nUvupwYilRF4xWJdOY1bCGCd642MJ/EblvSST0FriXHVBcsESdwiiBaHcWja7kBQ3GApFDMZDrmrsDOHO+G4gCtjeIh4aTXwlD0JTTNKpf+nbUCrzvnmSgRcYKGCCOhzpwRKBJyvBuKAySDYnZNDMYKvDsTZ6JExAkKHqzcuVvfWVm1xtWRkkfR7daeiRIRJ3CKIAqmTfM8g84vFMRVgcQc74biAEUoNty16EXRf9I3EyUiTuAUQRSi2EJiLYqF1dNYKjB85jwTJSJO0BBhlGig61UZKWEUATneDcUBEkCxtKQkQwXGw3BmokTECRYhlFZDMTUgbCZKRJxgEUKJH8XiOrvoCgTleDcUB8hBsTFLyakQxfQY2ZkoEXHCQhJZ7E9byouPQyswN1p7JkpEnKDgwWohFIE53g3FAVoHxfwElpkoEXGCggcrbhTLJOIqsDSVaiZKRJyg4MFqERTBOd4NxQFiRvGBRFRsy7NLZ6JExAkKHqxCFMGjuEVQxC83YCgO0Jb4COxXlECRYbkBQ3GAUk9bcCg+kYiILcdyA4biAHmjuE90A82PYk0SkpkoEXGCxwihYIWCNuOnYj+SSI4t03IDhuIApX4rVuup2Owoci03YCgOUHwH3WD8VGxmFGszhM1EiYgTJEA4xTP+cL8Vn0kkxZZxuQFDcYA476B5UeRcbsBQHCDOobOcKLak75yJEhEnWIRQSk3Jr1a52BUkdseWebkBQ3GAnuDb991/t99bxqHIvdyAoThADyjun7/3u935tlxsNhRbc2vPRImIEyaWiKpG8fPJJbGMYg2JXbEVWG7AUBygZhSv9vm/PyqacqWBtyzvi6oFxaiNLv4P5LkqHsfaFywRJ0wsEdWKovtaRLGKxObYdiV5n4kSESccINHVgGKEpDyKR7tJl8XiTjhAoqsexT3cII7i0bnewEyUiDhhYomoun7Fz/3K/t3wq0Kx60hsim13kveZKBFxwglUv7imWeFRvPpw1qZExAkKHqxmQfHu1l6bEhEnKHiwmgRFUpL3mSgRcYKCBysmFCtJrI2t+4BlbUpEnKDgwWoGFP1nzmtTIuIEBQ9WE6BITvI+EyUiTlDwYKUfxXD0w9qUiDhBwYMVD4q1JD7HNh4QtjYlIk5Q8GClHEVIkveZKBFxgoIHK90opoYmrk2JiBMUPFhpRjE9WnttSkScoODBigXFahJLscUleZ+JEhEnKHiwUosiMMn7TJSIOEHBg5VSFAszqdamRMQJCh6sdKJYmkm1NiUiTlDwYMWBYj2JmdiCk7zPRImIExQ8WClE8WGa89qUiDhBwYOVPhSfpjmvTYmIExQ8WKlDkSHJ+0yUiDhBwYOVMhQrcpCsTYmIExQ8WDGg2EBiGKiaHCRrUyLiBAUPVqpQZEryPhMlIk5Q8GClCMXKBGFrUyLiBAUPVnpQrE0QtjYlIk5Q8GClBkXGJO8zUSLiBAUPVkpQbMjeuTYlIk5Q8GCFR7GFxCtQLdk716ZExAkKHqxUoMic5H0mSkScoODBSgGKjam116ZExAkKHqzGo9iaWnttSkScoODBajiKAkneZ6JExAkKHqxIKKbUlg3+sCTvpo/gV8Wmi2JHjvfFL1giTlDwYMWV1K5Kx1QVuI4TFDxYDUTx6FpuYHFKRJyg4MFqHIqdOd4Xp0TECQoerIaheCBji7ZY3AkKHqwGoXh1a89Uges4QcGD1RgUCTneF6dExAkKHqyGoHh3a89Uges4QcGD1QAU3WfOM1XgOk5Q8GAljyIxx/vilIg4QcGDlTiK/jPnmSpwHScoeLASRjEcEDZTBa7jBAUPVrIoAnK8L06JiBMUPFiJohgPCJupAtdxgoIHK0EUU6O1Z6rAdZyg4MFKDkVQjvfFKRFxgoIHKzEU06O1Z6rAdZyg4MFKCEXccgOLUyLiBAUPVjIoApcbWJwSEScoeLASQRG53MDilIg4QcGDlQCKpXnOM1XgOk5Q8GDFjyJ4uYHFKRFxgoIHK3YU0csNLE6JiBMUPFgxo/iUhGSmClzHCQoerHhRZFhuYHFKRJyg4MGKFUWO5QYWp0TECQoerBhRrMkQNlMFruMEBQ9WfCgyLTewOCUiTlDwYMWGItdyA4tTIuIEBQ9WTCjWpu+cqQLXcYKCByseFBmXG1icEhEnKHiwYkGRc7mBxSkRcYKCBysGFFtya89Uges4QcGDFR5F5uUGFqdExAkKHqyeUNz33X93b0ijyL3cwOKUiDhhYomoBxT3z9/vu3vDSc86O1cFruOEDyeKDMUXOuHDiaJuFP/7I95TM71LdlV8oRM+nCgyFF/ohA8nigzFFzrhw4kiQ/GFTvhwoqiuX3H/vnvsVxwSW3PSZMKHE0VDV7OaqwLXcYKCBytD8YVOUPBgZSi+0AkKHqwMxRc6QcGDlaH4QicoeLCCLk0u8iTQnOhzApGhaE6UyFA0J0pkKJoTJYKiaDL1y1A0KZGhaFIiQ9GkRIaiSYmAKLrDx3h0j1Nj9PQ5OruP/WQtyX45cl50C4eiN6iWRfsp5UXAz377Yjn89/jheGe1mgnFjxcJEmVQZCTxNBS5tUu1zydvadh/aRiKzOKnRKj2XFLYHRiKDNqDVzYvIih6bzgcGIpsYq/A79GZS7Mn3jF4MBS5JHFzK1N7/CV5M4r8nVe7RJefTFfcdZ/OfNvy0n5Fk4kkQ9GkRIaiSYkMRZMSGYomJTIUTUpkKJqUyFA0KdFaKG6/xdm8TRu9jKSDrBViPi0Vp+23PE6ZfglKFbKh4G0HibYtFWJGLRWnBIreS7Bvw2EbDmIodmqpOG1fGu8N3tt/oP5rbN1//2y+Pp2ntzE8SGxwHyR14H+7LRViRi0VpxoU3dfv+19Egx22wkG2xEFSBz6d45jKWitO2/ZMkfM5pChCqniQYJ/ygU2PWi5O3pUx3UB/P6dR3D5trGfpH8RH0d//+hGwGYptWi5OjyjezWvhqng2oLjFdluwv6lCq8UpwcUZ4HZ/rkMxcZDc70LnDG7L1ULMpdXiFKLoXrfOrURR9ndgcJAUiqUD221LpRaLk9MCX1uuByVXv8rVH+N15rj/uBsTB/FQu/qAMge2zpwGWZxMSmQompTIUDQpkaFoUiJD0aREhqJJiQxFkxL9D7IiP42A4wTI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14400"/>
            <a:ext cx="4139994" cy="25549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90600"/>
            <a:ext cx="3763631" cy="23226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33" y="3581400"/>
            <a:ext cx="3801267" cy="23459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69" y="3657600"/>
            <a:ext cx="3763631" cy="23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5578"/>
      </p:ext>
    </p:extLst>
  </p:cSld>
  <p:clrMapOvr>
    <a:masterClrMapping/>
  </p:clrMapOvr>
</p:sld>
</file>

<file path=ppt/theme/theme1.xml><?xml version="1.0" encoding="utf-8"?>
<a:theme xmlns:a="http://schemas.openxmlformats.org/drawingml/2006/main" name="Attrition_Models _ ExecPresentation - v1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Attrition_Models _ ExecPresentation - v1</Template>
  <TotalTime>194</TotalTime>
  <Words>92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LT Std 35 Light</vt:lpstr>
      <vt:lpstr>Avenir LT Std 95 Black</vt:lpstr>
      <vt:lpstr>Calibri</vt:lpstr>
      <vt:lpstr>Geneva</vt:lpstr>
      <vt:lpstr>Trebuchet MS</vt:lpstr>
      <vt:lpstr>Attrition_Models _ ExecPresentation - v1</vt:lpstr>
      <vt:lpstr>BR US Discount Sensitivity GBM model performance</vt:lpstr>
      <vt:lpstr>PowerPoint Presentation</vt:lpstr>
      <vt:lpstr>AUC Curve after ensemble </vt:lpstr>
      <vt:lpstr>Response Rate Waterfall</vt:lpstr>
      <vt:lpstr>Cumulative Gain Chart and lift chart after ensemble </vt:lpstr>
    </vt:vector>
  </TitlesOfParts>
  <Company>Gap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US Discount Sensitivity GBM model performance</dc:title>
  <dc:creator>Mithun Ghosh</dc:creator>
  <cp:lastModifiedBy>Mithun Ghosh</cp:lastModifiedBy>
  <cp:revision>16</cp:revision>
  <dcterms:created xsi:type="dcterms:W3CDTF">2017-01-19T14:54:15Z</dcterms:created>
  <dcterms:modified xsi:type="dcterms:W3CDTF">2017-03-09T11:05:31Z</dcterms:modified>
</cp:coreProperties>
</file>