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handoutMasterIdLst>
    <p:handoutMasterId r:id="rId10"/>
  </p:handoutMasterIdLst>
  <p:sldIdLst>
    <p:sldId id="659" r:id="rId2"/>
    <p:sldId id="779" r:id="rId3"/>
    <p:sldId id="791" r:id="rId4"/>
    <p:sldId id="789" r:id="rId5"/>
    <p:sldId id="780" r:id="rId6"/>
    <p:sldId id="785" r:id="rId7"/>
    <p:sldId id="787" r:id="rId8"/>
  </p:sldIdLst>
  <p:sldSz cx="9144000" cy="5143500" type="screen16x9"/>
  <p:notesSz cx="7010400" cy="9296400"/>
  <p:custDataLst>
    <p:tags r:id="rId11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941" autoAdjust="0"/>
    <p:restoredTop sz="96625" autoAdjust="0"/>
  </p:normalViewPr>
  <p:slideViewPr>
    <p:cSldViewPr snapToGrid="0" showGuides="1">
      <p:cViewPr varScale="1">
        <p:scale>
          <a:sx n="96" d="100"/>
          <a:sy n="96" d="100"/>
        </p:scale>
        <p:origin x="1086" y="7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5/17/2017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17/05/2017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45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6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93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17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2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09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emf"/><Relationship Id="rId5" Type="http://schemas.openxmlformats.org/officeDocument/2006/relationships/notesSlide" Target="../notesSlides/notesSlide3.xml"/><Relationship Id="rId10" Type="http://schemas.openxmlformats.org/officeDocument/2006/relationships/package" Target="../embeddings/Microsoft_Excel_Worksheet1.xlsx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MARCH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BR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80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6" y="169863"/>
            <a:ext cx="8845687" cy="383436"/>
          </a:xfrm>
        </p:spPr>
        <p:txBody>
          <a:bodyPr lIns="0" tIns="0" rIns="0"/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0" y="457642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5" y="459105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3840" y="351370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39989"/>
              </p:ext>
            </p:extLst>
          </p:nvPr>
        </p:nvGraphicFramePr>
        <p:xfrm>
          <a:off x="4646303" y="224843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23841" y="624935"/>
            <a:ext cx="4394036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Discount Sensitive: customers availing discounts of 35% or more in last 12 months 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Discount Sensitivity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Score: </a:t>
            </a: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Prob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of a customer to avail discounts </a:t>
            </a:r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35% in next 12 months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1092" y="1410674"/>
            <a:ext cx="4388781" cy="670649"/>
            <a:chOff x="4623987" y="935864"/>
            <a:chExt cx="4136740" cy="554205"/>
          </a:xfrm>
        </p:grpSpPr>
        <p:sp>
          <p:nvSpPr>
            <p:cNvPr id="39" name="Rectangle 38"/>
            <p:cNvSpPr/>
            <p:nvPr/>
          </p:nvSpPr>
          <p:spPr>
            <a:xfrm>
              <a:off x="561450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Jan2015-Dec2015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Jan2016-Dec2016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15724" y="1248925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Jul’14-Jun’15 and Feb’14-Jan’15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8925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Jul’15-Jun’16 and Feb’15-Jan’16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50606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09" y="408782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Dataset : 4.7M Customers, Discount Sensitive - 20.2%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378" y="1274054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5811" y="1274038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01224" y="1934870"/>
            <a:ext cx="3767248" cy="10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01224" y="3010682"/>
            <a:ext cx="3751990" cy="18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11888" y="596331"/>
            <a:ext cx="3841325" cy="13388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0660493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7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INTERESTING FACTS ABOUT DISCOUNT TAKEN</a:t>
            </a: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342406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94806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721" y="980440"/>
            <a:ext cx="4139994" cy="2554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310" y="980440"/>
            <a:ext cx="4139994" cy="25443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693" y="724395"/>
            <a:ext cx="4007922" cy="184067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Discount % availed by customers spread across geographies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0346" y="722407"/>
            <a:ext cx="4007922" cy="18406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Browse activity of customers spread across geographies</a:t>
            </a:r>
          </a:p>
        </p:txBody>
      </p:sp>
    </p:spTree>
    <p:extLst>
      <p:ext uri="{BB962C8B-B14F-4D97-AF65-F5344CB8AC3E}">
        <p14:creationId xmlns:p14="http://schemas.microsoft.com/office/powerpoint/2010/main" val="22749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312178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PREDICTORS AND RELATIVE IMPORTANCE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94642"/>
              </p:ext>
            </p:extLst>
          </p:nvPr>
        </p:nvGraphicFramePr>
        <p:xfrm>
          <a:off x="321334" y="644735"/>
          <a:ext cx="34290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5" name="Worksheet" r:id="rId8" imgW="3429059" imgH="3819560" progId="Excel.Sheet.12">
                  <p:embed/>
                </p:oleObj>
              </mc:Choice>
              <mc:Fallback>
                <p:oleObj name="Worksheet" r:id="rId8" imgW="3429059" imgH="38195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334" y="644735"/>
                        <a:ext cx="3429000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32425"/>
              </p:ext>
            </p:extLst>
          </p:nvPr>
        </p:nvGraphicFramePr>
        <p:xfrm>
          <a:off x="4339985" y="654619"/>
          <a:ext cx="3629462" cy="382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6" name="Worksheet" r:id="rId10" imgW="3429059" imgH="3628987" progId="Excel.Sheet.12">
                  <p:embed/>
                </p:oleObj>
              </mc:Choice>
              <mc:Fallback>
                <p:oleObj name="Worksheet" r:id="rId10" imgW="3429059" imgH="36289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39985" y="654619"/>
                        <a:ext cx="3629462" cy="382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087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- VALIDATIONS JUL 15-JUN 16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5414"/>
              </p:ext>
            </p:extLst>
          </p:nvPr>
        </p:nvGraphicFramePr>
        <p:xfrm>
          <a:off x="302147" y="607057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Cumulative</a:t>
                      </a:r>
                      <a:r>
                        <a:rPr lang="en-US" sz="8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158,415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418,441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2.19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120,468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538,909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95,893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634,802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80,267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715,069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1.49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68,752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783,821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1.37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58,311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842,132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48,850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890,982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38,555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929,537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27,395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956,932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50712" y="2673291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Of all the algorithms/models tested, GBM was picked based on model performance. Out of 2000 GBM models, each trained on a sample of customers from the full dataset, 20 best performing models have been picked and data is scored . The median score of the 20 models was taken as final probability prediction and was used for validations.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6819" y="3389585"/>
            <a:ext cx="8811399" cy="1447765"/>
            <a:chOff x="266819" y="3321270"/>
            <a:chExt cx="8811399" cy="14477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/>
            <a:srcRect t="8024"/>
            <a:stretch/>
          </p:blipFill>
          <p:spPr>
            <a:xfrm>
              <a:off x="4734307" y="3515710"/>
              <a:ext cx="2124472" cy="12426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/>
            <a:srcRect t="6841"/>
            <a:stretch/>
          </p:blipFill>
          <p:spPr>
            <a:xfrm>
              <a:off x="266819" y="3515710"/>
              <a:ext cx="2124472" cy="12214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/>
            <a:srcRect t="7213"/>
            <a:stretch/>
          </p:blipFill>
          <p:spPr>
            <a:xfrm>
              <a:off x="6953746" y="3515711"/>
              <a:ext cx="2124472" cy="1253324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 rotWithShape="1">
            <a:blip r:embed="rId11"/>
            <a:srcRect t="7347"/>
            <a:stretch/>
          </p:blipFill>
          <p:spPr>
            <a:xfrm>
              <a:off x="2520015" y="3515710"/>
              <a:ext cx="2124472" cy="125155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1988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64622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7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458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43967</TotalTime>
  <Words>495</Words>
  <Application>Microsoft Office PowerPoint</Application>
  <PresentationFormat>On-screen Show (16:9)</PresentationFormat>
  <Paragraphs>149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Consolas</vt:lpstr>
      <vt:lpstr>Wingdings</vt:lpstr>
      <vt:lpstr>2_Office Theme</vt:lpstr>
      <vt:lpstr>think-cell Slide</vt:lpstr>
      <vt:lpstr>Worksheet</vt:lpstr>
      <vt:lpstr>PowerPoint Presentation</vt:lpstr>
      <vt:lpstr>BACKGROUND</vt:lpstr>
      <vt:lpstr>INTERESTING FACTS ABOUT DISCOUNT TAKEN</vt:lpstr>
      <vt:lpstr>PREDICTORS AND RELATIVE IMPORTANCE</vt:lpstr>
      <vt:lpstr>MODEL RESULTS - VALIDATIONS JUL 15-JUN 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2148</cp:revision>
  <cp:lastPrinted>2016-10-11T16:44:59Z</cp:lastPrinted>
  <dcterms:created xsi:type="dcterms:W3CDTF">2016-01-16T21:56:10Z</dcterms:created>
  <dcterms:modified xsi:type="dcterms:W3CDTF">2017-05-17T08:23:44Z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