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1"/>
  </p:notesMasterIdLst>
  <p:handoutMasterIdLst>
    <p:handoutMasterId r:id="rId12"/>
  </p:handoutMasterIdLst>
  <p:sldIdLst>
    <p:sldId id="659" r:id="rId2"/>
    <p:sldId id="779" r:id="rId3"/>
    <p:sldId id="789" r:id="rId4"/>
    <p:sldId id="790" r:id="rId5"/>
    <p:sldId id="780" r:id="rId6"/>
    <p:sldId id="791" r:id="rId7"/>
    <p:sldId id="792" r:id="rId8"/>
    <p:sldId id="785" r:id="rId9"/>
    <p:sldId id="787" r:id="rId10"/>
  </p:sldIdLst>
  <p:sldSz cx="9144000" cy="5143500" type="screen16x9"/>
  <p:notesSz cx="7010400" cy="9296400"/>
  <p:custDataLst>
    <p:tags r:id="rId13"/>
  </p:custDataLst>
  <p:defaultTextStyle>
    <a:defPPr>
      <a:defRPr lang="en-US"/>
    </a:defPPr>
    <a:lvl1pPr marL="0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2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1">
          <p15:clr>
            <a:srgbClr val="A4A3A4"/>
          </p15:clr>
        </p15:guide>
        <p15:guide id="2" orient="horz" pos="758">
          <p15:clr>
            <a:srgbClr val="A4A3A4"/>
          </p15:clr>
        </p15:guide>
        <p15:guide id="3" orient="horz" pos="1668">
          <p15:clr>
            <a:srgbClr val="A4A3A4"/>
          </p15:clr>
        </p15:guide>
        <p15:guide id="4" orient="horz" pos="107">
          <p15:clr>
            <a:srgbClr val="A4A3A4"/>
          </p15:clr>
        </p15:guide>
        <p15:guide id="5" orient="horz" pos="3108">
          <p15:clr>
            <a:srgbClr val="A4A3A4"/>
          </p15:clr>
        </p15:guide>
        <p15:guide id="6" orient="horz" pos="2483">
          <p15:clr>
            <a:srgbClr val="A4A3A4"/>
          </p15:clr>
        </p15:guide>
        <p15:guide id="7" orient="horz" pos="337">
          <p15:clr>
            <a:srgbClr val="A4A3A4"/>
          </p15:clr>
        </p15:guide>
        <p15:guide id="8" orient="horz" pos="1889">
          <p15:clr>
            <a:srgbClr val="A4A3A4"/>
          </p15:clr>
        </p15:guide>
        <p15:guide id="9" pos="298">
          <p15:clr>
            <a:srgbClr val="A4A3A4"/>
          </p15:clr>
        </p15:guide>
        <p15:guide id="10" pos="1897">
          <p15:clr>
            <a:srgbClr val="A4A3A4"/>
          </p15:clr>
        </p15:guide>
        <p15:guide id="11" pos="3312">
          <p15:clr>
            <a:srgbClr val="A4A3A4"/>
          </p15:clr>
        </p15:guide>
        <p15:guide id="12" pos="5495">
          <p15:clr>
            <a:srgbClr val="A4A3A4"/>
          </p15:clr>
        </p15:guide>
        <p15:guide id="13" pos="5383">
          <p15:clr>
            <a:srgbClr val="A4A3A4"/>
          </p15:clr>
        </p15:guide>
        <p15:guide id="14" pos="3648">
          <p15:clr>
            <a:srgbClr val="A4A3A4"/>
          </p15:clr>
        </p15:guide>
        <p15:guide id="15" orient="horz" pos="708">
          <p15:clr>
            <a:srgbClr val="A4A3A4"/>
          </p15:clr>
        </p15:guide>
        <p15:guide id="16" pos="290">
          <p15:clr>
            <a:srgbClr val="A4A3A4"/>
          </p15:clr>
        </p15:guide>
        <p15:guide id="17" pos="5482">
          <p15:clr>
            <a:srgbClr val="A4A3A4"/>
          </p15:clr>
        </p15:guide>
        <p15:guide id="18" orient="horz" pos="2951">
          <p15:clr>
            <a:srgbClr val="A4A3A4"/>
          </p15:clr>
        </p15:guide>
        <p15:guide id="19" orient="horz" pos="1684">
          <p15:clr>
            <a:srgbClr val="A4A3A4"/>
          </p15:clr>
        </p15:guide>
        <p15:guide id="20" orient="horz" pos="138">
          <p15:clr>
            <a:srgbClr val="A4A3A4"/>
          </p15:clr>
        </p15:guide>
        <p15:guide id="21" pos="5519">
          <p15:clr>
            <a:srgbClr val="A4A3A4"/>
          </p15:clr>
        </p15:guide>
        <p15:guide id="22" pos="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d Rhodes" initials="BR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BEB"/>
    <a:srgbClr val="FDFDFD"/>
    <a:srgbClr val="B5EA9A"/>
    <a:srgbClr val="E6E6E6"/>
    <a:srgbClr val="DEE4EE"/>
    <a:srgbClr val="DFE5EF"/>
    <a:srgbClr val="FC9A2D"/>
    <a:srgbClr val="FFFFFF"/>
    <a:srgbClr val="FAAF8E"/>
    <a:srgbClr val="FCB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2941" autoAdjust="0"/>
    <p:restoredTop sz="96625" autoAdjust="0"/>
  </p:normalViewPr>
  <p:slideViewPr>
    <p:cSldViewPr snapToGrid="0" showGuides="1">
      <p:cViewPr varScale="1">
        <p:scale>
          <a:sx n="96" d="100"/>
          <a:sy n="96" d="100"/>
        </p:scale>
        <p:origin x="1086" y="72"/>
      </p:cViewPr>
      <p:guideLst>
        <p:guide orient="horz" pos="1781"/>
        <p:guide orient="horz" pos="758"/>
        <p:guide orient="horz" pos="1668"/>
        <p:guide orient="horz" pos="107"/>
        <p:guide orient="horz" pos="3108"/>
        <p:guide orient="horz" pos="2483"/>
        <p:guide orient="horz" pos="337"/>
        <p:guide orient="horz" pos="1889"/>
        <p:guide pos="298"/>
        <p:guide pos="1897"/>
        <p:guide pos="3312"/>
        <p:guide pos="5495"/>
        <p:guide pos="5383"/>
        <p:guide pos="3648"/>
        <p:guide orient="horz" pos="708"/>
        <p:guide pos="290"/>
        <p:guide pos="5482"/>
        <p:guide orient="horz" pos="2951"/>
        <p:guide orient="horz" pos="1684"/>
        <p:guide orient="horz" pos="138"/>
        <p:guide pos="5519"/>
        <p:guide pos="9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-1099" y="-67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venir LT Std 35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24FDB-0419-4D6F-A685-8F4C92A72D33}" type="datetimeFigureOut">
              <a:rPr lang="en-US" smtClean="0">
                <a:latin typeface="Avenir LT Std 35 Light"/>
              </a:rPr>
              <a:pPr/>
              <a:t>3/22/2017</a:t>
            </a:fld>
            <a:endParaRPr lang="en-US" dirty="0">
              <a:latin typeface="Avenir LT Std 35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venir LT Std 35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548AF-9D1B-4FA7-A072-23DB0BA1B20E}" type="slidenum">
              <a:rPr lang="en-US" smtClean="0">
                <a:latin typeface="Avenir LT Std 35 Light"/>
              </a:rPr>
              <a:pPr/>
              <a:t>‹#›</a:t>
            </a:fld>
            <a:endParaRPr lang="en-US" dirty="0">
              <a:latin typeface="Avenir LT Std 35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7075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T Std 35 Ligh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T Std 35 Light"/>
              </a:defRPr>
            </a:lvl1pPr>
          </a:lstStyle>
          <a:p>
            <a:fld id="{8A01F283-6A2C-4BDA-B0E6-041D901AB7CE}" type="datetimeFigureOut">
              <a:rPr lang="en-GB" smtClean="0"/>
              <a:pPr/>
              <a:t>22/03/2017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T Std 35 Ligh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T Std 35 Light"/>
              </a:defRPr>
            </a:lvl1pPr>
          </a:lstStyle>
          <a:p>
            <a:fld id="{2A45E9E0-E2DF-455A-8CF0-BA7CD71D585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23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1pPr>
    <a:lvl2pPr marL="457154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2pPr>
    <a:lvl3pPr marL="914306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3pPr>
    <a:lvl4pPr marL="1371460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4pPr>
    <a:lvl5pPr marL="1828612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5pPr>
    <a:lvl6pPr marL="2285766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3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2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86801"/>
            <a:ext cx="6597502" cy="11215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325" y="3692100"/>
            <a:ext cx="6477000" cy="4290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774700"/>
            <a:ext cx="6597502" cy="13779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grpSp>
        <p:nvGrpSpPr>
          <p:cNvPr id="2" name="Group 5"/>
          <p:cNvGrpSpPr/>
          <p:nvPr userDrawn="1"/>
        </p:nvGrpSpPr>
        <p:grpSpPr>
          <a:xfrm>
            <a:off x="7514711" y="577850"/>
            <a:ext cx="1050204" cy="4114800"/>
            <a:chOff x="7637827" y="577850"/>
            <a:chExt cx="1050204" cy="4114800"/>
          </a:xfrm>
        </p:grpSpPr>
        <p:pic>
          <p:nvPicPr>
            <p:cNvPr id="20" name="Picture 19" descr="6logo_lockup_GREY_EVEN_VERT_01.2016.png"/>
            <p:cNvPicPr>
              <a:picLocks noChangeAspect="1"/>
            </p:cNvPicPr>
            <p:nvPr userDrawn="1"/>
          </p:nvPicPr>
          <p:blipFill>
            <a:blip r:embed="rId2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37827" y="577850"/>
              <a:ext cx="1050204" cy="4114800"/>
            </a:xfrm>
            <a:prstGeom prst="rect">
              <a:avLst/>
            </a:prstGeom>
          </p:spPr>
        </p:pic>
        <p:pic>
          <p:nvPicPr>
            <p:cNvPr id="21" name="Picture 20" descr="6logo_lockup_GREY_EVEN_VERT_01.2016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37827" y="3587750"/>
              <a:ext cx="1050204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83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940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69913"/>
            <a:ext cx="8380413" cy="7611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3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428750"/>
            <a:ext cx="5375275" cy="304800"/>
          </a:xfrm>
        </p:spPr>
        <p:txBody>
          <a:bodyPr/>
          <a:lstStyle>
            <a:lvl1pPr>
              <a:defRPr sz="900" cap="all" baseline="0">
                <a:solidFill>
                  <a:srgbClr val="5A5D60"/>
                </a:solidFill>
                <a:latin typeface="Avenir LT Std 65 Medium" pitchFamily="34" charset="0"/>
              </a:defRPr>
            </a:lvl1pPr>
            <a:lvl2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2pPr>
            <a:lvl3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3pPr>
            <a:lvl4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4pPr>
            <a:lvl5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384176" y="1797051"/>
            <a:ext cx="4149725" cy="28264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4611688" y="1797051"/>
            <a:ext cx="4149725" cy="28264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34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71450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>
              <a:lnSpc>
                <a:spcPct val="100000"/>
              </a:lnSpc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71500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784017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1383967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2991991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591940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4202235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3802184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987381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aption Mo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270760" y="3044209"/>
            <a:ext cx="2301240" cy="2114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6854952" y="3044194"/>
            <a:ext cx="2273808" cy="2099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4572000" y="938220"/>
            <a:ext cx="2282952" cy="2105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938216"/>
            <a:ext cx="2286000" cy="2090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23775"/>
            <a:ext cx="2286000" cy="340043"/>
          </a:xfrm>
          <a:prstGeom prst="rect">
            <a:avLst/>
          </a:prstGeom>
        </p:spPr>
        <p:txBody>
          <a:bodyPr lIns="91431" tIns="45716" rIns="91431" bIns="45716" anchor="b"/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286000" y="938216"/>
            <a:ext cx="2286000" cy="20907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885950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0"/>
          </p:nvPr>
        </p:nvSpPr>
        <p:spPr>
          <a:xfrm>
            <a:off x="2286000" y="3989071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028950"/>
            <a:ext cx="2286000" cy="211454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58000" y="938216"/>
            <a:ext cx="2286000" cy="20907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0" y="1885950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62475" y="3028950"/>
            <a:ext cx="2286000" cy="21145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00" y="3989071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365884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0" y="1365884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2286000" y="3535680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870192" y="3535680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0" y="1058972"/>
            <a:ext cx="2286000" cy="304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2286000" y="3176271"/>
            <a:ext cx="2286000" cy="36576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870192" y="3174577"/>
            <a:ext cx="2286000" cy="36576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0" y="285750"/>
            <a:ext cx="4038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EMPHASIS</a:t>
            </a:r>
            <a:endParaRPr lang="en-GB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48640" y="285750"/>
            <a:ext cx="4038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Headline</a:t>
            </a:r>
            <a:endParaRPr lang="en-GB" dirty="0"/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5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42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algn="ctr">
              <a:defRPr b="0" i="0" baseline="0">
                <a:latin typeface="Avenir LT Std 35 Light"/>
              </a:defRPr>
            </a:lvl1pPr>
          </a:lstStyle>
          <a:p>
            <a:r>
              <a:rPr lang="en-GB" dirty="0"/>
              <a:t>Place your picture in this grey area, </a:t>
            </a:r>
            <a:br>
              <a:rPr lang="en-GB" dirty="0"/>
            </a:br>
            <a:r>
              <a:rPr lang="en-GB" dirty="0"/>
              <a:t>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176" y="1211418"/>
            <a:ext cx="4340225" cy="2620963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defRPr kern="1200" cap="all" baseline="0">
                <a:solidFill>
                  <a:schemeClr val="tx1"/>
                </a:solidFill>
                <a:latin typeface="Avenir LT Std 35 Light"/>
              </a:defRPr>
            </a:lvl1pPr>
          </a:lstStyle>
          <a:p>
            <a:r>
              <a:rPr lang="en-GB"/>
              <a:t>CLICK TO ADD TEXT OVER YOUR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137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872603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96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45716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98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988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>
                <a:latin typeface="Avenir LT Std 45 Book" pitchFamily="34" charset="0"/>
                <a:sym typeface="Calibri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4176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13288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394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012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>
                <a:latin typeface="Avenir LT Std 45 Book" pitchFamily="34" charset="0"/>
                <a:sym typeface="Calibri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4176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13288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4176" y="3082025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3288" y="3082025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41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2186801"/>
            <a:ext cx="7410450" cy="11215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0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692099"/>
            <a:ext cx="6477000" cy="4290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1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5800" y="774700"/>
            <a:ext cx="7410450" cy="13779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grpSp>
        <p:nvGrpSpPr>
          <p:cNvPr id="2" name="Group 39"/>
          <p:cNvGrpSpPr>
            <a:grpSpLocks noChangeAspect="1"/>
          </p:cNvGrpSpPr>
          <p:nvPr userDrawn="1"/>
        </p:nvGrpSpPr>
        <p:grpSpPr>
          <a:xfrm>
            <a:off x="762007" y="4406902"/>
            <a:ext cx="7616919" cy="311150"/>
            <a:chOff x="762001" y="4540250"/>
            <a:chExt cx="7434072" cy="300993"/>
          </a:xfrm>
        </p:grpSpPr>
        <p:pic>
          <p:nvPicPr>
            <p:cNvPr id="41" name="Picture 40" descr="6logo_lockup_GREY_EVEN_01.2016.png"/>
            <p:cNvPicPr>
              <a:picLocks noChangeAspect="1"/>
            </p:cNvPicPr>
            <p:nvPr userDrawn="1"/>
          </p:nvPicPr>
          <p:blipFill>
            <a:blip r:embed="rId2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2001" y="4540250"/>
              <a:ext cx="7434072" cy="295305"/>
            </a:xfrm>
            <a:prstGeom prst="rect">
              <a:avLst/>
            </a:prstGeom>
          </p:spPr>
        </p:pic>
        <p:pic>
          <p:nvPicPr>
            <p:cNvPr id="42" name="Picture 41" descr="6logo_lockup_GREY_EVEN_01.2016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85164" y="4580069"/>
              <a:ext cx="860425" cy="261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529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/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219" y="1906074"/>
            <a:ext cx="4129232" cy="21507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445" y="4219050"/>
            <a:ext cx="6477000" cy="429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000" b="0" kern="0" cap="all" spc="200" baseline="0" dirty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 algn="l"/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8668" y="1379381"/>
            <a:ext cx="8392745" cy="45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68690" y="1906073"/>
            <a:ext cx="4192724" cy="21507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4000" cap="all">
                <a:solidFill>
                  <a:schemeClr val="accent1"/>
                </a:solidFill>
                <a:latin typeface="Avenir LT Std 35 Light"/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83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/Presenta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365250"/>
            <a:ext cx="4292600" cy="16383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600" cap="all" baseline="0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4050280"/>
            <a:ext cx="6477000" cy="429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en-US" sz="900" b="0" kern="0" cap="all" spc="200" baseline="0" dirty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 algn="l"/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3070224"/>
            <a:ext cx="7308850" cy="746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400" b="0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42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504950"/>
            <a:ext cx="3733800" cy="220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0200" y="1310614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5410200" y="1537639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410200" y="214882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5410200" y="237585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5410200" y="298702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5410200" y="321405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5410200" y="384427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5410200" y="407130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5410200" y="472414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2" hasCustomPrompt="1"/>
          </p:nvPr>
        </p:nvSpPr>
        <p:spPr>
          <a:xfrm>
            <a:off x="5410200" y="699438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0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3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31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46710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9589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569912"/>
            <a:ext cx="8380413" cy="7611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09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ontent">
    <p:bg>
      <p:bgPr>
        <a:solidFill>
          <a:schemeClr val="accent3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5000" y="0"/>
            <a:ext cx="50292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</a:t>
            </a:r>
            <a:br>
              <a:rPr lang="en-GB" dirty="0"/>
            </a:br>
            <a:r>
              <a:rPr lang="en-GB" dirty="0"/>
              <a:t>in this grey area, </a:t>
            </a:r>
            <a:br>
              <a:rPr lang="en-GB" dirty="0"/>
            </a:br>
            <a:r>
              <a:rPr lang="en-GB" dirty="0"/>
              <a:t>crop accordingly </a:t>
            </a:r>
            <a:br>
              <a:rPr lang="en-GB" dirty="0"/>
            </a:br>
            <a:r>
              <a:rPr lang="en-GB" dirty="0"/>
              <a:t>and then delete </a:t>
            </a:r>
            <a:br>
              <a:rPr lang="en-GB" dirty="0"/>
            </a:br>
            <a:r>
              <a:rPr lang="en-GB" dirty="0"/>
              <a:t>this instruction box</a:t>
            </a:r>
          </a:p>
        </p:txBody>
      </p:sp>
    </p:spTree>
    <p:extLst>
      <p:ext uri="{BB962C8B-B14F-4D97-AF65-F5344CB8AC3E}">
        <p14:creationId xmlns:p14="http://schemas.microsoft.com/office/powerpoint/2010/main" val="270329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4070" y="1356590"/>
            <a:ext cx="6972880" cy="36472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cap="all" baseline="0">
                <a:solidFill>
                  <a:schemeClr val="accent1"/>
                </a:solidFill>
                <a:latin typeface="Avenir LT Std 35 Light"/>
                <a:cs typeface="Avenir LT Std 35 Light"/>
              </a:defRPr>
            </a:lvl1pPr>
            <a:lvl2pPr>
              <a:defRPr sz="5400">
                <a:latin typeface="Avenir Light"/>
                <a:cs typeface="Avenir Light"/>
              </a:defRPr>
            </a:lvl2pPr>
            <a:lvl3pPr>
              <a:defRPr sz="5400">
                <a:latin typeface="Avenir Light"/>
                <a:cs typeface="Avenir Light"/>
              </a:defRPr>
            </a:lvl3pPr>
            <a:lvl4pPr>
              <a:defRPr sz="5400">
                <a:latin typeface="Avenir Light"/>
                <a:cs typeface="Avenir Light"/>
              </a:defRPr>
            </a:lvl4pPr>
            <a:lvl5pPr>
              <a:defRPr sz="5400">
                <a:latin typeface="Avenir Light"/>
                <a:cs typeface="Avenir Light"/>
              </a:defRPr>
            </a:lvl5pPr>
          </a:lstStyle>
          <a:p>
            <a:pPr lvl="0"/>
            <a:r>
              <a:rPr lang="en-GB"/>
              <a:t>CLICK TO ADD QUOTE OR KEY MESSAGE 10-15 WORDS 5 LINES MAX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4071" y="869951"/>
            <a:ext cx="5375275" cy="4479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900" b="0" i="0" kern="0" cap="all" spc="200">
                <a:solidFill>
                  <a:schemeClr val="accent3"/>
                </a:solidFill>
                <a:latin typeface="Avenir LT Std 95 Black"/>
              </a:defRPr>
            </a:lvl1pPr>
            <a:lvl2pPr>
              <a:defRPr sz="900" b="0" i="0" kern="0" cap="all" spc="100">
                <a:latin typeface="Avenir Black"/>
              </a:defRPr>
            </a:lvl2pPr>
            <a:lvl3pPr>
              <a:defRPr sz="900" b="0" i="0" kern="0" cap="all" spc="100">
                <a:latin typeface="Avenir Black"/>
              </a:defRPr>
            </a:lvl3pPr>
            <a:lvl4pPr>
              <a:defRPr sz="900" b="0" i="0" kern="0" cap="all" spc="100">
                <a:latin typeface="Avenir Black"/>
              </a:defRPr>
            </a:lvl4pPr>
            <a:lvl5pPr>
              <a:defRPr sz="900" b="0" i="0" kern="0" cap="all" spc="100">
                <a:latin typeface="Avenir Black"/>
              </a:defRPr>
            </a:lvl5pPr>
          </a:lstStyle>
          <a:p>
            <a:pPr lvl="0"/>
            <a:r>
              <a:rPr lang="en-GB"/>
              <a:t>CliCK to ADD SUBHEAD IF NEEDED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7583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4677433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91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2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69912"/>
            <a:ext cx="8380413" cy="7611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70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666611833"/>
              </p:ext>
            </p:extLst>
          </p:nvPr>
        </p:nvGraphicFramePr>
        <p:xfrm>
          <a:off x="1587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904" name="think-cell Slide" r:id="rId20" imgW="360" imgH="360" progId="TCLayout.ActiveDocument.1">
                  <p:embed/>
                </p:oleObj>
              </mc:Choice>
              <mc:Fallback>
                <p:oleObj name="think-cell Slide" r:id="rId20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4175" y="1203326"/>
            <a:ext cx="8377238" cy="3394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91803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dt="0"/>
  <p:txStyles>
    <p:titleStyle>
      <a:lvl1pPr algn="l" defTabSz="914306" rtl="0" eaLnBrk="1" latinLnBrk="0" hangingPunct="1">
        <a:spcBef>
          <a:spcPct val="0"/>
        </a:spcBef>
        <a:buNone/>
        <a:defRPr sz="2400" kern="1200">
          <a:solidFill>
            <a:schemeClr val="accent1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0" indent="0" algn="l" defTabSz="914306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accent1"/>
          </a:solidFill>
          <a:latin typeface="Avenir LT Std 45 Book" pitchFamily="34" charset="0"/>
          <a:ea typeface="+mn-ea"/>
          <a:cs typeface="+mn-cs"/>
        </a:defRPr>
      </a:lvl1pPr>
      <a:lvl2pPr marL="179982" indent="-179982" algn="l" defTabSz="914306" rtl="0" eaLnBrk="1" latinLnBrk="0" hangingPunct="1">
        <a:spcBef>
          <a:spcPts val="6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2pPr>
      <a:lvl3pPr marL="359963" indent="-179982" algn="l" defTabSz="914306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3pPr>
      <a:lvl4pPr marL="539945" indent="-179982" algn="l" defTabSz="914306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4pPr>
      <a:lvl5pPr marL="719926" indent="-179982" algn="l" defTabSz="914306" rtl="0" eaLnBrk="1" latinLnBrk="0" hangingPunct="1">
        <a:spcBef>
          <a:spcPts val="6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5pPr>
      <a:lvl6pPr marL="251434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5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9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image" Target="../media/image8.emf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tags" Target="../tags/tag11.xml"/><Relationship Id="rId7" Type="http://schemas.openxmlformats.org/officeDocument/2006/relationships/image" Target="../media/image8.emf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3.xml"/><Relationship Id="rId7" Type="http://schemas.openxmlformats.org/officeDocument/2006/relationships/image" Target="../media/image8.emf"/><Relationship Id="rId2" Type="http://schemas.openxmlformats.org/officeDocument/2006/relationships/tags" Target="../tags/tag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5.xml"/><Relationship Id="rId7" Type="http://schemas.openxmlformats.org/officeDocument/2006/relationships/image" Target="../media/image8.emf"/><Relationship Id="rId2" Type="http://schemas.openxmlformats.org/officeDocument/2006/relationships/tags" Target="../tags/tag1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7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7.xml"/><Relationship Id="rId7" Type="http://schemas.openxmlformats.org/officeDocument/2006/relationships/image" Target="../media/image8.emf"/><Relationship Id="rId2" Type="http://schemas.openxmlformats.org/officeDocument/2006/relationships/tags" Target="../tags/tag1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1.png"/><Relationship Id="rId5" Type="http://schemas.openxmlformats.org/officeDocument/2006/relationships/notesSlide" Target="../notesSlides/notesSlide5.xml"/><Relationship Id="rId10" Type="http://schemas.openxmlformats.org/officeDocument/2006/relationships/image" Target="../media/image20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9.xml"/><Relationship Id="rId7" Type="http://schemas.openxmlformats.org/officeDocument/2006/relationships/image" Target="../media/image8.emf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6.xml"/><Relationship Id="rId10" Type="http://schemas.openxmlformats.org/officeDocument/2006/relationships/image" Target="../media/image24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8.emf"/><Relationship Id="rId2" Type="http://schemas.openxmlformats.org/officeDocument/2006/relationships/tags" Target="../tags/tag20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989" y="3131267"/>
            <a:ext cx="6477000" cy="4290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MARCH 2017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PLATFORM  ANALYTICS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83464" y="774700"/>
            <a:ext cx="8799576" cy="1377950"/>
          </a:xfrm>
        </p:spPr>
        <p:txBody>
          <a:bodyPr/>
          <a:lstStyle/>
          <a:p>
            <a:r>
              <a:rPr lang="en-IN" sz="3800" b="1" dirty="0">
                <a:latin typeface="+mj-lt"/>
              </a:rPr>
              <a:t>BR US discount sensitivity model</a:t>
            </a:r>
            <a:endParaRPr lang="en-US" sz="3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52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1602451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793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46" y="169863"/>
            <a:ext cx="8845687" cy="383436"/>
          </a:xfrm>
        </p:spPr>
        <p:txBody>
          <a:bodyPr lIns="0" tIns="0" rIns="0"/>
          <a:lstStyle/>
          <a:p>
            <a:r>
              <a:rPr lang="en-US" dirty="0">
                <a:latin typeface="+mj-lt"/>
              </a:rPr>
              <a:t>BACKGROUND</a:t>
            </a:r>
          </a:p>
        </p:txBody>
      </p:sp>
      <p:sp>
        <p:nvSpPr>
          <p:cNvPr id="3" name="Rectangle 2"/>
          <p:cNvSpPr/>
          <p:nvPr/>
        </p:nvSpPr>
        <p:spPr>
          <a:xfrm>
            <a:off x="4255400" y="4576420"/>
            <a:ext cx="219075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575" y="4591050"/>
            <a:ext cx="400050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23840" y="3513706"/>
            <a:ext cx="4433900" cy="1357780"/>
            <a:chOff x="312071" y="2682428"/>
            <a:chExt cx="8645670" cy="1648025"/>
          </a:xfrm>
        </p:grpSpPr>
        <p:sp>
          <p:nvSpPr>
            <p:cNvPr id="15" name="Rounded Rectangle 14"/>
            <p:cNvSpPr/>
            <p:nvPr/>
          </p:nvSpPr>
          <p:spPr>
            <a:xfrm>
              <a:off x="312071" y="2682428"/>
              <a:ext cx="2074774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Data preparation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84955" y="2682428"/>
              <a:ext cx="2051968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Exploratory Analysis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57838" y="2682428"/>
              <a:ext cx="2041038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Scaling and Outlier Treatment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12071" y="3730376"/>
              <a:ext cx="7786804" cy="600077"/>
              <a:chOff x="228599" y="4191000"/>
              <a:chExt cx="7306220" cy="800102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9" name="Rectangle 41"/>
              <p:cNvSpPr/>
              <p:nvPr/>
            </p:nvSpPr>
            <p:spPr>
              <a:xfrm>
                <a:off x="5619750" y="4191000"/>
                <a:ext cx="1915069" cy="781050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Training</a:t>
                </a:r>
              </a:p>
            </p:txBody>
          </p:sp>
          <p:sp>
            <p:nvSpPr>
              <p:cNvPr id="20" name="Rectangle 44"/>
              <p:cNvSpPr/>
              <p:nvPr/>
            </p:nvSpPr>
            <p:spPr>
              <a:xfrm>
                <a:off x="2924175" y="4200525"/>
                <a:ext cx="1925325" cy="781051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Evaluation and Validation</a:t>
                </a:r>
              </a:p>
            </p:txBody>
          </p:sp>
          <p:sp>
            <p:nvSpPr>
              <p:cNvPr id="21" name="Rectangle 46"/>
              <p:cNvSpPr/>
              <p:nvPr/>
            </p:nvSpPr>
            <p:spPr>
              <a:xfrm>
                <a:off x="228599" y="4210051"/>
                <a:ext cx="1946723" cy="781051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Execution and Testing</a:t>
                </a:r>
              </a:p>
            </p:txBody>
          </p:sp>
        </p:grpSp>
        <p:sp>
          <p:nvSpPr>
            <p:cNvPr id="22" name="Right Arrow 21"/>
            <p:cNvSpPr/>
            <p:nvPr/>
          </p:nvSpPr>
          <p:spPr>
            <a:xfrm>
              <a:off x="2525524" y="2880908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5378706" y="2883561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 rot="10800000">
              <a:off x="5368629" y="3933887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 rot="10800000">
              <a:off x="2490624" y="3936540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6" name="Curved Left Arrow 25"/>
            <p:cNvSpPr/>
            <p:nvPr/>
          </p:nvSpPr>
          <p:spPr>
            <a:xfrm>
              <a:off x="8247589" y="2975322"/>
              <a:ext cx="710152" cy="958565"/>
            </a:xfrm>
            <a:prstGeom prst="curvedLef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239989"/>
              </p:ext>
            </p:extLst>
          </p:nvPr>
        </p:nvGraphicFramePr>
        <p:xfrm>
          <a:off x="4646303" y="2248436"/>
          <a:ext cx="4365478" cy="102079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10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effectLst/>
                        </a:rPr>
                        <a:t>Algorithms</a:t>
                      </a:r>
                      <a:endParaRPr lang="en-US" sz="9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effectLst/>
                        </a:rPr>
                        <a:t>Library</a:t>
                      </a:r>
                      <a:endParaRPr lang="en-US" sz="9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Ensemble Leaners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xgboost, ada, adabag,  gbm, randomForest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Support Vector Machines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kernlab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Logistic Regression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Deep Learning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mxnet, h2o, tensorflow,</a:t>
                      </a:r>
                      <a:r>
                        <a:rPr lang="en-US" sz="90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darch, scikit-learn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662167" y="589307"/>
            <a:ext cx="4355709" cy="646331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Definitions: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Response: customers taking above 35% of gross sales as  discounts  in an year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Response score: Probability of a customer to search discount above 35% to make purchase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69226" y="1410673"/>
            <a:ext cx="4343395" cy="662023"/>
            <a:chOff x="4623987" y="935864"/>
            <a:chExt cx="4136740" cy="547077"/>
          </a:xfrm>
        </p:grpSpPr>
        <p:sp>
          <p:nvSpPr>
            <p:cNvPr id="39" name="Rectangle 38"/>
            <p:cNvSpPr/>
            <p:nvPr/>
          </p:nvSpPr>
          <p:spPr>
            <a:xfrm>
              <a:off x="5622637" y="938677"/>
              <a:ext cx="1525883" cy="240261"/>
            </a:xfrm>
            <a:prstGeom prst="rect">
              <a:avLst/>
            </a:prstGeom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Transactions &amp; Browse Data</a:t>
              </a:r>
            </a:p>
            <a:p>
              <a:pPr algn="ctr"/>
              <a:r>
                <a:rPr lang="en-US" sz="800" dirty="0">
                  <a:latin typeface="+mj-lt"/>
                </a:rPr>
                <a:t>Jan2015-Dec2015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86312" y="935864"/>
              <a:ext cx="1573197" cy="240261"/>
            </a:xfrm>
            <a:prstGeom prst="rect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Purchase Data</a:t>
              </a:r>
            </a:p>
            <a:p>
              <a:pPr algn="ctr"/>
              <a:r>
                <a:rPr lang="en-US" sz="800" dirty="0">
                  <a:latin typeface="+mj-lt"/>
                </a:rPr>
                <a:t>Jan2016-Dec2016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623855" y="1241797"/>
              <a:ext cx="1525883" cy="240261"/>
            </a:xfrm>
            <a:prstGeom prst="rect">
              <a:avLst/>
            </a:prstGeom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Transactions &amp; Browse Data</a:t>
              </a:r>
            </a:p>
            <a:p>
              <a:pPr algn="ctr"/>
              <a:r>
                <a:rPr lang="en-US" sz="800" dirty="0">
                  <a:latin typeface="+mj-lt"/>
                </a:rPr>
                <a:t>Jul’14-Jun’15 and Feb’14-Jan’15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87530" y="1241797"/>
              <a:ext cx="1573197" cy="241144"/>
            </a:xfrm>
            <a:prstGeom prst="rect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Purchase Data</a:t>
              </a:r>
            </a:p>
            <a:p>
              <a:pPr algn="ctr"/>
              <a:r>
                <a:rPr lang="en-US" sz="800" dirty="0">
                  <a:latin typeface="+mj-lt"/>
                </a:rPr>
                <a:t>Jul’15-Jun’16 and Feb’15-Jan’16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27274" y="940357"/>
              <a:ext cx="947453" cy="235768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Training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23987" y="1243477"/>
              <a:ext cx="947453" cy="23858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Validation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890309" y="4087822"/>
            <a:ext cx="3386129" cy="22155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Dataset Size involved : 4.7M (Customer Keys), Response – 20.2%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7378" y="1274054"/>
            <a:ext cx="1516734" cy="136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Historical behavior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05811" y="1274038"/>
            <a:ext cx="1516734" cy="136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Response Window</a:t>
            </a:r>
          </a:p>
        </p:txBody>
      </p:sp>
      <p:pic>
        <p:nvPicPr>
          <p:cNvPr id="703788" name="Picture 300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" t="6907" r="861" b="3505"/>
          <a:stretch/>
        </p:blipFill>
        <p:spPr bwMode="auto">
          <a:xfrm>
            <a:off x="301224" y="1934870"/>
            <a:ext cx="3767248" cy="102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3789" name="Picture 301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21"/>
          <a:stretch/>
        </p:blipFill>
        <p:spPr bwMode="auto">
          <a:xfrm flipH="1">
            <a:off x="301224" y="3010682"/>
            <a:ext cx="3751990" cy="1866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211888" y="596331"/>
            <a:ext cx="3841325" cy="1338828"/>
          </a:xfrm>
          <a:prstGeom prst="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Objective: </a:t>
            </a:r>
          </a:p>
          <a:p>
            <a:pPr lvl="0"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Every year company shells out billions of $ in various discounts offered.</a:t>
            </a:r>
          </a:p>
          <a:p>
            <a:pPr lvl="0"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Not all Customers have affinity towards discounts to make a purchase.</a:t>
            </a:r>
          </a:p>
          <a:p>
            <a:pPr lvl="0"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This creates an opportunity to improve margin by offering relevant discounts to customers based on how discount sensitive they are.</a:t>
            </a:r>
          </a:p>
          <a:p>
            <a:pPr lvl="0" algn="just"/>
            <a:endParaRPr lang="en-US" sz="8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lvl="0"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The whole exercise will help in: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Increasing Revenue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Saving Cost</a:t>
            </a:r>
          </a:p>
        </p:txBody>
      </p:sp>
    </p:spTree>
    <p:extLst>
      <p:ext uri="{BB962C8B-B14F-4D97-AF65-F5344CB8AC3E}">
        <p14:creationId xmlns:p14="http://schemas.microsoft.com/office/powerpoint/2010/main" val="394986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63121787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49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464147"/>
          </a:xfrm>
        </p:spPr>
        <p:txBody>
          <a:bodyPr lIns="0" tIns="0" rIns="0" bIns="45716"/>
          <a:lstStyle/>
          <a:p>
            <a:r>
              <a:rPr lang="en-US" dirty="0">
                <a:latin typeface="+mn-lt"/>
              </a:rPr>
              <a:t>PREDICTORS AND RELATIVE IMPORTANCE</a:t>
            </a:r>
          </a:p>
        </p:txBody>
      </p:sp>
      <p:pic>
        <p:nvPicPr>
          <p:cNvPr id="7219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5" y="523915"/>
            <a:ext cx="6027116" cy="450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44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8475281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68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464147"/>
          </a:xfrm>
        </p:spPr>
        <p:txBody>
          <a:bodyPr lIns="0" tIns="0" rIns="0" bIns="45716"/>
          <a:lstStyle/>
          <a:p>
            <a:r>
              <a:rPr lang="en-US" dirty="0">
                <a:latin typeface="+mn-lt"/>
              </a:rPr>
              <a:t>INTERESTING FACTS ABOUT DISCOUNT TAKEN</a:t>
            </a:r>
          </a:p>
        </p:txBody>
      </p:sp>
      <p:sp>
        <p:nvSpPr>
          <p:cNvPr id="5" name="AutoShape 9" descr="data:image/png;base64,iVBORw0KGgoAAAANSUhEUgAAArwAAAGwCAMAAAB8TkaXAAACXlBMVEUAAAAg/QAn/AAr+wAv+gAy+gA6+AA++ABB9wBF9gBG+ABM9QBQ9ABU8wBX8wBd8QBf8QBh8ABi8ABj8ABm7gBm7wBn7wBo7gBq7QBr7QBs7ABs7QBw6wBx6wBy6wBz6gB16QB55wB56AB65wB85wB95gB/5AB/5QCA5ACB5ACC4wCE4gCG4QCH4ACI4ACJ3wCK3gCM3gCN3QCO3ACO3QCP2wCQ2wCS2gCT2QCT2gCU2QCV2ACW1wCW2ACY1gCZ1QCZ1gCa1ACb1QCc1ACd0wCe0gCf0gCg0QCh0ACi0ACjzwCkzgClzQCmzQCoygCoywCpygCqyQCsxwCtxwCuxgCvxQCxwwCxxACywgCzwQC1wAC2vgC2vwC3vgC5vAC6uwC7ugC9uAC+twC/tgDAtQDBtADCsgDCswDEsADEsQDFrwDGrwDHrQDIqwDIrADJqwDKqQDLpwDLqADMpwDNpQDOpADPogDPowDQoQDRoADSngDSnwDTnQDUmwDUnADVmgDWmADXlgDXlwDYlgDZkwDZlADakgDbkQDcjgDcjwDdjADdjQDeiwDfiQDfigDgiADhhQDhhgDigwDihADjgQDkfwDkgADlfgDmewDmfADneQDnegDodwDpdQDpdgDqcgDqdADrbwDrcQDr6+vsbgDtawDtbADuaADuagDvZQDvZgDwYgDwZADxXwDxYADyXADyXQDzVwDzWQD0VQD0VgD1UAD1UgD2TQD2TwD3RwD3SQD3SgD4RQD5PAD5PgD5QAD6NQD6OQD7MAD7MwD8KgD8LgD9JQD9JwD/AAD///9teKjPAAAACXBIWXMAAA7DAAAOwwHHb6hkAAAgAElEQVR4nO3dh78kx1EH8CLnZDBwYAPvgQ8Mwod1AiGOO4x4GETOGYwBEUXOOeecc1xyzjlHvf+KnZw6VHdVT3fP/sofyXfvtqe2d76qq+kJS7cIRKVBud8AAhEbwIuoNoAXUW0AL6LaAF5EtQG8iGpjhvekHgk2WUAqTCt3KuCtIhemZRwOvDXkwrSMw4G3hlyYlnE48NaQC9MyDgfeGnJhWsbhwFtDLkzLOBx4a8iFaRmHb/EiEHUFKm/RuTAt43DgrSEXpmUcDrw15MK0jMOBt4ZcmJZxOPDWkAvTMg4H3hpyYVrG4cBbQy5MyzgceHfNRUR7pYqNevYW8O6bi+7di+Fb+rTypALefXOd8d4DXqVUwLtvLuBVTAW8++YCXsVUWngJwYt7UXqB1zhcBy/RlSDoxUPQdeaglylFq9QSwKuTCngT4XXpBV6dVIptA/AC776pdPASifQeE69LLwUu9gKvcbgC3vZARNI5XBzeATCNH5/HMvAah8vx9h898K7wuu0O/UNv3OMXeI3DdSpvKxh4Q/Hem5Vn4A0fHo53+yETet5IvKs2ItVeDooj4zV/yKi8UryNX8uHC7yW4RGV96xt8xGTRC/wjngX7cP0S+A1Do/Ce9X5XX3OwCvEe687eTx8rDRBBl7j8PC2YTJ3NZyw7/66A14p3sFwt3pzr19PC14VlsWR8RqMjh8x8GrpXa0S7yn4wvCONRh4dfCaPMfdghERh8Zrbg90Dtiy61XEq6t3v9bh4Hg3SmVdwxxvbr1l4t216T023q1eTbx59WriVdLbyMVqg3F4DN5N4yC8MmeON3PtLQ5vV3OB1zhcAW9Tc4HXhFesd2gXgNc4fIuXEUunRLLjtcPiFZdePPKbFYFXla3wtnw1TlIAr6HsmktUsrMXGSpv5DwU8E6n2XTwZtVbEN75Dt3slPPn/fDhUfDSnTvDGfGgCcXiXeiVnaLY4M2ptxy8i7243ilnuY3dgB3Nj3x4z4ZGxqzhcXiNpVcNb8b1smLwLvfhcqf0ZZe/l4Nid7xnsXc6QXfutL9kD1fDG03XgDdf8S0F72oHLnYKdXWXu4tDY2+8Hdl5cKcWi3feOEjtmvDm0lsI3vXuu1188knt7o13a5ddewV453wldM14M+ktAa/hqOV2/rEn7HcXudLHrdEuu/RK8MrEevFm0auLN+6KdJp9xtNe7n/ysAv7HUPi2BWv0e4OeNXsmvHmKb35Ky9Nq0Y3NxPe7sDi4RA0rJUFg/GT0N+kNZXZbnq80l7BizeL3tx4J7o355gq78xth3dEbN1BsbIvAa9i32DBm6NzyIx3vCflpo1ZA/HQEuZbYfvCzDS0IhE1KiosduvveTu9tDPgvHjbTuFmjL54kp3uWu/ypcBrTbwD3v2bh7wHbDO4nd4OsINuT5T6XbL9k/AAXjW8VVdeKd6hALvxNrxXx3NjUV4+oIBHIuzlkjg83l3tFon3zNdde1uoD03GO9KlPk7VZneXnleL73HxBuoV4HXCDiK1G16r3T0qr/iaBgbevRccysR7Y+wKKsdrt7sfXgW+ZNcLvEvCcXiD9F4C3rPep89x/recrwPvvnbV8Ybp9eC94Sw+DF6j9V4G3qeHCMXbF+ypcANvZ9ePd2gh/I3CeAI5VO8l4KUJL7P2jl77MePgktoG9Qigy7Lb8rVV4CHpsI/6C3hmP2KQYL9SFqXg9dfezux8yCKKKb30EuVg4+XKnRFedAnN/zaHZgV/wzxlxfs0F+9YbB1hq767tw3adrl4g+0uDt+60xSmCx1CPPUkwofEhMPurj3vCi/N1F4x4DqKb9c17ChYGS/fbjjeWe1t24Jta2D07CcROiAqXIU3E96upR3arKcdjYKh9toqL+3Y+eriDWh4I+yOepvDM9Nd4zTI5ps67YTXaZd7H5AWXuqq7OwHbLWu0ksd3v26h2x4o/ROeE+Gb2madRXcfdqSCHlxZDjpdnwZ71npgK3TF+zVZ7dVS3suOmi3DWy9UbXXvQ62vO+CDWsHvF67vOKrVHkVwnY7Be164Jar543E6yyry9U0Nt/0eMndNLDbXqXVhmR291510F8qS7fc0C842OrueimYW31T423ockov452WUnmPipfbOcQdsd30eA0Ha8YLJDn7NSXe/kjeTzd15VXF67G7m97K8I52V/uaTsYTyPnxnj9hhtxWr/8/tVLaBi/enfRWhveGzHYteFl6y8Hre7eF4PXb3UlvbXhvyHCTO9nwsvqGhHjbhU8mXkbrYMDLjILwSq+dmUdleOm84+hmsffodnOsNuIN3stsDbwIw3uH+X6rrrz0hmpRGd62abiZV6jWrRUvZ8fGVF6iB+sw7a4wvN6+oQy8HLvNiQqL34vF2/cMi31MD8erePdqGwx0jXi7C1UOhtdxPe9Sr6H6Nn8VXSrexu7Nzc3SrgtvmgM2E1073iC9nncai1dxpYxH19w6tKCPgDdGL3V2l12DWW06vMayq4B3cxhqeKf5K2+AXQPeFx8Fb8TV6N3j+DZNw654LXSleDfdkPGdRldeLbtBeAe90/Fr204cAm/AfUA93u5JksvdsjNeq91wvDT+mwO3fafV4R3NTj87CN64CyPrwUsuvM1OvTNUJGby/D1vkN0Xk+ng7jB4w6uv6XBtR7y2hteEd7is1fYw9J7tLniV7IbqNYo+Dt57wb1vUMurjNdOd423P0PhwdttlJ2+BLzGagq8EXi9j5NkkWDjcdld45390mzXcImG953mx/u0uPgeDG9Q50ABeJkkmAAcLUNjNxxvcBSBF5V3zTfSLguvd/WUCcBFd9PyevDu+sXZwJsSbwBfdsc7HAf574ZXqrzGgzWj3pAFhuU7LQEv2oZovXy8vbgOspMEE0AQ3msrXmIv627faSTekuweES9Xbxjeoa/YAe9SrwVv2LLu9p0Cb5l4mYsO3FMUtPhzHbz8ppeMeEVw23cKvMfB66m8s2vNXGbYF7cE4L024D3DvQXeQ+LlPqt3sVNceBd3BqXHOy+265WHcXVMeMcR8BaKl1d5Qy5s4H69oBbekez6cUc0NA2Z8O5963C1eJn3dplCG++qibCTYAHwHa/N+ob1VQ40npYA3sLxcp4Zb36qccF4vXILxqv7wJEj431J/JfNMPCuH9egj3f+V8Hsp366Hrzd1vLgVbULvLF6N0+T1sW7bA1mjDl27XgbvbRKFRXAmxpvytLreCRvvN4Z3jVHFlrgPQze+NIb3jb4L0aX4Q0LB96hBcmBV9nuofFGV17OAduWYBV4r4E3DV5JqBbeqMqrjFekl6x2r2mTKiqAd4X38fgw8q0Zr6z0WvFO6xYZ8CovlB0Gb+t3Oi+xA97oIzbuUplErxnv+YN5JideVF5n9Z1+RaKVsrgjNlW8or5h0VFNdp95JjPeA682CPGuIJNgpYxzzBaHl5wXc6kdsD0zi1Fx95tNqqjAUlk6vI1fUen1843CS0y8inZXkW61gRHAu5/eVdy03wE0xmbPcPCy9jb3RFoE3u3blgUqbxq8j4v6hjPeV6zibGr+u/WOYXUNnnrWbkhI14GXsq42AG+QXhHeK9rwfYUQr/eptydpx+AuvLRMJQjgLRyvofja7TLwMh4cqmHXhZfmqSQBvKnxivW6am/4NZH+m8ZuxR2DDy9WGy4Gr0tv+MXoPrxnWU+mxTvrHHAnRfF4EzYOAU8q43UNjV0NvE67nd5mrSQebhOReBdX2OePovGm1TvfJ2K8jdxzhH78JryWmLW9zW8Fck8CvM8GBL2rLHzffVk43r26Xk7H6+BCPd3wMOill22CHnvssYVew9d9h0Vs2xBiF3iTFd4ZXs516FYsTRW8fz8a77b4WvA+RrO+Qaw3Fi8q7356nUu9NO4RY3DwtnCbiMXb8A3FG/YAf1W8YXovHa/2WbbtIduZwVOm2GA27sv796V4N52DDW/XODT/av8R2RU84hR4d8LrtNueL7bRPeO9P4+mM9j6nV6THi/Rufa2B26O/5iAtyS8orbBfX74jNfi1oC3E7oiM3tJcrzU4G3y9+8BlbcCvNF6yUc3HO+ot69993XwErPydtkz3oAJvLvgZciNw3t/rVaOd73isMXbFt1hfQGVtya8MXo5dCPw2kOC90k73ulocfhKFwLeivDGlF6e3XLwPjfnS0u2tIA6M5wFL5bK0uOtqvISPffcxJeoo+vTJ7KL08Pl4mXW3lLwPtdGx5f6ojsUOhtiHLC58ZpOO40/X74GeIWFd+I78+o6PwK83bcy28L6+tlA/2bkeJMdsRWBd6Tb8n3QtbiLT9CsLw/eotoGs+iYQbZtZSm9vKa3DLxzvSPYvv1tMReEt6yryirAe/DVho3dcdWBHtjKLvACbwl454V3UXOtDQPw7oU3T89bE96F3eYJ6u5eNyveMLvV41XpeYOCeWpYFS9F30kxr7wTWsYZCOBNj1dj/YzoCX4Qt+yqVt54vFPtpen6BY4+gdwT8O6G9/EQvE+w626BeANO+QJvJXgD9VaG98l548DXFw+3HQ68u+EN0Mu3WwzemV6+vni47fDI1YaLOkmhdM64cLx0LbwkMthutjNsJZ0eTo13f73AyxoeibeoaxuANz/e2ZU5Afri0I7Dt3h5EVJ668erFuXiJRHe+fFaKCVxBFfekMahfrzrB8LEBj3B9MvXq4b3WoB3cYotoHRGFdxpeDTegMYBeCe9vOqbYZ03Em//N8oMb4i+CLHz4fF4+XqBd8G3yMrbfFwReImef355MS/wHhcvt+1l69XCS3Gt/fOLS3nDCi/w1oaXZ5evVwfv+pYTetQGUfMPtawfmWKNN+x+YOC1gdNQO2xrf7tsvUp41zMe8NLA2oD3DHqFN/BeduC1gROCXWxLDS+7bWAftGng3d7qR53c9pfdH25Lb/vIsRXeQH2BWtfDgZezLT286nrFeGlTdq9bvE230P265bvG2xbltvJGXZPT6QvUuh4OvJxtKeJV7hysTzfl4iXjJ0WPZt/Ufn7P12u9NOCd6w19AA7w2sDFSjVtKxNehl6nXT9eMj8c4Hr24+5BDNftrZQzuqf2d2e8k97ghzdlxMvWC7wLvPyzxDvg9X96/UNw2hvTFngfDXjbRzQE9wwn4LWDixlk25Ym3gch62U+vZ6uoQ1n4WVPfoH30aLythZiHpoHvLbPPGaQe/9lwCurvP1qgVWutfBa5j6t9i7bhsZCeNMAvPYPPWYQYwfuiveslzzV16V3WKK1Hqp5Ky+tHnk+nK2Y432++0rAGH0RY+bDJXj30nvJeMnTPDj7hmGJ1tYyeD8j09cD9mfd5nhjH7ObF+8+ei8Yr797cOCl8fyC8SH+jI/QhHcsvCPeaL1Z8e6k99LxOvsG6xewPbX4BBq91BVcYuKldc9gxft8lXj36RyAN7jw0uYDGK6vGbuImJ5hXHFol8ceSUtvLXifpXi+wBvc8lpmPzyV2LNK1p8Pttvt8M6a3jrxBtwOFK33wvHGdLzu2ZOn8FJzPthhl2hVeSP7hux4dzhNfNl4nWsNzlUGx4Tci2TtQ3WNeMdLfGl+0WS1lXeH2nvheKM6XsmHY59ufzlOv1Q2O2cRqS9u2DhcAW/yWzGBN6jh9Z96iMb7oKvJzTVn3XdOHABvq5dFOOqw7Wh4tVrejd1WM+t6BcFspz6B5i1wlL64YeNwtcrbTChR8b1svHa9a7zU4WXMx93w+t7+Wm+dZ9j6aNUSt/kN13vheG16N11Ds5DLwuv8cDiTHQ7RDoGX2srLoRvTOlw63ifMF+e0dmmsuk8Nd6/LPh3jKsMSbvuvYc/HrzWUgffUz4KJN7j4Xjxes95BDrV9LlPtMCPri/1zpYkvub+qyqsvdmA/XAlvX37T6AXeJ8jQO3QnfK+nOyQVPh5v3e30Pphq71HwptILvK1fE97oudruXeNNYPxWS0HPcCoLb8hDe0P0Aq9Jb1il3c7J+EPmTKcDNutXs7L0CcaeVPEGHLIF6gVeI17hnIz4Q/E+OAreZHqB14RXqtfUOTC7hgfD8ZrMbrYno28jnV7g3erlrom5ZrXaguViHMP7776f9bzLH2R4Dvo25JU39PutAvQC7xqvXO74IJzhd+2iF3cC/RqDrOMtqG2IwMvVC7ydXVLrGPo5TU/S4xbd9u33J4jjntWw0CccnhUvU2/crlLUWxDe7nSFQsfQzal/jFPIBKezagfCm04v8E562yopX2qYUQx/+12LEfmshoU+4XBNvKn0Au+od7yXXTQd6XxGvTJ8JeFNppfUImgXz/e2bkjxykJsd+h5xVES3sBTxGy99MqYoJeu4vyDSGxXuhGNt/GrgFdqd35Jr0yfcLgq3lNU9fXqVcIbGNpkVfDKSy/JC++DoXE4UtvQRoIVM+DVxKtAdyQstHIEvD69wKuFV6fsHhVv1DGbTy/wjnRpKdETPrkkxHygdd4m4ux69ALvQHeJl1NoPbpdf9jxnEPfhlCfcHgheJ16o/BK7TJWJqLxBseEdx6iDqLn7Xmb05s1v0CoTzi8FLyu2zIz4b3riXi8LwqMAa+C1gC8/nkcDK9Ar734Am8iu7F/ewyjpHqLw5tA79HwButNhjf2/Q90D4Y3hd5Lx9v1vOXY7fAqHLEVh1dRb/fxZFpsKAdvvzihi1d2xDk76BTpk0lLgFdPb6v2/PlcNt7BruZVciQ9UrsaH5kj0ieDlgKv5KBtoTdO7eHwKq6M9XQFRbd7/6f+PgqS6S0Sbwl6S8Ybvt7QGFazK4Lbvv35ErBEn8xZErxqeoFX366sYVgZvpLpLRKvqHGY6QVebbvShsGAV6JPpiwVXh29wKuMV/W6+q5zEOmTKUuEV6n2Aq8iXtLsGIZ5HG2dtw8NvcCrZrf9K14H7HDJzvFOD49BCkdtwNvT1bCrFdNlZse7DWgKhdor0Au8c7tqdK/mV3RKhRwVb6cXeDu94sKrR/fqql8fU7j3vWS8cr3Aq4DXeEJNeIpN4aENp6LxKugF3g6v7AE5Bnub4L/1C8ErbByejb0m52h4pbcMb+W+YBUBeocTwxo+ynm4tCGEeJ/FakNnVzXWcHu+/Pc+RBIyMVFk5QXeDu9bG4Pe3hr0clvY7Mbolfsou23IqPcweCkcr1WvlW4I3l6wgo+y8QrtAm/TM5jtquNlHL5Rd0GD8FqyKY6NV6D3MHgtdmPw2puGjWTz2ybFnuF0eLzxeoFXotfcRUy3/+hE2Xgzlt4d8O5xH5DVbhReoV61kttH0XiH77Q/Jt5ebwzhbHhfbl8s8+tVpls83i6JhHCs3h3w3nUf3ijgtR+uxeJ1H7U58WrTrQRv+++d9e6B96z3LsX0vmy8VrpuvE697KO21XtOBSN++H54Y4/fin1uwyg4FV5X3RXgjdQLvAervFPz0PS+ASepmHhj7ergXehNYLcqvDF3V0Rfm7Mf3gHwFb//zYs3Rq9+w3uqDG/46kP8dWX74m0B32Uvn7HwOu3K8IbrTWG3NrxthOCNtZsBb1+CxxsdV5Bp9qPkeLVK7wvGueizqBMvX2/R1zZY8DYrEGMXMe77Lu72P+HhddmV4Q2pvYqng70wAodnwstsHerD26yedUto0yIw0WxbbLzuwivEy9Wbiq0FRuDwPHi5ja/gVopceBeI+6WI1R8QB697nUyMl9c5JKVbKd42OHorrLxbxQbXBeDl6E1Lt2q8jOJbceV1g25D0jUo4PXqTVx3a8bLqb1HqLx2wXnx+mtvartV4/Ve7lD2PWyp8YraBgW9ye3WjdejV3Ln+wHwiuyK8aZdZ/DB4A3Pi9et96Lxys5RMPE672nThxAAgzU8M1533wu8afG69epDCIHBGZ4br1PvJePdo21wNQ6ovH0S1x+m6htqxys7O8zFa629e9g9Nt4KL8wJwesOp101vGa9u9A9AN5UXW8FeF/oCg9fL15J6d3Jbv14L7jyOvG+UNg28EvvRu5edg+A16H34D2vB+8+ldeEV59ABAzG8Ox4TXqnxg94Y+3y+4ZMPcPpQHjnxyrDn8TTBd64pnfHnuF0BLwn66X6wCvDG6yXmjMTCQDYougnowvj6KeHE+Nld71t50Bt2c29y6MiZ+V1xFGv5+XgdS43pMEr3FvBcYC2wRnRB23143XpTYB3aN2Ad5lENjzOb/14XX0DD2/Iatl41AG8yyTiLUT4rR6v8xSb5gFbv1oGvOYkGhsJ5XsAvMKel2335YvlHuBdJtHZTNhJi/rxOuwq4235Ku8tTlwQ3ib4fO14PVdzjZEcr1Ov9OxwKN4Ue8sXF4aXz9eBN7VKbrj0Sq9Fj7YLvKskupvj8SVHoc2tdohy8KbbW664QLy8xYcJr2l8brZd2PFKb3wPw0vAa0+iv0m/Xxfe8/Dcbtuw4vXdR6G92pB6b1niUvGefO0D8PKXeYHXkUR/k124+LrxlqHXesTmswu87fCq8bq6Bx/eMvSWgHd1OSrwLpPob3IW3vVa67DcdO/a9Hq7Bt2L0YHXlUR/kxqpCtBr6Rt2xhv/EQoDeONT5cdr0eu1q4h38zdTqXvLMPyS8RZRe4E3fvhF4y2g+KbEG6e34L21Hg68JeI1hRmv81AVlVceJX8cufV67wUyV+MJ77U9gFchiv448up1XxZp7yRoLLwSvM0LNiuJRe+t5fCLx5v3qC2y8LZ4iXyV1/c1mNdNa4HK606iv0nVVBn5ivE6a6+nAabuJRofYVwAr0KqbHrZdg14G5Bd10vO5sEuuRsFvO4k+ptUTlUB3s0BG516uy3LgSdD8fBS4GUl0d+kcqry8U56219MeLvKOwVTb3M4B7ycJPqb1E6VSS8LL3VLEtS6XVxwRNNCbzuJMLz9a3GSwp1Ef5PaqQrG2yod8PbQqPvn3PSuDrgakVzAw8uA15lEf5PqqfLo5SzztlDbU2wrZZbrPUOqL/D6k+hvUj1VsXhbn7dDn8B58nNQ8wC8viT6m1RPlQkvt22YNbqMuSz1+lrhI+G9zCgXb3fERnTbNr68ySztbn60wpv0g90hUHnLtTsAbvFyp0OTXVr9xFN6a9hb/XDg7cJ6ko30T78NGzR2vLY2uLMbirftOZY/At6wJPqb1E9lITp2nHe1EE//NdB44e68vs5/vwHMno3hugXgjUqiv0n9VEaa0yFSB1iFLq233Wx90nn+x3ZbZsBsDId31tKL5za4kuhvMkEqA83N3tfA2ydaL9rOgFruygz6hjTzc4I4pbeOvdUOB94xtjTXAjTw2r53br4WZmwcFL7cD3gjkuhvMkmqdWXdCNPoHOjEKKFrvd1imWRu/WaBNziJ/ibTpFrZNJ17VcHLeiu0whvYN1i26tdbzd4C3mUs9Rq/UlaOl/teOrZ9J9zxlc2u3SrwBibR32SyVLPOwFzohJ0D3x+Ni2fDYRz39LB7fsAblkR/kwlTefDKam+Avr7WztpdldbBfJ0DvpPCmkR/kylT9cXXpkRSegPpUV9y+2mplF5z8QVeaxL9TaZN1Z1Qs/6pAG/kG+qnRebl29Aw4cVXWdmS6G8ycSp3iYvWG01vqLzJ8F4Dry2J/iazporEK/grX3lazr6hnr0FvBER1/VKimZ6vJPeevYW8MYEG2/TO7dXQAqPtHaovMBrSaK/ybyp+JU36PYde6DyGocDb0wElF7yHP2xAniNw4E3JphdL/V4xfmA1zgceKOChVenZWgCeI3DgTcq+HhVlmZ1p+W+vqGevQW8ccHqG1SKbhvKeE12gdeSRH+T2VP58eo0DF0Ar3E48EaGr/Zq2t0F76C3nr0FvNHhxqsHtwngNQ4H3thwl96C8doeggq8xiT6mywg1Z6lVxev7cl7pJ/LHcCbK9XJ/nA+pdXdWSrNjQFvUBL9TRaQqnlorl2vcirVrTWLz/aut569BbySXPbGQVkv8BqHA68kl+PZktqpVMP16Jx69hbwCnPZHi6ZIJVe2B+5p5/LFfp4ESFheMBZe/F57vflDDve3O8sKlB5I3OZni3Z/C9BKr04buXVeV+LJPqbLCCVHa/yOtlpv5630VvP3gJeYS7DIRvwcgN4c6UaHqaww/Ga/rQcfUM9ewt4pblMeIuvvHa8VNHeAl5hLuNKbwV47Xrr2VvAK81lxJsmlWZYvxYTeFdJ9DdZQKoBr2m9IU0q1bB9pSvwrpLob7KAVEMu4I0O4M2VyoG3/NWGJoCXlUR/kwWkGnPtUHqB1zgceMW5TOcpEqVSDeBlJdHfZAGpplyV4jXrBd5VEv1NFpBqhnejtw685sc+1bO3gFchl+FLtcu+qmwM04N669lbwKuUC3gjAnhzpVrlWlbfwm8DGgJ4/Un0N1lAqm2uhd60qZRiixfXNqyT6G+ygFSGXMMDedVL7454K9pbwKufC3i5Aby5Ujlyqd9LkWxamyscgHedRH+TBaQ6yLSWenEx+iaJ/iYLSHWYaRHwupLob7KAVIeZ1gJvTdMC3ipypU1F88Jb0bSAt4pcifHSrPBWNC3grSJX4lTA60iiv8kCUh1oWmPpBd5tEv1NFpDqQNMa7iQm4N0m0d9kAakONK0Ob39mpZ5pAW8VuZL3vLMvSa5nWsBbRa7UqeZns+uZlgEvAlFXoPIWnQvTMg4H3hpyYVrG4cBbQy5MyzgceGvIhWkZhwNvDbkwLeNw4K0hF6ZlHA68NeTCtIzDgbeGXJiWcTjw1pAL0zIOB94acmFaxuHAW0MuTMs4HHhryIVpGYcDbw25MC3jcOCtIRemZRy+xYtA1BXAi6g2gBdRbQAvotoAXkS1AbyIagN4EdUG8CKqDeBFVBvAi6g2gBdRbQAvotoAXkS1AbyIagN4EdUG8CKqDeBFVBvAi6g2gBdRbQAvotoAXkS1AbyIagN4EdUG8CKqDeBFVBvAi6g2gDcgXqOP13yt136d132913+DN3rjN3nTN3vzt3jLt3qbt327F73DO67uLnIAAAKwSURBVL7T9Tu/y0ve7aXv/h6Pvee997q9/97v877v9+D9H33AB37QB7/yQz70wz78Iz7yoz/qYz724z7+Ez7xkz/pUz710z7j0z/zs171qs9+9as/53M/79kv+Pwv+sIv/pLbL/vSL/+Kr/rKr/6ar/36r/uGb/zmb/qWb/vWb/+O7/rO7/7e7/m+7//BH/jhH/qRH/vRH//Jn/jpn/qZn/vZn//FX/jlX/qVX/vV37j9rd/87d/9nd//vT/8gz/+oz/9kz//s7/8i7/+q7/9m7//u3/6x3/453/713/5j3//r//8n//+v/9tI/fnpx3AGxDAW1YAb0CE4H08Au9zEXh/HXgRnADesgJ4AwJ4ywrgDQjgLSuANyCAt6wA3oAA3rICeAMCS2VlxYXhJf+MHS8B3rLi8vAqvARRRlzYrgLeI8UhdxXdEjV/+1M7O5r+f+gJ+h/R8JJx4OYl4/8jyotD7phOZsezm+Eocvmj/iXjOMNLbm8P+iEdIA65X2j+L+P/3xplzl5C8x8hyoxD7pwlXur+5l8iXvxoPW4s3Af9fI4Sh9w528q7+v2qo1iP692umgpEaXHInePDa2tobZ0Fosw45M6x9ryzozFb2yA7YJuWJmZLHHuMOeiedMchp7zAa1kqM8qULpVNjcasMfEMVxkz9ugXFRc45YSxdMfrOoxj2HiH3wEvQhgGiF5UOnjpEvfkBU55E0TDcpp4S7ezT3TRWfPGjAscoWOAFyGNLd7b8CoaOeYC9+QFTjlhLCri+geMMfF4L/ISjMubccqYoaL1D/xjRKsNl7gnL3DKKWO4Wm0shew129mLY8Zc5J68wCkjjhLAi6g2gBdRbQAvotoAXkS1AbyIagN4EdUG8CKqDeBFVBvAi6g2gBdRbQAvotoAXkS1AbyIauP/AebmRmdNsVePAAAAAElFTkSuQmCC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1" descr="data:image/png;base64,iVBORw0KGgoAAAANSUhEUgAAArwAAAGwCAMAAAB8TkaXAAACXlBMVEUAAAAg/QAn/AAr+wAv+gAy+gA6+AA++ABB9wBF9gBG+ABM9QBQ9ABU8wBX8wBd8QBf8QBh8ABi8ABj8ABm7gBm7wBn7wBo7gBq7QBr7QBs7ABs7QBw6wBx6wBy6wBz6gB16QB55wB56AB65wB85wB95gB/5AB/5QCA5ACB5ACC4wCE4gCG4QCH4ACI4ACJ3wCK3gCM3gCN3QCO3ACO3QCP2wCQ2wCS2gCT2QCT2gCU2QCV2ACW1wCW2ACY1gCZ1QCZ1gCa1ACb1QCc1ACd0wCe0gCf0gCg0QCh0ACi0ACjzwCkzgClzQCmzQCoygCoywCpygCqyQCsxwCtxwCuxgCvxQCxwwCxxACywgCzwQC1wAC2vgC2vwC3vgC5vAC6uwC7ugC9uAC+twC/tgDAtQDBtADCsgDCswDEsADEsQDFrwDGrwDHrQDIqwDIrADJqwDKqQDLpwDLqADMpwDNpQDOpADPogDPowDQoQDRoADSngDSnwDTnQDUmwDUnADVmgDWmADXlgDXlwDYlgDZkwDZlADakgDbkQDcjgDcjwDdjADdjQDeiwDfiQDfigDgiADhhQDhhgDigwDihADjgQDkfwDkgADlfgDmewDmfADneQDnegDodwDpdQDpdgDqcgDqdADrbwDrcQDr6+vsbgDtawDtbADuaADuagDvZQDvZgDwYgDwZADxXwDxYADyXADyXQDzVwDzWQD0VQD0VgD1UAD1UgD2TQD2TwD3RwD3SQD3SgD4RQD5PAD5PgD5QAD6NQD6OQD7MAD7MwD8KgD8LgD9JQD9JwD/AAD///9teKjPAAAACXBIWXMAAA7DAAAOwwHHb6hkAAAgAElEQVR4nO3dh78kx1EH8CLnZDBwYAPvgQ8Mwod1AiGOO4x4GETOGYwBEUXOOeecc1xyzjlHvf+KnZw6VHdVT3fP/sofyXfvtqe2d76qq+kJS7cIRKVBud8AAhEbwIuoNoAXUW0AL6LaAF5EtQG8iGpjhvekHgk2WUAqTCt3KuCtIhemZRwOvDXkwrSMw4G3hlyYlnE48NaQC9MyDgfeGnJhWsbhwFtDLkzLOBx4a8iFaRmHb/EiEHUFKm/RuTAt43DgrSEXpmUcDrw15MK0jMOBt4ZcmJZxOPDWkAvTMg4H3hpyYVrG4cBbQy5MyzgceHfNRUR7pYqNevYW8O6bi+7di+Fb+rTypALefXOd8d4DXqVUwLtvLuBVTAW8++YCXsVUWngJwYt7UXqB1zhcBy/RlSDoxUPQdeaglylFq9QSwKuTCngT4XXpBV6dVIptA/AC776pdPASifQeE69LLwUu9gKvcbgC3vZARNI5XBzeATCNH5/HMvAah8vx9h898K7wuu0O/UNv3OMXeI3DdSpvKxh4Q/Hem5Vn4A0fHo53+yETet5IvKs2ItVeDooj4zV/yKi8UryNX8uHC7yW4RGV96xt8xGTRC/wjngX7cP0S+A1Do/Ce9X5XX3OwCvEe687eTx8rDRBBl7j8PC2YTJ3NZyw7/66A14p3sFwt3pzr19PC14VlsWR8RqMjh8x8GrpXa0S7yn4wvCONRh4dfCaPMfdghERh8Zrbg90Dtiy61XEq6t3v9bh4Hg3SmVdwxxvbr1l4t216T023q1eTbx59WriVdLbyMVqg3F4DN5N4yC8MmeON3PtLQ5vV3OB1zhcAW9Tc4HXhFesd2gXgNc4fIuXEUunRLLjtcPiFZdePPKbFYFXla3wtnw1TlIAr6HsmktUsrMXGSpv5DwU8E6n2XTwZtVbEN75Dt3slPPn/fDhUfDSnTvDGfGgCcXiXeiVnaLY4M2ptxy8i7243ilnuY3dgB3Nj3x4z4ZGxqzhcXiNpVcNb8b1smLwLvfhcqf0ZZe/l4Nid7xnsXc6QXfutL9kD1fDG03XgDdf8S0F72oHLnYKdXWXu4tDY2+8Hdl5cKcWi3feOEjtmvDm0lsI3vXuu1188knt7o13a5ddewV453wldM14M+ktAa/hqOV2/rEn7HcXudLHrdEuu/RK8MrEevFm0auLN+6KdJp9xtNe7n/ysAv7HUPi2BWv0e4OeNXsmvHmKb35Ky9Nq0Y3NxPe7sDi4RA0rJUFg/GT0N+kNZXZbnq80l7BizeL3tx4J7o355gq78xth3dEbN1BsbIvAa9i32DBm6NzyIx3vCflpo1ZA/HQEuZbYfvCzDS0IhE1KiosduvveTu9tDPgvHjbTuFmjL54kp3uWu/ypcBrTbwD3v2bh7wHbDO4nd4OsINuT5T6XbL9k/AAXjW8VVdeKd6hALvxNrxXx3NjUV4+oIBHIuzlkjg83l3tFon3zNdde1uoD03GO9KlPk7VZneXnleL73HxBuoV4HXCDiK1G16r3T0qr/iaBgbevRccysR7Y+wKKsdrt7sfXgW+ZNcLvEvCcXiD9F4C3rPep89x/recrwPvvnbV8Ybp9eC94Sw+DF6j9V4G3qeHCMXbF+ypcANvZ9ePd2gh/I3CeAI5VO8l4KUJL7P2jl77MePgktoG9Qigy7Lb8rVV4CHpsI/6C3hmP2KQYL9SFqXg9dfezux8yCKKKb30EuVg4+XKnRFedAnN/zaHZgV/wzxlxfs0F+9YbB1hq767tw3adrl4g+0uDt+60xSmCx1CPPUkwofEhMPurj3vCi/N1F4x4DqKb9c17ChYGS/fbjjeWe1t24Jta2D07CcROiAqXIU3E96upR3arKcdjYKh9toqL+3Y+eriDWh4I+yOepvDM9Nd4zTI5ps67YTXaZd7H5AWXuqq7OwHbLWu0ksd3v26h2x4o/ROeE+Gb2madRXcfdqSCHlxZDjpdnwZ71npgK3TF+zVZ7dVS3suOmi3DWy9UbXXvQ62vO+CDWsHvF67vOKrVHkVwnY7Be164Jar543E6yyry9U0Nt/0eMndNLDbXqXVhmR291510F8qS7fc0C842OrueimYW31T423ockov452WUnmPipfbOcQdsd30eA0Ha8YLJDn7NSXe/kjeTzd15VXF67G7m97K8I52V/uaTsYTyPnxnj9hhtxWr/8/tVLaBi/enfRWhveGzHYteFl6y8Hre7eF4PXb3UlvbXhvyHCTO9nwsvqGhHjbhU8mXkbrYMDLjILwSq+dmUdleOm84+hmsffodnOsNuIN3stsDbwIw3uH+X6rrrz0hmpRGd62abiZV6jWrRUvZ8fGVF6iB+sw7a4wvN6+oQy8HLvNiQqL34vF2/cMi31MD8erePdqGwx0jXi7C1UOhtdxPe9Sr6H6Nn8VXSrexu7Nzc3SrgtvmgM2E1073iC9nncai1dxpYxH19w6tKCPgDdGL3V2l12DWW06vMayq4B3cxhqeKf5K2+AXQPeFx8Fb8TV6N3j+DZNw654LXSleDfdkPGdRldeLbtBeAe90/Fr204cAm/AfUA93u5JksvdsjNeq91wvDT+mwO3fafV4R3NTj87CN64CyPrwUsuvM1OvTNUJGby/D1vkN0Xk+ng7jB4w6uv6XBtR7y2hteEd7is1fYw9J7tLniV7IbqNYo+Dt57wb1vUMurjNdOd423P0PhwdttlJ2+BLzGagq8EXi9j5NkkWDjcdld45390mzXcImG953mx/u0uPgeDG9Q50ABeJkkmAAcLUNjNxxvcBSBF5V3zTfSLguvd/WUCcBFd9PyevDu+sXZwJsSbwBfdsc7HAf574ZXqrzGgzWj3pAFhuU7LQEv2oZovXy8vbgOspMEE0AQ3msrXmIv627faSTekuweES9Xbxjeoa/YAe9SrwVv2LLu9p0Cb5l4mYsO3FMUtPhzHbz8ppeMeEVw23cKvMfB66m8s2vNXGbYF7cE4L024D3DvQXeQ+LlPqt3sVNceBd3BqXHOy+265WHcXVMeMcR8BaKl1d5Qy5s4H69oBbekez6cUc0NA2Z8O5963C1eJn3dplCG++qibCTYAHwHa/N+ob1VQ40npYA3sLxcp4Zb36qccF4vXILxqv7wJEj431J/JfNMPCuH9egj3f+V8Hsp366Hrzd1vLgVbULvLF6N0+T1sW7bA1mjDl27XgbvbRKFRXAmxpvytLreCRvvN4Z3jVHFlrgPQze+NIb3jb4L0aX4Q0LB96hBcmBV9nuofFGV17OAduWYBV4r4E3DV5JqBbeqMqrjFekl6x2r2mTKiqAd4X38fgw8q0Zr6z0WvFO6xYZ8CovlB0Gb+t3Oi+xA97oIzbuUplErxnv+YN5JideVF5n9Z1+RaKVsrgjNlW8or5h0VFNdp95JjPeA682CPGuIJNgpYxzzBaHl5wXc6kdsD0zi1Fx95tNqqjAUlk6vI1fUen1843CS0y8inZXkW61gRHAu5/eVdy03wE0xmbPcPCy9jb3RFoE3u3blgUqbxq8j4v6hjPeV6zibGr+u/WOYXUNnnrWbkhI14GXsq42AG+QXhHeK9rwfYUQr/eptydpx+AuvLRMJQjgLRyvofja7TLwMh4cqmHXhZfmqSQBvKnxivW6am/4NZH+m8ZuxR2DDy9WGy4Gr0tv+MXoPrxnWU+mxTvrHHAnRfF4EzYOAU8q43UNjV0NvE67nd5mrSQebhOReBdX2OePovGm1TvfJ2K8jdxzhH78JryWmLW9zW8Fck8CvM8GBL2rLHzffVk43r26Xk7H6+BCPd3wMOill22CHnvssYVew9d9h0Vs2xBiF3iTFd4ZXs516FYsTRW8fz8a77b4WvA+RrO+Qaw3Fi8q7356nUu9NO4RY3DwtnCbiMXb8A3FG/YAf1W8YXovHa/2WbbtIduZwVOm2GA27sv796V4N52DDW/XODT/av8R2RU84hR4d8LrtNueL7bRPeO9P4+mM9j6nV6THi/Rufa2B26O/5iAtyS8orbBfX74jNfi1oC3E7oiM3tJcrzU4G3y9+8BlbcCvNF6yUc3HO+ot69993XwErPydtkz3oAJvLvgZciNw3t/rVaOd73isMXbFt1hfQGVtya8MXo5dCPw2kOC90k73ulocfhKFwLeivDGlF6e3XLwPjfnS0u2tIA6M5wFL5bK0uOtqvISPffcxJeoo+vTJ7KL08Pl4mXW3lLwPtdGx5f6ojsUOhtiHLC58ZpOO40/X74GeIWFd+I78+o6PwK83bcy28L6+tlA/2bkeJMdsRWBd6Tb8n3QtbiLT9CsLw/eotoGs+iYQbZtZSm9vKa3DLxzvSPYvv1tMReEt6yryirAe/DVho3dcdWBHtjKLvACbwl454V3UXOtDQPw7oU3T89bE96F3eYJ6u5eNyveMLvV41XpeYOCeWpYFS9F30kxr7wTWsYZCOBNj1dj/YzoCX4Qt+yqVt54vFPtpen6BY4+gdwT8O6G9/EQvE+w626BeANO+QJvJXgD9VaG98l548DXFw+3HQ68u+EN0Mu3WwzemV6+vni47fDI1YaLOkmhdM64cLx0LbwkMthutjNsJZ0eTo13f73AyxoeibeoaxuANz/e2ZU5Afri0I7Dt3h5EVJ668erFuXiJRHe+fFaKCVxBFfekMahfrzrB8LEBj3B9MvXq4b3WoB3cYotoHRGFdxpeDTegMYBeCe9vOqbYZ03Em//N8oMb4i+CLHz4fF4+XqBd8G3yMrbfFwReImef355MS/wHhcvt+1l69XCS3Gt/fOLS3nDCi/w1oaXZ5evVwfv+pYTetQGUfMPtawfmWKNN+x+YOC1gdNQO2xrf7tsvUp41zMe8NLA2oD3DHqFN/BeduC1gROCXWxLDS+7bWAftGng3d7qR53c9pfdH25Lb/vIsRXeQH2BWtfDgZezLT286nrFeGlTdq9bvE230P265bvG2xbltvJGXZPT6QvUuh4OvJxtKeJV7hysTzfl4iXjJ0WPZt/Ufn7P12u9NOCd6w19AA7w2sDFSjVtKxNehl6nXT9eMj8c4Hr24+5BDNftrZQzuqf2d2e8k97ghzdlxMvWC7wLvPyzxDvg9X96/UNw2hvTFngfDXjbRzQE9wwn4LWDixlk25Ym3gch62U+vZ6uoQ1n4WVPfoH30aLythZiHpoHvLbPPGaQe/9lwCurvP1qgVWutfBa5j6t9i7bhsZCeNMAvPYPPWYQYwfuiveslzzV16V3WKK1Hqp5Ky+tHnk+nK2Y432++0rAGH0RY+bDJXj30nvJeMnTPDj7hmGJ1tYyeD8j09cD9mfd5nhjH7ObF+8+ei8Yr797cOCl8fyC8SH+jI/QhHcsvCPeaL1Z8e6k99LxOvsG6xewPbX4BBq91BVcYuKldc9gxft8lXj36RyAN7jw0uYDGK6vGbuImJ5hXHFol8ceSUtvLXifpXi+wBvc8lpmPzyV2LNK1p8Pttvt8M6a3jrxBtwOFK33wvHGdLzu2ZOn8FJzPthhl2hVeSP7hux4dzhNfNl4nWsNzlUGx4Tci2TtQ3WNeMdLfGl+0WS1lXeH2nvheKM6XsmHY59ufzlOv1Q2O2cRqS9u2DhcAW/yWzGBN6jh9Z96iMb7oKvJzTVn3XdOHABvq5dFOOqw7Wh4tVrejd1WM+t6BcFspz6B5i1wlL64YeNwtcrbTChR8b1svHa9a7zU4WXMx93w+t7+Wm+dZ9j6aNUSt/kN13vheG16N11Ds5DLwuv8cDiTHQ7RDoGX2srLoRvTOlw63ifMF+e0dmmsuk8Nd6/LPh3jKsMSbvuvYc/HrzWUgffUz4KJN7j4Xjxes95BDrV9LlPtMCPri/1zpYkvub+qyqsvdmA/XAlvX37T6AXeJ8jQO3QnfK+nOyQVPh5v3e30Pphq71HwptILvK1fE97oudruXeNNYPxWS0HPcCoLb8hDe0P0Aq9Jb1il3c7J+EPmTKcDNutXs7L0CcaeVPEGHLIF6gVeI17hnIz4Q/E+OAreZHqB14RXqtfUOTC7hgfD8ZrMbrYno28jnV7g3erlrom5ZrXaguViHMP7776f9bzLH2R4Dvo25JU39PutAvQC7xqvXO74IJzhd+2iF3cC/RqDrOMtqG2IwMvVC7ydXVLrGPo5TU/S4xbd9u33J4jjntWw0CccnhUvU2/crlLUWxDe7nSFQsfQzal/jFPIBKezagfCm04v8E562yopX2qYUQx/+12LEfmshoU+4XBNvKn0Au+od7yXXTQd6XxGvTJ8JeFNppfUImgXz/e2bkjxykJsd+h5xVES3sBTxGy99MqYoJeu4vyDSGxXuhGNt/GrgFdqd35Jr0yfcLgq3lNU9fXqVcIbGNpkVfDKSy/JC++DoXE4UtvQRoIVM+DVxKtAdyQstHIEvD69wKuFV6fsHhVv1DGbTy/wjnRpKdETPrkkxHygdd4m4ux69ALvQHeJl1NoPbpdf9jxnEPfhlCfcHgheJ16o/BK7TJWJqLxBseEdx6iDqLn7Xmb05s1v0CoTzi8FLyu2zIz4b3riXi8LwqMAa+C1gC8/nkcDK9Ar734Am8iu7F/ewyjpHqLw5tA79HwButNhjf2/Q90D4Y3hd5Lx9v1vOXY7fAqHLEVh1dRb/fxZFpsKAdvvzihi1d2xDk76BTpk0lLgFdPb6v2/PlcNt7BruZVciQ9UrsaH5kj0ieDlgKv5KBtoTdO7eHwKq6M9XQFRbd7/6f+PgqS6S0Sbwl6S8Ybvt7QGFazK4Lbvv35ErBEn8xZErxqeoFX366sYVgZvpLpLRKvqHGY6QVebbvShsGAV6JPpiwVXh29wKuMV/W6+q5zEOmTKUuEV6n2Aq8iXtLsGIZ5HG2dtw8NvcCrZrf9K14H7HDJzvFOD49BCkdtwNvT1bCrFdNlZse7DWgKhdor0Au8c7tqdK/mV3RKhRwVb6cXeDu94sKrR/fqql8fU7j3vWS8cr3Aq4DXeEJNeIpN4aENp6LxKugF3g6v7AE5Bnub4L/1C8ErbByejb0m52h4pbcMb+W+YBUBeocTwxo+ynm4tCGEeJ/FakNnVzXWcHu+/Pc+RBIyMVFk5QXeDu9bG4Pe3hr0clvY7Mbolfsou23IqPcweCkcr1WvlW4I3l6wgo+y8QrtAm/TM5jtquNlHL5Rd0GD8FqyKY6NV6D3MHgtdmPw2puGjWTz2ybFnuF0eLzxeoFXotfcRUy3/+hE2Xgzlt4d8O5xH5DVbhReoV61kttH0XiH77Q/Jt5ebwzhbHhfbl8s8+tVpls83i6JhHCs3h3w3nUf3ijgtR+uxeJ1H7U58WrTrQRv+++d9e6B96z3LsX0vmy8VrpuvE697KO21XtOBSN++H54Y4/fin1uwyg4FV5X3RXgjdQLvAervFPz0PS+ASepmHhj7ergXehNYLcqvDF3V0Rfm7Mf3gHwFb//zYs3Rq9+w3uqDG/46kP8dWX74m0B32Uvn7HwOu3K8IbrTWG3NrxthOCNtZsBb1+CxxsdV5Bp9qPkeLVK7wvGueizqBMvX2/R1zZY8DYrEGMXMe77Lu72P+HhddmV4Q2pvYqng70wAodnwstsHerD26yedUto0yIw0WxbbLzuwivEy9Wbiq0FRuDwPHi5ja/gVopceBeI+6WI1R8QB697nUyMl9c5JKVbKd42OHorrLxbxQbXBeDl6E1Lt2q8jOJbceV1g25D0jUo4PXqTVx3a8bLqb1HqLx2wXnx+mtvartV4/Ve7lD2PWyp8YraBgW9ye3WjdejV3Ln+wHwiuyK8aZdZ/DB4A3Pi9et96Lxys5RMPE672nThxAAgzU8M1533wu8afG69epDCIHBGZ4br1PvJePdo21wNQ6ovH0S1x+m6htqxys7O8zFa629e9g9Nt4KL8wJwesOp101vGa9u9A9AN5UXW8FeF/oCg9fL15J6d3Jbv14L7jyOvG+UNg28EvvRu5edg+A16H34D2vB+8+ldeEV59ABAzG8Ox4TXqnxg94Y+3y+4ZMPcPpQHjnxyrDn8TTBd64pnfHnuF0BLwn66X6wCvDG6yXmjMTCQDYougnowvj6KeHE+Nld71t50Bt2c29y6MiZ+V1xFGv5+XgdS43pMEr3FvBcYC2wRnRB23143XpTYB3aN2Ad5lENjzOb/14XX0DD2/Iatl41AG8yyTiLUT4rR6v8xSb5gFbv1oGvOYkGhsJ5XsAvMKel2335YvlHuBdJtHZTNhJi/rxOuwq4235Ku8tTlwQ3ib4fO14PVdzjZEcr1Ov9OxwKN4Ue8sXF4aXz9eBN7VKbrj0Sq9Fj7YLvKskupvj8SVHoc2tdohy8KbbW664QLy8xYcJr2l8brZd2PFKb3wPw0vAa0+iv0m/Xxfe8/Dcbtuw4vXdR6G92pB6b1niUvGefO0D8PKXeYHXkUR/k124+LrxlqHXesTmswu87fCq8bq6Bx/eMvSWgHd1OSrwLpPob3IW3vVa67DcdO/a9Hq7Bt2L0YHXlUR/kxqpCtBr6Rt2xhv/EQoDeONT5cdr0eu1q4h38zdTqXvLMPyS8RZRe4E3fvhF4y2g+KbEG6e34L21Hg68JeI1hRmv81AVlVceJX8cufV67wUyV+MJ77U9gFchiv448up1XxZp7yRoLLwSvM0LNiuJRe+t5fCLx5v3qC2y8LZ4iXyV1/c1mNdNa4HK606iv0nVVBn5ivE6a6+nAabuJRofYVwAr0KqbHrZdg14G5Bd10vO5sEuuRsFvO4k+ptUTlUB3s0BG516uy3LgSdD8fBS4GUl0d+kcqry8U56219MeLvKOwVTb3M4B7ycJPqb1E6VSS8LL3VLEtS6XVxwRNNCbzuJMLz9a3GSwp1Ef5PaqQrG2yod8PbQqPvn3PSuDrgakVzAw8uA15lEf5PqqfLo5SzztlDbU2wrZZbrPUOqL/D6k+hvUj1VsXhbn7dDn8B58nNQ8wC8viT6m1RPlQkvt22YNbqMuSz1+lrhI+G9zCgXb3fERnTbNr68ySztbn60wpv0g90hUHnLtTsAbvFyp0OTXVr9xFN6a9hb/XDg7cJ6ko30T78NGzR2vLY2uLMbirftOZY/At6wJPqb1E9lITp2nHe1EE//NdB44e68vs5/vwHMno3hugXgjUqiv0n9VEaa0yFSB1iFLq233Wx90nn+x3ZbZsBsDId31tKL5za4kuhvMkEqA83N3tfA2ydaL9rOgFruygz6hjTzc4I4pbeOvdUOB94xtjTXAjTw2r53br4WZmwcFL7cD3gjkuhvMkmqdWXdCNPoHOjEKKFrvd1imWRu/WaBNziJ/ibTpFrZNJ17VcHLeiu0whvYN1i26tdbzd4C3mUs9Rq/UlaOl/teOrZ9J9zxlc2u3SrwBibR32SyVLPOwFzohJ0D3x+Ni2fDYRz39LB7fsAblkR/kwlTefDKam+Avr7WztpdldbBfJ0DvpPCmkR/kylT9cXXpkRSegPpUV9y+2mplF5z8QVeaxL9TaZN1Z1Qs/6pAG/kG+qnRebl29Aw4cVXWdmS6G8ycSp3iYvWG01vqLzJ8F4Dry2J/iazporEK/grX3lazr6hnr0FvBER1/VKimZ6vJPeevYW8MYEG2/TO7dXQAqPtHaovMBrSaK/ybyp+JU36PYde6DyGocDb0wElF7yHP2xAniNw4E3JphdL/V4xfmA1zgceKOChVenZWgCeI3DgTcq+HhVlmZ1p+W+vqGevQW8ccHqG1SKbhvKeE12gdeSRH+T2VP58eo0DF0Ar3E48EaGr/Zq2t0F76C3nr0FvNHhxqsHtwngNQ4H3thwl96C8doeggq8xiT6mywg1Z6lVxev7cl7pJ/LHcCbK9XJ/nA+pdXdWSrNjQFvUBL9TRaQqnlorl2vcirVrTWLz/aut569BbySXPbGQVkv8BqHA68kl+PZktqpVMP16Jx69hbwCnPZHi6ZIJVe2B+5p5/LFfp4ESFheMBZe/F57vflDDve3O8sKlB5I3OZni3Z/C9BKr04buXVeV+LJPqbLCCVHa/yOtlpv5630VvP3gJeYS7DIRvwcgN4c6UaHqaww/Ga/rQcfUM9ewt4pblMeIuvvHa8VNHeAl5hLuNKbwV47Xrr2VvAK81lxJsmlWZYvxYTeFdJ9DdZQKoBr2m9IU0q1bB9pSvwrpLob7KAVEMu4I0O4M2VyoG3/NWGJoCXlUR/kwWkGnPtUHqB1zgceMW5TOcpEqVSDeBlJdHfZAGpplyV4jXrBd5VEv1NFpBqhnejtw685sc+1bO3gFchl+FLtcu+qmwM04N669lbwKuUC3gjAnhzpVrlWlbfwm8DGgJ4/Un0N1lAqm2uhd60qZRiixfXNqyT6G+ygFSGXMMDedVL7454K9pbwKufC3i5Aby5Ujlyqd9LkWxamyscgHedRH+TBaQ6yLSWenEx+iaJ/iYLSHWYaRHwupLob7KAVIeZ1gJvTdMC3ipypU1F88Jb0bSAt4pcifHSrPBWNC3grSJX4lTA60iiv8kCUh1oWmPpBd5tEv1NFpDqQNMa7iQm4N0m0d9kAakONK0Ob39mpZ5pAW8VuZL3vLMvSa5nWsBbRa7UqeZns+uZlgEvAlFXoPIWnQvTMg4H3hpyYVrG4cBbQy5MyzgceGvIhWkZhwNvDbkwLeNw4K0hF6ZlHA68NeTCtIzDgbeGXJiWcTjw1pAL0zIOB94acmFaxuHAW0MuTMs4HHhryIVpGYcDbw25MC3jcOCtIRemZRy+xYtA1BXAi6g2gBdRbQAvotoAXkS1AbyIagN4EdUG8CKqDeBFVBvAi6g2gBdRbQAvotoAXkS1AbyIagN4EdUG8CKqDeBFVBvAi6g2gBdRbQAvotoAXkS1AbyIagN4EdUG8CKqDeBFVBvAi6g2gDcgXqOP13yt136d132913+DN3rjN3nTN3vzt3jLt3qbt327F73DO67uLnIAAAKwSURBVL7T9Tu/y0ve7aXv/h6Pvee997q9/97v877v9+D9H33AB37QB7/yQz70wz78Iz7yoz/qYz724z7+Ez7xkz/pUz710z7j0z/zs171qs9+9as/53M/79kv+Pwv+sIv/pLbL/vSL/+Kr/rKr/6ar/36r/uGb/zmb/qWb/vWb/+O7/rO7/7e7/m+7//BH/jhH/qRH/vRH//Jn/jpn/qZn/vZn//FX/jlX/qVX/vV37j9rd/87d/9nd//vT/8gz/+oz/9kz//s7/8i7/+q7/9m7//u3/6x3/453/713/5j3//r//8n//+v/9tI/fnpx3AGxDAW1YAb0CE4H08Au9zEXh/HXgRnADesgJ4AwJ4ywrgDQjgLSuANyCAt6wA3oAA3rICeAMCS2VlxYXhJf+MHS8B3rLi8vAqvARRRlzYrgLeI8UhdxXdEjV/+1M7O5r+f+gJ+h/R8JJx4OYl4/8jyotD7phOZsezm+Eocvmj/iXjOMNLbm8P+iEdIA65X2j+L+P/3xplzl5C8x8hyoxD7pwlXur+5l8iXvxoPW4s3Af9fI4Sh9w528q7+v2qo1iP692umgpEaXHInePDa2tobZ0Fosw45M6x9ryzozFb2yA7YJuWJmZLHHuMOeiedMchp7zAa1kqM8qULpVNjcasMfEMVxkz9ugXFRc45YSxdMfrOoxj2HiH3wEvQhgGiF5UOnjpEvfkBU55E0TDcpp4S7ezT3TRWfPGjAscoWOAFyGNLd7b8CoaOeYC9+QFTjlhLCri+geMMfF4L/ISjMubccqYoaL1D/xjRKsNl7gnL3DKKWO4Wm0shew129mLY8Zc5J68wCkjjhLAi6g2gBdRbQAvotoAXkS1AbyIagN4EdUG8CKqDeBFVBvAi6g2gBdRbQAvotoAXkS1AbyIauP/AebmRmdNsVePAAAAAElFTkSuQmCC"/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915" y="1407820"/>
            <a:ext cx="4139994" cy="25549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1504" y="1397186"/>
            <a:ext cx="4139994" cy="255496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67400" y="652077"/>
            <a:ext cx="6393893" cy="507831"/>
          </a:xfrm>
          <a:prstGeom prst="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Certain States exhibit more discount sensitive character than others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We can see the same states are more online active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Discount rates at online purchases are more than retail purchase which explains this characteristic</a:t>
            </a:r>
          </a:p>
        </p:txBody>
      </p:sp>
    </p:spTree>
    <p:extLst>
      <p:ext uri="{BB962C8B-B14F-4D97-AF65-F5344CB8AC3E}">
        <p14:creationId xmlns:p14="http://schemas.microsoft.com/office/powerpoint/2010/main" val="154637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4208768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50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423903"/>
          </a:xfrm>
        </p:spPr>
        <p:txBody>
          <a:bodyPr lIns="0" tIns="0" rIns="0"/>
          <a:lstStyle/>
          <a:p>
            <a:r>
              <a:rPr lang="en-US" dirty="0">
                <a:latin typeface="+mn-lt"/>
              </a:rPr>
              <a:t>MODEL RESULTS - VALIDATIONS JUL 15-JUN 16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47627"/>
              </p:ext>
            </p:extLst>
          </p:nvPr>
        </p:nvGraphicFramePr>
        <p:xfrm>
          <a:off x="302147" y="607057"/>
          <a:ext cx="8484043" cy="1827797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8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1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4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Decile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Customers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 of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Responder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Cum Responders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Response Rate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Response Gain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Cumulative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Response Rate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Cumulative</a:t>
                      </a:r>
                      <a:r>
                        <a:rPr lang="en-US" sz="800" u="none" strike="noStrike" baseline="0" dirty="0">
                          <a:effectLst/>
                        </a:rPr>
                        <a:t> </a:t>
                      </a:r>
                      <a:r>
                        <a:rPr lang="en-US" sz="800" u="none" strike="noStrike" dirty="0">
                          <a:effectLst/>
                        </a:rPr>
                        <a:t>Lift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260,026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260,026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2.72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472,244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158,415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418,441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2.19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120,468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538,909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1.88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472,244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95,893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634,802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1.66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80,267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715,069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1.49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472,243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68,752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783,821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1.37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58,311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842,132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1.26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472,243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48,850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890,982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1.16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38,555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929,537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1.08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472,244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27,395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956,932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1.00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350712" y="2673291"/>
            <a:ext cx="8435477" cy="507831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Model Summary: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Among many models , GBM algorithm was picked based on model performance.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Out of 2000 GBM models, best 20 have been picked and data is scored . Ensemble of median score was taken as final probability which was used for validation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66819" y="3389585"/>
            <a:ext cx="8811399" cy="1447765"/>
            <a:chOff x="266819" y="3321270"/>
            <a:chExt cx="8811399" cy="144776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8"/>
            <a:srcRect t="8024"/>
            <a:stretch/>
          </p:blipFill>
          <p:spPr>
            <a:xfrm>
              <a:off x="4785677" y="3515710"/>
              <a:ext cx="2124472" cy="124268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9"/>
            <a:srcRect t="6841"/>
            <a:stretch/>
          </p:blipFill>
          <p:spPr>
            <a:xfrm>
              <a:off x="266819" y="3515710"/>
              <a:ext cx="2124472" cy="122141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10"/>
            <a:srcRect t="7213"/>
            <a:stretch/>
          </p:blipFill>
          <p:spPr>
            <a:xfrm>
              <a:off x="6953746" y="3515711"/>
              <a:ext cx="2124472" cy="1253324"/>
            </a:xfrm>
            <a:prstGeom prst="rect">
              <a:avLst/>
            </a:prstGeom>
          </p:spPr>
        </p:pic>
        <p:pic>
          <p:nvPicPr>
            <p:cNvPr id="21" name="Picture 20"/>
            <p:cNvPicPr preferRelativeResize="0">
              <a:picLocks/>
            </p:cNvPicPr>
            <p:nvPr/>
          </p:nvPicPr>
          <p:blipFill rotWithShape="1">
            <a:blip r:embed="rId11"/>
            <a:srcRect t="7347"/>
            <a:stretch/>
          </p:blipFill>
          <p:spPr>
            <a:xfrm>
              <a:off x="2520015" y="3515710"/>
              <a:ext cx="2124472" cy="1251555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425668" y="3321270"/>
              <a:ext cx="1938528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Response Rate across  deciles  by  median score from 20 models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80068" y="3321275"/>
              <a:ext cx="1938528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Response Rate across  percentiles by  median score from 20 models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71253" y="3321280"/>
              <a:ext cx="1471589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Cum Gains  using median score from 20 models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3258" y="3321285"/>
              <a:ext cx="1660836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Cum Lift using median score from 20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44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71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423903"/>
          </a:xfrm>
        </p:spPr>
        <p:txBody>
          <a:bodyPr lIns="0" tIns="0" rIns="0"/>
          <a:lstStyle/>
          <a:p>
            <a:r>
              <a:rPr lang="en-US" dirty="0">
                <a:latin typeface="+mn-lt"/>
              </a:rPr>
              <a:t>MODEL RESULTS – VALIDATIONS FEB15-JAN16 …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302147" y="607057"/>
          <a:ext cx="8484043" cy="1827797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8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1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4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Decile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Customers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 of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Responder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Cum Responders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Response Rate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Response Gain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Cumulative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Response Rate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Lift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410,545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215,593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215,593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52.51%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52.51%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2.45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410,545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136,164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351,757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33.17%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42.84%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410,545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458,860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410,545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88,788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547,648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62.32%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33.35%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410,545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623,387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70.93%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30.37%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410,545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66,164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689,551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78.46%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27.99%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410,545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58,678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748,229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85.14%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410,545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51,056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799,285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12.44%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90.95%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24.34%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410,545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844,080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0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410,545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34,751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878,831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21.41%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350712" y="2673291"/>
            <a:ext cx="8435477" cy="507831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Model Summary: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Among many models , GBM algorithm was picked based on model performance.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Out of 2000 GBM models, best 20 have been picked and data is scored . Ensemble of median score was taken as final probability which was used for 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618" y="3457919"/>
            <a:ext cx="2124472" cy="1311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0815" y="3447287"/>
            <a:ext cx="2124472" cy="1311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6188" y="3468553"/>
            <a:ext cx="2124472" cy="13111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2704" y="3468553"/>
            <a:ext cx="2124472" cy="131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0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98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423903"/>
          </a:xfrm>
        </p:spPr>
        <p:txBody>
          <a:bodyPr lIns="0" tIns="0" rIns="0"/>
          <a:lstStyle/>
          <a:p>
            <a:r>
              <a:rPr lang="en-US" dirty="0">
                <a:latin typeface="+mn-lt"/>
              </a:rPr>
              <a:t>MODEL RESULTS – VALIDATIONS FEB15-JAN16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710" y="2779657"/>
            <a:ext cx="3702074" cy="22847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70237" y="754929"/>
            <a:ext cx="2595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Barplot</a:t>
            </a:r>
            <a:r>
              <a:rPr lang="en-US" sz="1000" dirty="0"/>
              <a:t> of Gain by decile for median ensemble</a:t>
            </a:r>
            <a:endParaRPr lang="en-US" sz="1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3308" y="3319288"/>
            <a:ext cx="2827672" cy="174507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557935" y="3063591"/>
            <a:ext cx="3435012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err="1"/>
              <a:t>Barplot</a:t>
            </a:r>
            <a:r>
              <a:rPr lang="en-US" sz="1000" dirty="0"/>
              <a:t> of Gain by percentile for median ensemble</a:t>
            </a:r>
            <a:endParaRPr lang="en-US" sz="1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41924" y="1093702"/>
            <a:ext cx="3110439" cy="191958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5710" y="2476533"/>
            <a:ext cx="16401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Cumulative Percentage gain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8109" y="889586"/>
            <a:ext cx="40129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Gain over several parameters like net sales, gross sales , item quantity etc. are consistent across decile and percentiles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Waterfall is being maintained throughout</a:t>
            </a:r>
          </a:p>
        </p:txBody>
      </p:sp>
    </p:spTree>
    <p:extLst>
      <p:ext uri="{BB962C8B-B14F-4D97-AF65-F5344CB8AC3E}">
        <p14:creationId xmlns:p14="http://schemas.microsoft.com/office/powerpoint/2010/main" val="425451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>
                <a:latin typeface="+mj-lt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5309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54646226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66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74588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9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&gt;&lt;m_bNumberIsYear val=&quot;0&quot;/&gt;&lt;m_strFormatTime&gt;%d.&lt;/m_strFormatTime&gt;&lt;/m_precDefaultWeek&gt;&lt;m_precDefaultDay&gt;&lt;m_bNumberIsYear val=&quot;0&quot;/&gt;&lt;m_strFormatTime&gt;%#d&lt;/m_strFormatTime&gt;&lt;/m_precDefaultDay&gt;&lt;m_mruColor&gt;&lt;m_vecMRU length=&quot;6&quot;&gt;&lt;elem m_fUsage=&quot;4.05535410999999970000E+000&quot;&gt;&lt;m_msothmcolidx val=&quot;0&quot;/&gt;&lt;m_rgb r=&quot;0&quot; g=&quot;8c&quot; b=&quot;c2&quot;/&gt;&lt;m_ppcolschidx tagver0=&quot;23004&quot; tagname0=&quot;m_ppcolschidxUNRECOGNIZED&quot; val=&quot;0&quot;/&gt;&lt;m_nBrightness val=&quot;0&quot;/&gt;&lt;/elem&gt;&lt;elem m_fUsage=&quot;3.22278245412378480000E+000&quot;&gt;&lt;m_msothmcolidx val=&quot;0&quot;/&gt;&lt;m_rgb r=&quot;25&quot; g=&quot;b7&quot; b=&quot;e0&quot;/&gt;&lt;m_ppcolschidx tagver0=&quot;23004&quot; tagname0=&quot;m_ppcolschidxUNRECOGNIZED&quot; val=&quot;0&quot;/&gt;&lt;m_nBrightness val=&quot;0&quot;/&gt;&lt;/elem&gt;&lt;elem m_fUsage=&quot;1.04990952519000010000E+000&quot;&gt;&lt;m_msothmcolidx val=&quot;0&quot;/&gt;&lt;m_rgb r=&quot;fe&quot; g=&quot;85&quot; b=&quot;2c&quot;/&gt;&lt;m_ppcolschidx tagver0=&quot;23004&quot; tagname0=&quot;m_ppcolschidxUNRECOGNIZED&quot; val=&quot;0&quot;/&gt;&lt;m_nBrightness val=&quot;0&quot;/&gt;&lt;/elem&gt;&lt;elem m_fUsage=&quot;8.10000000000000050000E-001&quot;&gt;&lt;m_msothmcolidx val=&quot;0&quot;/&gt;&lt;m_rgb r=&quot;fa&quot; g=&quot;b0&quot; b=&quot;23&quot;/&gt;&lt;m_ppcolschidx tagver0=&quot;23004&quot; tagname0=&quot;m_ppcolschidxUNRECOGNIZED&quot; val=&quot;0&quot;/&gt;&lt;m_nBrightness val=&quot;0&quot;/&gt;&lt;/elem&gt;&lt;elem m_fUsage=&quot;4.31715544790871210000E-001&quot;&gt;&lt;m_msothmcolidx val=&quot;0&quot;/&gt;&lt;m_rgb r=&quot;bf&quot; g=&quot;bf&quot; b=&quot;bf&quot;/&gt;&lt;m_ppcolschidx tagver0=&quot;23004&quot; tagname0=&quot;m_ppcolschidxUNRECOGNIZED&quot; val=&quot;0&quot;/&gt;&lt;m_nBrightness val=&quot;0&quot;/&gt;&lt;/elem&gt;&lt;elem m_fUsage=&quot;2.82429536481000170000E-001&quot;&gt;&lt;m_msothmcolidx val=&quot;0&quot;/&gt;&lt;m_rgb r=&quot;d5&quot; g=&quot;f0&quot; b=&quot;f9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heme/theme1.xml><?xml version="1.0" encoding="utf-8"?>
<a:theme xmlns:a="http://schemas.openxmlformats.org/drawingml/2006/main" name="2_Office Theme">
  <a:themeElements>
    <a:clrScheme name="Custom 61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8CC2"/>
      </a:accent1>
      <a:accent2>
        <a:srgbClr val="25B7E0"/>
      </a:accent2>
      <a:accent3>
        <a:srgbClr val="5A5D60"/>
      </a:accent3>
      <a:accent4>
        <a:srgbClr val="6F5091"/>
      </a:accent4>
      <a:accent5>
        <a:srgbClr val="FC9A2D"/>
      </a:accent5>
      <a:accent6>
        <a:srgbClr val="F57E4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43406</TotalTime>
  <Words>732</Words>
  <Application>Microsoft Office PowerPoint</Application>
  <PresentationFormat>On-screen Show (16:9)</PresentationFormat>
  <Paragraphs>251</Paragraphs>
  <Slides>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Avenir Black</vt:lpstr>
      <vt:lpstr>Avenir Light</vt:lpstr>
      <vt:lpstr>Avenir LT Std 35 Light</vt:lpstr>
      <vt:lpstr>Avenir LT Std 45 Book</vt:lpstr>
      <vt:lpstr>Avenir LT Std 65 Medium</vt:lpstr>
      <vt:lpstr>Avenir LT Std 95 Black</vt:lpstr>
      <vt:lpstr>AvenirNext LT Pro Regular</vt:lpstr>
      <vt:lpstr>Calibri</vt:lpstr>
      <vt:lpstr>Consolas</vt:lpstr>
      <vt:lpstr>Wingdings</vt:lpstr>
      <vt:lpstr>2_Office Theme</vt:lpstr>
      <vt:lpstr>think-cell Slide</vt:lpstr>
      <vt:lpstr>PowerPoint Presentation</vt:lpstr>
      <vt:lpstr>BACKGROUND</vt:lpstr>
      <vt:lpstr>PREDICTORS AND RELATIVE IMPORTANCE</vt:lpstr>
      <vt:lpstr>INTERESTING FACTS ABOUT DISCOUNT TAKEN</vt:lpstr>
      <vt:lpstr>MODEL RESULTS - VALIDATIONS JUL 15-JUN 16</vt:lpstr>
      <vt:lpstr>MODEL RESULTS – VALIDATIONS FEB15-JAN16 …</vt:lpstr>
      <vt:lpstr>MODEL RESULTS – VALIDATIONS FEB15-JAN16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</dc:creator>
  <cp:lastModifiedBy>Mithun Ghosh</cp:lastModifiedBy>
  <cp:revision>2143</cp:revision>
  <cp:lastPrinted>2016-10-11T16:44:59Z</cp:lastPrinted>
  <dcterms:created xsi:type="dcterms:W3CDTF">2016-01-16T21:56:10Z</dcterms:created>
  <dcterms:modified xsi:type="dcterms:W3CDTF">2017-03-22T16:40:38Z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PageLayout">
    <vt:lpwstr>Message</vt:lpwstr>
  </property>
  <property fmtid="{D5CDD505-2E9C-101B-9397-08002B2CF9AE}" pid="3" name="Title">
    <vt:lpwstr>PowerPoint Presentation</vt:lpwstr>
  </property>
  <property fmtid="{D5CDD505-2E9C-101B-9397-08002B2CF9AE}" pid="4" name="Final">
    <vt:bool>true</vt:bool>
  </property>
  <property fmtid="{D5CDD505-2E9C-101B-9397-08002B2CF9AE}" pid="5" name="Event">
    <vt:lpwstr/>
  </property>
  <property fmtid="{D5CDD505-2E9C-101B-9397-08002B2CF9AE}" pid="6" name="Delivery Date">
    <vt:lpwstr/>
  </property>
  <property fmtid="{D5CDD505-2E9C-101B-9397-08002B2CF9AE}" pid="7" name="docid">
    <vt:lpwstr/>
  </property>
</Properties>
</file>