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7" r:id="rId4"/>
    <p:sldId id="261" r:id="rId5"/>
    <p:sldId id="270" r:id="rId6"/>
    <p:sldId id="266" r:id="rId7"/>
    <p:sldId id="262" r:id="rId8"/>
    <p:sldId id="269" r:id="rId9"/>
    <p:sldId id="264" r:id="rId10"/>
    <p:sldId id="263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F7EA5-A5B2-4376-99DD-F37833DCDCEE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C4C46-2894-4062-B3D0-E3DAFA8F2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3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3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3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39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6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5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915735"/>
            <a:ext cx="7410450" cy="1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4922799"/>
            <a:ext cx="6477000" cy="5720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1032933"/>
            <a:ext cx="7410450" cy="18372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8" y="5875869"/>
            <a:ext cx="7616919" cy="414867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7953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0" y="2121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2121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1272116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214648"/>
            <a:ext cx="8377238" cy="338554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7" y="8221"/>
            <a:ext cx="3019425" cy="215444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8360" y="-23777"/>
            <a:ext cx="813052" cy="25711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3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4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0DE5-A3C2-4B2A-8B95-FA23F0B5289D}" type="datetimeFigureOut">
              <a:rPr lang="en-US" smtClean="0"/>
              <a:t>09-Jun-17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2FFC-5DEC-45DF-9A58-43A1DD05A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9.xml"/><Relationship Id="rId7" Type="http://schemas.openxmlformats.org/officeDocument/2006/relationships/image" Target="../media/image4.emf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7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26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1.xml"/><Relationship Id="rId7" Type="http://schemas.openxmlformats.org/officeDocument/2006/relationships/image" Target="../media/image4.emf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1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4.e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.emf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image" Target="../media/image4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5.xml"/><Relationship Id="rId7" Type="http://schemas.openxmlformats.org/officeDocument/2006/relationships/image" Target="../media/image4.e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3.png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4.emf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98851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+mn-lt"/>
              </a:rPr>
              <a:t>MAY </a:t>
            </a:r>
            <a:r>
              <a:rPr lang="en-US" dirty="0">
                <a:latin typeface="+mn-lt"/>
              </a:rPr>
              <a:t>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1631950"/>
            <a:ext cx="8799576" cy="1377950"/>
          </a:xfrm>
        </p:spPr>
        <p:txBody>
          <a:bodyPr/>
          <a:lstStyle/>
          <a:p>
            <a:r>
              <a:rPr lang="en-US" sz="3800" b="1" dirty="0">
                <a:latin typeface="+mj-lt"/>
              </a:rPr>
              <a:t>BR US Time to Next Purchase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53944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7483993"/>
              </p:ext>
            </p:extLst>
          </p:nvPr>
        </p:nvGraphicFramePr>
        <p:xfrm>
          <a:off x="1588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226485"/>
            <a:ext cx="8845687" cy="565204"/>
          </a:xfrm>
        </p:spPr>
        <p:txBody>
          <a:bodyPr lIns="0" tIns="0" rIns="0">
            <a:normAutofit fontScale="90000"/>
          </a:bodyPr>
          <a:lstStyle/>
          <a:p>
            <a:r>
              <a:rPr lang="en-US" dirty="0">
                <a:latin typeface="+mn-lt"/>
              </a:rPr>
              <a:t>MODEL </a:t>
            </a:r>
            <a:r>
              <a:rPr lang="en-US" dirty="0" smtClean="0">
                <a:latin typeface="+mn-lt"/>
              </a:rPr>
              <a:t>VALIDATIONS- 6 Months In Time</a:t>
            </a:r>
            <a:endParaRPr lang="en-US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0713" y="3564389"/>
            <a:ext cx="8435477" cy="3693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Xgboost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algorithm was picked based on model performance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669" y="4519457"/>
            <a:ext cx="8308426" cy="179879"/>
            <a:chOff x="425668" y="3321270"/>
            <a:chExt cx="8308426" cy="134909"/>
          </a:xfrm>
        </p:grpSpPr>
        <p:sp>
          <p:nvSpPr>
            <p:cNvPr id="3" name="Rectangle 2"/>
            <p:cNvSpPr/>
            <p:nvPr/>
          </p:nvSpPr>
          <p:spPr>
            <a:xfrm>
              <a:off x="425668" y="3321270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deciles  by  median score from 20 models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0068" y="3321275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percentiles by  median score from 20 models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1253" y="3321280"/>
              <a:ext cx="1471589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Gains  using median score from 20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3258" y="3321285"/>
              <a:ext cx="1660836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Lift using median score from 20 models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4" y="4909745"/>
            <a:ext cx="1828824" cy="1306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72630"/>
            <a:ext cx="1828824" cy="1306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35" y="4888995"/>
            <a:ext cx="2162365" cy="1358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82" y="4936576"/>
            <a:ext cx="1884213" cy="1345866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23787"/>
              </p:ext>
            </p:extLst>
          </p:nvPr>
        </p:nvGraphicFramePr>
        <p:xfrm>
          <a:off x="760935" y="914400"/>
          <a:ext cx="4876800" cy="236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476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Decile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Customers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Number of Responder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 Responders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Gain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Cumulative 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Lift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374,418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374,418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80.39%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21.03%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80.4%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310,779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685,197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66.73%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38.48%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73.6%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243,874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929,071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52.36%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52.18%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66.5%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173,993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1,103,064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37.36%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61.95%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59.2%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164,345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1,267,409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35.29%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71.18%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54.4%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137,632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1,405,041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29.55%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78.90%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99,987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1,505,028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21.47%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84.52%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102,531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1,607,559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22.01%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90.28%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43.1%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91,673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1,699,232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19.68%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95.43%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40.5%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81,447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1,780,679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17.49%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38.2%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8163893"/>
              </p:ext>
            </p:extLst>
          </p:nvPr>
        </p:nvGraphicFramePr>
        <p:xfrm>
          <a:off x="1588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226485"/>
            <a:ext cx="8845687" cy="565204"/>
          </a:xfrm>
        </p:spPr>
        <p:txBody>
          <a:bodyPr lIns="0" tIns="0" rIns="0">
            <a:noAutofit/>
          </a:bodyPr>
          <a:lstStyle/>
          <a:p>
            <a:r>
              <a:rPr lang="en-US" sz="3600" dirty="0">
                <a:latin typeface="+mn-lt"/>
              </a:rPr>
              <a:t>MODEL </a:t>
            </a:r>
            <a:r>
              <a:rPr lang="en-US" sz="3600" dirty="0" smtClean="0">
                <a:latin typeface="+mn-lt"/>
              </a:rPr>
              <a:t>VALIDATIONS- 6 Month Out of Time</a:t>
            </a:r>
            <a:endParaRPr lang="en-US" sz="36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0713" y="3564389"/>
            <a:ext cx="8435477" cy="3693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Xgboost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algorithm was picked based on model performance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669" y="4519457"/>
            <a:ext cx="8308426" cy="179879"/>
            <a:chOff x="425668" y="3321270"/>
            <a:chExt cx="8308426" cy="134909"/>
          </a:xfrm>
        </p:grpSpPr>
        <p:sp>
          <p:nvSpPr>
            <p:cNvPr id="3" name="Rectangle 2"/>
            <p:cNvSpPr/>
            <p:nvPr/>
          </p:nvSpPr>
          <p:spPr>
            <a:xfrm>
              <a:off x="425668" y="3321270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deciles  by  median score from 20 models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0068" y="3321275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percentiles by  median score from 20 models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1253" y="3321280"/>
              <a:ext cx="1471589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Gains  using median score from 20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3258" y="3321285"/>
              <a:ext cx="1660836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Lift using median score from 20 models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9063"/>
              </p:ext>
            </p:extLst>
          </p:nvPr>
        </p:nvGraphicFramePr>
        <p:xfrm>
          <a:off x="460757" y="914400"/>
          <a:ext cx="4876800" cy="2447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476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Decile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Customers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Number of Responder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 Responders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Gain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Cumulative 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Lift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298688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298,688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69.56%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25.07%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69.6%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216031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514,719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50.31%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43.21%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59.9%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157440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672,159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36.66%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56.42%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52.2%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114789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786,948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26.73%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66.06%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45.8%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89895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876,843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20.93%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73.60%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40.8%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90965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967,808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21.18%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81.24%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37.6%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71488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1,039,296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16.65%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87.24%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34.6%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55943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1,095,239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13.03%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91.94%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31.9%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49418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1,144,657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11.51%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96.09%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29.6%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46627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1,191,284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10.86%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27.7%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953000"/>
            <a:ext cx="1531224" cy="1093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21" y="4972318"/>
            <a:ext cx="1531224" cy="10937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02" y="4952999"/>
            <a:ext cx="1531224" cy="109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71" y="4953000"/>
            <a:ext cx="1531224" cy="10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7" y="311494"/>
            <a:ext cx="8845687" cy="383436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75889" y="5208386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63" y="5223016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2376" y="1175289"/>
            <a:ext cx="4245615" cy="1477328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Next Purchase Prediction Model enables answering Questions Like</a:t>
            </a:r>
          </a:p>
          <a:p>
            <a:pPr lvl="1"/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When is the customer most likely to make a purchase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When should a customer be targeted on a longer time scale.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Who is most likely to make a purchase at a given time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Should the customer be targeted in our next campaign.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Explaining Tradeoffs between various customer cohorts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Who is a better target?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 more frequent buyer or a less frequent buyer who hasn’t bought in a long time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1459" y="1504682"/>
            <a:ext cx="3965095" cy="1874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59" y="3266360"/>
            <a:ext cx="1889256" cy="1385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4315" y="3266359"/>
            <a:ext cx="2061473" cy="1398581"/>
          </a:xfrm>
          <a:prstGeom prst="rect">
            <a:avLst/>
          </a:prstGeom>
        </p:spPr>
      </p:pic>
      <p:sp>
        <p:nvSpPr>
          <p:cNvPr id="45" name="TextBox 7"/>
          <p:cNvSpPr txBox="1"/>
          <p:nvPr/>
        </p:nvSpPr>
        <p:spPr>
          <a:xfrm>
            <a:off x="4691279" y="1080345"/>
            <a:ext cx="4105275" cy="2308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lvl="1">
              <a:defRPr sz="900">
                <a:solidFill>
                  <a:schemeClr val="accent1">
                    <a:lumMod val="75000"/>
                  </a:schemeClr>
                </a:solidFill>
                <a:latin typeface="+mj-lt"/>
              </a:defRPr>
            </a:lvl2pPr>
            <a:lvl3pPr marL="1085850" lvl="2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3pPr>
            <a:lvl4pPr marL="1543050" lvl="3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0448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7" y="311494"/>
            <a:ext cx="8845687" cy="383436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 smtClean="0"/>
              <a:t>Model Validations – 1 Month</a:t>
            </a:r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75889" y="5208386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63" y="5223016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28061" y="3844506"/>
            <a:ext cx="4433900" cy="1951786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97621" y="1981200"/>
            <a:ext cx="3293579" cy="323561"/>
            <a:chOff x="5622636" y="935864"/>
            <a:chExt cx="3136873" cy="243074"/>
          </a:xfrm>
        </p:grpSpPr>
        <p:sp>
          <p:nvSpPr>
            <p:cNvPr id="39" name="Rectangle 38"/>
            <p:cNvSpPr/>
            <p:nvPr/>
          </p:nvSpPr>
          <p:spPr>
            <a:xfrm>
              <a:off x="5622636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06/1/2015- 06/30/2016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7/1/2016- 7</a:t>
              </a:r>
              <a:r>
                <a:rPr lang="en-US" sz="800" dirty="0" smtClean="0">
                  <a:latin typeface="Trebuchet MS" panose="020B0603020202020204" pitchFamily="34" charset="0"/>
                </a:rPr>
                <a:t>/31/2016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48916" y="2766230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Training Window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75889" y="2766231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Validation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2376" y="1175289"/>
            <a:ext cx="4245615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b="0" dirty="0" smtClean="0"/>
              <a:t>Scope: BR US</a:t>
            </a:r>
          </a:p>
          <a:p>
            <a:r>
              <a:rPr lang="en-US" sz="900" b="0" dirty="0" smtClean="0"/>
              <a:t>Algorithm: Classification Models/GBM</a:t>
            </a:r>
          </a:p>
          <a:p>
            <a:r>
              <a:rPr lang="en-US" sz="900" b="0" dirty="0" smtClean="0"/>
              <a:t>Data: Yearly Transaction Data +  3 months Browse Data</a:t>
            </a:r>
          </a:p>
          <a:p>
            <a:r>
              <a:rPr lang="en-US" sz="900" b="0" dirty="0" smtClean="0"/>
              <a:t>Platforms &amp; Packages: Hive, R</a:t>
            </a:r>
            <a:endParaRPr lang="en-US" sz="900" b="0" dirty="0"/>
          </a:p>
        </p:txBody>
      </p:sp>
      <p:sp>
        <p:nvSpPr>
          <p:cNvPr id="14" name="Rectangle 13"/>
          <p:cNvSpPr/>
          <p:nvPr/>
        </p:nvSpPr>
        <p:spPr>
          <a:xfrm>
            <a:off x="2743200" y="4648200"/>
            <a:ext cx="252479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Training Dataset : 2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0,000 customer-keys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Testing  Dataset : </a:t>
            </a:r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4,657,520 customer-keys</a:t>
            </a:r>
            <a:endParaRPr lang="en-US" sz="9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5" name="TextBox 7"/>
          <p:cNvSpPr txBox="1"/>
          <p:nvPr/>
        </p:nvSpPr>
        <p:spPr>
          <a:xfrm>
            <a:off x="4691279" y="1080345"/>
            <a:ext cx="4105275" cy="2308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lvl="1">
              <a:defRPr sz="900">
                <a:solidFill>
                  <a:schemeClr val="accent1">
                    <a:lumMod val="75000"/>
                  </a:schemeClr>
                </a:solidFill>
                <a:latin typeface="+mj-lt"/>
              </a:defRPr>
            </a:lvl2pPr>
            <a:lvl3pPr marL="1085850" lvl="2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3pPr>
            <a:lvl4pPr marL="1543050" lvl="3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n-US" b="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497621" y="2362200"/>
            <a:ext cx="3293579" cy="323561"/>
            <a:chOff x="5622636" y="935864"/>
            <a:chExt cx="3136873" cy="243074"/>
          </a:xfrm>
        </p:grpSpPr>
        <p:sp>
          <p:nvSpPr>
            <p:cNvPr id="32" name="Rectangle 31"/>
            <p:cNvSpPr/>
            <p:nvPr/>
          </p:nvSpPr>
          <p:spPr>
            <a:xfrm>
              <a:off x="5622636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02/1/2016- 01/31/2017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2/1/2017- 2/28/2017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921666" y="2057400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 Time Window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80887" y="2450703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Out of Time </a:t>
            </a:r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18495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6519340"/>
              </p:ext>
            </p:extLst>
          </p:nvPr>
        </p:nvGraphicFramePr>
        <p:xfrm>
          <a:off x="1588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226485"/>
            <a:ext cx="8845687" cy="565204"/>
          </a:xfrm>
        </p:spPr>
        <p:txBody>
          <a:bodyPr lIns="0" tIns="0" rIns="0">
            <a:normAutofit fontScale="90000"/>
          </a:bodyPr>
          <a:lstStyle/>
          <a:p>
            <a:r>
              <a:rPr lang="en-US" dirty="0">
                <a:latin typeface="+mn-lt"/>
              </a:rPr>
              <a:t>MODEL </a:t>
            </a:r>
            <a:r>
              <a:rPr lang="en-US" dirty="0" smtClean="0">
                <a:latin typeface="+mn-lt"/>
              </a:rPr>
              <a:t>VALIDATIONS- 1 Month In Time</a:t>
            </a:r>
            <a:endParaRPr lang="en-US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0713" y="3564389"/>
            <a:ext cx="8435477" cy="3693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Xgboost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algorithm was picked based on model performance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669" y="4519457"/>
            <a:ext cx="8308426" cy="179879"/>
            <a:chOff x="425668" y="3321270"/>
            <a:chExt cx="8308426" cy="134909"/>
          </a:xfrm>
        </p:grpSpPr>
        <p:sp>
          <p:nvSpPr>
            <p:cNvPr id="3" name="Rectangle 2"/>
            <p:cNvSpPr/>
            <p:nvPr/>
          </p:nvSpPr>
          <p:spPr>
            <a:xfrm>
              <a:off x="425668" y="3321270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deciles  by  median score from 20 models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0068" y="3321275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percentiles by  median score from 20 models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1253" y="3321280"/>
              <a:ext cx="1471589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Gains  using median score from 20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3258" y="3321285"/>
              <a:ext cx="1660836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Lift using median score from 20 models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78703"/>
            <a:ext cx="2029583" cy="1449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778700"/>
            <a:ext cx="2254951" cy="14497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13" y="4778703"/>
            <a:ext cx="2386787" cy="13934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99" y="4854903"/>
            <a:ext cx="2131901" cy="1241097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80655"/>
              </p:ext>
            </p:extLst>
          </p:nvPr>
        </p:nvGraphicFramePr>
        <p:xfrm>
          <a:off x="443989" y="914400"/>
          <a:ext cx="4876800" cy="236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476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err="1">
                          <a:effectLst/>
                        </a:rPr>
                        <a:t>Decile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Customers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Number of Responder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 Responders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Gain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Cumulative 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Lift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465,752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277,322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277,322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59.54%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25.71%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59.5%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2.57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199,552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476,874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42.85%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44.20%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51.2%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140,910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617,784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30.25%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57.26%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44.2%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110,070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727,854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23.63%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67.47%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39.1%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92,866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820,720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19.94%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76.07%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35.2%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74,940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895,660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16.09%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83.02%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32.1%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52,916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948,576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11.36%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87.92%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29.1%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42,188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990,764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9.06%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91.84%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26.6%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47,773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1,038,537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96.26%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24.8%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40,314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1,078,851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8.66%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23.2%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89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7479279"/>
              </p:ext>
            </p:extLst>
          </p:nvPr>
        </p:nvGraphicFramePr>
        <p:xfrm>
          <a:off x="1588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226485"/>
            <a:ext cx="8845687" cy="565204"/>
          </a:xfrm>
        </p:spPr>
        <p:txBody>
          <a:bodyPr lIns="0" tIns="0" rIns="0">
            <a:noAutofit/>
          </a:bodyPr>
          <a:lstStyle/>
          <a:p>
            <a:r>
              <a:rPr lang="en-US" sz="3600" dirty="0">
                <a:latin typeface="+mn-lt"/>
              </a:rPr>
              <a:t>MODEL </a:t>
            </a:r>
            <a:r>
              <a:rPr lang="en-US" sz="3600" dirty="0" smtClean="0">
                <a:latin typeface="+mn-lt"/>
              </a:rPr>
              <a:t>VALIDATIONS- 1 Month Out of Time</a:t>
            </a:r>
            <a:endParaRPr lang="en-US" sz="36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0713" y="3564389"/>
            <a:ext cx="8435477" cy="3693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Xgboost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algorithm was picked based on model performance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669" y="4519457"/>
            <a:ext cx="8308426" cy="179879"/>
            <a:chOff x="425668" y="3321270"/>
            <a:chExt cx="8308426" cy="134909"/>
          </a:xfrm>
        </p:grpSpPr>
        <p:sp>
          <p:nvSpPr>
            <p:cNvPr id="3" name="Rectangle 2"/>
            <p:cNvSpPr/>
            <p:nvPr/>
          </p:nvSpPr>
          <p:spPr>
            <a:xfrm>
              <a:off x="425668" y="3321270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deciles  by  median score from 20 models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0068" y="3321275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percentiles by  median score from 20 models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1253" y="3321280"/>
              <a:ext cx="1471589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Gains  using median score from 20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3258" y="3321285"/>
              <a:ext cx="1660836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Lift using median score from 20 models</a:t>
              </a: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36128"/>
              </p:ext>
            </p:extLst>
          </p:nvPr>
        </p:nvGraphicFramePr>
        <p:xfrm>
          <a:off x="609600" y="914400"/>
          <a:ext cx="4876800" cy="2447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476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Decile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Customers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Number of Responder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 Responders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Gain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Cumulative 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Lift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136933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136,933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31.89%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32.22%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31.9%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76158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213,091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17.73%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50.14%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24.8%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55976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269,067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13.04%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63.32%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20.9%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35803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304,870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8.34%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71.74%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17.7%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28762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333,632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78.51%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15.5%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27683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361,315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85.02%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14.0%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21937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383,252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90.19%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12.7%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16342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399,594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3.81%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94.03%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11.6%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13665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413,259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97.25%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11694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424,953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0" y="4971007"/>
            <a:ext cx="2131627" cy="1522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1" y="5046485"/>
            <a:ext cx="1920286" cy="1371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16" y="5046485"/>
            <a:ext cx="2236943" cy="1447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09" y="5046485"/>
            <a:ext cx="2236943" cy="13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7" y="311494"/>
            <a:ext cx="8845687" cy="383436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 smtClean="0"/>
              <a:t>Model Validations – 3 Months</a:t>
            </a:r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75889" y="5208386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63" y="5223016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28061" y="3844506"/>
            <a:ext cx="4433900" cy="1951786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97621" y="1981200"/>
            <a:ext cx="3293579" cy="323561"/>
            <a:chOff x="5622636" y="935864"/>
            <a:chExt cx="3136873" cy="243074"/>
          </a:xfrm>
        </p:grpSpPr>
        <p:sp>
          <p:nvSpPr>
            <p:cNvPr id="39" name="Rectangle 38"/>
            <p:cNvSpPr/>
            <p:nvPr/>
          </p:nvSpPr>
          <p:spPr>
            <a:xfrm>
              <a:off x="5622636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06/1/2015- 06/30/2016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7/1/2016- </a:t>
              </a:r>
              <a:r>
                <a:rPr lang="en-US" sz="800" dirty="0" smtClean="0">
                  <a:latin typeface="Trebuchet MS" panose="020B0603020202020204" pitchFamily="34" charset="0"/>
                </a:rPr>
                <a:t>9/30/2016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2548916" y="2766230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Training Window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75889" y="2766231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Validation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2376" y="1175289"/>
            <a:ext cx="4245615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b="0" dirty="0" smtClean="0"/>
              <a:t>Scope: BR US</a:t>
            </a:r>
          </a:p>
          <a:p>
            <a:r>
              <a:rPr lang="en-US" sz="900" b="0" dirty="0" smtClean="0"/>
              <a:t>Algorithm: Classification Models/GBM</a:t>
            </a:r>
          </a:p>
          <a:p>
            <a:r>
              <a:rPr lang="en-US" sz="900" b="0" dirty="0" smtClean="0"/>
              <a:t>Data: Yearly Transaction Data +  3 months Browse Data</a:t>
            </a:r>
          </a:p>
          <a:p>
            <a:r>
              <a:rPr lang="en-US" sz="900" b="0" dirty="0" smtClean="0"/>
              <a:t>Platforms &amp; Packages: Hive, R</a:t>
            </a:r>
            <a:endParaRPr lang="en-US" sz="900" b="0" dirty="0"/>
          </a:p>
        </p:txBody>
      </p:sp>
      <p:sp>
        <p:nvSpPr>
          <p:cNvPr id="14" name="Rectangle 13"/>
          <p:cNvSpPr/>
          <p:nvPr/>
        </p:nvSpPr>
        <p:spPr>
          <a:xfrm>
            <a:off x="2743200" y="4648200"/>
            <a:ext cx="252479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Training Dataset : 20,000 customer-keys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Testing  Dataset : 4,657,520 customer-keys</a:t>
            </a:r>
          </a:p>
        </p:txBody>
      </p:sp>
      <p:sp>
        <p:nvSpPr>
          <p:cNvPr id="45" name="TextBox 7"/>
          <p:cNvSpPr txBox="1"/>
          <p:nvPr/>
        </p:nvSpPr>
        <p:spPr>
          <a:xfrm>
            <a:off x="4691279" y="1080345"/>
            <a:ext cx="4105275" cy="2308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lvl="1">
              <a:defRPr sz="900">
                <a:solidFill>
                  <a:schemeClr val="accent1">
                    <a:lumMod val="75000"/>
                  </a:schemeClr>
                </a:solidFill>
                <a:latin typeface="+mj-lt"/>
              </a:defRPr>
            </a:lvl2pPr>
            <a:lvl3pPr marL="1085850" lvl="2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3pPr>
            <a:lvl4pPr marL="1543050" lvl="3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n-US" b="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497621" y="2362200"/>
            <a:ext cx="3293579" cy="323561"/>
            <a:chOff x="5622636" y="935864"/>
            <a:chExt cx="3136873" cy="243074"/>
          </a:xfrm>
        </p:grpSpPr>
        <p:sp>
          <p:nvSpPr>
            <p:cNvPr id="32" name="Rectangle 31"/>
            <p:cNvSpPr/>
            <p:nvPr/>
          </p:nvSpPr>
          <p:spPr>
            <a:xfrm>
              <a:off x="5622636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02/1/2016- 01/31/2017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2/1/2017- 4/30/2017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921666" y="2057400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 Time Window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80887" y="2450703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Out of Time </a:t>
            </a:r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18495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4747104"/>
              </p:ext>
            </p:extLst>
          </p:nvPr>
        </p:nvGraphicFramePr>
        <p:xfrm>
          <a:off x="1588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226485"/>
            <a:ext cx="8845687" cy="565204"/>
          </a:xfrm>
        </p:spPr>
        <p:txBody>
          <a:bodyPr lIns="0" tIns="0" rIns="0">
            <a:normAutofit fontScale="90000"/>
          </a:bodyPr>
          <a:lstStyle/>
          <a:p>
            <a:r>
              <a:rPr lang="en-US" dirty="0">
                <a:latin typeface="+mn-lt"/>
              </a:rPr>
              <a:t>MODEL </a:t>
            </a:r>
            <a:r>
              <a:rPr lang="en-US" dirty="0" smtClean="0">
                <a:latin typeface="+mn-lt"/>
              </a:rPr>
              <a:t>VALIDATIONS- 3 Months In Time</a:t>
            </a:r>
            <a:endParaRPr lang="en-US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0713" y="3564389"/>
            <a:ext cx="8435477" cy="3693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Xgboost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algorithm was picked based on model performance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669" y="4519457"/>
            <a:ext cx="8308426" cy="179879"/>
            <a:chOff x="425668" y="3321270"/>
            <a:chExt cx="8308426" cy="134909"/>
          </a:xfrm>
        </p:grpSpPr>
        <p:sp>
          <p:nvSpPr>
            <p:cNvPr id="3" name="Rectangle 2"/>
            <p:cNvSpPr/>
            <p:nvPr/>
          </p:nvSpPr>
          <p:spPr>
            <a:xfrm>
              <a:off x="425668" y="3321270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deciles  by  median score from 20 models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0068" y="3321275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percentiles by  median score from 20 models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1253" y="3321280"/>
              <a:ext cx="1471589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Gains  using median score from 20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3258" y="3321285"/>
              <a:ext cx="1660836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Lift using median score from 20 models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9" y="4888994"/>
            <a:ext cx="1920263" cy="1371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31" y="4888994"/>
            <a:ext cx="1903169" cy="13594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59" y="4888994"/>
            <a:ext cx="2181942" cy="13023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91" y="4888995"/>
            <a:ext cx="2193799" cy="135940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50635"/>
              </p:ext>
            </p:extLst>
          </p:nvPr>
        </p:nvGraphicFramePr>
        <p:xfrm>
          <a:off x="685800" y="990600"/>
          <a:ext cx="4876800" cy="236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476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Decile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Customers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Number of Responder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 Responders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Gain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Cumulative 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Lift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298,632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298,632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64.12%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27.68%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64.1%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193,226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491,858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41.49%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45.59%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52.8%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148,529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640,387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31.89%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59.36%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45.8%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107,914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748,301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23.17%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69.36%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40.2%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87,904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836,205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18.87%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77.51%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35.9%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67,643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903,848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14.52%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83.78%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32.3%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51,936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955,784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11.15%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88.59%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29.3%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45,970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1,001,754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92.85%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26.9%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37,258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1,039,012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96.31%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24.8%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465,752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39,839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1,078,851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8.55%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23.2%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92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7479279"/>
              </p:ext>
            </p:extLst>
          </p:nvPr>
        </p:nvGraphicFramePr>
        <p:xfrm>
          <a:off x="1588" y="2118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2118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21166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226485"/>
            <a:ext cx="8845687" cy="565204"/>
          </a:xfrm>
        </p:spPr>
        <p:txBody>
          <a:bodyPr lIns="0" tIns="0" rIns="0">
            <a:noAutofit/>
          </a:bodyPr>
          <a:lstStyle/>
          <a:p>
            <a:r>
              <a:rPr lang="en-US" sz="3600" dirty="0">
                <a:latin typeface="+mn-lt"/>
              </a:rPr>
              <a:t>MODEL </a:t>
            </a:r>
            <a:r>
              <a:rPr lang="en-US" sz="3600" dirty="0" smtClean="0">
                <a:latin typeface="+mn-lt"/>
              </a:rPr>
              <a:t>VALIDATIONS- 3 Month Out of Time</a:t>
            </a:r>
            <a:endParaRPr lang="en-US" sz="36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0713" y="3564389"/>
            <a:ext cx="8435477" cy="3693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Xgboost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algorithm was picked based on model performance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5669" y="4519457"/>
            <a:ext cx="8308426" cy="179879"/>
            <a:chOff x="425668" y="3321270"/>
            <a:chExt cx="8308426" cy="134909"/>
          </a:xfrm>
        </p:grpSpPr>
        <p:sp>
          <p:nvSpPr>
            <p:cNvPr id="3" name="Rectangle 2"/>
            <p:cNvSpPr/>
            <p:nvPr/>
          </p:nvSpPr>
          <p:spPr>
            <a:xfrm>
              <a:off x="425668" y="3321270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deciles  by  median score from 20 models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0068" y="3321275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percentiles by  median score from 20 models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1253" y="3321280"/>
              <a:ext cx="1471589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Gains  using median score from 20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3258" y="3321285"/>
              <a:ext cx="1660836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Lift using median score from 20 models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70973"/>
              </p:ext>
            </p:extLst>
          </p:nvPr>
        </p:nvGraphicFramePr>
        <p:xfrm>
          <a:off x="609600" y="914400"/>
          <a:ext cx="4876800" cy="2447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476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 err="1">
                          <a:effectLst/>
                        </a:rPr>
                        <a:t>Decile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Customers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Number of Responder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 Responders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Response Rate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Response Gain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Cumulative Response Rate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>
                          <a:effectLst/>
                        </a:rPr>
                        <a:t>Lift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271598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271,598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63.25%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26.68%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63.2%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189500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461,098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44.13%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45.30%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135869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596,967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31.64%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58.65%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46.3%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95940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692,907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22.34%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68.08%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40.3%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72414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765,321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16.86%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75.19%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35.6%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74344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839,665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17.31%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82.50%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32.6%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57805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897,470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13.46%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88.18%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29.9%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45015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942,485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92.60%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27.4%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39242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981,727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9.14%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96.46%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25.4%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429427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36067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Lucida San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1,017,794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23.7%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1" y="4876800"/>
            <a:ext cx="2057424" cy="1469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21" y="4876800"/>
            <a:ext cx="2057424" cy="1469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876800"/>
            <a:ext cx="1948721" cy="13919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76" y="4962441"/>
            <a:ext cx="1828824" cy="130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7" y="311494"/>
            <a:ext cx="8845687" cy="383436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 smtClean="0"/>
              <a:t>Model Validations – 6 Months</a:t>
            </a:r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75889" y="5208386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63" y="5223016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28061" y="3844506"/>
            <a:ext cx="4433900" cy="1951786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97621" y="1981200"/>
            <a:ext cx="3293579" cy="323561"/>
            <a:chOff x="5622636" y="935864"/>
            <a:chExt cx="3136873" cy="243074"/>
          </a:xfrm>
        </p:grpSpPr>
        <p:sp>
          <p:nvSpPr>
            <p:cNvPr id="39" name="Rectangle 38"/>
            <p:cNvSpPr/>
            <p:nvPr/>
          </p:nvSpPr>
          <p:spPr>
            <a:xfrm>
              <a:off x="5622636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06/1/2015- 06/30/2016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7/1/2016- 12/31/2016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548916" y="2766230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Training Window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75889" y="2766231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Validation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2376" y="1175289"/>
            <a:ext cx="4245615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b="0" dirty="0" smtClean="0"/>
              <a:t>Scope: BR US</a:t>
            </a:r>
          </a:p>
          <a:p>
            <a:r>
              <a:rPr lang="en-US" sz="900" b="0" dirty="0" smtClean="0"/>
              <a:t>Algorithm: Classification Models/GBM</a:t>
            </a:r>
          </a:p>
          <a:p>
            <a:r>
              <a:rPr lang="en-US" sz="900" b="0" dirty="0" smtClean="0"/>
              <a:t>Data: Yearly Transaction Data +  3 months Browse Data</a:t>
            </a:r>
          </a:p>
          <a:p>
            <a:r>
              <a:rPr lang="en-US" sz="900" b="0" dirty="0" smtClean="0"/>
              <a:t>Platforms &amp; Packages: Hive, R</a:t>
            </a:r>
            <a:endParaRPr lang="en-US" sz="900" b="0" dirty="0"/>
          </a:p>
        </p:txBody>
      </p:sp>
      <p:sp>
        <p:nvSpPr>
          <p:cNvPr id="14" name="Rectangle 13"/>
          <p:cNvSpPr/>
          <p:nvPr/>
        </p:nvSpPr>
        <p:spPr>
          <a:xfrm>
            <a:off x="2743200" y="4648200"/>
            <a:ext cx="252479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Training Dataset : 20,000 customer-keys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Testing  Dataset : 4,657,520 customer-keys</a:t>
            </a:r>
          </a:p>
        </p:txBody>
      </p:sp>
      <p:sp>
        <p:nvSpPr>
          <p:cNvPr id="45" name="TextBox 7"/>
          <p:cNvSpPr txBox="1"/>
          <p:nvPr/>
        </p:nvSpPr>
        <p:spPr>
          <a:xfrm>
            <a:off x="4691279" y="1080345"/>
            <a:ext cx="4105275" cy="230832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lvl="1">
              <a:defRPr sz="900">
                <a:solidFill>
                  <a:schemeClr val="accent1">
                    <a:lumMod val="75000"/>
                  </a:schemeClr>
                </a:solidFill>
                <a:latin typeface="+mj-lt"/>
              </a:defRPr>
            </a:lvl2pPr>
            <a:lvl3pPr marL="1085850" lvl="2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3pPr>
            <a:lvl4pPr marL="1543050" lvl="3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n-US" b="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497621" y="2362200"/>
            <a:ext cx="3293579" cy="323561"/>
            <a:chOff x="5622636" y="935864"/>
            <a:chExt cx="3136873" cy="243074"/>
          </a:xfrm>
        </p:grpSpPr>
        <p:sp>
          <p:nvSpPr>
            <p:cNvPr id="32" name="Rectangle 31"/>
            <p:cNvSpPr/>
            <p:nvPr/>
          </p:nvSpPr>
          <p:spPr>
            <a:xfrm>
              <a:off x="5622636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02/1/2016- 01/31/2017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endParaRPr lang="en-US" sz="8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921666" y="2057400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In Time Window</a:t>
            </a:r>
            <a:endParaRPr lang="en-US" sz="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80887" y="2450703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</a:rPr>
              <a:t>Out of Time </a:t>
            </a:r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1286258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1454</Words>
  <Application>Microsoft Office PowerPoint</Application>
  <PresentationFormat>On-screen Show (4:3)</PresentationFormat>
  <Paragraphs>668</Paragraphs>
  <Slides>11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think-cell Slide</vt:lpstr>
      <vt:lpstr>PowerPoint Presentation</vt:lpstr>
      <vt:lpstr>BACKGROUND</vt:lpstr>
      <vt:lpstr>Model Validations – 1 Month</vt:lpstr>
      <vt:lpstr>MODEL VALIDATIONS- 1 Month In Time</vt:lpstr>
      <vt:lpstr>MODEL VALIDATIONS- 1 Month Out of Time</vt:lpstr>
      <vt:lpstr>Model Validations – 3 Months</vt:lpstr>
      <vt:lpstr>MODEL VALIDATIONS- 3 Months In Time</vt:lpstr>
      <vt:lpstr>MODEL VALIDATIONS- 3 Month Out of Time</vt:lpstr>
      <vt:lpstr>Model Validations – 6 Months</vt:lpstr>
      <vt:lpstr>MODEL VALIDATIONS- 6 Months In Time</vt:lpstr>
      <vt:lpstr>MODEL VALIDATIONS- 6 Month Out of Time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Koul</dc:creator>
  <cp:lastModifiedBy>Nikhil Koul</cp:lastModifiedBy>
  <cp:revision>17</cp:revision>
  <dcterms:created xsi:type="dcterms:W3CDTF">2017-05-29T04:25:02Z</dcterms:created>
  <dcterms:modified xsi:type="dcterms:W3CDTF">2017-06-09T18:42:05Z</dcterms:modified>
</cp:coreProperties>
</file>