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6"/>
  </p:notesMasterIdLst>
  <p:handoutMasterIdLst>
    <p:handoutMasterId r:id="rId17"/>
  </p:handoutMasterIdLst>
  <p:sldIdLst>
    <p:sldId id="659" r:id="rId2"/>
    <p:sldId id="756" r:id="rId3"/>
    <p:sldId id="779" r:id="rId4"/>
    <p:sldId id="771" r:id="rId5"/>
    <p:sldId id="772" r:id="rId6"/>
    <p:sldId id="774" r:id="rId7"/>
    <p:sldId id="780" r:id="rId8"/>
    <p:sldId id="785" r:id="rId9"/>
    <p:sldId id="784" r:id="rId10"/>
    <p:sldId id="786" r:id="rId11"/>
    <p:sldId id="768" r:id="rId12"/>
    <p:sldId id="778" r:id="rId13"/>
    <p:sldId id="767" r:id="rId14"/>
    <p:sldId id="764" r:id="rId15"/>
  </p:sldIdLst>
  <p:sldSz cx="9144000" cy="5143500" type="screen16x9"/>
  <p:notesSz cx="7010400" cy="9296400"/>
  <p:custDataLst>
    <p:tags r:id="rId18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A9A"/>
    <a:srgbClr val="FDFDFD"/>
    <a:srgbClr val="DEE4EE"/>
    <a:srgbClr val="DFE5EF"/>
    <a:srgbClr val="FC9A2D"/>
    <a:srgbClr val="FFFFFF"/>
    <a:srgbClr val="FAAF8E"/>
    <a:srgbClr val="FCB6C2"/>
    <a:srgbClr val="85FFBC"/>
    <a:srgbClr val="5A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44" autoAdjust="0"/>
    <p:restoredTop sz="81910" autoAdjust="0"/>
  </p:normalViewPr>
  <p:slideViewPr>
    <p:cSldViewPr snapToGrid="0" showGuides="1">
      <p:cViewPr>
        <p:scale>
          <a:sx n="160" d="100"/>
          <a:sy n="160" d="100"/>
        </p:scale>
        <p:origin x="-936" y="-504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orient="horz" pos="708"/>
        <p:guide orient="horz" pos="2951"/>
        <p:guide orient="horz" pos="1684"/>
        <p:guide orient="horz" pos="138"/>
        <p:guide pos="298"/>
        <p:guide pos="1897"/>
        <p:guide pos="3312"/>
        <p:guide pos="5495"/>
        <p:guide pos="5383"/>
        <p:guide pos="3648"/>
        <p:guide pos="290"/>
        <p:guide pos="5482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orient="horz" pos="2928"/>
        <p:guide pos="21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LTV\ON%20LTV%2020160101%20Validation%20AL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LTV\ON%20LTV%2020160101%20Validation%20AL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Datasets\Excel%20Files\AT%20LTV%2020160101%20Valida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Datasets\Excel%20Files\AT%20LTV%2020160101%20Valid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Datasets\Excel%20Files\GP%20LTV%2020160101%20Valid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Datasets\Excel%20Files\GP%20LTV%2020160101%20Valid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Datasets\Excel%20Files\BR%20LTV%2020160101%20Valid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Datasets\Excel%20Files\BR%20LTV%2020160101%20Valid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26194416534814"/>
          <c:y val="1.9643639583884504E-2"/>
          <c:w val="0.83366312937763132"/>
          <c:h val="0.9070748960796291"/>
        </c:manualLayout>
      </c:layout>
      <c:lineChart>
        <c:grouping val="standard"/>
        <c:varyColors val="0"/>
        <c:ser>
          <c:idx val="0"/>
          <c:order val="0"/>
          <c:tx>
            <c:strRef>
              <c:f>'ON not ALL - 26M'!$C$1</c:f>
              <c:strCache>
                <c:ptCount val="1"/>
                <c:pt idx="0">
                  <c:v>Forecasted LTV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'ON not ALL - 26M'!$C$2:$C$101</c:f>
              <c:numCache>
                <c:formatCode>"$"#,##0</c:formatCode>
                <c:ptCount val="100"/>
                <c:pt idx="0">
                  <c:v>106070159.90000001</c:v>
                </c:pt>
                <c:pt idx="1">
                  <c:v>70731656.400000006</c:v>
                </c:pt>
                <c:pt idx="2">
                  <c:v>58888206.200000003</c:v>
                </c:pt>
                <c:pt idx="3">
                  <c:v>51542663.399999999</c:v>
                </c:pt>
                <c:pt idx="4">
                  <c:v>46301870.600000001</c:v>
                </c:pt>
                <c:pt idx="5">
                  <c:v>42252301.200000003</c:v>
                </c:pt>
                <c:pt idx="6">
                  <c:v>38980044.399999999</c:v>
                </c:pt>
                <c:pt idx="7">
                  <c:v>36242560.5</c:v>
                </c:pt>
                <c:pt idx="8">
                  <c:v>33915246.399999999</c:v>
                </c:pt>
                <c:pt idx="9">
                  <c:v>31901470.600000001</c:v>
                </c:pt>
                <c:pt idx="10">
                  <c:v>30132655.100000001</c:v>
                </c:pt>
                <c:pt idx="11">
                  <c:v>28554335</c:v>
                </c:pt>
                <c:pt idx="12">
                  <c:v>27137089.300000001</c:v>
                </c:pt>
                <c:pt idx="13">
                  <c:v>25857792.199999999</c:v>
                </c:pt>
                <c:pt idx="14">
                  <c:v>24695814.199999999</c:v>
                </c:pt>
                <c:pt idx="15">
                  <c:v>23633294.5</c:v>
                </c:pt>
                <c:pt idx="16">
                  <c:v>22654774.5</c:v>
                </c:pt>
                <c:pt idx="17">
                  <c:v>21751835</c:v>
                </c:pt>
                <c:pt idx="18">
                  <c:v>20908303.100000001</c:v>
                </c:pt>
                <c:pt idx="19">
                  <c:v>20121642.100000001</c:v>
                </c:pt>
                <c:pt idx="20">
                  <c:v>19376162</c:v>
                </c:pt>
                <c:pt idx="21">
                  <c:v>18667408.5</c:v>
                </c:pt>
                <c:pt idx="22">
                  <c:v>17989841.800000001</c:v>
                </c:pt>
                <c:pt idx="23">
                  <c:v>17346663.800000001</c:v>
                </c:pt>
                <c:pt idx="24">
                  <c:v>16731290</c:v>
                </c:pt>
                <c:pt idx="25">
                  <c:v>16143903.6</c:v>
                </c:pt>
                <c:pt idx="26">
                  <c:v>15577680.699999999</c:v>
                </c:pt>
                <c:pt idx="27">
                  <c:v>15028428.699999999</c:v>
                </c:pt>
                <c:pt idx="28">
                  <c:v>14497584.800000001</c:v>
                </c:pt>
                <c:pt idx="29">
                  <c:v>14031887.9</c:v>
                </c:pt>
                <c:pt idx="30">
                  <c:v>13769292</c:v>
                </c:pt>
                <c:pt idx="31">
                  <c:v>13536850.4</c:v>
                </c:pt>
                <c:pt idx="32">
                  <c:v>13336648.6</c:v>
                </c:pt>
                <c:pt idx="33">
                  <c:v>13025868.5</c:v>
                </c:pt>
                <c:pt idx="34">
                  <c:v>12730326</c:v>
                </c:pt>
                <c:pt idx="35">
                  <c:v>12398650.699999999</c:v>
                </c:pt>
                <c:pt idx="36">
                  <c:v>12053034.1</c:v>
                </c:pt>
                <c:pt idx="37">
                  <c:v>11745700.9</c:v>
                </c:pt>
                <c:pt idx="38">
                  <c:v>11422302.199999999</c:v>
                </c:pt>
                <c:pt idx="39">
                  <c:v>11125937.300000001</c:v>
                </c:pt>
                <c:pt idx="40">
                  <c:v>10833635.9</c:v>
                </c:pt>
                <c:pt idx="41">
                  <c:v>10498124.800000001</c:v>
                </c:pt>
                <c:pt idx="42">
                  <c:v>10187158.9</c:v>
                </c:pt>
                <c:pt idx="43">
                  <c:v>9863114.6999999993</c:v>
                </c:pt>
                <c:pt idx="44">
                  <c:v>9574766.5</c:v>
                </c:pt>
                <c:pt idx="45">
                  <c:v>9261928</c:v>
                </c:pt>
                <c:pt idx="46">
                  <c:v>8975302.4000000004</c:v>
                </c:pt>
                <c:pt idx="47">
                  <c:v>8669362.1999999993</c:v>
                </c:pt>
                <c:pt idx="48">
                  <c:v>8392480.1999999993</c:v>
                </c:pt>
                <c:pt idx="49">
                  <c:v>8096565.9000000004</c:v>
                </c:pt>
                <c:pt idx="50">
                  <c:v>7815529.9000000004</c:v>
                </c:pt>
                <c:pt idx="51">
                  <c:v>7510122.5999999996</c:v>
                </c:pt>
                <c:pt idx="52">
                  <c:v>7211297.2000000002</c:v>
                </c:pt>
                <c:pt idx="53">
                  <c:v>6907047.5</c:v>
                </c:pt>
                <c:pt idx="54">
                  <c:v>6590830.7000000002</c:v>
                </c:pt>
                <c:pt idx="55">
                  <c:v>6301663.2999999998</c:v>
                </c:pt>
                <c:pt idx="56">
                  <c:v>6032265.5999999996</c:v>
                </c:pt>
                <c:pt idx="57">
                  <c:v>5773908.2999999998</c:v>
                </c:pt>
                <c:pt idx="58">
                  <c:v>5539504.2999999998</c:v>
                </c:pt>
                <c:pt idx="59">
                  <c:v>5325052.3</c:v>
                </c:pt>
                <c:pt idx="60">
                  <c:v>5121935.3</c:v>
                </c:pt>
                <c:pt idx="61">
                  <c:v>4947609</c:v>
                </c:pt>
                <c:pt idx="62">
                  <c:v>4765160.2</c:v>
                </c:pt>
                <c:pt idx="63">
                  <c:v>4569311.9000000004</c:v>
                </c:pt>
                <c:pt idx="64">
                  <c:v>4372161.2</c:v>
                </c:pt>
                <c:pt idx="65">
                  <c:v>4183967</c:v>
                </c:pt>
                <c:pt idx="66">
                  <c:v>3991937.6</c:v>
                </c:pt>
                <c:pt idx="67">
                  <c:v>3841130.6</c:v>
                </c:pt>
                <c:pt idx="68">
                  <c:v>3699862.2</c:v>
                </c:pt>
                <c:pt idx="69">
                  <c:v>3566088.1</c:v>
                </c:pt>
                <c:pt idx="70">
                  <c:v>3443934.9</c:v>
                </c:pt>
                <c:pt idx="71">
                  <c:v>3308219.3</c:v>
                </c:pt>
                <c:pt idx="72">
                  <c:v>3167302.7</c:v>
                </c:pt>
                <c:pt idx="73">
                  <c:v>3033116.1</c:v>
                </c:pt>
                <c:pt idx="74">
                  <c:v>2919674.8</c:v>
                </c:pt>
                <c:pt idx="75">
                  <c:v>2802057.1</c:v>
                </c:pt>
                <c:pt idx="76">
                  <c:v>2688283.3</c:v>
                </c:pt>
                <c:pt idx="77">
                  <c:v>2580315.6</c:v>
                </c:pt>
                <c:pt idx="78">
                  <c:v>2461946.9</c:v>
                </c:pt>
                <c:pt idx="79">
                  <c:v>2355408</c:v>
                </c:pt>
                <c:pt idx="80">
                  <c:v>2255741.5</c:v>
                </c:pt>
                <c:pt idx="81">
                  <c:v>2178159.1</c:v>
                </c:pt>
                <c:pt idx="82">
                  <c:v>2096629.7</c:v>
                </c:pt>
                <c:pt idx="83">
                  <c:v>2016032.5</c:v>
                </c:pt>
                <c:pt idx="84">
                  <c:v>1941479.5</c:v>
                </c:pt>
                <c:pt idx="85">
                  <c:v>1857311.6</c:v>
                </c:pt>
                <c:pt idx="86">
                  <c:v>1771765.4</c:v>
                </c:pt>
                <c:pt idx="87">
                  <c:v>1696444.3</c:v>
                </c:pt>
                <c:pt idx="88">
                  <c:v>1621240.8</c:v>
                </c:pt>
                <c:pt idx="89">
                  <c:v>1536993.2</c:v>
                </c:pt>
                <c:pt idx="90">
                  <c:v>1462766.2</c:v>
                </c:pt>
                <c:pt idx="91">
                  <c:v>1394746.1</c:v>
                </c:pt>
                <c:pt idx="92">
                  <c:v>1350788.3</c:v>
                </c:pt>
                <c:pt idx="93">
                  <c:v>1323556.8999999999</c:v>
                </c:pt>
                <c:pt idx="94">
                  <c:v>1306505.8999999999</c:v>
                </c:pt>
                <c:pt idx="95">
                  <c:v>1285292</c:v>
                </c:pt>
                <c:pt idx="96">
                  <c:v>1264942.1000000001</c:v>
                </c:pt>
                <c:pt idx="97">
                  <c:v>1239448.3</c:v>
                </c:pt>
                <c:pt idx="98">
                  <c:v>1213337.3</c:v>
                </c:pt>
                <c:pt idx="99">
                  <c:v>897102.5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'ON not ALL - 26M'!$D$1</c:f>
              <c:strCache>
                <c:ptCount val="1"/>
                <c:pt idx="0">
                  <c:v>Actual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'ON not ALL - 26M'!$D$2:$D$101</c:f>
              <c:numCache>
                <c:formatCode>"$"#,##0</c:formatCode>
                <c:ptCount val="100"/>
                <c:pt idx="0">
                  <c:v>106786226</c:v>
                </c:pt>
                <c:pt idx="1">
                  <c:v>68922252</c:v>
                </c:pt>
                <c:pt idx="2">
                  <c:v>56717582</c:v>
                </c:pt>
                <c:pt idx="3">
                  <c:v>49104178</c:v>
                </c:pt>
                <c:pt idx="4">
                  <c:v>43830624</c:v>
                </c:pt>
                <c:pt idx="5">
                  <c:v>39626261</c:v>
                </c:pt>
                <c:pt idx="6">
                  <c:v>36052769</c:v>
                </c:pt>
                <c:pt idx="7">
                  <c:v>33326723</c:v>
                </c:pt>
                <c:pt idx="8">
                  <c:v>30825970</c:v>
                </c:pt>
                <c:pt idx="9">
                  <c:v>28919933</c:v>
                </c:pt>
                <c:pt idx="10">
                  <c:v>27144741</c:v>
                </c:pt>
                <c:pt idx="11">
                  <c:v>25507102</c:v>
                </c:pt>
                <c:pt idx="12">
                  <c:v>23954357</c:v>
                </c:pt>
                <c:pt idx="13">
                  <c:v>22609914</c:v>
                </c:pt>
                <c:pt idx="14">
                  <c:v>21418648</c:v>
                </c:pt>
                <c:pt idx="15">
                  <c:v>20203934</c:v>
                </c:pt>
                <c:pt idx="16">
                  <c:v>19270577</c:v>
                </c:pt>
                <c:pt idx="17">
                  <c:v>18436190</c:v>
                </c:pt>
                <c:pt idx="18">
                  <c:v>17524013</c:v>
                </c:pt>
                <c:pt idx="19">
                  <c:v>16669152</c:v>
                </c:pt>
                <c:pt idx="20">
                  <c:v>16040239</c:v>
                </c:pt>
                <c:pt idx="21">
                  <c:v>15419056</c:v>
                </c:pt>
                <c:pt idx="22">
                  <c:v>14751863</c:v>
                </c:pt>
                <c:pt idx="23">
                  <c:v>14169532</c:v>
                </c:pt>
                <c:pt idx="24">
                  <c:v>13318103</c:v>
                </c:pt>
                <c:pt idx="25">
                  <c:v>12127168</c:v>
                </c:pt>
                <c:pt idx="26">
                  <c:v>12391393</c:v>
                </c:pt>
                <c:pt idx="27">
                  <c:v>11868377</c:v>
                </c:pt>
                <c:pt idx="28">
                  <c:v>11449844</c:v>
                </c:pt>
                <c:pt idx="29">
                  <c:v>9707584</c:v>
                </c:pt>
                <c:pt idx="30">
                  <c:v>9234548</c:v>
                </c:pt>
                <c:pt idx="31">
                  <c:v>9240186</c:v>
                </c:pt>
                <c:pt idx="32">
                  <c:v>9020806</c:v>
                </c:pt>
                <c:pt idx="33">
                  <c:v>9654458</c:v>
                </c:pt>
                <c:pt idx="34">
                  <c:v>9276641</c:v>
                </c:pt>
                <c:pt idx="35">
                  <c:v>9483547</c:v>
                </c:pt>
                <c:pt idx="36">
                  <c:v>9367900</c:v>
                </c:pt>
                <c:pt idx="37">
                  <c:v>8811029</c:v>
                </c:pt>
                <c:pt idx="38">
                  <c:v>8658263</c:v>
                </c:pt>
                <c:pt idx="39">
                  <c:v>8204284</c:v>
                </c:pt>
                <c:pt idx="40">
                  <c:v>8555441</c:v>
                </c:pt>
                <c:pt idx="41">
                  <c:v>8306855</c:v>
                </c:pt>
                <c:pt idx="42">
                  <c:v>7972644</c:v>
                </c:pt>
                <c:pt idx="43">
                  <c:v>7988406</c:v>
                </c:pt>
                <c:pt idx="44">
                  <c:v>7746363</c:v>
                </c:pt>
                <c:pt idx="45">
                  <c:v>7517062</c:v>
                </c:pt>
                <c:pt idx="46">
                  <c:v>7448785</c:v>
                </c:pt>
                <c:pt idx="47">
                  <c:v>7166285</c:v>
                </c:pt>
                <c:pt idx="48">
                  <c:v>6706491</c:v>
                </c:pt>
                <c:pt idx="49">
                  <c:v>7064317</c:v>
                </c:pt>
                <c:pt idx="50">
                  <c:v>6943135</c:v>
                </c:pt>
                <c:pt idx="51">
                  <c:v>6597038</c:v>
                </c:pt>
                <c:pt idx="52">
                  <c:v>6590307</c:v>
                </c:pt>
                <c:pt idx="53">
                  <c:v>6309711</c:v>
                </c:pt>
                <c:pt idx="54">
                  <c:v>6352626</c:v>
                </c:pt>
                <c:pt idx="55">
                  <c:v>5693681</c:v>
                </c:pt>
                <c:pt idx="56">
                  <c:v>5802730</c:v>
                </c:pt>
                <c:pt idx="57">
                  <c:v>5641594</c:v>
                </c:pt>
                <c:pt idx="58">
                  <c:v>5405344</c:v>
                </c:pt>
                <c:pt idx="59">
                  <c:v>5325599</c:v>
                </c:pt>
                <c:pt idx="60">
                  <c:v>5304545</c:v>
                </c:pt>
                <c:pt idx="61">
                  <c:v>4974659</c:v>
                </c:pt>
                <c:pt idx="62">
                  <c:v>4976661</c:v>
                </c:pt>
                <c:pt idx="63">
                  <c:v>4998389</c:v>
                </c:pt>
                <c:pt idx="64">
                  <c:v>4976738</c:v>
                </c:pt>
                <c:pt idx="65">
                  <c:v>4628618</c:v>
                </c:pt>
                <c:pt idx="66">
                  <c:v>4367469</c:v>
                </c:pt>
                <c:pt idx="67">
                  <c:v>4345967</c:v>
                </c:pt>
                <c:pt idx="68">
                  <c:v>4265701</c:v>
                </c:pt>
                <c:pt idx="69">
                  <c:v>3758530</c:v>
                </c:pt>
                <c:pt idx="70">
                  <c:v>4334761</c:v>
                </c:pt>
                <c:pt idx="71">
                  <c:v>4201419</c:v>
                </c:pt>
                <c:pt idx="72">
                  <c:v>4338382</c:v>
                </c:pt>
                <c:pt idx="73">
                  <c:v>4269812</c:v>
                </c:pt>
                <c:pt idx="74">
                  <c:v>3802454</c:v>
                </c:pt>
                <c:pt idx="75">
                  <c:v>4041607</c:v>
                </c:pt>
                <c:pt idx="76">
                  <c:v>4068626</c:v>
                </c:pt>
                <c:pt idx="77">
                  <c:v>3762766</c:v>
                </c:pt>
                <c:pt idx="78">
                  <c:v>4157246</c:v>
                </c:pt>
                <c:pt idx="79">
                  <c:v>3754578</c:v>
                </c:pt>
                <c:pt idx="80">
                  <c:v>3643117</c:v>
                </c:pt>
                <c:pt idx="81">
                  <c:v>3879336</c:v>
                </c:pt>
                <c:pt idx="82">
                  <c:v>3604688</c:v>
                </c:pt>
                <c:pt idx="83">
                  <c:v>3614427</c:v>
                </c:pt>
                <c:pt idx="84">
                  <c:v>3560650</c:v>
                </c:pt>
                <c:pt idx="85">
                  <c:v>3604182</c:v>
                </c:pt>
                <c:pt idx="86">
                  <c:v>3326015</c:v>
                </c:pt>
                <c:pt idx="87">
                  <c:v>3301770</c:v>
                </c:pt>
                <c:pt idx="88">
                  <c:v>3237140</c:v>
                </c:pt>
                <c:pt idx="89">
                  <c:v>3241277</c:v>
                </c:pt>
                <c:pt idx="90">
                  <c:v>3256924</c:v>
                </c:pt>
                <c:pt idx="91">
                  <c:v>3010464</c:v>
                </c:pt>
                <c:pt idx="92">
                  <c:v>2832042</c:v>
                </c:pt>
                <c:pt idx="93">
                  <c:v>2731375</c:v>
                </c:pt>
                <c:pt idx="94">
                  <c:v>2872935</c:v>
                </c:pt>
                <c:pt idx="95">
                  <c:v>3077223</c:v>
                </c:pt>
                <c:pt idx="96">
                  <c:v>2962374</c:v>
                </c:pt>
                <c:pt idx="97">
                  <c:v>3128419</c:v>
                </c:pt>
                <c:pt idx="98">
                  <c:v>3265427</c:v>
                </c:pt>
                <c:pt idx="99">
                  <c:v>4366721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212096"/>
        <c:axId val="116213632"/>
      </c:lineChart>
      <c:catAx>
        <c:axId val="116212096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 w="28575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+mj-lt"/>
              </a:defRPr>
            </a:pPr>
            <a:endParaRPr lang="en-US"/>
          </a:p>
        </c:txPr>
        <c:crossAx val="11621363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16213632"/>
        <c:scaling>
          <c:orientation val="minMax"/>
          <c:max val="125000000"/>
          <c:min val="0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latin typeface="+mn-lt"/>
              </a:defRPr>
            </a:pPr>
            <a:endParaRPr lang="en-US"/>
          </a:p>
        </c:txPr>
        <c:crossAx val="116212096"/>
        <c:crosses val="autoZero"/>
        <c:crossBetween val="between"/>
        <c:majorUnit val="2500000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bg1"/>
      </a:solidFill>
      <a:prstDash val="solid"/>
    </a:ln>
    <a:effectLst/>
  </c:spPr>
  <c:txPr>
    <a:bodyPr/>
    <a:lstStyle/>
    <a:p>
      <a:pPr>
        <a:defRPr sz="600">
          <a:solidFill>
            <a:schemeClr val="dk1"/>
          </a:solidFill>
          <a:latin typeface="Avenir LT Std 45 Book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18972990408621"/>
          <c:y val="1.8887038829703665E-2"/>
          <c:w val="0.8200654576921258"/>
          <c:h val="0.89534725257023651"/>
        </c:manualLayout>
      </c:layout>
      <c:lineChart>
        <c:grouping val="standard"/>
        <c:varyColors val="0"/>
        <c:ser>
          <c:idx val="0"/>
          <c:order val="0"/>
          <c:tx>
            <c:strRef>
              <c:f>'AT not ALL - 2M'!$C$1</c:f>
              <c:strCache>
                <c:ptCount val="1"/>
                <c:pt idx="0">
                  <c:v>Forecasted LTV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'AT not ALL - 2M'!$C$2:$C$101</c:f>
              <c:numCache>
                <c:formatCode>"$"#,##0</c:formatCode>
                <c:ptCount val="100"/>
                <c:pt idx="0">
                  <c:v>13970877.439999999</c:v>
                </c:pt>
                <c:pt idx="1">
                  <c:v>8615008.0600000005</c:v>
                </c:pt>
                <c:pt idx="2">
                  <c:v>7008656.5999999996</c:v>
                </c:pt>
                <c:pt idx="3">
                  <c:v>6043301.7999999998</c:v>
                </c:pt>
                <c:pt idx="4">
                  <c:v>5367489.03</c:v>
                </c:pt>
                <c:pt idx="5">
                  <c:v>4854891.8</c:v>
                </c:pt>
                <c:pt idx="6">
                  <c:v>4450809.12</c:v>
                </c:pt>
                <c:pt idx="7">
                  <c:v>4120946.54</c:v>
                </c:pt>
                <c:pt idx="8">
                  <c:v>3842769.38</c:v>
                </c:pt>
                <c:pt idx="9">
                  <c:v>3597750.74</c:v>
                </c:pt>
                <c:pt idx="10">
                  <c:v>3384710.8</c:v>
                </c:pt>
                <c:pt idx="11">
                  <c:v>3196395.19</c:v>
                </c:pt>
                <c:pt idx="12">
                  <c:v>3030132.24</c:v>
                </c:pt>
                <c:pt idx="13">
                  <c:v>2881009.92</c:v>
                </c:pt>
                <c:pt idx="14">
                  <c:v>2746825.73</c:v>
                </c:pt>
                <c:pt idx="15">
                  <c:v>2624593.58</c:v>
                </c:pt>
                <c:pt idx="16">
                  <c:v>2510891.1</c:v>
                </c:pt>
                <c:pt idx="17">
                  <c:v>2403182.4</c:v>
                </c:pt>
                <c:pt idx="18">
                  <c:v>2300634.94</c:v>
                </c:pt>
                <c:pt idx="19">
                  <c:v>2202806.0699999998</c:v>
                </c:pt>
                <c:pt idx="20">
                  <c:v>2106552.81</c:v>
                </c:pt>
                <c:pt idx="21">
                  <c:v>2014164.15</c:v>
                </c:pt>
                <c:pt idx="22">
                  <c:v>1926300.96</c:v>
                </c:pt>
                <c:pt idx="23">
                  <c:v>1840541.16</c:v>
                </c:pt>
                <c:pt idx="24">
                  <c:v>1756342.95</c:v>
                </c:pt>
                <c:pt idx="25">
                  <c:v>1675567.12</c:v>
                </c:pt>
                <c:pt idx="26">
                  <c:v>1597297.52</c:v>
                </c:pt>
                <c:pt idx="27">
                  <c:v>1521721.25</c:v>
                </c:pt>
                <c:pt idx="28">
                  <c:v>1458551.29</c:v>
                </c:pt>
                <c:pt idx="29">
                  <c:v>1429740.99</c:v>
                </c:pt>
                <c:pt idx="30">
                  <c:v>1404970.13</c:v>
                </c:pt>
                <c:pt idx="31">
                  <c:v>1376686.09</c:v>
                </c:pt>
                <c:pt idx="32">
                  <c:v>1328959.67</c:v>
                </c:pt>
                <c:pt idx="33">
                  <c:v>1286847.44</c:v>
                </c:pt>
                <c:pt idx="34">
                  <c:v>1239481.7</c:v>
                </c:pt>
                <c:pt idx="35">
                  <c:v>1189609.95</c:v>
                </c:pt>
                <c:pt idx="36">
                  <c:v>1142288.3799999999</c:v>
                </c:pt>
                <c:pt idx="37">
                  <c:v>1096389.96</c:v>
                </c:pt>
                <c:pt idx="38">
                  <c:v>1054210.45</c:v>
                </c:pt>
                <c:pt idx="39">
                  <c:v>1008415.37</c:v>
                </c:pt>
                <c:pt idx="40">
                  <c:v>960788.51</c:v>
                </c:pt>
                <c:pt idx="41">
                  <c:v>915040.26</c:v>
                </c:pt>
                <c:pt idx="42">
                  <c:v>871251.24</c:v>
                </c:pt>
                <c:pt idx="43">
                  <c:v>825767.08</c:v>
                </c:pt>
                <c:pt idx="44">
                  <c:v>781724</c:v>
                </c:pt>
                <c:pt idx="45">
                  <c:v>740221.34</c:v>
                </c:pt>
                <c:pt idx="46">
                  <c:v>701876.23</c:v>
                </c:pt>
                <c:pt idx="47">
                  <c:v>664939.99</c:v>
                </c:pt>
                <c:pt idx="48">
                  <c:v>628509.82999999996</c:v>
                </c:pt>
                <c:pt idx="49">
                  <c:v>595686.37</c:v>
                </c:pt>
                <c:pt idx="50">
                  <c:v>563993.53</c:v>
                </c:pt>
                <c:pt idx="51">
                  <c:v>534131.09</c:v>
                </c:pt>
                <c:pt idx="52">
                  <c:v>504948.76</c:v>
                </c:pt>
                <c:pt idx="53">
                  <c:v>477704.7</c:v>
                </c:pt>
                <c:pt idx="54">
                  <c:v>454798.4</c:v>
                </c:pt>
                <c:pt idx="55">
                  <c:v>432804.94</c:v>
                </c:pt>
                <c:pt idx="56">
                  <c:v>410572.28</c:v>
                </c:pt>
                <c:pt idx="57">
                  <c:v>391164.26</c:v>
                </c:pt>
                <c:pt idx="58">
                  <c:v>374274.7</c:v>
                </c:pt>
                <c:pt idx="59">
                  <c:v>359591.96</c:v>
                </c:pt>
                <c:pt idx="60">
                  <c:v>346154.84</c:v>
                </c:pt>
                <c:pt idx="61">
                  <c:v>334167.59000000003</c:v>
                </c:pt>
                <c:pt idx="62">
                  <c:v>324046.42</c:v>
                </c:pt>
                <c:pt idx="63">
                  <c:v>313223.51</c:v>
                </c:pt>
                <c:pt idx="64">
                  <c:v>301664.94</c:v>
                </c:pt>
                <c:pt idx="65">
                  <c:v>286968.64</c:v>
                </c:pt>
                <c:pt idx="66">
                  <c:v>275722.57</c:v>
                </c:pt>
                <c:pt idx="67">
                  <c:v>265671.01</c:v>
                </c:pt>
                <c:pt idx="68">
                  <c:v>254067.91</c:v>
                </c:pt>
                <c:pt idx="69">
                  <c:v>245062.73</c:v>
                </c:pt>
                <c:pt idx="70">
                  <c:v>235298.65</c:v>
                </c:pt>
                <c:pt idx="71">
                  <c:v>226500.21</c:v>
                </c:pt>
                <c:pt idx="72">
                  <c:v>216592.29</c:v>
                </c:pt>
                <c:pt idx="73">
                  <c:v>206617.79</c:v>
                </c:pt>
                <c:pt idx="74">
                  <c:v>197896.9</c:v>
                </c:pt>
                <c:pt idx="75">
                  <c:v>190188.73</c:v>
                </c:pt>
                <c:pt idx="76">
                  <c:v>183281.81</c:v>
                </c:pt>
                <c:pt idx="77">
                  <c:v>174471.23</c:v>
                </c:pt>
                <c:pt idx="78">
                  <c:v>166194.89000000001</c:v>
                </c:pt>
                <c:pt idx="79">
                  <c:v>157802.54999999999</c:v>
                </c:pt>
                <c:pt idx="80">
                  <c:v>149886.37</c:v>
                </c:pt>
                <c:pt idx="81">
                  <c:v>143692.48000000001</c:v>
                </c:pt>
                <c:pt idx="82">
                  <c:v>138040.16</c:v>
                </c:pt>
                <c:pt idx="83">
                  <c:v>132636.89000000001</c:v>
                </c:pt>
                <c:pt idx="84">
                  <c:v>127776.65</c:v>
                </c:pt>
                <c:pt idx="85">
                  <c:v>122515.22</c:v>
                </c:pt>
                <c:pt idx="86">
                  <c:v>117974.7</c:v>
                </c:pt>
                <c:pt idx="87">
                  <c:v>112812.61</c:v>
                </c:pt>
                <c:pt idx="88">
                  <c:v>107784.88</c:v>
                </c:pt>
                <c:pt idx="89">
                  <c:v>102940.87</c:v>
                </c:pt>
                <c:pt idx="90">
                  <c:v>98724.52</c:v>
                </c:pt>
                <c:pt idx="91">
                  <c:v>95403.23</c:v>
                </c:pt>
                <c:pt idx="92">
                  <c:v>92120.53</c:v>
                </c:pt>
                <c:pt idx="93">
                  <c:v>88651.93</c:v>
                </c:pt>
                <c:pt idx="94">
                  <c:v>85688.08</c:v>
                </c:pt>
                <c:pt idx="95">
                  <c:v>82800.42</c:v>
                </c:pt>
                <c:pt idx="96">
                  <c:v>80770.990000000005</c:v>
                </c:pt>
                <c:pt idx="97">
                  <c:v>78697.06</c:v>
                </c:pt>
                <c:pt idx="98">
                  <c:v>75937.59</c:v>
                </c:pt>
                <c:pt idx="99">
                  <c:v>55870.95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'AT not ALL - 2M'!$D$1</c:f>
              <c:strCache>
                <c:ptCount val="1"/>
                <c:pt idx="0">
                  <c:v>Actual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'AT not ALL - 2M'!$D$2:$D$101</c:f>
              <c:numCache>
                <c:formatCode>"$"#,##0</c:formatCode>
                <c:ptCount val="100"/>
                <c:pt idx="0">
                  <c:v>17339623.300000001</c:v>
                </c:pt>
                <c:pt idx="1">
                  <c:v>9872777.5999999996</c:v>
                </c:pt>
                <c:pt idx="2">
                  <c:v>7662214.7000000002</c:v>
                </c:pt>
                <c:pt idx="3">
                  <c:v>6536608.2000000002</c:v>
                </c:pt>
                <c:pt idx="4">
                  <c:v>5655897.9000000004</c:v>
                </c:pt>
                <c:pt idx="5">
                  <c:v>4995121.5999999996</c:v>
                </c:pt>
                <c:pt idx="6">
                  <c:v>4558554.2</c:v>
                </c:pt>
                <c:pt idx="7">
                  <c:v>4156925.3</c:v>
                </c:pt>
                <c:pt idx="8">
                  <c:v>3852822.1</c:v>
                </c:pt>
                <c:pt idx="9">
                  <c:v>3693357.5</c:v>
                </c:pt>
                <c:pt idx="10">
                  <c:v>3428049.9</c:v>
                </c:pt>
                <c:pt idx="11">
                  <c:v>3220210.3</c:v>
                </c:pt>
                <c:pt idx="12">
                  <c:v>3041553.3</c:v>
                </c:pt>
                <c:pt idx="13">
                  <c:v>2823679.4</c:v>
                </c:pt>
                <c:pt idx="14">
                  <c:v>2698570.7</c:v>
                </c:pt>
                <c:pt idx="15">
                  <c:v>2607168</c:v>
                </c:pt>
                <c:pt idx="16">
                  <c:v>2477105.6</c:v>
                </c:pt>
                <c:pt idx="17">
                  <c:v>2363386.2999999998</c:v>
                </c:pt>
                <c:pt idx="18">
                  <c:v>2309093.4</c:v>
                </c:pt>
                <c:pt idx="19">
                  <c:v>2281534.1</c:v>
                </c:pt>
                <c:pt idx="20">
                  <c:v>2185861.1</c:v>
                </c:pt>
                <c:pt idx="21">
                  <c:v>2131914.7999999998</c:v>
                </c:pt>
                <c:pt idx="22">
                  <c:v>2082878.2</c:v>
                </c:pt>
                <c:pt idx="23">
                  <c:v>2016193.7</c:v>
                </c:pt>
                <c:pt idx="24">
                  <c:v>1984666.1</c:v>
                </c:pt>
                <c:pt idx="25">
                  <c:v>1889291.1</c:v>
                </c:pt>
                <c:pt idx="26">
                  <c:v>1863387.5</c:v>
                </c:pt>
                <c:pt idx="27">
                  <c:v>1811930.3</c:v>
                </c:pt>
                <c:pt idx="28">
                  <c:v>1617701.7</c:v>
                </c:pt>
                <c:pt idx="29">
                  <c:v>1224909.8</c:v>
                </c:pt>
                <c:pt idx="30">
                  <c:v>1274545.7</c:v>
                </c:pt>
                <c:pt idx="31">
                  <c:v>1503181.8</c:v>
                </c:pt>
                <c:pt idx="32">
                  <c:v>1427945.1</c:v>
                </c:pt>
                <c:pt idx="33">
                  <c:v>1515987.4</c:v>
                </c:pt>
                <c:pt idx="34">
                  <c:v>1458703.8</c:v>
                </c:pt>
                <c:pt idx="35">
                  <c:v>1405003.6</c:v>
                </c:pt>
                <c:pt idx="36">
                  <c:v>1434178.7</c:v>
                </c:pt>
                <c:pt idx="37">
                  <c:v>1384445.4</c:v>
                </c:pt>
                <c:pt idx="38">
                  <c:v>1370061.2</c:v>
                </c:pt>
                <c:pt idx="39">
                  <c:v>1336293.1000000001</c:v>
                </c:pt>
                <c:pt idx="40">
                  <c:v>1389070</c:v>
                </c:pt>
                <c:pt idx="41">
                  <c:v>1288724.8999999999</c:v>
                </c:pt>
                <c:pt idx="42">
                  <c:v>1308683.3999999999</c:v>
                </c:pt>
                <c:pt idx="43">
                  <c:v>1256812.1000000001</c:v>
                </c:pt>
                <c:pt idx="44">
                  <c:v>1308368.3999999999</c:v>
                </c:pt>
                <c:pt idx="45">
                  <c:v>1278880</c:v>
                </c:pt>
                <c:pt idx="46">
                  <c:v>1168503.8999999999</c:v>
                </c:pt>
                <c:pt idx="47">
                  <c:v>1170753.7</c:v>
                </c:pt>
                <c:pt idx="48">
                  <c:v>1175938.3999999999</c:v>
                </c:pt>
                <c:pt idx="49">
                  <c:v>1163424</c:v>
                </c:pt>
                <c:pt idx="50">
                  <c:v>1096836.8999999999</c:v>
                </c:pt>
                <c:pt idx="51">
                  <c:v>1037014.4</c:v>
                </c:pt>
                <c:pt idx="52">
                  <c:v>1049455.1000000001</c:v>
                </c:pt>
                <c:pt idx="53">
                  <c:v>1000900.9</c:v>
                </c:pt>
                <c:pt idx="54">
                  <c:v>934900.5</c:v>
                </c:pt>
                <c:pt idx="55">
                  <c:v>985227.6</c:v>
                </c:pt>
                <c:pt idx="56">
                  <c:v>965334.1</c:v>
                </c:pt>
                <c:pt idx="57">
                  <c:v>949198.9</c:v>
                </c:pt>
                <c:pt idx="58">
                  <c:v>844228.8</c:v>
                </c:pt>
                <c:pt idx="59">
                  <c:v>817167.5</c:v>
                </c:pt>
                <c:pt idx="60">
                  <c:v>830623.4</c:v>
                </c:pt>
                <c:pt idx="61">
                  <c:v>786546.8</c:v>
                </c:pt>
                <c:pt idx="62">
                  <c:v>830209</c:v>
                </c:pt>
                <c:pt idx="63">
                  <c:v>816589.6</c:v>
                </c:pt>
                <c:pt idx="64">
                  <c:v>915340.6</c:v>
                </c:pt>
                <c:pt idx="65">
                  <c:v>912116.8</c:v>
                </c:pt>
                <c:pt idx="66">
                  <c:v>857259.3</c:v>
                </c:pt>
                <c:pt idx="67">
                  <c:v>892058.5</c:v>
                </c:pt>
                <c:pt idx="68">
                  <c:v>857550.6</c:v>
                </c:pt>
                <c:pt idx="69">
                  <c:v>849600.7</c:v>
                </c:pt>
                <c:pt idx="70">
                  <c:v>842509.6</c:v>
                </c:pt>
                <c:pt idx="71">
                  <c:v>849660.5</c:v>
                </c:pt>
                <c:pt idx="72">
                  <c:v>829299.1</c:v>
                </c:pt>
                <c:pt idx="73">
                  <c:v>859604.2</c:v>
                </c:pt>
                <c:pt idx="74">
                  <c:v>821023.4</c:v>
                </c:pt>
                <c:pt idx="75">
                  <c:v>781606.6</c:v>
                </c:pt>
                <c:pt idx="76">
                  <c:v>757534.8</c:v>
                </c:pt>
                <c:pt idx="77">
                  <c:v>798628.4</c:v>
                </c:pt>
                <c:pt idx="78">
                  <c:v>795995.9</c:v>
                </c:pt>
                <c:pt idx="79">
                  <c:v>798657.1</c:v>
                </c:pt>
                <c:pt idx="80">
                  <c:v>777057.6</c:v>
                </c:pt>
                <c:pt idx="81">
                  <c:v>801800</c:v>
                </c:pt>
                <c:pt idx="82">
                  <c:v>780142.8</c:v>
                </c:pt>
                <c:pt idx="83">
                  <c:v>760147.1</c:v>
                </c:pt>
                <c:pt idx="84">
                  <c:v>803144.2</c:v>
                </c:pt>
                <c:pt idx="85">
                  <c:v>750433.3</c:v>
                </c:pt>
                <c:pt idx="86">
                  <c:v>734925.1</c:v>
                </c:pt>
                <c:pt idx="87">
                  <c:v>733888.9</c:v>
                </c:pt>
                <c:pt idx="88">
                  <c:v>727635.7</c:v>
                </c:pt>
                <c:pt idx="89">
                  <c:v>720634.4</c:v>
                </c:pt>
                <c:pt idx="90">
                  <c:v>717693.1</c:v>
                </c:pt>
                <c:pt idx="91">
                  <c:v>684988.5</c:v>
                </c:pt>
                <c:pt idx="92">
                  <c:v>706106.5</c:v>
                </c:pt>
                <c:pt idx="93">
                  <c:v>865149.6</c:v>
                </c:pt>
                <c:pt idx="94">
                  <c:v>803722.8</c:v>
                </c:pt>
                <c:pt idx="95">
                  <c:v>816572.9</c:v>
                </c:pt>
                <c:pt idx="96">
                  <c:v>824118.9</c:v>
                </c:pt>
                <c:pt idx="97">
                  <c:v>859014.7</c:v>
                </c:pt>
                <c:pt idx="98">
                  <c:v>880875.6</c:v>
                </c:pt>
                <c:pt idx="99">
                  <c:v>1111914.6000000001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90112"/>
        <c:axId val="135691648"/>
      </c:lineChart>
      <c:catAx>
        <c:axId val="135690112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 w="28575">
            <a:solidFill>
              <a:schemeClr val="bg1"/>
            </a:solidFill>
          </a:ln>
        </c:spPr>
        <c:txPr>
          <a:bodyPr/>
          <a:lstStyle/>
          <a:p>
            <a:pPr>
              <a:defRPr sz="600">
                <a:latin typeface="+mn-lt"/>
              </a:defRPr>
            </a:pPr>
            <a:endParaRPr lang="en-US"/>
          </a:p>
        </c:txPr>
        <c:crossAx val="135691648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5691648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>
                <a:latin typeface="+mn-lt"/>
              </a:defRPr>
            </a:pPr>
            <a:endParaRPr lang="en-US"/>
          </a:p>
        </c:txPr>
        <c:crossAx val="135690112"/>
        <c:crosses val="autoZero"/>
        <c:crossBetween val="between"/>
        <c:majorUnit val="300000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bg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5643516723183"/>
          <c:y val="5.9275288526816024E-2"/>
          <c:w val="0.85311479594894613"/>
          <c:h val="0.8726391717583164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Prod'!$C$1</c:f>
              <c:strCache>
                <c:ptCount val="1"/>
                <c:pt idx="0">
                  <c:v>exp_ltv_12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Prod'!$C$2:$C$101</c:f>
              <c:numCache>
                <c:formatCode>_("$"* #,##0.00_);_("$"* \(#,##0.00\);_("$"* "-"??_);_(@_)</c:formatCode>
                <c:ptCount val="100"/>
                <c:pt idx="0">
                  <c:v>26274323.699999999</c:v>
                </c:pt>
                <c:pt idx="1">
                  <c:v>15656072.210000001</c:v>
                </c:pt>
                <c:pt idx="2">
                  <c:v>12504479.369999999</c:v>
                </c:pt>
                <c:pt idx="3">
                  <c:v>10657313.23</c:v>
                </c:pt>
                <c:pt idx="4">
                  <c:v>9391125.5199999996</c:v>
                </c:pt>
                <c:pt idx="5">
                  <c:v>8435741.5</c:v>
                </c:pt>
                <c:pt idx="6">
                  <c:v>7682907.7199999997</c:v>
                </c:pt>
                <c:pt idx="7">
                  <c:v>7060369.5700000003</c:v>
                </c:pt>
                <c:pt idx="8">
                  <c:v>6544629.6100000003</c:v>
                </c:pt>
                <c:pt idx="9">
                  <c:v>6096025.6299999999</c:v>
                </c:pt>
                <c:pt idx="10">
                  <c:v>5704627.5099999998</c:v>
                </c:pt>
                <c:pt idx="11">
                  <c:v>5364267.2699999996</c:v>
                </c:pt>
                <c:pt idx="12">
                  <c:v>5057648.3899999997</c:v>
                </c:pt>
                <c:pt idx="13">
                  <c:v>4784886</c:v>
                </c:pt>
                <c:pt idx="14">
                  <c:v>4539549.17</c:v>
                </c:pt>
                <c:pt idx="15">
                  <c:v>4313582.32</c:v>
                </c:pt>
                <c:pt idx="16">
                  <c:v>4107268.59</c:v>
                </c:pt>
                <c:pt idx="17">
                  <c:v>3921557.2</c:v>
                </c:pt>
                <c:pt idx="18">
                  <c:v>3742386.61</c:v>
                </c:pt>
                <c:pt idx="19">
                  <c:v>3571039.56</c:v>
                </c:pt>
                <c:pt idx="20">
                  <c:v>3415063.29</c:v>
                </c:pt>
                <c:pt idx="21">
                  <c:v>3261538.28</c:v>
                </c:pt>
                <c:pt idx="22">
                  <c:v>3112735.23</c:v>
                </c:pt>
                <c:pt idx="23">
                  <c:v>2968215.6</c:v>
                </c:pt>
                <c:pt idx="24">
                  <c:v>2827182.17</c:v>
                </c:pt>
                <c:pt idx="25">
                  <c:v>2687080.9</c:v>
                </c:pt>
                <c:pt idx="26">
                  <c:v>2549448.2599999998</c:v>
                </c:pt>
                <c:pt idx="27">
                  <c:v>2449240.25</c:v>
                </c:pt>
                <c:pt idx="28">
                  <c:v>2385069.17</c:v>
                </c:pt>
                <c:pt idx="29">
                  <c:v>2335134.9300000002</c:v>
                </c:pt>
                <c:pt idx="30">
                  <c:v>2264463.11</c:v>
                </c:pt>
                <c:pt idx="31">
                  <c:v>2205200.34</c:v>
                </c:pt>
                <c:pt idx="32">
                  <c:v>2158033.61</c:v>
                </c:pt>
                <c:pt idx="33">
                  <c:v>2112239.11</c:v>
                </c:pt>
                <c:pt idx="34">
                  <c:v>2063563.01</c:v>
                </c:pt>
                <c:pt idx="35">
                  <c:v>2012432.17</c:v>
                </c:pt>
                <c:pt idx="36">
                  <c:v>1966903.85</c:v>
                </c:pt>
                <c:pt idx="37">
                  <c:v>1918127.87</c:v>
                </c:pt>
                <c:pt idx="38">
                  <c:v>1863669.42</c:v>
                </c:pt>
                <c:pt idx="39">
                  <c:v>1806288.89</c:v>
                </c:pt>
                <c:pt idx="40">
                  <c:v>1740589.3</c:v>
                </c:pt>
                <c:pt idx="41">
                  <c:v>1700203.27</c:v>
                </c:pt>
                <c:pt idx="42">
                  <c:v>1669556.58</c:v>
                </c:pt>
                <c:pt idx="43">
                  <c:v>1638069.33</c:v>
                </c:pt>
                <c:pt idx="44">
                  <c:v>1574036.34</c:v>
                </c:pt>
                <c:pt idx="45">
                  <c:v>1511212.86</c:v>
                </c:pt>
                <c:pt idx="46">
                  <c:v>1441095.2</c:v>
                </c:pt>
                <c:pt idx="47">
                  <c:v>1373746.56</c:v>
                </c:pt>
                <c:pt idx="48">
                  <c:v>1308317.81</c:v>
                </c:pt>
                <c:pt idx="49">
                  <c:v>1240757.71</c:v>
                </c:pt>
                <c:pt idx="50">
                  <c:v>1175298.7</c:v>
                </c:pt>
                <c:pt idx="51">
                  <c:v>1119888.79</c:v>
                </c:pt>
                <c:pt idx="52">
                  <c:v>1059575.82</c:v>
                </c:pt>
                <c:pt idx="53">
                  <c:v>1003150.56</c:v>
                </c:pt>
                <c:pt idx="54">
                  <c:v>949711.35999999999</c:v>
                </c:pt>
                <c:pt idx="55">
                  <c:v>901918.58</c:v>
                </c:pt>
                <c:pt idx="56">
                  <c:v>853699.62</c:v>
                </c:pt>
                <c:pt idx="57">
                  <c:v>809811.77</c:v>
                </c:pt>
                <c:pt idx="58">
                  <c:v>768799.08</c:v>
                </c:pt>
                <c:pt idx="59">
                  <c:v>730005.18</c:v>
                </c:pt>
                <c:pt idx="60">
                  <c:v>691612.22</c:v>
                </c:pt>
                <c:pt idx="61">
                  <c:v>658172.65</c:v>
                </c:pt>
                <c:pt idx="62">
                  <c:v>629613.80000000005</c:v>
                </c:pt>
                <c:pt idx="63">
                  <c:v>599739.35</c:v>
                </c:pt>
                <c:pt idx="64">
                  <c:v>573037.48</c:v>
                </c:pt>
                <c:pt idx="65">
                  <c:v>550535.78</c:v>
                </c:pt>
                <c:pt idx="66">
                  <c:v>531238.84</c:v>
                </c:pt>
                <c:pt idx="67">
                  <c:v>513295.16</c:v>
                </c:pt>
                <c:pt idx="68">
                  <c:v>498760.73</c:v>
                </c:pt>
                <c:pt idx="69">
                  <c:v>484264.7</c:v>
                </c:pt>
                <c:pt idx="70">
                  <c:v>470446.13</c:v>
                </c:pt>
                <c:pt idx="71">
                  <c:v>451570.23</c:v>
                </c:pt>
                <c:pt idx="72">
                  <c:v>433763.77</c:v>
                </c:pt>
                <c:pt idx="73">
                  <c:v>419809.86</c:v>
                </c:pt>
                <c:pt idx="74">
                  <c:v>403954.97</c:v>
                </c:pt>
                <c:pt idx="75">
                  <c:v>390429.62</c:v>
                </c:pt>
                <c:pt idx="76">
                  <c:v>376816.98</c:v>
                </c:pt>
                <c:pt idx="77">
                  <c:v>364082.67</c:v>
                </c:pt>
                <c:pt idx="78">
                  <c:v>350218.27</c:v>
                </c:pt>
                <c:pt idx="79">
                  <c:v>335828.81</c:v>
                </c:pt>
                <c:pt idx="80">
                  <c:v>323052.21000000002</c:v>
                </c:pt>
                <c:pt idx="81">
                  <c:v>311907.01</c:v>
                </c:pt>
                <c:pt idx="82">
                  <c:v>301410.46999999997</c:v>
                </c:pt>
                <c:pt idx="83">
                  <c:v>288406.75</c:v>
                </c:pt>
                <c:pt idx="84">
                  <c:v>275901.82</c:v>
                </c:pt>
                <c:pt idx="85">
                  <c:v>263355.89</c:v>
                </c:pt>
                <c:pt idx="86">
                  <c:v>251788.95</c:v>
                </c:pt>
                <c:pt idx="87">
                  <c:v>242982.61</c:v>
                </c:pt>
                <c:pt idx="88">
                  <c:v>233978.01</c:v>
                </c:pt>
                <c:pt idx="89">
                  <c:v>226433</c:v>
                </c:pt>
                <c:pt idx="90">
                  <c:v>218216.04</c:v>
                </c:pt>
                <c:pt idx="91">
                  <c:v>210597.66</c:v>
                </c:pt>
                <c:pt idx="92">
                  <c:v>202698.04</c:v>
                </c:pt>
                <c:pt idx="93">
                  <c:v>194624.14</c:v>
                </c:pt>
                <c:pt idx="94">
                  <c:v>186583.61</c:v>
                </c:pt>
                <c:pt idx="95">
                  <c:v>179735.57</c:v>
                </c:pt>
                <c:pt idx="96">
                  <c:v>174029.46</c:v>
                </c:pt>
                <c:pt idx="97">
                  <c:v>169174.79</c:v>
                </c:pt>
                <c:pt idx="98">
                  <c:v>163740.74</c:v>
                </c:pt>
                <c:pt idx="99">
                  <c:v>114674.09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Prod'!$D$1</c:f>
              <c:strCache>
                <c:ptCount val="1"/>
                <c:pt idx="0">
                  <c:v>spend_12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Prod'!$D$2:$D$101</c:f>
              <c:numCache>
                <c:formatCode>_("$"* #,##0.00_);_("$"* \(#,##0.00\);_("$"* "-"??_);_(@_)</c:formatCode>
                <c:ptCount val="100"/>
                <c:pt idx="0">
                  <c:v>29560557.859999999</c:v>
                </c:pt>
                <c:pt idx="1">
                  <c:v>16824414.949999999</c:v>
                </c:pt>
                <c:pt idx="2">
                  <c:v>13293972.109999999</c:v>
                </c:pt>
                <c:pt idx="3">
                  <c:v>11149331.07</c:v>
                </c:pt>
                <c:pt idx="4">
                  <c:v>9871542.1199999992</c:v>
                </c:pt>
                <c:pt idx="5">
                  <c:v>8854967.1899999995</c:v>
                </c:pt>
                <c:pt idx="6">
                  <c:v>8005109.1200000001</c:v>
                </c:pt>
                <c:pt idx="7">
                  <c:v>7359965.21</c:v>
                </c:pt>
                <c:pt idx="8">
                  <c:v>6765310.8700000001</c:v>
                </c:pt>
                <c:pt idx="9">
                  <c:v>6282799.7300000004</c:v>
                </c:pt>
                <c:pt idx="10">
                  <c:v>5923556.5800000001</c:v>
                </c:pt>
                <c:pt idx="11">
                  <c:v>5655121.54</c:v>
                </c:pt>
                <c:pt idx="12">
                  <c:v>5289252.7</c:v>
                </c:pt>
                <c:pt idx="13">
                  <c:v>5002354.18</c:v>
                </c:pt>
                <c:pt idx="14">
                  <c:v>4731802.0999999996</c:v>
                </c:pt>
                <c:pt idx="15">
                  <c:v>4531712.7300000004</c:v>
                </c:pt>
                <c:pt idx="16">
                  <c:v>4191641.02</c:v>
                </c:pt>
                <c:pt idx="17">
                  <c:v>4068710.69</c:v>
                </c:pt>
                <c:pt idx="18">
                  <c:v>4061304.69</c:v>
                </c:pt>
                <c:pt idx="19">
                  <c:v>3705418.82</c:v>
                </c:pt>
                <c:pt idx="20">
                  <c:v>3634925.7</c:v>
                </c:pt>
                <c:pt idx="21">
                  <c:v>3612757.34</c:v>
                </c:pt>
                <c:pt idx="22">
                  <c:v>3527237.87</c:v>
                </c:pt>
                <c:pt idx="23">
                  <c:v>3378682.58</c:v>
                </c:pt>
                <c:pt idx="24">
                  <c:v>3351922.78</c:v>
                </c:pt>
                <c:pt idx="25">
                  <c:v>3212209.3</c:v>
                </c:pt>
                <c:pt idx="26">
                  <c:v>3155052.82</c:v>
                </c:pt>
                <c:pt idx="27">
                  <c:v>2480374.9</c:v>
                </c:pt>
                <c:pt idx="28">
                  <c:v>2447549.86</c:v>
                </c:pt>
                <c:pt idx="29">
                  <c:v>2316961.38</c:v>
                </c:pt>
                <c:pt idx="30">
                  <c:v>2210005.46</c:v>
                </c:pt>
                <c:pt idx="31">
                  <c:v>1897446.93</c:v>
                </c:pt>
                <c:pt idx="32">
                  <c:v>2032027.93</c:v>
                </c:pt>
                <c:pt idx="33">
                  <c:v>1997550.14</c:v>
                </c:pt>
                <c:pt idx="34">
                  <c:v>1924537.96</c:v>
                </c:pt>
                <c:pt idx="35">
                  <c:v>1862482.49</c:v>
                </c:pt>
                <c:pt idx="36">
                  <c:v>1795808.57</c:v>
                </c:pt>
                <c:pt idx="37">
                  <c:v>1865591.3</c:v>
                </c:pt>
                <c:pt idx="38">
                  <c:v>2040283.15</c:v>
                </c:pt>
                <c:pt idx="39">
                  <c:v>1958507.13</c:v>
                </c:pt>
                <c:pt idx="40">
                  <c:v>2109692.7000000002</c:v>
                </c:pt>
                <c:pt idx="41">
                  <c:v>1666505.46</c:v>
                </c:pt>
                <c:pt idx="42">
                  <c:v>1921594.77</c:v>
                </c:pt>
                <c:pt idx="43">
                  <c:v>1832408.33</c:v>
                </c:pt>
                <c:pt idx="44">
                  <c:v>2184948.63</c:v>
                </c:pt>
                <c:pt idx="45">
                  <c:v>2232375.7400000002</c:v>
                </c:pt>
                <c:pt idx="46">
                  <c:v>2084423.44</c:v>
                </c:pt>
                <c:pt idx="47">
                  <c:v>2121526.98</c:v>
                </c:pt>
                <c:pt idx="48">
                  <c:v>2108620.69</c:v>
                </c:pt>
                <c:pt idx="49">
                  <c:v>2138426.7400000002</c:v>
                </c:pt>
                <c:pt idx="50">
                  <c:v>2035560.51</c:v>
                </c:pt>
                <c:pt idx="51">
                  <c:v>1918241.73</c:v>
                </c:pt>
                <c:pt idx="52">
                  <c:v>1915709.67</c:v>
                </c:pt>
                <c:pt idx="53">
                  <c:v>1880407.34</c:v>
                </c:pt>
                <c:pt idx="54">
                  <c:v>1856179.4</c:v>
                </c:pt>
                <c:pt idx="55">
                  <c:v>1826508.73</c:v>
                </c:pt>
                <c:pt idx="56">
                  <c:v>1768296.1</c:v>
                </c:pt>
                <c:pt idx="57">
                  <c:v>1782462.76</c:v>
                </c:pt>
                <c:pt idx="58">
                  <c:v>1729674.37</c:v>
                </c:pt>
                <c:pt idx="59">
                  <c:v>1597675.62</c:v>
                </c:pt>
                <c:pt idx="60">
                  <c:v>1567205.97</c:v>
                </c:pt>
                <c:pt idx="61">
                  <c:v>1463500.99</c:v>
                </c:pt>
                <c:pt idx="62">
                  <c:v>1475268.85</c:v>
                </c:pt>
                <c:pt idx="63">
                  <c:v>1526534.89</c:v>
                </c:pt>
                <c:pt idx="64">
                  <c:v>1443569.87</c:v>
                </c:pt>
                <c:pt idx="65">
                  <c:v>1294390.1399999999</c:v>
                </c:pt>
                <c:pt idx="66">
                  <c:v>1313961.1499999999</c:v>
                </c:pt>
                <c:pt idx="67">
                  <c:v>1289044.31</c:v>
                </c:pt>
                <c:pt idx="68">
                  <c:v>1346967.28</c:v>
                </c:pt>
                <c:pt idx="69">
                  <c:v>1342296.61</c:v>
                </c:pt>
                <c:pt idx="70">
                  <c:v>1363980.48</c:v>
                </c:pt>
                <c:pt idx="71">
                  <c:v>1355990.61</c:v>
                </c:pt>
                <c:pt idx="72">
                  <c:v>1372831.44</c:v>
                </c:pt>
                <c:pt idx="73">
                  <c:v>1349687.58</c:v>
                </c:pt>
                <c:pt idx="74">
                  <c:v>1384288.73</c:v>
                </c:pt>
                <c:pt idx="75">
                  <c:v>1348018.14</c:v>
                </c:pt>
                <c:pt idx="76">
                  <c:v>1315278.53</c:v>
                </c:pt>
                <c:pt idx="77">
                  <c:v>1323318.3799999999</c:v>
                </c:pt>
                <c:pt idx="78">
                  <c:v>1331110.24</c:v>
                </c:pt>
                <c:pt idx="79">
                  <c:v>1315991.7</c:v>
                </c:pt>
                <c:pt idx="80">
                  <c:v>1284924.1499999999</c:v>
                </c:pt>
                <c:pt idx="81">
                  <c:v>1175084.24</c:v>
                </c:pt>
                <c:pt idx="82">
                  <c:v>1206194.92</c:v>
                </c:pt>
                <c:pt idx="83">
                  <c:v>1283789.67</c:v>
                </c:pt>
                <c:pt idx="84">
                  <c:v>1286319.28</c:v>
                </c:pt>
                <c:pt idx="85">
                  <c:v>1206969.43</c:v>
                </c:pt>
                <c:pt idx="86">
                  <c:v>1209568.25</c:v>
                </c:pt>
                <c:pt idx="87">
                  <c:v>1219756.3400000001</c:v>
                </c:pt>
                <c:pt idx="88">
                  <c:v>1181030.44</c:v>
                </c:pt>
                <c:pt idx="89">
                  <c:v>1253509</c:v>
                </c:pt>
                <c:pt idx="90">
                  <c:v>1172815.74</c:v>
                </c:pt>
                <c:pt idx="91">
                  <c:v>1212776.51</c:v>
                </c:pt>
                <c:pt idx="92">
                  <c:v>1105176.5</c:v>
                </c:pt>
                <c:pt idx="93">
                  <c:v>1096081.8899999999</c:v>
                </c:pt>
                <c:pt idx="94">
                  <c:v>1150450.6599999999</c:v>
                </c:pt>
                <c:pt idx="95">
                  <c:v>1091678.55</c:v>
                </c:pt>
                <c:pt idx="96">
                  <c:v>1175232.77</c:v>
                </c:pt>
                <c:pt idx="97">
                  <c:v>1094121.6200000001</c:v>
                </c:pt>
                <c:pt idx="98">
                  <c:v>1374678.68</c:v>
                </c:pt>
                <c:pt idx="99">
                  <c:v>1727979.98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12128"/>
        <c:axId val="135922816"/>
      </c:lineChart>
      <c:catAx>
        <c:axId val="13571212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92281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592281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712128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02142880849539"/>
          <c:y val="3.0918247608907701E-2"/>
          <c:w val="0.82537624197613479"/>
          <c:h val="0.87820807250288491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Rev'!$C$1</c:f>
              <c:strCache>
                <c:ptCount val="1"/>
                <c:pt idx="0">
                  <c:v>exp_ltv_12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Rev'!$C$2:$C$101</c:f>
              <c:numCache>
                <c:formatCode>_("$"* #,##0.00_);_("$"* \(#,##0.00\);_("$"* "-"??_);_(@_)</c:formatCode>
                <c:ptCount val="100"/>
                <c:pt idx="0">
                  <c:v>26649772.02</c:v>
                </c:pt>
                <c:pt idx="1">
                  <c:v>15972998.33</c:v>
                </c:pt>
                <c:pt idx="2">
                  <c:v>12800822.550000001</c:v>
                </c:pt>
                <c:pt idx="3">
                  <c:v>10941331.09</c:v>
                </c:pt>
                <c:pt idx="4">
                  <c:v>9665898.9100000001</c:v>
                </c:pt>
                <c:pt idx="5">
                  <c:v>8701511.9100000001</c:v>
                </c:pt>
                <c:pt idx="6">
                  <c:v>7941581.2599999998</c:v>
                </c:pt>
                <c:pt idx="7">
                  <c:v>7313392.0300000003</c:v>
                </c:pt>
                <c:pt idx="8">
                  <c:v>6791970.5999999996</c:v>
                </c:pt>
                <c:pt idx="9">
                  <c:v>6337935.71</c:v>
                </c:pt>
                <c:pt idx="10">
                  <c:v>5942536.3700000001</c:v>
                </c:pt>
                <c:pt idx="11">
                  <c:v>5597943.1900000004</c:v>
                </c:pt>
                <c:pt idx="12">
                  <c:v>5286701.4400000004</c:v>
                </c:pt>
                <c:pt idx="13">
                  <c:v>5008697.8</c:v>
                </c:pt>
                <c:pt idx="14">
                  <c:v>4758874.04</c:v>
                </c:pt>
                <c:pt idx="15">
                  <c:v>4528825.41</c:v>
                </c:pt>
                <c:pt idx="16">
                  <c:v>4319495.34</c:v>
                </c:pt>
                <c:pt idx="17">
                  <c:v>4128783.75</c:v>
                </c:pt>
                <c:pt idx="18">
                  <c:v>3944453.08</c:v>
                </c:pt>
                <c:pt idx="19">
                  <c:v>3771734.1</c:v>
                </c:pt>
                <c:pt idx="20">
                  <c:v>3608578.49</c:v>
                </c:pt>
                <c:pt idx="21">
                  <c:v>3450435.91</c:v>
                </c:pt>
                <c:pt idx="22">
                  <c:v>3297740.91</c:v>
                </c:pt>
                <c:pt idx="23">
                  <c:v>3147160.94</c:v>
                </c:pt>
                <c:pt idx="24">
                  <c:v>2998790.33</c:v>
                </c:pt>
                <c:pt idx="25">
                  <c:v>2851695.95</c:v>
                </c:pt>
                <c:pt idx="26">
                  <c:v>2705511.19</c:v>
                </c:pt>
                <c:pt idx="27">
                  <c:v>2571825.7599999998</c:v>
                </c:pt>
                <c:pt idx="28">
                  <c:v>2488814.38</c:v>
                </c:pt>
                <c:pt idx="29">
                  <c:v>2427431.92</c:v>
                </c:pt>
                <c:pt idx="30">
                  <c:v>2365157.2799999998</c:v>
                </c:pt>
                <c:pt idx="31">
                  <c:v>2286665.5499999998</c:v>
                </c:pt>
                <c:pt idx="32">
                  <c:v>2228817.29</c:v>
                </c:pt>
                <c:pt idx="33">
                  <c:v>2177391.77</c:v>
                </c:pt>
                <c:pt idx="34">
                  <c:v>2126542.87</c:v>
                </c:pt>
                <c:pt idx="35">
                  <c:v>2069123.71</c:v>
                </c:pt>
                <c:pt idx="36">
                  <c:v>2014912.49</c:v>
                </c:pt>
                <c:pt idx="37">
                  <c:v>1963376.35</c:v>
                </c:pt>
                <c:pt idx="38">
                  <c:v>1905344.35</c:v>
                </c:pt>
                <c:pt idx="39">
                  <c:v>1843302.55</c:v>
                </c:pt>
                <c:pt idx="40">
                  <c:v>1776009.55</c:v>
                </c:pt>
                <c:pt idx="41">
                  <c:v>1707952.44</c:v>
                </c:pt>
                <c:pt idx="42">
                  <c:v>1678232.14</c:v>
                </c:pt>
                <c:pt idx="43">
                  <c:v>1640340.6</c:v>
                </c:pt>
                <c:pt idx="44">
                  <c:v>1594785.2</c:v>
                </c:pt>
                <c:pt idx="45">
                  <c:v>1521019.07</c:v>
                </c:pt>
                <c:pt idx="46">
                  <c:v>1448204.98</c:v>
                </c:pt>
                <c:pt idx="47">
                  <c:v>1373882.9</c:v>
                </c:pt>
                <c:pt idx="48">
                  <c:v>1298492.3600000001</c:v>
                </c:pt>
                <c:pt idx="49">
                  <c:v>1223775.82</c:v>
                </c:pt>
                <c:pt idx="50">
                  <c:v>1149817.24</c:v>
                </c:pt>
                <c:pt idx="51">
                  <c:v>1085890.05</c:v>
                </c:pt>
                <c:pt idx="52">
                  <c:v>1020743.56</c:v>
                </c:pt>
                <c:pt idx="53">
                  <c:v>959317.32</c:v>
                </c:pt>
                <c:pt idx="54">
                  <c:v>901388.52</c:v>
                </c:pt>
                <c:pt idx="55">
                  <c:v>849985.41</c:v>
                </c:pt>
                <c:pt idx="56">
                  <c:v>799255.65</c:v>
                </c:pt>
                <c:pt idx="57">
                  <c:v>752785.98</c:v>
                </c:pt>
                <c:pt idx="58">
                  <c:v>709954.63</c:v>
                </c:pt>
                <c:pt idx="59">
                  <c:v>670061.18999999994</c:v>
                </c:pt>
                <c:pt idx="60">
                  <c:v>630773.54</c:v>
                </c:pt>
                <c:pt idx="61">
                  <c:v>596025.19999999995</c:v>
                </c:pt>
                <c:pt idx="62">
                  <c:v>567454.55000000005</c:v>
                </c:pt>
                <c:pt idx="63">
                  <c:v>537655.15</c:v>
                </c:pt>
                <c:pt idx="64">
                  <c:v>511156.17</c:v>
                </c:pt>
                <c:pt idx="65">
                  <c:v>489042.72</c:v>
                </c:pt>
                <c:pt idx="66">
                  <c:v>470179.76</c:v>
                </c:pt>
                <c:pt idx="67">
                  <c:v>452713.9</c:v>
                </c:pt>
                <c:pt idx="68">
                  <c:v>438690.18</c:v>
                </c:pt>
                <c:pt idx="69">
                  <c:v>424645.02</c:v>
                </c:pt>
                <c:pt idx="70">
                  <c:v>411410.44</c:v>
                </c:pt>
                <c:pt idx="71">
                  <c:v>393258.67</c:v>
                </c:pt>
                <c:pt idx="72">
                  <c:v>376389.27</c:v>
                </c:pt>
                <c:pt idx="73">
                  <c:v>363311.59</c:v>
                </c:pt>
                <c:pt idx="74">
                  <c:v>348375.03</c:v>
                </c:pt>
                <c:pt idx="75">
                  <c:v>335821.73</c:v>
                </c:pt>
                <c:pt idx="76">
                  <c:v>323071.71000000002</c:v>
                </c:pt>
                <c:pt idx="77">
                  <c:v>311221.53999999998</c:v>
                </c:pt>
                <c:pt idx="78">
                  <c:v>298220.64</c:v>
                </c:pt>
                <c:pt idx="79">
                  <c:v>284875.48</c:v>
                </c:pt>
                <c:pt idx="80">
                  <c:v>273193.08</c:v>
                </c:pt>
                <c:pt idx="81">
                  <c:v>263039.78999999998</c:v>
                </c:pt>
                <c:pt idx="82">
                  <c:v>253355.92</c:v>
                </c:pt>
                <c:pt idx="83">
                  <c:v>241443.71</c:v>
                </c:pt>
                <c:pt idx="84">
                  <c:v>230089.37</c:v>
                </c:pt>
                <c:pt idx="85">
                  <c:v>218738.66</c:v>
                </c:pt>
                <c:pt idx="86">
                  <c:v>208449.92000000001</c:v>
                </c:pt>
                <c:pt idx="87">
                  <c:v>200543.63</c:v>
                </c:pt>
                <c:pt idx="88">
                  <c:v>192511.59</c:v>
                </c:pt>
                <c:pt idx="89">
                  <c:v>185837.04</c:v>
                </c:pt>
                <c:pt idx="90">
                  <c:v>178483.24</c:v>
                </c:pt>
                <c:pt idx="91">
                  <c:v>171831.07</c:v>
                </c:pt>
                <c:pt idx="92">
                  <c:v>164811.20000000001</c:v>
                </c:pt>
                <c:pt idx="93">
                  <c:v>157726.31</c:v>
                </c:pt>
                <c:pt idx="94">
                  <c:v>150719.20000000001</c:v>
                </c:pt>
                <c:pt idx="95">
                  <c:v>144753.79999999999</c:v>
                </c:pt>
                <c:pt idx="96">
                  <c:v>139877.24</c:v>
                </c:pt>
                <c:pt idx="97">
                  <c:v>135629.04</c:v>
                </c:pt>
                <c:pt idx="98">
                  <c:v>130934.54</c:v>
                </c:pt>
                <c:pt idx="99">
                  <c:v>88833.919999999998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Rev'!$D$1</c:f>
              <c:strCache>
                <c:ptCount val="1"/>
                <c:pt idx="0">
                  <c:v>spend_12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Rev'!$D$2:$D$101</c:f>
              <c:numCache>
                <c:formatCode>_("$"* #,##0.00_);_("$"* \(#,##0.00\);_("$"* "-"??_);_(@_)</c:formatCode>
                <c:ptCount val="100"/>
                <c:pt idx="0">
                  <c:v>29551924.5</c:v>
                </c:pt>
                <c:pt idx="1">
                  <c:v>16812838.940000001</c:v>
                </c:pt>
                <c:pt idx="2">
                  <c:v>13282186.390000001</c:v>
                </c:pt>
                <c:pt idx="3">
                  <c:v>11130927.560000001</c:v>
                </c:pt>
                <c:pt idx="4">
                  <c:v>9868707.0700000003</c:v>
                </c:pt>
                <c:pt idx="5">
                  <c:v>8820132.0800000001</c:v>
                </c:pt>
                <c:pt idx="6">
                  <c:v>8063637.9299999997</c:v>
                </c:pt>
                <c:pt idx="7">
                  <c:v>7285698.9000000004</c:v>
                </c:pt>
                <c:pt idx="8">
                  <c:v>6729454.0199999996</c:v>
                </c:pt>
                <c:pt idx="9">
                  <c:v>6349562.3399999999</c:v>
                </c:pt>
                <c:pt idx="10">
                  <c:v>5913694.9900000002</c:v>
                </c:pt>
                <c:pt idx="11">
                  <c:v>5609017.8399999999</c:v>
                </c:pt>
                <c:pt idx="12">
                  <c:v>5255922.38</c:v>
                </c:pt>
                <c:pt idx="13">
                  <c:v>5042397.49</c:v>
                </c:pt>
                <c:pt idx="14">
                  <c:v>4681886.37</c:v>
                </c:pt>
                <c:pt idx="15">
                  <c:v>4490320.42</c:v>
                </c:pt>
                <c:pt idx="16">
                  <c:v>4230404.37</c:v>
                </c:pt>
                <c:pt idx="17">
                  <c:v>4102985.99</c:v>
                </c:pt>
                <c:pt idx="18">
                  <c:v>3926595.86</c:v>
                </c:pt>
                <c:pt idx="19">
                  <c:v>3743100.46</c:v>
                </c:pt>
                <c:pt idx="20">
                  <c:v>3643016.99</c:v>
                </c:pt>
                <c:pt idx="21">
                  <c:v>3502016.62</c:v>
                </c:pt>
                <c:pt idx="22">
                  <c:v>3508820.95</c:v>
                </c:pt>
                <c:pt idx="23">
                  <c:v>3343523.55</c:v>
                </c:pt>
                <c:pt idx="24">
                  <c:v>3332281.33</c:v>
                </c:pt>
                <c:pt idx="25">
                  <c:v>3201024.59</c:v>
                </c:pt>
                <c:pt idx="26">
                  <c:v>3179138.94</c:v>
                </c:pt>
                <c:pt idx="27">
                  <c:v>2900302.64</c:v>
                </c:pt>
                <c:pt idx="28">
                  <c:v>2411051.87</c:v>
                </c:pt>
                <c:pt idx="29">
                  <c:v>2367217.7999999998</c:v>
                </c:pt>
                <c:pt idx="30">
                  <c:v>2200050.2000000002</c:v>
                </c:pt>
                <c:pt idx="31">
                  <c:v>1992673.47</c:v>
                </c:pt>
                <c:pt idx="32">
                  <c:v>2039881.25</c:v>
                </c:pt>
                <c:pt idx="33">
                  <c:v>1985455.12</c:v>
                </c:pt>
                <c:pt idx="34">
                  <c:v>1923587.27</c:v>
                </c:pt>
                <c:pt idx="35">
                  <c:v>1963551.77</c:v>
                </c:pt>
                <c:pt idx="36">
                  <c:v>1779791.58</c:v>
                </c:pt>
                <c:pt idx="37">
                  <c:v>1831998.5</c:v>
                </c:pt>
                <c:pt idx="38">
                  <c:v>1830876.47</c:v>
                </c:pt>
                <c:pt idx="39">
                  <c:v>2047721.45</c:v>
                </c:pt>
                <c:pt idx="40">
                  <c:v>1996314.04</c:v>
                </c:pt>
                <c:pt idx="41">
                  <c:v>1854236.9</c:v>
                </c:pt>
                <c:pt idx="42">
                  <c:v>1816056.55</c:v>
                </c:pt>
                <c:pt idx="43">
                  <c:v>1768482.33</c:v>
                </c:pt>
                <c:pt idx="44">
                  <c:v>2092863.69</c:v>
                </c:pt>
                <c:pt idx="45">
                  <c:v>2141474.09</c:v>
                </c:pt>
                <c:pt idx="46">
                  <c:v>2199377.39</c:v>
                </c:pt>
                <c:pt idx="47">
                  <c:v>2086964.47</c:v>
                </c:pt>
                <c:pt idx="48">
                  <c:v>2107939.77</c:v>
                </c:pt>
                <c:pt idx="49">
                  <c:v>2196264.64</c:v>
                </c:pt>
                <c:pt idx="50">
                  <c:v>2113308.83</c:v>
                </c:pt>
                <c:pt idx="51">
                  <c:v>1899922.55</c:v>
                </c:pt>
                <c:pt idx="52">
                  <c:v>1876609.22</c:v>
                </c:pt>
                <c:pt idx="53">
                  <c:v>1919083.77</c:v>
                </c:pt>
                <c:pt idx="54">
                  <c:v>1885953.98</c:v>
                </c:pt>
                <c:pt idx="55">
                  <c:v>1822478.75</c:v>
                </c:pt>
                <c:pt idx="56">
                  <c:v>1758178.1</c:v>
                </c:pt>
                <c:pt idx="57">
                  <c:v>1829477.01</c:v>
                </c:pt>
                <c:pt idx="58">
                  <c:v>1730336.42</c:v>
                </c:pt>
                <c:pt idx="59">
                  <c:v>1575850.82</c:v>
                </c:pt>
                <c:pt idx="60">
                  <c:v>1524763.22</c:v>
                </c:pt>
                <c:pt idx="61">
                  <c:v>1499207.72</c:v>
                </c:pt>
                <c:pt idx="62">
                  <c:v>1482228.85</c:v>
                </c:pt>
                <c:pt idx="63">
                  <c:v>1460712.73</c:v>
                </c:pt>
                <c:pt idx="64">
                  <c:v>1405401.16</c:v>
                </c:pt>
                <c:pt idx="65">
                  <c:v>1356567.93</c:v>
                </c:pt>
                <c:pt idx="66">
                  <c:v>1295873.23</c:v>
                </c:pt>
                <c:pt idx="67">
                  <c:v>1296584.1000000001</c:v>
                </c:pt>
                <c:pt idx="68">
                  <c:v>1342079.68</c:v>
                </c:pt>
                <c:pt idx="69">
                  <c:v>1354620.41</c:v>
                </c:pt>
                <c:pt idx="70">
                  <c:v>1377884.59</c:v>
                </c:pt>
                <c:pt idx="71">
                  <c:v>1364391.77</c:v>
                </c:pt>
                <c:pt idx="72">
                  <c:v>1393117.7</c:v>
                </c:pt>
                <c:pt idx="73">
                  <c:v>1349889.2</c:v>
                </c:pt>
                <c:pt idx="74">
                  <c:v>1370986.56</c:v>
                </c:pt>
                <c:pt idx="75">
                  <c:v>1308154.45</c:v>
                </c:pt>
                <c:pt idx="76">
                  <c:v>1331263.1299999999</c:v>
                </c:pt>
                <c:pt idx="77">
                  <c:v>1301263.22</c:v>
                </c:pt>
                <c:pt idx="78">
                  <c:v>1342780.72</c:v>
                </c:pt>
                <c:pt idx="79">
                  <c:v>1329510.79</c:v>
                </c:pt>
                <c:pt idx="80">
                  <c:v>1289347.57</c:v>
                </c:pt>
                <c:pt idx="81">
                  <c:v>1178786.47</c:v>
                </c:pt>
                <c:pt idx="82">
                  <c:v>1219558.05</c:v>
                </c:pt>
                <c:pt idx="83">
                  <c:v>1265803.8700000001</c:v>
                </c:pt>
                <c:pt idx="84">
                  <c:v>1257000.3999999999</c:v>
                </c:pt>
                <c:pt idx="85">
                  <c:v>1217861.51</c:v>
                </c:pt>
                <c:pt idx="86">
                  <c:v>1199480.77</c:v>
                </c:pt>
                <c:pt idx="87">
                  <c:v>1259276.58</c:v>
                </c:pt>
                <c:pt idx="88">
                  <c:v>1181607.48</c:v>
                </c:pt>
                <c:pt idx="89">
                  <c:v>1219499.46</c:v>
                </c:pt>
                <c:pt idx="90">
                  <c:v>1224278.94</c:v>
                </c:pt>
                <c:pt idx="91">
                  <c:v>1201487.6100000001</c:v>
                </c:pt>
                <c:pt idx="92">
                  <c:v>1088522.6000000001</c:v>
                </c:pt>
                <c:pt idx="93">
                  <c:v>1124252.6000000001</c:v>
                </c:pt>
                <c:pt idx="94">
                  <c:v>1133941.3600000001</c:v>
                </c:pt>
                <c:pt idx="95">
                  <c:v>1089270.69</c:v>
                </c:pt>
                <c:pt idx="96">
                  <c:v>1167084.3600000001</c:v>
                </c:pt>
                <c:pt idx="97">
                  <c:v>1101997.8999999999</c:v>
                </c:pt>
                <c:pt idx="98">
                  <c:v>1388070.77</c:v>
                </c:pt>
                <c:pt idx="99">
                  <c:v>1732413.39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947392"/>
        <c:axId val="135948928"/>
      </c:lineChart>
      <c:catAx>
        <c:axId val="13594739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948928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5948928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947392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1523616842612"/>
          <c:y val="1.9118323752826519E-2"/>
          <c:w val="0.82739235793636656"/>
          <c:h val="0.88041217748922407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Rev'!$C$1</c:f>
              <c:strCache>
                <c:ptCount val="1"/>
                <c:pt idx="0">
                  <c:v>Forecasted LTV 12mo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Rev'!$C$2:$C$101</c:f>
              <c:numCache>
                <c:formatCode>_("$"* #,##0.00_);_("$"* \(#,##0.00\);_("$"* "-"??_);_(@_)</c:formatCode>
                <c:ptCount val="100"/>
                <c:pt idx="0">
                  <c:v>206773900.113922</c:v>
                </c:pt>
                <c:pt idx="1">
                  <c:v>136679279.86791599</c:v>
                </c:pt>
                <c:pt idx="2">
                  <c:v>113351551.785552</c:v>
                </c:pt>
                <c:pt idx="3">
                  <c:v>98917916.994955197</c:v>
                </c:pt>
                <c:pt idx="4">
                  <c:v>88554647.959724501</c:v>
                </c:pt>
                <c:pt idx="5">
                  <c:v>80526779.742225796</c:v>
                </c:pt>
                <c:pt idx="6">
                  <c:v>74005955.732648507</c:v>
                </c:pt>
                <c:pt idx="7">
                  <c:v>68556883.884840503</c:v>
                </c:pt>
                <c:pt idx="8">
                  <c:v>63921532.055683501</c:v>
                </c:pt>
                <c:pt idx="9">
                  <c:v>59878209.245774001</c:v>
                </c:pt>
                <c:pt idx="10">
                  <c:v>56307287.374196</c:v>
                </c:pt>
                <c:pt idx="11">
                  <c:v>53117872.0773817</c:v>
                </c:pt>
                <c:pt idx="12">
                  <c:v>50250836.320374601</c:v>
                </c:pt>
                <c:pt idx="13">
                  <c:v>47654571.686723702</c:v>
                </c:pt>
                <c:pt idx="14">
                  <c:v>45283445.420259401</c:v>
                </c:pt>
                <c:pt idx="15">
                  <c:v>43108945.903375797</c:v>
                </c:pt>
                <c:pt idx="16">
                  <c:v>41104345.276878603</c:v>
                </c:pt>
                <c:pt idx="17">
                  <c:v>39256786.045873299</c:v>
                </c:pt>
                <c:pt idx="18">
                  <c:v>37539924.246149302</c:v>
                </c:pt>
                <c:pt idx="19">
                  <c:v>35940811.324167803</c:v>
                </c:pt>
                <c:pt idx="20">
                  <c:v>34450349.126657903</c:v>
                </c:pt>
                <c:pt idx="21">
                  <c:v>33059194.680501901</c:v>
                </c:pt>
                <c:pt idx="22">
                  <c:v>31754834.699229099</c:v>
                </c:pt>
                <c:pt idx="23">
                  <c:v>30529060.570622001</c:v>
                </c:pt>
                <c:pt idx="24">
                  <c:v>29372931.652529299</c:v>
                </c:pt>
                <c:pt idx="25">
                  <c:v>28286896.2181191</c:v>
                </c:pt>
                <c:pt idx="26">
                  <c:v>27235635.134764601</c:v>
                </c:pt>
                <c:pt idx="27">
                  <c:v>26213485.227464501</c:v>
                </c:pt>
                <c:pt idx="28">
                  <c:v>25218619.018631801</c:v>
                </c:pt>
                <c:pt idx="29">
                  <c:v>24248813.391649999</c:v>
                </c:pt>
                <c:pt idx="30">
                  <c:v>23302284.8029585</c:v>
                </c:pt>
                <c:pt idx="31">
                  <c:v>22377203.3894196</c:v>
                </c:pt>
                <c:pt idx="32">
                  <c:v>21468875.3173781</c:v>
                </c:pt>
                <c:pt idx="33">
                  <c:v>20576464.125087101</c:v>
                </c:pt>
                <c:pt idx="34">
                  <c:v>19699503.238870401</c:v>
                </c:pt>
                <c:pt idx="35">
                  <c:v>18838117.525288001</c:v>
                </c:pt>
                <c:pt idx="36">
                  <c:v>17992772.114067599</c:v>
                </c:pt>
                <c:pt idx="37">
                  <c:v>17315618.614556901</c:v>
                </c:pt>
                <c:pt idx="38">
                  <c:v>16759113.5333577</c:v>
                </c:pt>
                <c:pt idx="39">
                  <c:v>16203891.257022301</c:v>
                </c:pt>
                <c:pt idx="40">
                  <c:v>15743098.0071152</c:v>
                </c:pt>
                <c:pt idx="41">
                  <c:v>15344075.767519301</c:v>
                </c:pt>
                <c:pt idx="42">
                  <c:v>14923369.844739599</c:v>
                </c:pt>
                <c:pt idx="43">
                  <c:v>14454570.425713699</c:v>
                </c:pt>
                <c:pt idx="44">
                  <c:v>14041151.413998101</c:v>
                </c:pt>
                <c:pt idx="45">
                  <c:v>13583984.697647899</c:v>
                </c:pt>
                <c:pt idx="46">
                  <c:v>13121061.454310101</c:v>
                </c:pt>
                <c:pt idx="47">
                  <c:v>12626620.621556399</c:v>
                </c:pt>
                <c:pt idx="48">
                  <c:v>12286420.291214401</c:v>
                </c:pt>
                <c:pt idx="49">
                  <c:v>11993668.905170901</c:v>
                </c:pt>
                <c:pt idx="50">
                  <c:v>11683471.399038799</c:v>
                </c:pt>
                <c:pt idx="51">
                  <c:v>11242683.430607401</c:v>
                </c:pt>
                <c:pt idx="52">
                  <c:v>10732929.417310501</c:v>
                </c:pt>
                <c:pt idx="53">
                  <c:v>10268967.5832144</c:v>
                </c:pt>
                <c:pt idx="54">
                  <c:v>9839930.6270081103</c:v>
                </c:pt>
                <c:pt idx="55">
                  <c:v>9377247.6992122494</c:v>
                </c:pt>
                <c:pt idx="56">
                  <c:v>8896513.7747260798</c:v>
                </c:pt>
                <c:pt idx="57">
                  <c:v>8453334.47022634</c:v>
                </c:pt>
                <c:pt idx="58">
                  <c:v>8015999.4689710401</c:v>
                </c:pt>
                <c:pt idx="59">
                  <c:v>7598745.7201045202</c:v>
                </c:pt>
                <c:pt idx="60">
                  <c:v>7206111.3005867796</c:v>
                </c:pt>
                <c:pt idx="61">
                  <c:v>6815143.1693529896</c:v>
                </c:pt>
                <c:pt idx="62">
                  <c:v>6434536.2013790598</c:v>
                </c:pt>
                <c:pt idx="63">
                  <c:v>6054285.5879862597</c:v>
                </c:pt>
                <c:pt idx="64">
                  <c:v>5734038.5122376001</c:v>
                </c:pt>
                <c:pt idx="65">
                  <c:v>5456128.0796294902</c:v>
                </c:pt>
                <c:pt idx="66">
                  <c:v>5202092.96501265</c:v>
                </c:pt>
                <c:pt idx="67">
                  <c:v>4986499.3203806002</c:v>
                </c:pt>
                <c:pt idx="68">
                  <c:v>4795138.4355516303</c:v>
                </c:pt>
                <c:pt idx="69">
                  <c:v>4625687.3466119096</c:v>
                </c:pt>
                <c:pt idx="70">
                  <c:v>4457060.5467989799</c:v>
                </c:pt>
                <c:pt idx="71">
                  <c:v>4276798.50729392</c:v>
                </c:pt>
                <c:pt idx="72">
                  <c:v>4095037.5716114501</c:v>
                </c:pt>
                <c:pt idx="73">
                  <c:v>3920550.11717634</c:v>
                </c:pt>
                <c:pt idx="74">
                  <c:v>3749947.7364612902</c:v>
                </c:pt>
                <c:pt idx="75">
                  <c:v>3623608.19074362</c:v>
                </c:pt>
                <c:pt idx="76">
                  <c:v>3498193.7761470098</c:v>
                </c:pt>
                <c:pt idx="77">
                  <c:v>3391893.0392911201</c:v>
                </c:pt>
                <c:pt idx="78">
                  <c:v>3275866.0841575302</c:v>
                </c:pt>
                <c:pt idx="79">
                  <c:v>3153663.9161755098</c:v>
                </c:pt>
                <c:pt idx="80">
                  <c:v>3028227.1093095401</c:v>
                </c:pt>
                <c:pt idx="81">
                  <c:v>2917899.8478549598</c:v>
                </c:pt>
                <c:pt idx="82">
                  <c:v>2817204.67394563</c:v>
                </c:pt>
                <c:pt idx="83">
                  <c:v>2714262.1223357399</c:v>
                </c:pt>
                <c:pt idx="84">
                  <c:v>2617625.6073079398</c:v>
                </c:pt>
                <c:pt idx="85">
                  <c:v>2520848.0727566401</c:v>
                </c:pt>
                <c:pt idx="86">
                  <c:v>2419083.71575257</c:v>
                </c:pt>
                <c:pt idx="87">
                  <c:v>2326270.09887945</c:v>
                </c:pt>
                <c:pt idx="88">
                  <c:v>2246212.7655981202</c:v>
                </c:pt>
                <c:pt idx="89">
                  <c:v>2180924.7921661902</c:v>
                </c:pt>
                <c:pt idx="90">
                  <c:v>2108431.3836929202</c:v>
                </c:pt>
                <c:pt idx="91">
                  <c:v>2039777.3808266099</c:v>
                </c:pt>
                <c:pt idx="92">
                  <c:v>1974248.2108227201</c:v>
                </c:pt>
                <c:pt idx="93">
                  <c:v>1898570.9801628799</c:v>
                </c:pt>
                <c:pt idx="94">
                  <c:v>1823580.2454129499</c:v>
                </c:pt>
                <c:pt idx="95">
                  <c:v>1758735.09815422</c:v>
                </c:pt>
                <c:pt idx="96">
                  <c:v>1694115.66489305</c:v>
                </c:pt>
                <c:pt idx="97">
                  <c:v>1622696.59156274</c:v>
                </c:pt>
                <c:pt idx="98">
                  <c:v>1556144.6314300899</c:v>
                </c:pt>
                <c:pt idx="99">
                  <c:v>1316585.8921916899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Rev'!$D$1</c:f>
              <c:strCache>
                <c:ptCount val="1"/>
                <c:pt idx="0">
                  <c:v>Actual Spend 12mo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Rev'!$D$2:$D$101</c:f>
              <c:numCache>
                <c:formatCode>_("$"* #,##0.00_);_("$"* \(#,##0.00\);_("$"* "-"??_);_(@_)</c:formatCode>
                <c:ptCount val="100"/>
                <c:pt idx="0">
                  <c:v>208668970.96642101</c:v>
                </c:pt>
                <c:pt idx="1">
                  <c:v>136597839.67166099</c:v>
                </c:pt>
                <c:pt idx="2">
                  <c:v>112580323.12715</c:v>
                </c:pt>
                <c:pt idx="3">
                  <c:v>97754252.312848702</c:v>
                </c:pt>
                <c:pt idx="4">
                  <c:v>87553035.976448402</c:v>
                </c:pt>
                <c:pt idx="5">
                  <c:v>79420537.603734195</c:v>
                </c:pt>
                <c:pt idx="6">
                  <c:v>72680765.840616003</c:v>
                </c:pt>
                <c:pt idx="7">
                  <c:v>67347647.403359503</c:v>
                </c:pt>
                <c:pt idx="8">
                  <c:v>62659467.013341203</c:v>
                </c:pt>
                <c:pt idx="9">
                  <c:v>58631804.339483999</c:v>
                </c:pt>
                <c:pt idx="10">
                  <c:v>54851099.454321101</c:v>
                </c:pt>
                <c:pt idx="11">
                  <c:v>51731593.585084803</c:v>
                </c:pt>
                <c:pt idx="12">
                  <c:v>48713021.465721101</c:v>
                </c:pt>
                <c:pt idx="13">
                  <c:v>46311847.069763303</c:v>
                </c:pt>
                <c:pt idx="14">
                  <c:v>43797522.814017102</c:v>
                </c:pt>
                <c:pt idx="15">
                  <c:v>41706225.277495302</c:v>
                </c:pt>
                <c:pt idx="16">
                  <c:v>39821116.8851972</c:v>
                </c:pt>
                <c:pt idx="17">
                  <c:v>37983162.513885498</c:v>
                </c:pt>
                <c:pt idx="18">
                  <c:v>36308516.926324397</c:v>
                </c:pt>
                <c:pt idx="19">
                  <c:v>34977106.004891597</c:v>
                </c:pt>
                <c:pt idx="20">
                  <c:v>33294064.796536099</c:v>
                </c:pt>
                <c:pt idx="21">
                  <c:v>31898873.428839002</c:v>
                </c:pt>
                <c:pt idx="22">
                  <c:v>30546493.2823845</c:v>
                </c:pt>
                <c:pt idx="23">
                  <c:v>29387796.452175502</c:v>
                </c:pt>
                <c:pt idx="24">
                  <c:v>27944810.4211004</c:v>
                </c:pt>
                <c:pt idx="25">
                  <c:v>27024864.680348601</c:v>
                </c:pt>
                <c:pt idx="26">
                  <c:v>26239265.098464001</c:v>
                </c:pt>
                <c:pt idx="27">
                  <c:v>25446385.147442002</c:v>
                </c:pt>
                <c:pt idx="28">
                  <c:v>24569247.735704299</c:v>
                </c:pt>
                <c:pt idx="29">
                  <c:v>23932873.998959001</c:v>
                </c:pt>
                <c:pt idx="30">
                  <c:v>23152918.0969931</c:v>
                </c:pt>
                <c:pt idx="31">
                  <c:v>22377733.419156998</c:v>
                </c:pt>
                <c:pt idx="32">
                  <c:v>21775138.4600235</c:v>
                </c:pt>
                <c:pt idx="33">
                  <c:v>21106516.6495592</c:v>
                </c:pt>
                <c:pt idx="34">
                  <c:v>20579473.320259601</c:v>
                </c:pt>
                <c:pt idx="35">
                  <c:v>19841054.387286998</c:v>
                </c:pt>
                <c:pt idx="36">
                  <c:v>18796826.7507773</c:v>
                </c:pt>
                <c:pt idx="37">
                  <c:v>17208080.051448699</c:v>
                </c:pt>
                <c:pt idx="38">
                  <c:v>15954901.7431703</c:v>
                </c:pt>
                <c:pt idx="39">
                  <c:v>15607221.552569499</c:v>
                </c:pt>
                <c:pt idx="40">
                  <c:v>15362207.7428539</c:v>
                </c:pt>
                <c:pt idx="41">
                  <c:v>14665800.4847023</c:v>
                </c:pt>
                <c:pt idx="42">
                  <c:v>14861690.874151999</c:v>
                </c:pt>
                <c:pt idx="43">
                  <c:v>14466140.2253957</c:v>
                </c:pt>
                <c:pt idx="44">
                  <c:v>13884644.313410399</c:v>
                </c:pt>
                <c:pt idx="45">
                  <c:v>14367901.2348119</c:v>
                </c:pt>
                <c:pt idx="46">
                  <c:v>13488076.5242505</c:v>
                </c:pt>
                <c:pt idx="47">
                  <c:v>14239011.5858697</c:v>
                </c:pt>
                <c:pt idx="48">
                  <c:v>12851583.5371479</c:v>
                </c:pt>
                <c:pt idx="49">
                  <c:v>13527604.5564049</c:v>
                </c:pt>
                <c:pt idx="50">
                  <c:v>13601803.0325891</c:v>
                </c:pt>
                <c:pt idx="51">
                  <c:v>13432492.585129401</c:v>
                </c:pt>
                <c:pt idx="52">
                  <c:v>12937378.5439419</c:v>
                </c:pt>
                <c:pt idx="53">
                  <c:v>13181715.552854801</c:v>
                </c:pt>
                <c:pt idx="54">
                  <c:v>11845700.754675999</c:v>
                </c:pt>
                <c:pt idx="55">
                  <c:v>12558920.834597399</c:v>
                </c:pt>
                <c:pt idx="56">
                  <c:v>12016888.2447832</c:v>
                </c:pt>
                <c:pt idx="57">
                  <c:v>11659386.0140658</c:v>
                </c:pt>
                <c:pt idx="58">
                  <c:v>11684468.876104601</c:v>
                </c:pt>
                <c:pt idx="59">
                  <c:v>10936029.056552101</c:v>
                </c:pt>
                <c:pt idx="60">
                  <c:v>11687110.2164116</c:v>
                </c:pt>
                <c:pt idx="61">
                  <c:v>11082054.8763994</c:v>
                </c:pt>
                <c:pt idx="62">
                  <c:v>10592176.2876199</c:v>
                </c:pt>
                <c:pt idx="63">
                  <c:v>10595267.956514399</c:v>
                </c:pt>
                <c:pt idx="64">
                  <c:v>9560919.2871901207</c:v>
                </c:pt>
                <c:pt idx="65">
                  <c:v>9728477.1154041104</c:v>
                </c:pt>
                <c:pt idx="66">
                  <c:v>9094145.4152515009</c:v>
                </c:pt>
                <c:pt idx="67">
                  <c:v>9079199.8971627895</c:v>
                </c:pt>
                <c:pt idx="68">
                  <c:v>8790599.5864281002</c:v>
                </c:pt>
                <c:pt idx="69">
                  <c:v>8706716.1879436299</c:v>
                </c:pt>
                <c:pt idx="70">
                  <c:v>8527686.7367160209</c:v>
                </c:pt>
                <c:pt idx="71">
                  <c:v>8382099.9977806499</c:v>
                </c:pt>
                <c:pt idx="72">
                  <c:v>8645305.4170241505</c:v>
                </c:pt>
                <c:pt idx="73">
                  <c:v>7648368.6676772702</c:v>
                </c:pt>
                <c:pt idx="74">
                  <c:v>7442972.6860121898</c:v>
                </c:pt>
                <c:pt idx="75">
                  <c:v>7889855.8368474999</c:v>
                </c:pt>
                <c:pt idx="76">
                  <c:v>7220343.6873636097</c:v>
                </c:pt>
                <c:pt idx="77">
                  <c:v>6649847.8750365498</c:v>
                </c:pt>
                <c:pt idx="78">
                  <c:v>7464286.8054741798</c:v>
                </c:pt>
                <c:pt idx="79">
                  <c:v>7387672.67595392</c:v>
                </c:pt>
                <c:pt idx="80">
                  <c:v>7447205.3362637898</c:v>
                </c:pt>
                <c:pt idx="81">
                  <c:v>7114922.7464032397</c:v>
                </c:pt>
                <c:pt idx="82">
                  <c:v>6824940.6782983402</c:v>
                </c:pt>
                <c:pt idx="83">
                  <c:v>7065482.5378406802</c:v>
                </c:pt>
                <c:pt idx="84">
                  <c:v>7110076.8357386403</c:v>
                </c:pt>
                <c:pt idx="85">
                  <c:v>6792430.1658973899</c:v>
                </c:pt>
                <c:pt idx="86">
                  <c:v>7035089.0764561696</c:v>
                </c:pt>
                <c:pt idx="87">
                  <c:v>6616469.7763342597</c:v>
                </c:pt>
                <c:pt idx="88">
                  <c:v>6546973.5762590002</c:v>
                </c:pt>
                <c:pt idx="89">
                  <c:v>6811086.3669706499</c:v>
                </c:pt>
                <c:pt idx="90">
                  <c:v>6386200.9472033596</c:v>
                </c:pt>
                <c:pt idx="91">
                  <c:v>6335589.0173319504</c:v>
                </c:pt>
                <c:pt idx="92">
                  <c:v>6492570.2069360996</c:v>
                </c:pt>
                <c:pt idx="93">
                  <c:v>6209987.4669436496</c:v>
                </c:pt>
                <c:pt idx="94">
                  <c:v>6196328.6373277996</c:v>
                </c:pt>
                <c:pt idx="95">
                  <c:v>5917577.4681062903</c:v>
                </c:pt>
                <c:pt idx="96">
                  <c:v>5975822.9582569804</c:v>
                </c:pt>
                <c:pt idx="97">
                  <c:v>5910773.6563387597</c:v>
                </c:pt>
                <c:pt idx="98">
                  <c:v>5931089.7788807899</c:v>
                </c:pt>
                <c:pt idx="99">
                  <c:v>9729129.4152038097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234112"/>
        <c:axId val="116235648"/>
      </c:lineChart>
      <c:catAx>
        <c:axId val="11623411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latin typeface="+mj-lt"/>
              </a:defRPr>
            </a:pPr>
            <a:endParaRPr lang="en-US"/>
          </a:p>
        </c:txPr>
        <c:crossAx val="116235648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16235648"/>
        <c:scaling>
          <c:orientation val="minMax"/>
          <c:max val="250000000"/>
        </c:scaling>
        <c:delete val="0"/>
        <c:axPos val="l"/>
        <c:majorGridlines>
          <c:spPr>
            <a:ln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latin typeface="+mj-lt"/>
              </a:defRPr>
            </a:pPr>
            <a:endParaRPr lang="en-US"/>
          </a:p>
        </c:txPr>
        <c:crossAx val="116234112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600">
          <a:latin typeface="Avenir LT Std 45 Book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60328813492494"/>
          <c:y val="2.6665873233196451E-2"/>
          <c:w val="0.83366312937763132"/>
          <c:h val="0.90381356868457163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Prod'!$C$1</c:f>
              <c:strCache>
                <c:ptCount val="1"/>
                <c:pt idx="0">
                  <c:v>Forecasted LTV 12mo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Prod'!$C$2:$C$101</c:f>
              <c:numCache>
                <c:formatCode>_("$"* #,##0.00_);_("$"* \(#,##0.00\);_("$"* "-"??_);_(@_)</c:formatCode>
                <c:ptCount val="100"/>
                <c:pt idx="0">
                  <c:v>223674686.85337001</c:v>
                </c:pt>
                <c:pt idx="1">
                  <c:v>149018530.631515</c:v>
                </c:pt>
                <c:pt idx="2">
                  <c:v>124237778.54511</c:v>
                </c:pt>
                <c:pt idx="3">
                  <c:v>108945334.152603</c:v>
                </c:pt>
                <c:pt idx="4">
                  <c:v>97956306.156958804</c:v>
                </c:pt>
                <c:pt idx="5">
                  <c:v>89437457.686129004</c:v>
                </c:pt>
                <c:pt idx="6">
                  <c:v>82521200.644968301</c:v>
                </c:pt>
                <c:pt idx="7">
                  <c:v>76759057.315662205</c:v>
                </c:pt>
                <c:pt idx="8">
                  <c:v>71834396.791850597</c:v>
                </c:pt>
                <c:pt idx="9">
                  <c:v>67534645.8453352</c:v>
                </c:pt>
                <c:pt idx="10">
                  <c:v>63736740.1506356</c:v>
                </c:pt>
                <c:pt idx="11">
                  <c:v>60356733.520582601</c:v>
                </c:pt>
                <c:pt idx="12">
                  <c:v>57309371.919849999</c:v>
                </c:pt>
                <c:pt idx="13">
                  <c:v>54546723.479027398</c:v>
                </c:pt>
                <c:pt idx="14">
                  <c:v>52024542.821544103</c:v>
                </c:pt>
                <c:pt idx="15">
                  <c:v>49716254.602867797</c:v>
                </c:pt>
                <c:pt idx="16">
                  <c:v>47591127.832173899</c:v>
                </c:pt>
                <c:pt idx="17">
                  <c:v>45632480.692867398</c:v>
                </c:pt>
                <c:pt idx="18">
                  <c:v>43816899.485720403</c:v>
                </c:pt>
                <c:pt idx="19">
                  <c:v>42131214.7277354</c:v>
                </c:pt>
                <c:pt idx="20">
                  <c:v>40562518.674761899</c:v>
                </c:pt>
                <c:pt idx="21">
                  <c:v>39087981.5173871</c:v>
                </c:pt>
                <c:pt idx="22">
                  <c:v>37696194.853439301</c:v>
                </c:pt>
                <c:pt idx="23">
                  <c:v>36376566.5330377</c:v>
                </c:pt>
                <c:pt idx="24">
                  <c:v>35135230.983097099</c:v>
                </c:pt>
                <c:pt idx="25">
                  <c:v>33930286.306707598</c:v>
                </c:pt>
                <c:pt idx="26">
                  <c:v>32773157.680839401</c:v>
                </c:pt>
                <c:pt idx="27">
                  <c:v>31652198.972160701</c:v>
                </c:pt>
                <c:pt idx="28">
                  <c:v>30566362.291055501</c:v>
                </c:pt>
                <c:pt idx="29">
                  <c:v>29515915.861740001</c:v>
                </c:pt>
                <c:pt idx="30">
                  <c:v>28491179.753432602</c:v>
                </c:pt>
                <c:pt idx="31">
                  <c:v>27495009.382087301</c:v>
                </c:pt>
                <c:pt idx="32">
                  <c:v>26525938.389034301</c:v>
                </c:pt>
                <c:pt idx="33">
                  <c:v>25586115.337102599</c:v>
                </c:pt>
                <c:pt idx="34">
                  <c:v>24717828.592474598</c:v>
                </c:pt>
                <c:pt idx="35">
                  <c:v>24063671.187343799</c:v>
                </c:pt>
                <c:pt idx="36">
                  <c:v>23479807.8623932</c:v>
                </c:pt>
                <c:pt idx="37">
                  <c:v>22932942.830148999</c:v>
                </c:pt>
                <c:pt idx="38">
                  <c:v>22469796.200670399</c:v>
                </c:pt>
                <c:pt idx="39">
                  <c:v>22058509.654466901</c:v>
                </c:pt>
                <c:pt idx="40">
                  <c:v>21594401.521465201</c:v>
                </c:pt>
                <c:pt idx="41">
                  <c:v>21110677.1389939</c:v>
                </c:pt>
                <c:pt idx="42">
                  <c:v>20699310.861143999</c:v>
                </c:pt>
                <c:pt idx="43">
                  <c:v>20219963.382568002</c:v>
                </c:pt>
                <c:pt idx="44">
                  <c:v>19754908.8414248</c:v>
                </c:pt>
                <c:pt idx="45">
                  <c:v>19264959.530908301</c:v>
                </c:pt>
                <c:pt idx="46">
                  <c:v>18882762.760998201</c:v>
                </c:pt>
                <c:pt idx="47">
                  <c:v>18568400.7046928</c:v>
                </c:pt>
                <c:pt idx="48">
                  <c:v>18299550.814702898</c:v>
                </c:pt>
                <c:pt idx="49">
                  <c:v>17876079.008005898</c:v>
                </c:pt>
                <c:pt idx="50">
                  <c:v>17450790.904146999</c:v>
                </c:pt>
                <c:pt idx="51">
                  <c:v>16945906.671452701</c:v>
                </c:pt>
                <c:pt idx="52">
                  <c:v>16499323.823456399</c:v>
                </c:pt>
                <c:pt idx="53">
                  <c:v>16055909.0011182</c:v>
                </c:pt>
                <c:pt idx="54">
                  <c:v>15634269.8269847</c:v>
                </c:pt>
                <c:pt idx="55">
                  <c:v>15148657.918920601</c:v>
                </c:pt>
                <c:pt idx="56">
                  <c:v>14661800.3568017</c:v>
                </c:pt>
                <c:pt idx="57">
                  <c:v>14221405.183788599</c:v>
                </c:pt>
                <c:pt idx="58">
                  <c:v>13760759.950058701</c:v>
                </c:pt>
                <c:pt idx="59">
                  <c:v>13296800.9721386</c:v>
                </c:pt>
                <c:pt idx="60">
                  <c:v>12855772.6779633</c:v>
                </c:pt>
                <c:pt idx="61">
                  <c:v>12412558.157833099</c:v>
                </c:pt>
                <c:pt idx="62">
                  <c:v>11940364.234941</c:v>
                </c:pt>
                <c:pt idx="63">
                  <c:v>11459578.677488299</c:v>
                </c:pt>
                <c:pt idx="64">
                  <c:v>10963709.818537099</c:v>
                </c:pt>
                <c:pt idx="65">
                  <c:v>10548613.194869399</c:v>
                </c:pt>
                <c:pt idx="66">
                  <c:v>10160129.0085584</c:v>
                </c:pt>
                <c:pt idx="67">
                  <c:v>9802554.2828696296</c:v>
                </c:pt>
                <c:pt idx="68">
                  <c:v>9494675.3062516991</c:v>
                </c:pt>
                <c:pt idx="69">
                  <c:v>9209908.1540758703</c:v>
                </c:pt>
                <c:pt idx="70">
                  <c:v>8963160.6977175493</c:v>
                </c:pt>
                <c:pt idx="71">
                  <c:v>8708597.1007103696</c:v>
                </c:pt>
                <c:pt idx="72">
                  <c:v>8423152.2259257603</c:v>
                </c:pt>
                <c:pt idx="73">
                  <c:v>8144054.2658214504</c:v>
                </c:pt>
                <c:pt idx="74">
                  <c:v>7861760.4407506902</c:v>
                </c:pt>
                <c:pt idx="75">
                  <c:v>7605582.8388184002</c:v>
                </c:pt>
                <c:pt idx="76">
                  <c:v>7406696.6670294199</c:v>
                </c:pt>
                <c:pt idx="77">
                  <c:v>7197114.3805874102</c:v>
                </c:pt>
                <c:pt idx="78">
                  <c:v>7035037.7736006901</c:v>
                </c:pt>
                <c:pt idx="79">
                  <c:v>6832053.9376603197</c:v>
                </c:pt>
                <c:pt idx="80">
                  <c:v>6620865.4545381898</c:v>
                </c:pt>
                <c:pt idx="81">
                  <c:v>6411771.9976580497</c:v>
                </c:pt>
                <c:pt idx="82">
                  <c:v>6238655.9866421605</c:v>
                </c:pt>
                <c:pt idx="83">
                  <c:v>6058313.0254051602</c:v>
                </c:pt>
                <c:pt idx="84">
                  <c:v>5881150.5349513097</c:v>
                </c:pt>
                <c:pt idx="85">
                  <c:v>5713079.21330042</c:v>
                </c:pt>
                <c:pt idx="86">
                  <c:v>5526585.4201774197</c:v>
                </c:pt>
                <c:pt idx="87">
                  <c:v>5354770.7842006199</c:v>
                </c:pt>
                <c:pt idx="88">
                  <c:v>5194005.8160487702</c:v>
                </c:pt>
                <c:pt idx="89">
                  <c:v>5069830.6587351197</c:v>
                </c:pt>
                <c:pt idx="90">
                  <c:v>4938210.2402004199</c:v>
                </c:pt>
                <c:pt idx="91">
                  <c:v>4805872.7157977195</c:v>
                </c:pt>
                <c:pt idx="92">
                  <c:v>4682546.2619579304</c:v>
                </c:pt>
                <c:pt idx="93">
                  <c:v>4544321.8762143804</c:v>
                </c:pt>
                <c:pt idx="94">
                  <c:v>4399277.7239446696</c:v>
                </c:pt>
                <c:pt idx="95">
                  <c:v>4264429.1645681597</c:v>
                </c:pt>
                <c:pt idx="96">
                  <c:v>4136746.5454222299</c:v>
                </c:pt>
                <c:pt idx="97">
                  <c:v>4001712.4664274501</c:v>
                </c:pt>
                <c:pt idx="98">
                  <c:v>3861331.24325747</c:v>
                </c:pt>
                <c:pt idx="99">
                  <c:v>3495691.9706069399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Prod'!$D$1</c:f>
              <c:strCache>
                <c:ptCount val="1"/>
                <c:pt idx="0">
                  <c:v>Actual Spend 12mo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Prod'!$D$2:$D$101</c:f>
              <c:numCache>
                <c:formatCode>_("$"* #,##0.00_);_("$"* \(#,##0.00\);_("$"* "-"??_);_(@_)</c:formatCode>
                <c:ptCount val="100"/>
                <c:pt idx="0">
                  <c:v>206755117.90178001</c:v>
                </c:pt>
                <c:pt idx="1">
                  <c:v>135873180.623234</c:v>
                </c:pt>
                <c:pt idx="2">
                  <c:v>112021030.59763999</c:v>
                </c:pt>
                <c:pt idx="3">
                  <c:v>97623019.618795097</c:v>
                </c:pt>
                <c:pt idx="4">
                  <c:v>87421762.536605105</c:v>
                </c:pt>
                <c:pt idx="5">
                  <c:v>79410185.535297096</c:v>
                </c:pt>
                <c:pt idx="6">
                  <c:v>72734023.5713664</c:v>
                </c:pt>
                <c:pt idx="7">
                  <c:v>67221082.4476237</c:v>
                </c:pt>
                <c:pt idx="8">
                  <c:v>63038896.575972497</c:v>
                </c:pt>
                <c:pt idx="9">
                  <c:v>58785498.210836597</c:v>
                </c:pt>
                <c:pt idx="10">
                  <c:v>55132515.338662699</c:v>
                </c:pt>
                <c:pt idx="11">
                  <c:v>51796727.249101199</c:v>
                </c:pt>
                <c:pt idx="12">
                  <c:v>49142426.444749802</c:v>
                </c:pt>
                <c:pt idx="13">
                  <c:v>46529336.830743402</c:v>
                </c:pt>
                <c:pt idx="14">
                  <c:v>44108211.835085601</c:v>
                </c:pt>
                <c:pt idx="15">
                  <c:v>42113299.776408501</c:v>
                </c:pt>
                <c:pt idx="16">
                  <c:v>40019051.465908498</c:v>
                </c:pt>
                <c:pt idx="17">
                  <c:v>38328715.666556597</c:v>
                </c:pt>
                <c:pt idx="18">
                  <c:v>36566341.8976814</c:v>
                </c:pt>
                <c:pt idx="19">
                  <c:v>34966505.517152101</c:v>
                </c:pt>
                <c:pt idx="20">
                  <c:v>33623376.193363197</c:v>
                </c:pt>
                <c:pt idx="21">
                  <c:v>32233369.990589</c:v>
                </c:pt>
                <c:pt idx="22">
                  <c:v>30996675.048677899</c:v>
                </c:pt>
                <c:pt idx="23">
                  <c:v>29564791.855395701</c:v>
                </c:pt>
                <c:pt idx="24">
                  <c:v>28720467.2512739</c:v>
                </c:pt>
                <c:pt idx="25">
                  <c:v>27693520.510588199</c:v>
                </c:pt>
                <c:pt idx="26">
                  <c:v>26796424.210099101</c:v>
                </c:pt>
                <c:pt idx="27">
                  <c:v>25916636.759029798</c:v>
                </c:pt>
                <c:pt idx="28">
                  <c:v>25139642.927428398</c:v>
                </c:pt>
                <c:pt idx="29">
                  <c:v>24295364.819233499</c:v>
                </c:pt>
                <c:pt idx="30">
                  <c:v>23650578.5957871</c:v>
                </c:pt>
                <c:pt idx="31">
                  <c:v>22945997.188577499</c:v>
                </c:pt>
                <c:pt idx="32">
                  <c:v>22124263.828760698</c:v>
                </c:pt>
                <c:pt idx="33">
                  <c:v>21384749.4568308</c:v>
                </c:pt>
                <c:pt idx="34">
                  <c:v>19339483.989059601</c:v>
                </c:pt>
                <c:pt idx="35">
                  <c:v>17604976.882762998</c:v>
                </c:pt>
                <c:pt idx="36">
                  <c:v>17537179.2004903</c:v>
                </c:pt>
                <c:pt idx="37">
                  <c:v>15721719.272674801</c:v>
                </c:pt>
                <c:pt idx="38">
                  <c:v>16325228.471243</c:v>
                </c:pt>
                <c:pt idx="39">
                  <c:v>15603956.523139</c:v>
                </c:pt>
                <c:pt idx="40">
                  <c:v>15627502.042451</c:v>
                </c:pt>
                <c:pt idx="41">
                  <c:v>15656289.7343679</c:v>
                </c:pt>
                <c:pt idx="42">
                  <c:v>14815258.5204181</c:v>
                </c:pt>
                <c:pt idx="43">
                  <c:v>15008368.295477901</c:v>
                </c:pt>
                <c:pt idx="44">
                  <c:v>14296716.752589</c:v>
                </c:pt>
                <c:pt idx="45">
                  <c:v>15018424.4538233</c:v>
                </c:pt>
                <c:pt idx="46">
                  <c:v>14202880.858605999</c:v>
                </c:pt>
                <c:pt idx="47">
                  <c:v>13377665.455937499</c:v>
                </c:pt>
                <c:pt idx="48">
                  <c:v>14358370.962563699</c:v>
                </c:pt>
                <c:pt idx="49">
                  <c:v>14332215.3328196</c:v>
                </c:pt>
                <c:pt idx="50">
                  <c:v>13840032.774716601</c:v>
                </c:pt>
                <c:pt idx="51">
                  <c:v>13476564.4625878</c:v>
                </c:pt>
                <c:pt idx="52">
                  <c:v>13511886.151982401</c:v>
                </c:pt>
                <c:pt idx="53">
                  <c:v>12467635.6214303</c:v>
                </c:pt>
                <c:pt idx="54">
                  <c:v>12968765.4440048</c:v>
                </c:pt>
                <c:pt idx="55">
                  <c:v>12135791.172282999</c:v>
                </c:pt>
                <c:pt idx="56">
                  <c:v>12348169.8647733</c:v>
                </c:pt>
                <c:pt idx="57">
                  <c:v>11557957.043251</c:v>
                </c:pt>
                <c:pt idx="58">
                  <c:v>11230880.614511</c:v>
                </c:pt>
                <c:pt idx="59">
                  <c:v>11001382.4050689</c:v>
                </c:pt>
                <c:pt idx="60">
                  <c:v>10877940.886515399</c:v>
                </c:pt>
                <c:pt idx="61">
                  <c:v>10832471.125945199</c:v>
                </c:pt>
                <c:pt idx="62">
                  <c:v>10577003.6484673</c:v>
                </c:pt>
                <c:pt idx="63">
                  <c:v>10200599.677393399</c:v>
                </c:pt>
                <c:pt idx="64">
                  <c:v>9935897.4861135706</c:v>
                </c:pt>
                <c:pt idx="65">
                  <c:v>9225500.2660287693</c:v>
                </c:pt>
                <c:pt idx="66">
                  <c:v>9034092.6150752902</c:v>
                </c:pt>
                <c:pt idx="67">
                  <c:v>8879224.0753841307</c:v>
                </c:pt>
                <c:pt idx="68">
                  <c:v>8806876.3055944499</c:v>
                </c:pt>
                <c:pt idx="69">
                  <c:v>8761514.8369644191</c:v>
                </c:pt>
                <c:pt idx="70">
                  <c:v>8346218.1583588496</c:v>
                </c:pt>
                <c:pt idx="71">
                  <c:v>8053484.8765877103</c:v>
                </c:pt>
                <c:pt idx="72">
                  <c:v>8194289.6772589302</c:v>
                </c:pt>
                <c:pt idx="73">
                  <c:v>8256264.7471813401</c:v>
                </c:pt>
                <c:pt idx="74">
                  <c:v>7412494.5577074997</c:v>
                </c:pt>
                <c:pt idx="75">
                  <c:v>7350132.6162625197</c:v>
                </c:pt>
                <c:pt idx="76">
                  <c:v>7339607.9968854701</c:v>
                </c:pt>
                <c:pt idx="77">
                  <c:v>6734568.1561955502</c:v>
                </c:pt>
                <c:pt idx="78">
                  <c:v>6735112.5558643099</c:v>
                </c:pt>
                <c:pt idx="79">
                  <c:v>7484122.5562238405</c:v>
                </c:pt>
                <c:pt idx="80">
                  <c:v>7140817.1158672897</c:v>
                </c:pt>
                <c:pt idx="81">
                  <c:v>7319401.7162515903</c:v>
                </c:pt>
                <c:pt idx="82">
                  <c:v>6571364.0073094098</c:v>
                </c:pt>
                <c:pt idx="83">
                  <c:v>6908081.0579516897</c:v>
                </c:pt>
                <c:pt idx="84">
                  <c:v>6858249.0770187099</c:v>
                </c:pt>
                <c:pt idx="85">
                  <c:v>6850756.3955137497</c:v>
                </c:pt>
                <c:pt idx="86">
                  <c:v>6891173.9359291997</c:v>
                </c:pt>
                <c:pt idx="87">
                  <c:v>6793496.72671548</c:v>
                </c:pt>
                <c:pt idx="88">
                  <c:v>6376542.1461620396</c:v>
                </c:pt>
                <c:pt idx="89">
                  <c:v>6495539.4276521904</c:v>
                </c:pt>
                <c:pt idx="90">
                  <c:v>6640726.5567193804</c:v>
                </c:pt>
                <c:pt idx="91">
                  <c:v>6189126.0672158198</c:v>
                </c:pt>
                <c:pt idx="92">
                  <c:v>6401589.8063206999</c:v>
                </c:pt>
                <c:pt idx="93">
                  <c:v>6203171.37603244</c:v>
                </c:pt>
                <c:pt idx="94">
                  <c:v>5711058.5883033499</c:v>
                </c:pt>
                <c:pt idx="95">
                  <c:v>5931320.3074895497</c:v>
                </c:pt>
                <c:pt idx="96">
                  <c:v>6134723.3182809697</c:v>
                </c:pt>
                <c:pt idx="97">
                  <c:v>5728310.7165534599</c:v>
                </c:pt>
                <c:pt idx="98">
                  <c:v>5864636.7889023302</c:v>
                </c:pt>
                <c:pt idx="99">
                  <c:v>8889101.6263965592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485632"/>
        <c:axId val="130499712"/>
      </c:lineChart>
      <c:catAx>
        <c:axId val="130485632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 w="28575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+mn-lt"/>
              </a:defRPr>
            </a:pPr>
            <a:endParaRPr lang="en-US"/>
          </a:p>
        </c:txPr>
        <c:crossAx val="13049971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0499712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latin typeface="+mn-lt"/>
              </a:defRPr>
            </a:pPr>
            <a:endParaRPr lang="en-US"/>
          </a:p>
        </c:txPr>
        <c:crossAx val="130485632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bg1"/>
      </a:solidFill>
      <a:prstDash val="solid"/>
    </a:ln>
    <a:effectLst/>
  </c:spPr>
  <c:txPr>
    <a:bodyPr/>
    <a:lstStyle/>
    <a:p>
      <a:pPr>
        <a:defRPr sz="600">
          <a:solidFill>
            <a:schemeClr val="dk1"/>
          </a:solidFill>
          <a:latin typeface="Avenir LT Std 45 Book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26194416534814"/>
          <c:y val="1.8887038829703665E-2"/>
          <c:w val="0.83366312937763132"/>
          <c:h val="0.88451281683796734"/>
        </c:manualLayout>
      </c:layout>
      <c:lineChart>
        <c:grouping val="standard"/>
        <c:varyColors val="0"/>
        <c:ser>
          <c:idx val="0"/>
          <c:order val="0"/>
          <c:tx>
            <c:strRef>
              <c:f>'GP not ALL - 9M'!$C$1</c:f>
              <c:strCache>
                <c:ptCount val="1"/>
                <c:pt idx="0">
                  <c:v>Forecasted LTV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'GP not ALL - 9M'!$C$2:$C$101</c:f>
              <c:numCache>
                <c:formatCode>"$"#,##0</c:formatCode>
                <c:ptCount val="100"/>
                <c:pt idx="0">
                  <c:v>55697424.299999997</c:v>
                </c:pt>
                <c:pt idx="1">
                  <c:v>34641496.100000001</c:v>
                </c:pt>
                <c:pt idx="2">
                  <c:v>28066196.600000001</c:v>
                </c:pt>
                <c:pt idx="3">
                  <c:v>24109995.199999999</c:v>
                </c:pt>
                <c:pt idx="4">
                  <c:v>21328621.199999999</c:v>
                </c:pt>
                <c:pt idx="5">
                  <c:v>19209840.699999999</c:v>
                </c:pt>
                <c:pt idx="6">
                  <c:v>17524429.600000001</c:v>
                </c:pt>
                <c:pt idx="7">
                  <c:v>16136876.5</c:v>
                </c:pt>
                <c:pt idx="8">
                  <c:v>14966433.4</c:v>
                </c:pt>
                <c:pt idx="9">
                  <c:v>13966172.199999999</c:v>
                </c:pt>
                <c:pt idx="10">
                  <c:v>13094875.5</c:v>
                </c:pt>
                <c:pt idx="11">
                  <c:v>12322160.800000001</c:v>
                </c:pt>
                <c:pt idx="12">
                  <c:v>11633280.5</c:v>
                </c:pt>
                <c:pt idx="13">
                  <c:v>11009404.199999999</c:v>
                </c:pt>
                <c:pt idx="14">
                  <c:v>10446819.1</c:v>
                </c:pt>
                <c:pt idx="15">
                  <c:v>9937559.3000000007</c:v>
                </c:pt>
                <c:pt idx="16">
                  <c:v>9476448.6999999993</c:v>
                </c:pt>
                <c:pt idx="17">
                  <c:v>9056058.9000000004</c:v>
                </c:pt>
                <c:pt idx="18">
                  <c:v>8670372</c:v>
                </c:pt>
                <c:pt idx="19">
                  <c:v>8312614.5999999996</c:v>
                </c:pt>
                <c:pt idx="20">
                  <c:v>7986061.4000000004</c:v>
                </c:pt>
                <c:pt idx="21">
                  <c:v>7680277.5</c:v>
                </c:pt>
                <c:pt idx="22">
                  <c:v>7387842.5</c:v>
                </c:pt>
                <c:pt idx="23">
                  <c:v>7107530.7000000002</c:v>
                </c:pt>
                <c:pt idx="24">
                  <c:v>6834407.5</c:v>
                </c:pt>
                <c:pt idx="25">
                  <c:v>6569811.7999999998</c:v>
                </c:pt>
                <c:pt idx="26">
                  <c:v>6311906</c:v>
                </c:pt>
                <c:pt idx="27">
                  <c:v>6060797.2000000002</c:v>
                </c:pt>
                <c:pt idx="28">
                  <c:v>5816904.2000000002</c:v>
                </c:pt>
                <c:pt idx="29">
                  <c:v>5579778.5</c:v>
                </c:pt>
                <c:pt idx="30">
                  <c:v>5349486.4000000004</c:v>
                </c:pt>
                <c:pt idx="31">
                  <c:v>5121992.4000000004</c:v>
                </c:pt>
                <c:pt idx="32">
                  <c:v>4899780</c:v>
                </c:pt>
                <c:pt idx="33">
                  <c:v>4679863.5</c:v>
                </c:pt>
                <c:pt idx="34">
                  <c:v>4462370.5999999996</c:v>
                </c:pt>
                <c:pt idx="35">
                  <c:v>4265994.0999999996</c:v>
                </c:pt>
                <c:pt idx="36">
                  <c:v>4153040.8</c:v>
                </c:pt>
                <c:pt idx="37">
                  <c:v>4083678.7</c:v>
                </c:pt>
                <c:pt idx="38">
                  <c:v>4046216.8</c:v>
                </c:pt>
                <c:pt idx="39">
                  <c:v>3954754.9</c:v>
                </c:pt>
                <c:pt idx="40">
                  <c:v>3835739.5</c:v>
                </c:pt>
                <c:pt idx="41">
                  <c:v>3728398.4</c:v>
                </c:pt>
                <c:pt idx="42">
                  <c:v>3595414.9</c:v>
                </c:pt>
                <c:pt idx="43">
                  <c:v>3463370.1</c:v>
                </c:pt>
                <c:pt idx="44">
                  <c:v>3334001.9</c:v>
                </c:pt>
                <c:pt idx="45">
                  <c:v>3208572.4</c:v>
                </c:pt>
                <c:pt idx="46">
                  <c:v>3100110.9</c:v>
                </c:pt>
                <c:pt idx="47">
                  <c:v>2970212.1</c:v>
                </c:pt>
                <c:pt idx="48">
                  <c:v>2841076</c:v>
                </c:pt>
                <c:pt idx="49">
                  <c:v>2711814.8</c:v>
                </c:pt>
                <c:pt idx="50">
                  <c:v>2590931</c:v>
                </c:pt>
                <c:pt idx="51">
                  <c:v>2474350.7999999998</c:v>
                </c:pt>
                <c:pt idx="52">
                  <c:v>2350956</c:v>
                </c:pt>
                <c:pt idx="53">
                  <c:v>2231478.7999999998</c:v>
                </c:pt>
                <c:pt idx="54">
                  <c:v>2117927.6</c:v>
                </c:pt>
                <c:pt idx="55">
                  <c:v>2006822.1</c:v>
                </c:pt>
                <c:pt idx="56">
                  <c:v>1901165.1</c:v>
                </c:pt>
                <c:pt idx="57">
                  <c:v>1795542.7</c:v>
                </c:pt>
                <c:pt idx="58">
                  <c:v>1695971.1</c:v>
                </c:pt>
                <c:pt idx="59">
                  <c:v>1613986.9</c:v>
                </c:pt>
                <c:pt idx="60">
                  <c:v>1525074.1</c:v>
                </c:pt>
                <c:pt idx="61">
                  <c:v>1443594</c:v>
                </c:pt>
                <c:pt idx="62">
                  <c:v>1387878.9</c:v>
                </c:pt>
                <c:pt idx="63">
                  <c:v>1316812.3999999999</c:v>
                </c:pt>
                <c:pt idx="64">
                  <c:v>1264219.2</c:v>
                </c:pt>
                <c:pt idx="65">
                  <c:v>1201474.1000000001</c:v>
                </c:pt>
                <c:pt idx="66">
                  <c:v>1142946.6000000001</c:v>
                </c:pt>
                <c:pt idx="67">
                  <c:v>1092477.3</c:v>
                </c:pt>
                <c:pt idx="68">
                  <c:v>1046953</c:v>
                </c:pt>
                <c:pt idx="69">
                  <c:v>1000206.2</c:v>
                </c:pt>
                <c:pt idx="70">
                  <c:v>958045</c:v>
                </c:pt>
                <c:pt idx="71">
                  <c:v>917391</c:v>
                </c:pt>
                <c:pt idx="72">
                  <c:v>873308.3</c:v>
                </c:pt>
                <c:pt idx="73">
                  <c:v>831594.2</c:v>
                </c:pt>
                <c:pt idx="74">
                  <c:v>789653.4</c:v>
                </c:pt>
                <c:pt idx="75">
                  <c:v>751645.5</c:v>
                </c:pt>
                <c:pt idx="76">
                  <c:v>719790.7</c:v>
                </c:pt>
                <c:pt idx="77">
                  <c:v>687457.3</c:v>
                </c:pt>
                <c:pt idx="78">
                  <c:v>656040.4</c:v>
                </c:pt>
                <c:pt idx="79">
                  <c:v>626001.1</c:v>
                </c:pt>
                <c:pt idx="80">
                  <c:v>601322.1</c:v>
                </c:pt>
                <c:pt idx="81">
                  <c:v>577030.40000000002</c:v>
                </c:pt>
                <c:pt idx="82">
                  <c:v>552828.6</c:v>
                </c:pt>
                <c:pt idx="83">
                  <c:v>534794.4</c:v>
                </c:pt>
                <c:pt idx="84">
                  <c:v>515223.9</c:v>
                </c:pt>
                <c:pt idx="85">
                  <c:v>496238.4</c:v>
                </c:pt>
                <c:pt idx="86">
                  <c:v>480224.3</c:v>
                </c:pt>
                <c:pt idx="87">
                  <c:v>459841.6</c:v>
                </c:pt>
                <c:pt idx="88">
                  <c:v>439289</c:v>
                </c:pt>
                <c:pt idx="89">
                  <c:v>421469</c:v>
                </c:pt>
                <c:pt idx="90">
                  <c:v>403674.8</c:v>
                </c:pt>
                <c:pt idx="91">
                  <c:v>387238.3</c:v>
                </c:pt>
                <c:pt idx="92">
                  <c:v>372316.9</c:v>
                </c:pt>
                <c:pt idx="93">
                  <c:v>357289.9</c:v>
                </c:pt>
                <c:pt idx="94">
                  <c:v>342170</c:v>
                </c:pt>
                <c:pt idx="95">
                  <c:v>331550.7</c:v>
                </c:pt>
                <c:pt idx="96">
                  <c:v>324443.40000000002</c:v>
                </c:pt>
                <c:pt idx="97">
                  <c:v>316590.59999999998</c:v>
                </c:pt>
                <c:pt idx="98">
                  <c:v>308224.40000000002</c:v>
                </c:pt>
                <c:pt idx="99">
                  <c:v>230461.9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'GP not ALL - 9M'!$D$1</c:f>
              <c:strCache>
                <c:ptCount val="1"/>
                <c:pt idx="0">
                  <c:v>Actual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'GP not ALL - 9M'!$D$2:$D$101</c:f>
              <c:numCache>
                <c:formatCode>"$"#,##0</c:formatCode>
                <c:ptCount val="100"/>
                <c:pt idx="0">
                  <c:v>61769055</c:v>
                </c:pt>
                <c:pt idx="1">
                  <c:v>35297151</c:v>
                </c:pt>
                <c:pt idx="2">
                  <c:v>27967462</c:v>
                </c:pt>
                <c:pt idx="3">
                  <c:v>23439403</c:v>
                </c:pt>
                <c:pt idx="4">
                  <c:v>20510895</c:v>
                </c:pt>
                <c:pt idx="5">
                  <c:v>18142360</c:v>
                </c:pt>
                <c:pt idx="6">
                  <c:v>16287505</c:v>
                </c:pt>
                <c:pt idx="7">
                  <c:v>14788062</c:v>
                </c:pt>
                <c:pt idx="8">
                  <c:v>13521754</c:v>
                </c:pt>
                <c:pt idx="9">
                  <c:v>12526220</c:v>
                </c:pt>
                <c:pt idx="10">
                  <c:v>11684717</c:v>
                </c:pt>
                <c:pt idx="11">
                  <c:v>10817767</c:v>
                </c:pt>
                <c:pt idx="12">
                  <c:v>10117246</c:v>
                </c:pt>
                <c:pt idx="13">
                  <c:v>9443318</c:v>
                </c:pt>
                <c:pt idx="14">
                  <c:v>8820564</c:v>
                </c:pt>
                <c:pt idx="15">
                  <c:v>8293015</c:v>
                </c:pt>
                <c:pt idx="16">
                  <c:v>7853307</c:v>
                </c:pt>
                <c:pt idx="17">
                  <c:v>7392427</c:v>
                </c:pt>
                <c:pt idx="18">
                  <c:v>6984107</c:v>
                </c:pt>
                <c:pt idx="19">
                  <c:v>6484424</c:v>
                </c:pt>
                <c:pt idx="20">
                  <c:v>5715563</c:v>
                </c:pt>
                <c:pt idx="21">
                  <c:v>5720539</c:v>
                </c:pt>
                <c:pt idx="22">
                  <c:v>5555794</c:v>
                </c:pt>
                <c:pt idx="23">
                  <c:v>5387176</c:v>
                </c:pt>
                <c:pt idx="24">
                  <c:v>5177786</c:v>
                </c:pt>
                <c:pt idx="25">
                  <c:v>5081516</c:v>
                </c:pt>
                <c:pt idx="26">
                  <c:v>4937348</c:v>
                </c:pt>
                <c:pt idx="27">
                  <c:v>4778434</c:v>
                </c:pt>
                <c:pt idx="28">
                  <c:v>4573367</c:v>
                </c:pt>
                <c:pt idx="29">
                  <c:v>4501125</c:v>
                </c:pt>
                <c:pt idx="30">
                  <c:v>4317670</c:v>
                </c:pt>
                <c:pt idx="31">
                  <c:v>4188201</c:v>
                </c:pt>
                <c:pt idx="32">
                  <c:v>4100267</c:v>
                </c:pt>
                <c:pt idx="33">
                  <c:v>3944944</c:v>
                </c:pt>
                <c:pt idx="34">
                  <c:v>3833744</c:v>
                </c:pt>
                <c:pt idx="35">
                  <c:v>3578342</c:v>
                </c:pt>
                <c:pt idx="36">
                  <c:v>2885786</c:v>
                </c:pt>
                <c:pt idx="37">
                  <c:v>2633854</c:v>
                </c:pt>
                <c:pt idx="38">
                  <c:v>2794906</c:v>
                </c:pt>
                <c:pt idx="39">
                  <c:v>3094782</c:v>
                </c:pt>
                <c:pt idx="40">
                  <c:v>3245301</c:v>
                </c:pt>
                <c:pt idx="41">
                  <c:v>3116665</c:v>
                </c:pt>
                <c:pt idx="42">
                  <c:v>3223082</c:v>
                </c:pt>
                <c:pt idx="43">
                  <c:v>2973105</c:v>
                </c:pt>
                <c:pt idx="44">
                  <c:v>3020716</c:v>
                </c:pt>
                <c:pt idx="45">
                  <c:v>2879750</c:v>
                </c:pt>
                <c:pt idx="46">
                  <c:v>2874949</c:v>
                </c:pt>
                <c:pt idx="47">
                  <c:v>2831671</c:v>
                </c:pt>
                <c:pt idx="48">
                  <c:v>2700529</c:v>
                </c:pt>
                <c:pt idx="49">
                  <c:v>2610149</c:v>
                </c:pt>
                <c:pt idx="50">
                  <c:v>2636946</c:v>
                </c:pt>
                <c:pt idx="51">
                  <c:v>2468508</c:v>
                </c:pt>
                <c:pt idx="52">
                  <c:v>2421171</c:v>
                </c:pt>
                <c:pt idx="53">
                  <c:v>2625499</c:v>
                </c:pt>
                <c:pt idx="54">
                  <c:v>2499254</c:v>
                </c:pt>
                <c:pt idx="55">
                  <c:v>2312084</c:v>
                </c:pt>
                <c:pt idx="56">
                  <c:v>2368100</c:v>
                </c:pt>
                <c:pt idx="57">
                  <c:v>2373143</c:v>
                </c:pt>
                <c:pt idx="58">
                  <c:v>2217307</c:v>
                </c:pt>
                <c:pt idx="59">
                  <c:v>2027456</c:v>
                </c:pt>
                <c:pt idx="60">
                  <c:v>2036607</c:v>
                </c:pt>
                <c:pt idx="61">
                  <c:v>1788758</c:v>
                </c:pt>
                <c:pt idx="62">
                  <c:v>1851952</c:v>
                </c:pt>
                <c:pt idx="63">
                  <c:v>1925446</c:v>
                </c:pt>
                <c:pt idx="64">
                  <c:v>1734115</c:v>
                </c:pt>
                <c:pt idx="65">
                  <c:v>1853909</c:v>
                </c:pt>
                <c:pt idx="66">
                  <c:v>1574530</c:v>
                </c:pt>
                <c:pt idx="67">
                  <c:v>1446170</c:v>
                </c:pt>
                <c:pt idx="68">
                  <c:v>1509006</c:v>
                </c:pt>
                <c:pt idx="69">
                  <c:v>1529283</c:v>
                </c:pt>
                <c:pt idx="70">
                  <c:v>1497941</c:v>
                </c:pt>
                <c:pt idx="71">
                  <c:v>1491413</c:v>
                </c:pt>
                <c:pt idx="72">
                  <c:v>1631203</c:v>
                </c:pt>
                <c:pt idx="73">
                  <c:v>1681878</c:v>
                </c:pt>
                <c:pt idx="74">
                  <c:v>1562981</c:v>
                </c:pt>
                <c:pt idx="75">
                  <c:v>1518416</c:v>
                </c:pt>
                <c:pt idx="76">
                  <c:v>1608495</c:v>
                </c:pt>
                <c:pt idx="77">
                  <c:v>1580457</c:v>
                </c:pt>
                <c:pt idx="78">
                  <c:v>1581752</c:v>
                </c:pt>
                <c:pt idx="79">
                  <c:v>1426625</c:v>
                </c:pt>
                <c:pt idx="80">
                  <c:v>1358066</c:v>
                </c:pt>
                <c:pt idx="81">
                  <c:v>1504635</c:v>
                </c:pt>
                <c:pt idx="82">
                  <c:v>1396313</c:v>
                </c:pt>
                <c:pt idx="83">
                  <c:v>1371245</c:v>
                </c:pt>
                <c:pt idx="84">
                  <c:v>1400851</c:v>
                </c:pt>
                <c:pt idx="85">
                  <c:v>1386894</c:v>
                </c:pt>
                <c:pt idx="86">
                  <c:v>1469477</c:v>
                </c:pt>
                <c:pt idx="87">
                  <c:v>1351091</c:v>
                </c:pt>
                <c:pt idx="88">
                  <c:v>1319097</c:v>
                </c:pt>
                <c:pt idx="89">
                  <c:v>1373055</c:v>
                </c:pt>
                <c:pt idx="90">
                  <c:v>1300630</c:v>
                </c:pt>
                <c:pt idx="91">
                  <c:v>1230782</c:v>
                </c:pt>
                <c:pt idx="92">
                  <c:v>1174258</c:v>
                </c:pt>
                <c:pt idx="93">
                  <c:v>1589153</c:v>
                </c:pt>
                <c:pt idx="94">
                  <c:v>1677812</c:v>
                </c:pt>
                <c:pt idx="95">
                  <c:v>1811715</c:v>
                </c:pt>
                <c:pt idx="96">
                  <c:v>2024277</c:v>
                </c:pt>
                <c:pt idx="97">
                  <c:v>2013433</c:v>
                </c:pt>
                <c:pt idx="98">
                  <c:v>2143183</c:v>
                </c:pt>
                <c:pt idx="99">
                  <c:v>2272403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887616"/>
        <c:axId val="125889152"/>
      </c:lineChart>
      <c:catAx>
        <c:axId val="125887616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 w="28575">
            <a:solidFill>
              <a:schemeClr val="bg1"/>
            </a:solidFill>
          </a:ln>
        </c:spPr>
        <c:txPr>
          <a:bodyPr/>
          <a:lstStyle/>
          <a:p>
            <a:pPr>
              <a:defRPr sz="600">
                <a:latin typeface="+mn-lt"/>
              </a:defRPr>
            </a:pPr>
            <a:endParaRPr lang="en-US"/>
          </a:p>
        </c:txPr>
        <c:crossAx val="12588915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25889152"/>
        <c:scaling>
          <c:orientation val="minMax"/>
          <c:max val="72000000"/>
          <c:min val="0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>
                <a:latin typeface="+mj-lt"/>
              </a:defRPr>
            </a:pPr>
            <a:endParaRPr lang="en-US"/>
          </a:p>
        </c:txPr>
        <c:crossAx val="125887616"/>
        <c:crosses val="autoZero"/>
        <c:crossBetween val="between"/>
        <c:majorUnit val="1200000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bg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27646863176718"/>
          <c:y val="5.7462730462774475E-2"/>
          <c:w val="0.8290504056570368"/>
          <c:h val="0.85041427050097051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Rev'!$C$1</c:f>
              <c:strCache>
                <c:ptCount val="1"/>
                <c:pt idx="0">
                  <c:v>exp_ltv_12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Rev'!$C$2:$C$101</c:f>
              <c:numCache>
                <c:formatCode>_("$"* #,##0.00_);_("$"* \(#,##0.00\);_("$"* "-"??_);_(@_)</c:formatCode>
                <c:ptCount val="100"/>
                <c:pt idx="0">
                  <c:v>108599057.2</c:v>
                </c:pt>
                <c:pt idx="1">
                  <c:v>67670219.640000001</c:v>
                </c:pt>
                <c:pt idx="2">
                  <c:v>54924101.270000003</c:v>
                </c:pt>
                <c:pt idx="3">
                  <c:v>47173046.840000004</c:v>
                </c:pt>
                <c:pt idx="4">
                  <c:v>41684182.240000002</c:v>
                </c:pt>
                <c:pt idx="5">
                  <c:v>37510221.799999997</c:v>
                </c:pt>
                <c:pt idx="6">
                  <c:v>34171716.32</c:v>
                </c:pt>
                <c:pt idx="7">
                  <c:v>31412045.379999999</c:v>
                </c:pt>
                <c:pt idx="8">
                  <c:v>29065394.550000001</c:v>
                </c:pt>
                <c:pt idx="9">
                  <c:v>27044731.190000001</c:v>
                </c:pt>
                <c:pt idx="10">
                  <c:v>25280624.440000001</c:v>
                </c:pt>
                <c:pt idx="11">
                  <c:v>23724288.629999999</c:v>
                </c:pt>
                <c:pt idx="12">
                  <c:v>22334889.100000001</c:v>
                </c:pt>
                <c:pt idx="13">
                  <c:v>21087015.760000002</c:v>
                </c:pt>
                <c:pt idx="14">
                  <c:v>19955476.079999998</c:v>
                </c:pt>
                <c:pt idx="15">
                  <c:v>18925700.210000001</c:v>
                </c:pt>
                <c:pt idx="16">
                  <c:v>17974876.809999999</c:v>
                </c:pt>
                <c:pt idx="17">
                  <c:v>17103057.699999999</c:v>
                </c:pt>
                <c:pt idx="18">
                  <c:v>16297526.35</c:v>
                </c:pt>
                <c:pt idx="19">
                  <c:v>15560033.85</c:v>
                </c:pt>
                <c:pt idx="20">
                  <c:v>14873584.960000001</c:v>
                </c:pt>
                <c:pt idx="21">
                  <c:v>14236162.140000001</c:v>
                </c:pt>
                <c:pt idx="22">
                  <c:v>13636901.35</c:v>
                </c:pt>
                <c:pt idx="23">
                  <c:v>13078648.439999999</c:v>
                </c:pt>
                <c:pt idx="24">
                  <c:v>12555355.85</c:v>
                </c:pt>
                <c:pt idx="25">
                  <c:v>12046774.73</c:v>
                </c:pt>
                <c:pt idx="26">
                  <c:v>11552573.43</c:v>
                </c:pt>
                <c:pt idx="27">
                  <c:v>11069976.560000001</c:v>
                </c:pt>
                <c:pt idx="28">
                  <c:v>10601164.869999999</c:v>
                </c:pt>
                <c:pt idx="29">
                  <c:v>10143229.01</c:v>
                </c:pt>
                <c:pt idx="30">
                  <c:v>9694472.6099999994</c:v>
                </c:pt>
                <c:pt idx="31">
                  <c:v>9250276.3200000003</c:v>
                </c:pt>
                <c:pt idx="32">
                  <c:v>8813506.2899999991</c:v>
                </c:pt>
                <c:pt idx="33">
                  <c:v>8381524.5700000003</c:v>
                </c:pt>
                <c:pt idx="34">
                  <c:v>7957125.9500000002</c:v>
                </c:pt>
                <c:pt idx="35">
                  <c:v>7539917.8200000003</c:v>
                </c:pt>
                <c:pt idx="36">
                  <c:v>7231376.3899999997</c:v>
                </c:pt>
                <c:pt idx="37">
                  <c:v>6978162.9900000002</c:v>
                </c:pt>
                <c:pt idx="38">
                  <c:v>6723805.6299999999</c:v>
                </c:pt>
                <c:pt idx="39">
                  <c:v>6497332.9000000004</c:v>
                </c:pt>
                <c:pt idx="40">
                  <c:v>6305818.1600000001</c:v>
                </c:pt>
                <c:pt idx="41">
                  <c:v>6131225.3600000003</c:v>
                </c:pt>
                <c:pt idx="42">
                  <c:v>5916189.5199999996</c:v>
                </c:pt>
                <c:pt idx="43">
                  <c:v>5707549.1699999999</c:v>
                </c:pt>
                <c:pt idx="44">
                  <c:v>5488326.0199999996</c:v>
                </c:pt>
                <c:pt idx="45">
                  <c:v>5258454.1900000004</c:v>
                </c:pt>
                <c:pt idx="46">
                  <c:v>5015611.28</c:v>
                </c:pt>
                <c:pt idx="47">
                  <c:v>4834885.58</c:v>
                </c:pt>
                <c:pt idx="48">
                  <c:v>4712597.25</c:v>
                </c:pt>
                <c:pt idx="49">
                  <c:v>4652980.1399999997</c:v>
                </c:pt>
                <c:pt idx="50">
                  <c:v>4531791.96</c:v>
                </c:pt>
                <c:pt idx="51">
                  <c:v>4347513.6100000003</c:v>
                </c:pt>
                <c:pt idx="52">
                  <c:v>4131141.41</c:v>
                </c:pt>
                <c:pt idx="53">
                  <c:v>3905439.24</c:v>
                </c:pt>
                <c:pt idx="54">
                  <c:v>3703905.8</c:v>
                </c:pt>
                <c:pt idx="55">
                  <c:v>3511603.47</c:v>
                </c:pt>
                <c:pt idx="56">
                  <c:v>3300025.17</c:v>
                </c:pt>
                <c:pt idx="57">
                  <c:v>3121185.47</c:v>
                </c:pt>
                <c:pt idx="58">
                  <c:v>2953855.23</c:v>
                </c:pt>
                <c:pt idx="59">
                  <c:v>2790004.12</c:v>
                </c:pt>
                <c:pt idx="60">
                  <c:v>2626980.9300000002</c:v>
                </c:pt>
                <c:pt idx="61">
                  <c:v>2476746.7400000002</c:v>
                </c:pt>
                <c:pt idx="62">
                  <c:v>2335755.39</c:v>
                </c:pt>
                <c:pt idx="63">
                  <c:v>2195300.48</c:v>
                </c:pt>
                <c:pt idx="64">
                  <c:v>2064619.52</c:v>
                </c:pt>
                <c:pt idx="65">
                  <c:v>1958545.51</c:v>
                </c:pt>
                <c:pt idx="66">
                  <c:v>1845795.14</c:v>
                </c:pt>
                <c:pt idx="67">
                  <c:v>1757816.7</c:v>
                </c:pt>
                <c:pt idx="68">
                  <c:v>1678768.08</c:v>
                </c:pt>
                <c:pt idx="69">
                  <c:v>1601127.73</c:v>
                </c:pt>
                <c:pt idx="70">
                  <c:v>1530612.11</c:v>
                </c:pt>
                <c:pt idx="71">
                  <c:v>1453699.3</c:v>
                </c:pt>
                <c:pt idx="72">
                  <c:v>1388205.28</c:v>
                </c:pt>
                <c:pt idx="73">
                  <c:v>1331303.56</c:v>
                </c:pt>
                <c:pt idx="74">
                  <c:v>1273994.69</c:v>
                </c:pt>
                <c:pt idx="75">
                  <c:v>1220106.42</c:v>
                </c:pt>
                <c:pt idx="76">
                  <c:v>1169831.8799999999</c:v>
                </c:pt>
                <c:pt idx="77">
                  <c:v>1115321.31</c:v>
                </c:pt>
                <c:pt idx="78">
                  <c:v>1063508.1499999999</c:v>
                </c:pt>
                <c:pt idx="79">
                  <c:v>1010902.19</c:v>
                </c:pt>
                <c:pt idx="80">
                  <c:v>963120.77</c:v>
                </c:pt>
                <c:pt idx="81">
                  <c:v>923310.71</c:v>
                </c:pt>
                <c:pt idx="82">
                  <c:v>882893.48</c:v>
                </c:pt>
                <c:pt idx="83">
                  <c:v>843904.58</c:v>
                </c:pt>
                <c:pt idx="84">
                  <c:v>806395.25</c:v>
                </c:pt>
                <c:pt idx="85">
                  <c:v>775742.34</c:v>
                </c:pt>
                <c:pt idx="86">
                  <c:v>745364.58</c:v>
                </c:pt>
                <c:pt idx="87">
                  <c:v>715662.44</c:v>
                </c:pt>
                <c:pt idx="88">
                  <c:v>693323.11</c:v>
                </c:pt>
                <c:pt idx="89">
                  <c:v>668564.75</c:v>
                </c:pt>
                <c:pt idx="90">
                  <c:v>645540.69999999995</c:v>
                </c:pt>
                <c:pt idx="91">
                  <c:v>625417.18000000005</c:v>
                </c:pt>
                <c:pt idx="92">
                  <c:v>599766.13</c:v>
                </c:pt>
                <c:pt idx="93">
                  <c:v>574221.62</c:v>
                </c:pt>
                <c:pt idx="94">
                  <c:v>552144.86</c:v>
                </c:pt>
                <c:pt idx="95">
                  <c:v>530444.38</c:v>
                </c:pt>
                <c:pt idx="96">
                  <c:v>510929.97</c:v>
                </c:pt>
                <c:pt idx="97">
                  <c:v>492498.64</c:v>
                </c:pt>
                <c:pt idx="98">
                  <c:v>474559.78</c:v>
                </c:pt>
                <c:pt idx="99">
                  <c:v>365548.77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Rev'!$D$1</c:f>
              <c:strCache>
                <c:ptCount val="1"/>
                <c:pt idx="0">
                  <c:v>spend_12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Rev'!$D$2:$D$101</c:f>
              <c:numCache>
                <c:formatCode>_("$"* #,##0.00_);_("$"* \(#,##0.00\);_("$"* "-"??_);_(@_)</c:formatCode>
                <c:ptCount val="100"/>
                <c:pt idx="0">
                  <c:v>111780957.90000001</c:v>
                </c:pt>
                <c:pt idx="1">
                  <c:v>65409069.380000003</c:v>
                </c:pt>
                <c:pt idx="2">
                  <c:v>51792336.020000003</c:v>
                </c:pt>
                <c:pt idx="3">
                  <c:v>43628603.229999997</c:v>
                </c:pt>
                <c:pt idx="4">
                  <c:v>38177125.579999998</c:v>
                </c:pt>
                <c:pt idx="5">
                  <c:v>33981308.799999997</c:v>
                </c:pt>
                <c:pt idx="6">
                  <c:v>30714147.300000001</c:v>
                </c:pt>
                <c:pt idx="7">
                  <c:v>28046214.739999998</c:v>
                </c:pt>
                <c:pt idx="8">
                  <c:v>25740693.359999999</c:v>
                </c:pt>
                <c:pt idx="9">
                  <c:v>23832199.68</c:v>
                </c:pt>
                <c:pt idx="10">
                  <c:v>22205565.809999999</c:v>
                </c:pt>
                <c:pt idx="11">
                  <c:v>20653749.620000001</c:v>
                </c:pt>
                <c:pt idx="12">
                  <c:v>19422411.640000001</c:v>
                </c:pt>
                <c:pt idx="13">
                  <c:v>18240087.039999999</c:v>
                </c:pt>
                <c:pt idx="14">
                  <c:v>17041845.899999999</c:v>
                </c:pt>
                <c:pt idx="15">
                  <c:v>16329471.08</c:v>
                </c:pt>
                <c:pt idx="16">
                  <c:v>15267690.75</c:v>
                </c:pt>
                <c:pt idx="17">
                  <c:v>14689901.51</c:v>
                </c:pt>
                <c:pt idx="18">
                  <c:v>13735424.789999999</c:v>
                </c:pt>
                <c:pt idx="19">
                  <c:v>13132444.1</c:v>
                </c:pt>
                <c:pt idx="20">
                  <c:v>12409705.890000001</c:v>
                </c:pt>
                <c:pt idx="21">
                  <c:v>11869520.4</c:v>
                </c:pt>
                <c:pt idx="22">
                  <c:v>11286555.99</c:v>
                </c:pt>
                <c:pt idx="23">
                  <c:v>10703580.93</c:v>
                </c:pt>
                <c:pt idx="24">
                  <c:v>10328201.68</c:v>
                </c:pt>
                <c:pt idx="25">
                  <c:v>10022445.68</c:v>
                </c:pt>
                <c:pt idx="26">
                  <c:v>9819318.6999999993</c:v>
                </c:pt>
                <c:pt idx="27">
                  <c:v>9303039.3200000003</c:v>
                </c:pt>
                <c:pt idx="28">
                  <c:v>9073959.1500000004</c:v>
                </c:pt>
                <c:pt idx="29">
                  <c:v>8745168.3900000006</c:v>
                </c:pt>
                <c:pt idx="30">
                  <c:v>8491532.9600000009</c:v>
                </c:pt>
                <c:pt idx="31">
                  <c:v>8086406.4800000004</c:v>
                </c:pt>
                <c:pt idx="32">
                  <c:v>7915297.0599999996</c:v>
                </c:pt>
                <c:pt idx="33">
                  <c:v>7691413.6100000003</c:v>
                </c:pt>
                <c:pt idx="34">
                  <c:v>7410918.4400000004</c:v>
                </c:pt>
                <c:pt idx="35">
                  <c:v>6829797.0999999996</c:v>
                </c:pt>
                <c:pt idx="36">
                  <c:v>6089782.7800000003</c:v>
                </c:pt>
                <c:pt idx="37">
                  <c:v>5550444.9900000002</c:v>
                </c:pt>
                <c:pt idx="38">
                  <c:v>5755142.3300000001</c:v>
                </c:pt>
                <c:pt idx="39">
                  <c:v>5035380.2699999996</c:v>
                </c:pt>
                <c:pt idx="40">
                  <c:v>4926330.3</c:v>
                </c:pt>
                <c:pt idx="41">
                  <c:v>5065007.47</c:v>
                </c:pt>
                <c:pt idx="42">
                  <c:v>5283237.91</c:v>
                </c:pt>
                <c:pt idx="43">
                  <c:v>4889048.3</c:v>
                </c:pt>
                <c:pt idx="44">
                  <c:v>4976155.08</c:v>
                </c:pt>
                <c:pt idx="45">
                  <c:v>4906008.63</c:v>
                </c:pt>
                <c:pt idx="46">
                  <c:v>5127294.8</c:v>
                </c:pt>
                <c:pt idx="47">
                  <c:v>4562319.0199999996</c:v>
                </c:pt>
                <c:pt idx="48">
                  <c:v>4558175.0599999996</c:v>
                </c:pt>
                <c:pt idx="49">
                  <c:v>3998143.55</c:v>
                </c:pt>
                <c:pt idx="50">
                  <c:v>4651509.37</c:v>
                </c:pt>
                <c:pt idx="51">
                  <c:v>5050064.99</c:v>
                </c:pt>
                <c:pt idx="52">
                  <c:v>4861171.0199999996</c:v>
                </c:pt>
                <c:pt idx="53">
                  <c:v>4501083.4400000004</c:v>
                </c:pt>
                <c:pt idx="54">
                  <c:v>4471849.83</c:v>
                </c:pt>
                <c:pt idx="55">
                  <c:v>4541112.68</c:v>
                </c:pt>
                <c:pt idx="56">
                  <c:v>4424120.87</c:v>
                </c:pt>
                <c:pt idx="57">
                  <c:v>4037882.11</c:v>
                </c:pt>
                <c:pt idx="58">
                  <c:v>3922321.75</c:v>
                </c:pt>
                <c:pt idx="59">
                  <c:v>3910113.76</c:v>
                </c:pt>
                <c:pt idx="60">
                  <c:v>4165123.88</c:v>
                </c:pt>
                <c:pt idx="61">
                  <c:v>4031201.01</c:v>
                </c:pt>
                <c:pt idx="62">
                  <c:v>3896199.58</c:v>
                </c:pt>
                <c:pt idx="63">
                  <c:v>3854902.35</c:v>
                </c:pt>
                <c:pt idx="64">
                  <c:v>3493659.23</c:v>
                </c:pt>
                <c:pt idx="65">
                  <c:v>3429466.09</c:v>
                </c:pt>
                <c:pt idx="66">
                  <c:v>3310126.89</c:v>
                </c:pt>
                <c:pt idx="67">
                  <c:v>2678899.9700000002</c:v>
                </c:pt>
                <c:pt idx="68">
                  <c:v>3318402.95</c:v>
                </c:pt>
                <c:pt idx="69">
                  <c:v>3071611.94</c:v>
                </c:pt>
                <c:pt idx="70">
                  <c:v>3053104.5</c:v>
                </c:pt>
                <c:pt idx="71">
                  <c:v>2839628.69</c:v>
                </c:pt>
                <c:pt idx="72">
                  <c:v>2604184.69</c:v>
                </c:pt>
                <c:pt idx="73">
                  <c:v>2702379.17</c:v>
                </c:pt>
                <c:pt idx="74">
                  <c:v>2497195.0499999998</c:v>
                </c:pt>
                <c:pt idx="75">
                  <c:v>2580953.29</c:v>
                </c:pt>
                <c:pt idx="76">
                  <c:v>2548613.85</c:v>
                </c:pt>
                <c:pt idx="77">
                  <c:v>2759025.04</c:v>
                </c:pt>
                <c:pt idx="78">
                  <c:v>2808564.05</c:v>
                </c:pt>
                <c:pt idx="79">
                  <c:v>2695837.89</c:v>
                </c:pt>
                <c:pt idx="80">
                  <c:v>2573910.16</c:v>
                </c:pt>
                <c:pt idx="81">
                  <c:v>2676448.39</c:v>
                </c:pt>
                <c:pt idx="82">
                  <c:v>2697913.82</c:v>
                </c:pt>
                <c:pt idx="83">
                  <c:v>2673279.3199999998</c:v>
                </c:pt>
                <c:pt idx="84">
                  <c:v>2408340.9</c:v>
                </c:pt>
                <c:pt idx="85">
                  <c:v>2365348.2999999998</c:v>
                </c:pt>
                <c:pt idx="86">
                  <c:v>2513663.48</c:v>
                </c:pt>
                <c:pt idx="87">
                  <c:v>2302105.29</c:v>
                </c:pt>
                <c:pt idx="88">
                  <c:v>2373697.13</c:v>
                </c:pt>
                <c:pt idx="89">
                  <c:v>2389320.8199999998</c:v>
                </c:pt>
                <c:pt idx="90">
                  <c:v>2445749.37</c:v>
                </c:pt>
                <c:pt idx="91">
                  <c:v>2419520.35</c:v>
                </c:pt>
                <c:pt idx="92">
                  <c:v>2320729.58</c:v>
                </c:pt>
                <c:pt idx="93">
                  <c:v>2203759.16</c:v>
                </c:pt>
                <c:pt idx="94">
                  <c:v>2292265.85</c:v>
                </c:pt>
                <c:pt idx="95">
                  <c:v>2352421.39</c:v>
                </c:pt>
                <c:pt idx="96">
                  <c:v>2088932.95</c:v>
                </c:pt>
                <c:pt idx="97">
                  <c:v>2049243.58</c:v>
                </c:pt>
                <c:pt idx="98">
                  <c:v>2643376</c:v>
                </c:pt>
                <c:pt idx="99">
                  <c:v>3417851.03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093952"/>
        <c:axId val="126120320"/>
      </c:lineChart>
      <c:catAx>
        <c:axId val="12609395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26120320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261203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26093952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31023989509232"/>
          <c:y val="2.4750470654571241E-2"/>
          <c:w val="0.83494360502234521"/>
          <c:h val="0.88569074845700535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Prod'!$C$1</c:f>
              <c:strCache>
                <c:ptCount val="1"/>
                <c:pt idx="0">
                  <c:v>exp_ltv_12</c:v>
                </c:pt>
              </c:strCache>
            </c:strRef>
          </c:tx>
          <c:marker>
            <c:symbol val="none"/>
          </c:marker>
          <c:val>
            <c:numRef>
              <c:f>'Data Model Prod'!$C$2:$C$101</c:f>
              <c:numCache>
                <c:formatCode>_("$"* #,##0.00_);_("$"* \(#,##0.00\);_("$"* "-"??_);_(@_)</c:formatCode>
                <c:ptCount val="100"/>
                <c:pt idx="0">
                  <c:v>114238180</c:v>
                </c:pt>
                <c:pt idx="1">
                  <c:v>71668083.079999998</c:v>
                </c:pt>
                <c:pt idx="2">
                  <c:v>58459913.799999997</c:v>
                </c:pt>
                <c:pt idx="3">
                  <c:v>50436452.990000002</c:v>
                </c:pt>
                <c:pt idx="4">
                  <c:v>44752218.390000001</c:v>
                </c:pt>
                <c:pt idx="5">
                  <c:v>40413360.329999998</c:v>
                </c:pt>
                <c:pt idx="6">
                  <c:v>36942789.43</c:v>
                </c:pt>
                <c:pt idx="7">
                  <c:v>34084190.200000003</c:v>
                </c:pt>
                <c:pt idx="8">
                  <c:v>31656135.879999999</c:v>
                </c:pt>
                <c:pt idx="9">
                  <c:v>29548240.260000002</c:v>
                </c:pt>
                <c:pt idx="10">
                  <c:v>27719850.640000001</c:v>
                </c:pt>
                <c:pt idx="11">
                  <c:v>26095943.34</c:v>
                </c:pt>
                <c:pt idx="12">
                  <c:v>24647444.899999999</c:v>
                </c:pt>
                <c:pt idx="13">
                  <c:v>23342791.449999999</c:v>
                </c:pt>
                <c:pt idx="14">
                  <c:v>22167074.18</c:v>
                </c:pt>
                <c:pt idx="15">
                  <c:v>21092608.699999999</c:v>
                </c:pt>
                <c:pt idx="16">
                  <c:v>20108289.73</c:v>
                </c:pt>
                <c:pt idx="17">
                  <c:v>19201554.100000001</c:v>
                </c:pt>
                <c:pt idx="18">
                  <c:v>18367749.82</c:v>
                </c:pt>
                <c:pt idx="19">
                  <c:v>17597467.809999999</c:v>
                </c:pt>
                <c:pt idx="20">
                  <c:v>16882303.760000002</c:v>
                </c:pt>
                <c:pt idx="21">
                  <c:v>16212468.039999999</c:v>
                </c:pt>
                <c:pt idx="22">
                  <c:v>15590722.539999999</c:v>
                </c:pt>
                <c:pt idx="23">
                  <c:v>15005962.73</c:v>
                </c:pt>
                <c:pt idx="24">
                  <c:v>14438365.470000001</c:v>
                </c:pt>
                <c:pt idx="25">
                  <c:v>13890364.039999999</c:v>
                </c:pt>
                <c:pt idx="26">
                  <c:v>13356677.65</c:v>
                </c:pt>
                <c:pt idx="27">
                  <c:v>12836145.119999999</c:v>
                </c:pt>
                <c:pt idx="28">
                  <c:v>12328479.050000001</c:v>
                </c:pt>
                <c:pt idx="29">
                  <c:v>11836862.77</c:v>
                </c:pt>
                <c:pt idx="30">
                  <c:v>11353446.460000001</c:v>
                </c:pt>
                <c:pt idx="31">
                  <c:v>10881366.039999999</c:v>
                </c:pt>
                <c:pt idx="32">
                  <c:v>10417812.529999999</c:v>
                </c:pt>
                <c:pt idx="33">
                  <c:v>9964150.6600000001</c:v>
                </c:pt>
                <c:pt idx="34">
                  <c:v>9571475.9600000009</c:v>
                </c:pt>
                <c:pt idx="35">
                  <c:v>9295212.2899999991</c:v>
                </c:pt>
                <c:pt idx="36">
                  <c:v>9039280.5299999993</c:v>
                </c:pt>
                <c:pt idx="37">
                  <c:v>8770025.7200000007</c:v>
                </c:pt>
                <c:pt idx="38">
                  <c:v>8563943.75</c:v>
                </c:pt>
                <c:pt idx="39">
                  <c:v>8376933.8600000003</c:v>
                </c:pt>
                <c:pt idx="40">
                  <c:v>8182236.9100000001</c:v>
                </c:pt>
                <c:pt idx="41">
                  <c:v>7960663.0999999996</c:v>
                </c:pt>
                <c:pt idx="42">
                  <c:v>7755791.9800000004</c:v>
                </c:pt>
                <c:pt idx="43">
                  <c:v>7530483.6600000001</c:v>
                </c:pt>
                <c:pt idx="44">
                  <c:v>7303559.3700000001</c:v>
                </c:pt>
                <c:pt idx="45">
                  <c:v>7069416.5099999998</c:v>
                </c:pt>
                <c:pt idx="46">
                  <c:v>6863767.3499999996</c:v>
                </c:pt>
                <c:pt idx="47">
                  <c:v>6733320.4100000001</c:v>
                </c:pt>
                <c:pt idx="48">
                  <c:v>6638210.6200000001</c:v>
                </c:pt>
                <c:pt idx="49">
                  <c:v>6554082.1399999997</c:v>
                </c:pt>
                <c:pt idx="50">
                  <c:v>6371632.6500000004</c:v>
                </c:pt>
                <c:pt idx="51">
                  <c:v>6180439.7599999998</c:v>
                </c:pt>
                <c:pt idx="52">
                  <c:v>5935665.7199999997</c:v>
                </c:pt>
                <c:pt idx="53">
                  <c:v>5699846.8600000003</c:v>
                </c:pt>
                <c:pt idx="54">
                  <c:v>5489305.5800000001</c:v>
                </c:pt>
                <c:pt idx="55">
                  <c:v>5274948.5</c:v>
                </c:pt>
                <c:pt idx="56">
                  <c:v>5037527.7300000004</c:v>
                </c:pt>
                <c:pt idx="57">
                  <c:v>4820465.76</c:v>
                </c:pt>
                <c:pt idx="58">
                  <c:v>4613510.0999999996</c:v>
                </c:pt>
                <c:pt idx="59">
                  <c:v>4412581.7300000004</c:v>
                </c:pt>
                <c:pt idx="60">
                  <c:v>4210518.3</c:v>
                </c:pt>
                <c:pt idx="61">
                  <c:v>4014417.6</c:v>
                </c:pt>
                <c:pt idx="62">
                  <c:v>3825734.81</c:v>
                </c:pt>
                <c:pt idx="63">
                  <c:v>3642546.85</c:v>
                </c:pt>
                <c:pt idx="64">
                  <c:v>3459420.8</c:v>
                </c:pt>
                <c:pt idx="65">
                  <c:v>3309544.17</c:v>
                </c:pt>
                <c:pt idx="66">
                  <c:v>3154699.28</c:v>
                </c:pt>
                <c:pt idx="67">
                  <c:v>3011690.28</c:v>
                </c:pt>
                <c:pt idx="68">
                  <c:v>2912285.55</c:v>
                </c:pt>
                <c:pt idx="69">
                  <c:v>2788505.51</c:v>
                </c:pt>
                <c:pt idx="70">
                  <c:v>2693507.02</c:v>
                </c:pt>
                <c:pt idx="71">
                  <c:v>2579696.1800000002</c:v>
                </c:pt>
                <c:pt idx="72">
                  <c:v>2478770.9300000002</c:v>
                </c:pt>
                <c:pt idx="73">
                  <c:v>2391164.5099999998</c:v>
                </c:pt>
                <c:pt idx="74">
                  <c:v>2305547.91</c:v>
                </c:pt>
                <c:pt idx="75">
                  <c:v>2221215.36</c:v>
                </c:pt>
                <c:pt idx="76">
                  <c:v>2144296.65</c:v>
                </c:pt>
                <c:pt idx="77">
                  <c:v>2062715.5</c:v>
                </c:pt>
                <c:pt idx="78">
                  <c:v>1980715.38</c:v>
                </c:pt>
                <c:pt idx="79">
                  <c:v>1898643.16</c:v>
                </c:pt>
                <c:pt idx="80">
                  <c:v>1818884.53</c:v>
                </c:pt>
                <c:pt idx="81">
                  <c:v>1754504.42</c:v>
                </c:pt>
                <c:pt idx="82">
                  <c:v>1689214.37</c:v>
                </c:pt>
                <c:pt idx="83">
                  <c:v>1625984.51</c:v>
                </c:pt>
                <c:pt idx="84">
                  <c:v>1562998.29</c:v>
                </c:pt>
                <c:pt idx="85">
                  <c:v>1510189.07</c:v>
                </c:pt>
                <c:pt idx="86">
                  <c:v>1461123.73</c:v>
                </c:pt>
                <c:pt idx="87">
                  <c:v>1408825.45</c:v>
                </c:pt>
                <c:pt idx="88">
                  <c:v>1369721.94</c:v>
                </c:pt>
                <c:pt idx="89">
                  <c:v>1330440.3400000001</c:v>
                </c:pt>
                <c:pt idx="90">
                  <c:v>1287681.8600000001</c:v>
                </c:pt>
                <c:pt idx="91">
                  <c:v>1254995.08</c:v>
                </c:pt>
                <c:pt idx="92">
                  <c:v>1212137.43</c:v>
                </c:pt>
                <c:pt idx="93">
                  <c:v>1166871.45</c:v>
                </c:pt>
                <c:pt idx="94">
                  <c:v>1127379.03</c:v>
                </c:pt>
                <c:pt idx="95">
                  <c:v>1088772.57</c:v>
                </c:pt>
                <c:pt idx="96">
                  <c:v>1053653.72</c:v>
                </c:pt>
                <c:pt idx="97">
                  <c:v>1020692.77</c:v>
                </c:pt>
                <c:pt idx="98">
                  <c:v>988694.11</c:v>
                </c:pt>
                <c:pt idx="99">
                  <c:v>811102.96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Prod'!$D$1</c:f>
              <c:strCache>
                <c:ptCount val="1"/>
                <c:pt idx="0">
                  <c:v>spend_12</c:v>
                </c:pt>
              </c:strCache>
            </c:strRef>
          </c:tx>
          <c:marker>
            <c:symbol val="none"/>
          </c:marker>
          <c:val>
            <c:numRef>
              <c:f>'Data Model Prod'!$D$2:$D$101</c:f>
              <c:numCache>
                <c:formatCode>_("$"* #,##0.00_);_("$"* \(#,##0.00\);_("$"* "-"??_);_(@_)</c:formatCode>
                <c:ptCount val="100"/>
                <c:pt idx="0">
                  <c:v>111319337</c:v>
                </c:pt>
                <c:pt idx="1">
                  <c:v>65097074.060000002</c:v>
                </c:pt>
                <c:pt idx="2">
                  <c:v>51738234.780000001</c:v>
                </c:pt>
                <c:pt idx="3">
                  <c:v>43607186.5</c:v>
                </c:pt>
                <c:pt idx="4">
                  <c:v>38208698.649999999</c:v>
                </c:pt>
                <c:pt idx="5">
                  <c:v>33965428.850000001</c:v>
                </c:pt>
                <c:pt idx="6">
                  <c:v>30653717.050000001</c:v>
                </c:pt>
                <c:pt idx="7">
                  <c:v>28068930.079999998</c:v>
                </c:pt>
                <c:pt idx="8">
                  <c:v>25683578.899999999</c:v>
                </c:pt>
                <c:pt idx="9">
                  <c:v>23949785.300000001</c:v>
                </c:pt>
                <c:pt idx="10">
                  <c:v>22159600.010000002</c:v>
                </c:pt>
                <c:pt idx="11">
                  <c:v>20696217.550000001</c:v>
                </c:pt>
                <c:pt idx="12">
                  <c:v>19539646.460000001</c:v>
                </c:pt>
                <c:pt idx="13">
                  <c:v>18077809.989999998</c:v>
                </c:pt>
                <c:pt idx="14">
                  <c:v>17205447.120000001</c:v>
                </c:pt>
                <c:pt idx="15">
                  <c:v>16214383.93</c:v>
                </c:pt>
                <c:pt idx="16">
                  <c:v>15415827.35</c:v>
                </c:pt>
                <c:pt idx="17">
                  <c:v>14565139.5</c:v>
                </c:pt>
                <c:pt idx="18">
                  <c:v>13923374.84</c:v>
                </c:pt>
                <c:pt idx="19">
                  <c:v>13043619.550000001</c:v>
                </c:pt>
                <c:pt idx="20">
                  <c:v>12528733.1</c:v>
                </c:pt>
                <c:pt idx="21">
                  <c:v>11956353.119999999</c:v>
                </c:pt>
                <c:pt idx="22">
                  <c:v>11334350.15</c:v>
                </c:pt>
                <c:pt idx="23">
                  <c:v>10927580.439999999</c:v>
                </c:pt>
                <c:pt idx="24">
                  <c:v>10470360.1</c:v>
                </c:pt>
                <c:pt idx="25">
                  <c:v>10242132.01</c:v>
                </c:pt>
                <c:pt idx="26">
                  <c:v>9806567.9900000002</c:v>
                </c:pt>
                <c:pt idx="27">
                  <c:v>9635793.2100000009</c:v>
                </c:pt>
                <c:pt idx="28">
                  <c:v>9256845.8800000008</c:v>
                </c:pt>
                <c:pt idx="29">
                  <c:v>8848087.5800000001</c:v>
                </c:pt>
                <c:pt idx="30">
                  <c:v>8696877.3200000003</c:v>
                </c:pt>
                <c:pt idx="31">
                  <c:v>8306055.1200000001</c:v>
                </c:pt>
                <c:pt idx="32">
                  <c:v>8009124.9000000004</c:v>
                </c:pt>
                <c:pt idx="33">
                  <c:v>7755872.7999999998</c:v>
                </c:pt>
                <c:pt idx="34">
                  <c:v>6637155.2400000002</c:v>
                </c:pt>
                <c:pt idx="35">
                  <c:v>5982438.5099999998</c:v>
                </c:pt>
                <c:pt idx="36">
                  <c:v>6194443.54</c:v>
                </c:pt>
                <c:pt idx="37">
                  <c:v>5403043.1399999997</c:v>
                </c:pt>
                <c:pt idx="38">
                  <c:v>5358699.97</c:v>
                </c:pt>
                <c:pt idx="39">
                  <c:v>5117328.87</c:v>
                </c:pt>
                <c:pt idx="40">
                  <c:v>5438400.5800000001</c:v>
                </c:pt>
                <c:pt idx="41">
                  <c:v>5613497.2999999998</c:v>
                </c:pt>
                <c:pt idx="42">
                  <c:v>4766449.72</c:v>
                </c:pt>
                <c:pt idx="43">
                  <c:v>5359782.04</c:v>
                </c:pt>
                <c:pt idx="44">
                  <c:v>5265931.71</c:v>
                </c:pt>
                <c:pt idx="45">
                  <c:v>5319653.04</c:v>
                </c:pt>
                <c:pt idx="46">
                  <c:v>4729246.5999999996</c:v>
                </c:pt>
                <c:pt idx="47">
                  <c:v>4568423.47</c:v>
                </c:pt>
                <c:pt idx="48">
                  <c:v>4157913.67</c:v>
                </c:pt>
                <c:pt idx="49">
                  <c:v>4748167.54</c:v>
                </c:pt>
                <c:pt idx="50">
                  <c:v>5039034.92</c:v>
                </c:pt>
                <c:pt idx="51">
                  <c:v>4915056.5999999996</c:v>
                </c:pt>
                <c:pt idx="52">
                  <c:v>4671275.7</c:v>
                </c:pt>
                <c:pt idx="53">
                  <c:v>4603191.7300000004</c:v>
                </c:pt>
                <c:pt idx="54">
                  <c:v>4427690.93</c:v>
                </c:pt>
                <c:pt idx="55">
                  <c:v>4468665.33</c:v>
                </c:pt>
                <c:pt idx="56">
                  <c:v>4235765.54</c:v>
                </c:pt>
                <c:pt idx="57">
                  <c:v>4059465.97</c:v>
                </c:pt>
                <c:pt idx="58">
                  <c:v>3918973.66</c:v>
                </c:pt>
                <c:pt idx="59">
                  <c:v>4014043.21</c:v>
                </c:pt>
                <c:pt idx="60">
                  <c:v>3902898.66</c:v>
                </c:pt>
                <c:pt idx="61">
                  <c:v>4007481.42</c:v>
                </c:pt>
                <c:pt idx="62">
                  <c:v>3836221.39</c:v>
                </c:pt>
                <c:pt idx="63">
                  <c:v>3741237.83</c:v>
                </c:pt>
                <c:pt idx="64">
                  <c:v>3759129.96</c:v>
                </c:pt>
                <c:pt idx="65">
                  <c:v>3166856.08</c:v>
                </c:pt>
                <c:pt idx="66">
                  <c:v>3395554.87</c:v>
                </c:pt>
                <c:pt idx="67">
                  <c:v>2831410.66</c:v>
                </c:pt>
                <c:pt idx="68">
                  <c:v>3079018.13</c:v>
                </c:pt>
                <c:pt idx="69">
                  <c:v>3153674.06</c:v>
                </c:pt>
                <c:pt idx="70">
                  <c:v>3077113.74</c:v>
                </c:pt>
                <c:pt idx="71">
                  <c:v>2978732.63</c:v>
                </c:pt>
                <c:pt idx="72">
                  <c:v>2596479.56</c:v>
                </c:pt>
                <c:pt idx="73">
                  <c:v>2529145.87</c:v>
                </c:pt>
                <c:pt idx="74">
                  <c:v>2549454.19</c:v>
                </c:pt>
                <c:pt idx="75">
                  <c:v>2464385.9</c:v>
                </c:pt>
                <c:pt idx="76">
                  <c:v>2530827.87</c:v>
                </c:pt>
                <c:pt idx="77">
                  <c:v>2666063.09</c:v>
                </c:pt>
                <c:pt idx="78">
                  <c:v>2826188.44</c:v>
                </c:pt>
                <c:pt idx="79">
                  <c:v>2645387.88</c:v>
                </c:pt>
                <c:pt idx="80">
                  <c:v>2663539.42</c:v>
                </c:pt>
                <c:pt idx="81">
                  <c:v>2568387.4</c:v>
                </c:pt>
                <c:pt idx="82">
                  <c:v>2693480.58</c:v>
                </c:pt>
                <c:pt idx="83">
                  <c:v>2611348.13</c:v>
                </c:pt>
                <c:pt idx="84">
                  <c:v>2474449.41</c:v>
                </c:pt>
                <c:pt idx="85">
                  <c:v>2354338.41</c:v>
                </c:pt>
                <c:pt idx="86">
                  <c:v>2447262.7799999998</c:v>
                </c:pt>
                <c:pt idx="87">
                  <c:v>2380214.7000000002</c:v>
                </c:pt>
                <c:pt idx="88">
                  <c:v>2355552.92</c:v>
                </c:pt>
                <c:pt idx="89">
                  <c:v>2261931.2599999998</c:v>
                </c:pt>
                <c:pt idx="90">
                  <c:v>2459637.6800000002</c:v>
                </c:pt>
                <c:pt idx="91">
                  <c:v>2392575.5099999998</c:v>
                </c:pt>
                <c:pt idx="92">
                  <c:v>2308141.2200000002</c:v>
                </c:pt>
                <c:pt idx="93">
                  <c:v>2244191.46</c:v>
                </c:pt>
                <c:pt idx="94">
                  <c:v>2229777.91</c:v>
                </c:pt>
                <c:pt idx="95">
                  <c:v>2290149.2999999998</c:v>
                </c:pt>
                <c:pt idx="96">
                  <c:v>2130425.4</c:v>
                </c:pt>
                <c:pt idx="97">
                  <c:v>2085508.96</c:v>
                </c:pt>
                <c:pt idx="98">
                  <c:v>2434592.5499999998</c:v>
                </c:pt>
                <c:pt idx="99">
                  <c:v>3404490.32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132608"/>
        <c:axId val="126134144"/>
      </c:lineChart>
      <c:catAx>
        <c:axId val="12613260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2613414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26134144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261326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52096315327771"/>
          <c:y val="2.3843847562108098E-2"/>
          <c:w val="0.83366312937763132"/>
          <c:h val="0.9059297114030016"/>
        </c:manualLayout>
      </c:layout>
      <c:lineChart>
        <c:grouping val="standard"/>
        <c:varyColors val="0"/>
        <c:ser>
          <c:idx val="0"/>
          <c:order val="0"/>
          <c:tx>
            <c:strRef>
              <c:f>'BR not ALL - 5M'!$C$1</c:f>
              <c:strCache>
                <c:ptCount val="1"/>
                <c:pt idx="0">
                  <c:v>Forecasted LTV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'BR not ALL - 5M'!$C$2:$C$101</c:f>
              <c:numCache>
                <c:formatCode>"$"#,##0</c:formatCode>
                <c:ptCount val="100"/>
                <c:pt idx="0">
                  <c:v>36890034.380000003</c:v>
                </c:pt>
                <c:pt idx="1">
                  <c:v>22313455.850000001</c:v>
                </c:pt>
                <c:pt idx="2">
                  <c:v>17884637.010000002</c:v>
                </c:pt>
                <c:pt idx="3">
                  <c:v>15253162.02</c:v>
                </c:pt>
                <c:pt idx="4">
                  <c:v>13410484.060000001</c:v>
                </c:pt>
                <c:pt idx="5">
                  <c:v>12030464.74</c:v>
                </c:pt>
                <c:pt idx="6">
                  <c:v>10942149.560000001</c:v>
                </c:pt>
                <c:pt idx="7">
                  <c:v>10048665.92</c:v>
                </c:pt>
                <c:pt idx="8">
                  <c:v>9297227.9900000002</c:v>
                </c:pt>
                <c:pt idx="9">
                  <c:v>8649975.5700000003</c:v>
                </c:pt>
                <c:pt idx="10">
                  <c:v>8091895.2300000004</c:v>
                </c:pt>
                <c:pt idx="11">
                  <c:v>7602975.6500000004</c:v>
                </c:pt>
                <c:pt idx="12">
                  <c:v>7170342.4000000004</c:v>
                </c:pt>
                <c:pt idx="13">
                  <c:v>6785911.5300000003</c:v>
                </c:pt>
                <c:pt idx="14">
                  <c:v>6441640.7999999998</c:v>
                </c:pt>
                <c:pt idx="15">
                  <c:v>6127600.7999999998</c:v>
                </c:pt>
                <c:pt idx="16">
                  <c:v>5843220.4299999997</c:v>
                </c:pt>
                <c:pt idx="17">
                  <c:v>5583157.8799999999</c:v>
                </c:pt>
                <c:pt idx="18">
                  <c:v>5345530.13</c:v>
                </c:pt>
                <c:pt idx="19">
                  <c:v>5121471.22</c:v>
                </c:pt>
                <c:pt idx="20">
                  <c:v>4907137.99</c:v>
                </c:pt>
                <c:pt idx="21">
                  <c:v>4703054.3899999997</c:v>
                </c:pt>
                <c:pt idx="22">
                  <c:v>4505287.24</c:v>
                </c:pt>
                <c:pt idx="23">
                  <c:v>4315029.5199999996</c:v>
                </c:pt>
                <c:pt idx="24">
                  <c:v>4133631.99</c:v>
                </c:pt>
                <c:pt idx="25">
                  <c:v>3960242.33</c:v>
                </c:pt>
                <c:pt idx="26">
                  <c:v>3791526.14</c:v>
                </c:pt>
                <c:pt idx="27">
                  <c:v>3626415.95</c:v>
                </c:pt>
                <c:pt idx="28">
                  <c:v>3464598.53</c:v>
                </c:pt>
                <c:pt idx="29">
                  <c:v>3303891.55</c:v>
                </c:pt>
                <c:pt idx="30">
                  <c:v>3194969.04</c:v>
                </c:pt>
                <c:pt idx="31">
                  <c:v>3125652.39</c:v>
                </c:pt>
                <c:pt idx="32">
                  <c:v>3077278.23</c:v>
                </c:pt>
                <c:pt idx="33">
                  <c:v>2999200.33</c:v>
                </c:pt>
                <c:pt idx="34">
                  <c:v>2900460.3</c:v>
                </c:pt>
                <c:pt idx="35">
                  <c:v>2808228.56</c:v>
                </c:pt>
                <c:pt idx="36">
                  <c:v>2701874.98</c:v>
                </c:pt>
                <c:pt idx="37">
                  <c:v>2591177.96</c:v>
                </c:pt>
                <c:pt idx="38">
                  <c:v>2491461.67</c:v>
                </c:pt>
                <c:pt idx="39">
                  <c:v>2387935.9700000002</c:v>
                </c:pt>
                <c:pt idx="40">
                  <c:v>2294214.54</c:v>
                </c:pt>
                <c:pt idx="41">
                  <c:v>2187548.35</c:v>
                </c:pt>
                <c:pt idx="42">
                  <c:v>2076784.05</c:v>
                </c:pt>
                <c:pt idx="43">
                  <c:v>1970234.87</c:v>
                </c:pt>
                <c:pt idx="44">
                  <c:v>1882727.32</c:v>
                </c:pt>
                <c:pt idx="45">
                  <c:v>1785871.11</c:v>
                </c:pt>
                <c:pt idx="46">
                  <c:v>1694463.29</c:v>
                </c:pt>
                <c:pt idx="47">
                  <c:v>1615778.05</c:v>
                </c:pt>
                <c:pt idx="48">
                  <c:v>1530636.41</c:v>
                </c:pt>
                <c:pt idx="49">
                  <c:v>1444880.36</c:v>
                </c:pt>
                <c:pt idx="50">
                  <c:v>1367943.76</c:v>
                </c:pt>
                <c:pt idx="51">
                  <c:v>1292848.79</c:v>
                </c:pt>
                <c:pt idx="52">
                  <c:v>1227545.74</c:v>
                </c:pt>
                <c:pt idx="53">
                  <c:v>1160990.6499999999</c:v>
                </c:pt>
                <c:pt idx="54">
                  <c:v>1103227.08</c:v>
                </c:pt>
                <c:pt idx="55">
                  <c:v>1041517.28</c:v>
                </c:pt>
                <c:pt idx="56">
                  <c:v>983171.33</c:v>
                </c:pt>
                <c:pt idx="57">
                  <c:v>935061.76</c:v>
                </c:pt>
                <c:pt idx="58">
                  <c:v>884075.39</c:v>
                </c:pt>
                <c:pt idx="59">
                  <c:v>831006.45</c:v>
                </c:pt>
                <c:pt idx="60">
                  <c:v>786247.65</c:v>
                </c:pt>
                <c:pt idx="61">
                  <c:v>749451.44</c:v>
                </c:pt>
                <c:pt idx="62">
                  <c:v>713263.68</c:v>
                </c:pt>
                <c:pt idx="63">
                  <c:v>677131.44</c:v>
                </c:pt>
                <c:pt idx="64">
                  <c:v>643440.25</c:v>
                </c:pt>
                <c:pt idx="65">
                  <c:v>616360.68999999994</c:v>
                </c:pt>
                <c:pt idx="66">
                  <c:v>590903.1</c:v>
                </c:pt>
                <c:pt idx="67">
                  <c:v>564537.31999999995</c:v>
                </c:pt>
                <c:pt idx="68">
                  <c:v>535485.47</c:v>
                </c:pt>
                <c:pt idx="69">
                  <c:v>506213.31</c:v>
                </c:pt>
                <c:pt idx="70">
                  <c:v>479099.57</c:v>
                </c:pt>
                <c:pt idx="71">
                  <c:v>457867.79</c:v>
                </c:pt>
                <c:pt idx="72">
                  <c:v>439411.54</c:v>
                </c:pt>
                <c:pt idx="73">
                  <c:v>420357.09</c:v>
                </c:pt>
                <c:pt idx="74">
                  <c:v>400234.14</c:v>
                </c:pt>
                <c:pt idx="75">
                  <c:v>381668.72</c:v>
                </c:pt>
                <c:pt idx="76">
                  <c:v>366967.78</c:v>
                </c:pt>
                <c:pt idx="77">
                  <c:v>351820.28</c:v>
                </c:pt>
                <c:pt idx="78">
                  <c:v>336402.59</c:v>
                </c:pt>
                <c:pt idx="79">
                  <c:v>323974.8</c:v>
                </c:pt>
                <c:pt idx="80">
                  <c:v>311439.67</c:v>
                </c:pt>
                <c:pt idx="81">
                  <c:v>299770.65000000002</c:v>
                </c:pt>
                <c:pt idx="82">
                  <c:v>289640.26</c:v>
                </c:pt>
                <c:pt idx="83">
                  <c:v>277169.21999999997</c:v>
                </c:pt>
                <c:pt idx="84">
                  <c:v>263698.68</c:v>
                </c:pt>
                <c:pt idx="85">
                  <c:v>251272.92</c:v>
                </c:pt>
                <c:pt idx="86">
                  <c:v>241292.61</c:v>
                </c:pt>
                <c:pt idx="87">
                  <c:v>228665.18</c:v>
                </c:pt>
                <c:pt idx="88">
                  <c:v>219353.73</c:v>
                </c:pt>
                <c:pt idx="89">
                  <c:v>212069.44</c:v>
                </c:pt>
                <c:pt idx="90">
                  <c:v>204214.76</c:v>
                </c:pt>
                <c:pt idx="91">
                  <c:v>196180.11</c:v>
                </c:pt>
                <c:pt idx="92">
                  <c:v>191237.84</c:v>
                </c:pt>
                <c:pt idx="93">
                  <c:v>187304.49</c:v>
                </c:pt>
                <c:pt idx="94">
                  <c:v>184294.53</c:v>
                </c:pt>
                <c:pt idx="95">
                  <c:v>180429.77</c:v>
                </c:pt>
                <c:pt idx="96">
                  <c:v>176770.05</c:v>
                </c:pt>
                <c:pt idx="97">
                  <c:v>172518.25</c:v>
                </c:pt>
                <c:pt idx="98">
                  <c:v>159650.31</c:v>
                </c:pt>
                <c:pt idx="99">
                  <c:v>92014.22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'BR not ALL - 5M'!$D$1</c:f>
              <c:strCache>
                <c:ptCount val="1"/>
                <c:pt idx="0">
                  <c:v>Actual 12 mo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'BR not ALL - 5M'!$D$2:$D$101</c:f>
              <c:numCache>
                <c:formatCode>"$"#,##0</c:formatCode>
                <c:ptCount val="100"/>
                <c:pt idx="0">
                  <c:v>34332638</c:v>
                </c:pt>
                <c:pt idx="1">
                  <c:v>19993801</c:v>
                </c:pt>
                <c:pt idx="2">
                  <c:v>15945434</c:v>
                </c:pt>
                <c:pt idx="3">
                  <c:v>13499883</c:v>
                </c:pt>
                <c:pt idx="4">
                  <c:v>11836480</c:v>
                </c:pt>
                <c:pt idx="5">
                  <c:v>10556614</c:v>
                </c:pt>
                <c:pt idx="6">
                  <c:v>9515878</c:v>
                </c:pt>
                <c:pt idx="7">
                  <c:v>8643403</c:v>
                </c:pt>
                <c:pt idx="8">
                  <c:v>7995592</c:v>
                </c:pt>
                <c:pt idx="9">
                  <c:v>7428793</c:v>
                </c:pt>
                <c:pt idx="10">
                  <c:v>7391330</c:v>
                </c:pt>
                <c:pt idx="11">
                  <c:v>6422844</c:v>
                </c:pt>
                <c:pt idx="12">
                  <c:v>5998980</c:v>
                </c:pt>
                <c:pt idx="13">
                  <c:v>5598767</c:v>
                </c:pt>
                <c:pt idx="14">
                  <c:v>5267994</c:v>
                </c:pt>
                <c:pt idx="15">
                  <c:v>4994524</c:v>
                </c:pt>
                <c:pt idx="16">
                  <c:v>4701716</c:v>
                </c:pt>
                <c:pt idx="17">
                  <c:v>4357622</c:v>
                </c:pt>
                <c:pt idx="18">
                  <c:v>3902813</c:v>
                </c:pt>
                <c:pt idx="19">
                  <c:v>3912411</c:v>
                </c:pt>
                <c:pt idx="20">
                  <c:v>3764858</c:v>
                </c:pt>
                <c:pt idx="21">
                  <c:v>3691885</c:v>
                </c:pt>
                <c:pt idx="22">
                  <c:v>3581506</c:v>
                </c:pt>
                <c:pt idx="23">
                  <c:v>3514683</c:v>
                </c:pt>
                <c:pt idx="24">
                  <c:v>3380657</c:v>
                </c:pt>
                <c:pt idx="25">
                  <c:v>3280017</c:v>
                </c:pt>
                <c:pt idx="26">
                  <c:v>3238236</c:v>
                </c:pt>
                <c:pt idx="27">
                  <c:v>3137448</c:v>
                </c:pt>
                <c:pt idx="28">
                  <c:v>3114440</c:v>
                </c:pt>
                <c:pt idx="29">
                  <c:v>2928242</c:v>
                </c:pt>
                <c:pt idx="30">
                  <c:v>2447053</c:v>
                </c:pt>
                <c:pt idx="31">
                  <c:v>2310792</c:v>
                </c:pt>
                <c:pt idx="32">
                  <c:v>2003015</c:v>
                </c:pt>
                <c:pt idx="33">
                  <c:v>2504823</c:v>
                </c:pt>
                <c:pt idx="34">
                  <c:v>2426611</c:v>
                </c:pt>
                <c:pt idx="35">
                  <c:v>2484811</c:v>
                </c:pt>
                <c:pt idx="36">
                  <c:v>2507634</c:v>
                </c:pt>
                <c:pt idx="37">
                  <c:v>2343376</c:v>
                </c:pt>
                <c:pt idx="38">
                  <c:v>2305164</c:v>
                </c:pt>
                <c:pt idx="39">
                  <c:v>2389752</c:v>
                </c:pt>
                <c:pt idx="40">
                  <c:v>2349451</c:v>
                </c:pt>
                <c:pt idx="41">
                  <c:v>2300183</c:v>
                </c:pt>
                <c:pt idx="42">
                  <c:v>2308718</c:v>
                </c:pt>
                <c:pt idx="43">
                  <c:v>2000034</c:v>
                </c:pt>
                <c:pt idx="44">
                  <c:v>2038730</c:v>
                </c:pt>
                <c:pt idx="45">
                  <c:v>2074585</c:v>
                </c:pt>
                <c:pt idx="46">
                  <c:v>2076439</c:v>
                </c:pt>
                <c:pt idx="47">
                  <c:v>1937084</c:v>
                </c:pt>
                <c:pt idx="48">
                  <c:v>2010239</c:v>
                </c:pt>
                <c:pt idx="49">
                  <c:v>1948494</c:v>
                </c:pt>
                <c:pt idx="50">
                  <c:v>1820154</c:v>
                </c:pt>
                <c:pt idx="51">
                  <c:v>1681443</c:v>
                </c:pt>
                <c:pt idx="52">
                  <c:v>1706651</c:v>
                </c:pt>
                <c:pt idx="53">
                  <c:v>1772628</c:v>
                </c:pt>
                <c:pt idx="54">
                  <c:v>1660207</c:v>
                </c:pt>
                <c:pt idx="55">
                  <c:v>1680031</c:v>
                </c:pt>
                <c:pt idx="56">
                  <c:v>1616549</c:v>
                </c:pt>
                <c:pt idx="57">
                  <c:v>1591976</c:v>
                </c:pt>
                <c:pt idx="58">
                  <c:v>1598575</c:v>
                </c:pt>
                <c:pt idx="59">
                  <c:v>1532017</c:v>
                </c:pt>
                <c:pt idx="60">
                  <c:v>1350360</c:v>
                </c:pt>
                <c:pt idx="61">
                  <c:v>1293562</c:v>
                </c:pt>
                <c:pt idx="62">
                  <c:v>1378869</c:v>
                </c:pt>
                <c:pt idx="63">
                  <c:v>1375163</c:v>
                </c:pt>
                <c:pt idx="64">
                  <c:v>1242533</c:v>
                </c:pt>
                <c:pt idx="65">
                  <c:v>1178276</c:v>
                </c:pt>
                <c:pt idx="66">
                  <c:v>1272961</c:v>
                </c:pt>
                <c:pt idx="67">
                  <c:v>1322554</c:v>
                </c:pt>
                <c:pt idx="68">
                  <c:v>1396626</c:v>
                </c:pt>
                <c:pt idx="69">
                  <c:v>1360892</c:v>
                </c:pt>
                <c:pt idx="70">
                  <c:v>1316021</c:v>
                </c:pt>
                <c:pt idx="71">
                  <c:v>1265028</c:v>
                </c:pt>
                <c:pt idx="72">
                  <c:v>1295776</c:v>
                </c:pt>
                <c:pt idx="73">
                  <c:v>1316025</c:v>
                </c:pt>
                <c:pt idx="74">
                  <c:v>1295218</c:v>
                </c:pt>
                <c:pt idx="75">
                  <c:v>1175186</c:v>
                </c:pt>
                <c:pt idx="76">
                  <c:v>1260338</c:v>
                </c:pt>
                <c:pt idx="77">
                  <c:v>1314054</c:v>
                </c:pt>
                <c:pt idx="78">
                  <c:v>1193146</c:v>
                </c:pt>
                <c:pt idx="79">
                  <c:v>1139601</c:v>
                </c:pt>
                <c:pt idx="80">
                  <c:v>1199166</c:v>
                </c:pt>
                <c:pt idx="81">
                  <c:v>1111328</c:v>
                </c:pt>
                <c:pt idx="82">
                  <c:v>1145424</c:v>
                </c:pt>
                <c:pt idx="83">
                  <c:v>1131135</c:v>
                </c:pt>
                <c:pt idx="84">
                  <c:v>1209712</c:v>
                </c:pt>
                <c:pt idx="85">
                  <c:v>1159446</c:v>
                </c:pt>
                <c:pt idx="86">
                  <c:v>1212306</c:v>
                </c:pt>
                <c:pt idx="87">
                  <c:v>1278360</c:v>
                </c:pt>
                <c:pt idx="88">
                  <c:v>1058127</c:v>
                </c:pt>
                <c:pt idx="89">
                  <c:v>1131218</c:v>
                </c:pt>
                <c:pt idx="90">
                  <c:v>1152697</c:v>
                </c:pt>
                <c:pt idx="91">
                  <c:v>1311573</c:v>
                </c:pt>
                <c:pt idx="92">
                  <c:v>1200053</c:v>
                </c:pt>
                <c:pt idx="93">
                  <c:v>1352370</c:v>
                </c:pt>
                <c:pt idx="94">
                  <c:v>1385686</c:v>
                </c:pt>
                <c:pt idx="95">
                  <c:v>1485429</c:v>
                </c:pt>
                <c:pt idx="96">
                  <c:v>1461082</c:v>
                </c:pt>
                <c:pt idx="97">
                  <c:v>1545141</c:v>
                </c:pt>
                <c:pt idx="98">
                  <c:v>1578132</c:v>
                </c:pt>
                <c:pt idx="99">
                  <c:v>1900852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11904"/>
        <c:axId val="135613440"/>
      </c:lineChart>
      <c:catAx>
        <c:axId val="135611904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 w="28575">
            <a:solidFill>
              <a:schemeClr val="bg1"/>
            </a:solidFill>
          </a:ln>
        </c:spPr>
        <c:txPr>
          <a:bodyPr/>
          <a:lstStyle/>
          <a:p>
            <a:pPr>
              <a:defRPr sz="600">
                <a:latin typeface="+mn-lt"/>
              </a:defRPr>
            </a:pPr>
            <a:endParaRPr lang="en-US"/>
          </a:p>
        </c:txPr>
        <c:crossAx val="135613440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561344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>
                <a:latin typeface="+mn-lt"/>
              </a:defRPr>
            </a:pPr>
            <a:endParaRPr lang="en-US"/>
          </a:p>
        </c:txPr>
        <c:crossAx val="135611904"/>
        <c:crosses val="autoZero"/>
        <c:crossBetween val="between"/>
        <c:majorUnit val="800000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bg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31023989509232"/>
          <c:y val="2.4918186656206615E-2"/>
          <c:w val="0.86126703146261208"/>
          <c:h val="0.89586680297940702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Prod'!$C$1</c:f>
              <c:strCache>
                <c:ptCount val="1"/>
                <c:pt idx="0">
                  <c:v>exp_ltv_12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Prod'!$C$2:$C$101</c:f>
              <c:numCache>
                <c:formatCode>_("$"* #,##0.00_);_("$"* \(#,##0.00\);_("$"* "-"??_);_(@_)</c:formatCode>
                <c:ptCount val="100"/>
                <c:pt idx="0">
                  <c:v>73438206.579999998</c:v>
                </c:pt>
                <c:pt idx="1">
                  <c:v>45087864.289999999</c:v>
                </c:pt>
                <c:pt idx="2">
                  <c:v>36428454.950000003</c:v>
                </c:pt>
                <c:pt idx="3">
                  <c:v>31294950.859999999</c:v>
                </c:pt>
                <c:pt idx="4">
                  <c:v>27711838.109999999</c:v>
                </c:pt>
                <c:pt idx="5">
                  <c:v>25007414.579999998</c:v>
                </c:pt>
                <c:pt idx="6">
                  <c:v>22870338.640000001</c:v>
                </c:pt>
                <c:pt idx="7">
                  <c:v>21114401.030000001</c:v>
                </c:pt>
                <c:pt idx="8">
                  <c:v>19629758.949999999</c:v>
                </c:pt>
                <c:pt idx="9">
                  <c:v>18355114.09</c:v>
                </c:pt>
                <c:pt idx="10">
                  <c:v>17239760.16</c:v>
                </c:pt>
                <c:pt idx="11">
                  <c:v>16260777.68</c:v>
                </c:pt>
                <c:pt idx="12">
                  <c:v>15399259.029999999</c:v>
                </c:pt>
                <c:pt idx="13">
                  <c:v>14624670.1</c:v>
                </c:pt>
                <c:pt idx="14">
                  <c:v>13926861.76</c:v>
                </c:pt>
                <c:pt idx="15">
                  <c:v>13299140.68</c:v>
                </c:pt>
                <c:pt idx="16">
                  <c:v>12718587.689999999</c:v>
                </c:pt>
                <c:pt idx="17">
                  <c:v>12182801.890000001</c:v>
                </c:pt>
                <c:pt idx="18">
                  <c:v>11692887.08</c:v>
                </c:pt>
                <c:pt idx="19">
                  <c:v>11240490.17</c:v>
                </c:pt>
                <c:pt idx="20">
                  <c:v>10797995.619999999</c:v>
                </c:pt>
                <c:pt idx="21">
                  <c:v>10367233.890000001</c:v>
                </c:pt>
                <c:pt idx="22">
                  <c:v>9950998.4299999997</c:v>
                </c:pt>
                <c:pt idx="23">
                  <c:v>9551492.0899999999</c:v>
                </c:pt>
                <c:pt idx="24">
                  <c:v>9161018.8900000006</c:v>
                </c:pt>
                <c:pt idx="25">
                  <c:v>8783201.5299999993</c:v>
                </c:pt>
                <c:pt idx="26">
                  <c:v>8418999.5899999999</c:v>
                </c:pt>
                <c:pt idx="27">
                  <c:v>8064438.29</c:v>
                </c:pt>
                <c:pt idx="28">
                  <c:v>7733340.2400000002</c:v>
                </c:pt>
                <c:pt idx="29">
                  <c:v>7507102.2199999997</c:v>
                </c:pt>
                <c:pt idx="30">
                  <c:v>7318291.0199999996</c:v>
                </c:pt>
                <c:pt idx="31">
                  <c:v>7157325.3099999996</c:v>
                </c:pt>
                <c:pt idx="32">
                  <c:v>6962832.8600000003</c:v>
                </c:pt>
                <c:pt idx="33">
                  <c:v>6803478.1299999999</c:v>
                </c:pt>
                <c:pt idx="34">
                  <c:v>6657766.1799999997</c:v>
                </c:pt>
                <c:pt idx="35">
                  <c:v>6515878.2699999996</c:v>
                </c:pt>
                <c:pt idx="36">
                  <c:v>6357459.8099999996</c:v>
                </c:pt>
                <c:pt idx="37">
                  <c:v>6196331.5999999996</c:v>
                </c:pt>
                <c:pt idx="38">
                  <c:v>6041372.0099999998</c:v>
                </c:pt>
                <c:pt idx="39">
                  <c:v>5887100.7999999998</c:v>
                </c:pt>
                <c:pt idx="40">
                  <c:v>5712930.79</c:v>
                </c:pt>
                <c:pt idx="41">
                  <c:v>5545443.4699999997</c:v>
                </c:pt>
                <c:pt idx="42">
                  <c:v>5361015.46</c:v>
                </c:pt>
                <c:pt idx="43">
                  <c:v>5207401.45</c:v>
                </c:pt>
                <c:pt idx="44">
                  <c:v>5111498</c:v>
                </c:pt>
                <c:pt idx="45">
                  <c:v>5024817.71</c:v>
                </c:pt>
                <c:pt idx="46">
                  <c:v>4899911.1900000004</c:v>
                </c:pt>
                <c:pt idx="47">
                  <c:v>4720562.01</c:v>
                </c:pt>
                <c:pt idx="48">
                  <c:v>4533820.8600000003</c:v>
                </c:pt>
                <c:pt idx="49">
                  <c:v>4324733.92</c:v>
                </c:pt>
                <c:pt idx="50">
                  <c:v>4130268.06</c:v>
                </c:pt>
                <c:pt idx="51">
                  <c:v>3954907</c:v>
                </c:pt>
                <c:pt idx="52">
                  <c:v>3746411.45</c:v>
                </c:pt>
                <c:pt idx="53">
                  <c:v>3542365.13</c:v>
                </c:pt>
                <c:pt idx="54">
                  <c:v>3377703.34</c:v>
                </c:pt>
                <c:pt idx="55">
                  <c:v>3211108.27</c:v>
                </c:pt>
                <c:pt idx="56">
                  <c:v>3061070.61</c:v>
                </c:pt>
                <c:pt idx="57">
                  <c:v>2917146.09</c:v>
                </c:pt>
                <c:pt idx="58">
                  <c:v>2764153.9</c:v>
                </c:pt>
                <c:pt idx="59">
                  <c:v>2626732.56</c:v>
                </c:pt>
                <c:pt idx="60">
                  <c:v>2498840.5299999998</c:v>
                </c:pt>
                <c:pt idx="61">
                  <c:v>2381305.9</c:v>
                </c:pt>
                <c:pt idx="62">
                  <c:v>2265028.9</c:v>
                </c:pt>
                <c:pt idx="63">
                  <c:v>2158567.77</c:v>
                </c:pt>
                <c:pt idx="64">
                  <c:v>2049086.52</c:v>
                </c:pt>
                <c:pt idx="65">
                  <c:v>1960744.6</c:v>
                </c:pt>
                <c:pt idx="66">
                  <c:v>1865589.06</c:v>
                </c:pt>
                <c:pt idx="67">
                  <c:v>1766535.16</c:v>
                </c:pt>
                <c:pt idx="68">
                  <c:v>1687736.83</c:v>
                </c:pt>
                <c:pt idx="69">
                  <c:v>1620540.38</c:v>
                </c:pt>
                <c:pt idx="70">
                  <c:v>1551240.17</c:v>
                </c:pt>
                <c:pt idx="71">
                  <c:v>1481396.82</c:v>
                </c:pt>
                <c:pt idx="72">
                  <c:v>1422806.21</c:v>
                </c:pt>
                <c:pt idx="73">
                  <c:v>1373140.71</c:v>
                </c:pt>
                <c:pt idx="74">
                  <c:v>1324974.27</c:v>
                </c:pt>
                <c:pt idx="75">
                  <c:v>1268954.69</c:v>
                </c:pt>
                <c:pt idx="76">
                  <c:v>1210115.3899999999</c:v>
                </c:pt>
                <c:pt idx="77">
                  <c:v>1154061.03</c:v>
                </c:pt>
                <c:pt idx="78">
                  <c:v>1104972.1399999999</c:v>
                </c:pt>
                <c:pt idx="79">
                  <c:v>1069276.58</c:v>
                </c:pt>
                <c:pt idx="80">
                  <c:v>1029780.68</c:v>
                </c:pt>
                <c:pt idx="81">
                  <c:v>988448.82</c:v>
                </c:pt>
                <c:pt idx="82">
                  <c:v>948110.51</c:v>
                </c:pt>
                <c:pt idx="83">
                  <c:v>916298.81</c:v>
                </c:pt>
                <c:pt idx="84">
                  <c:v>884750.01</c:v>
                </c:pt>
                <c:pt idx="85">
                  <c:v>851458.12</c:v>
                </c:pt>
                <c:pt idx="86">
                  <c:v>823719.46</c:v>
                </c:pt>
                <c:pt idx="87">
                  <c:v>797788.24</c:v>
                </c:pt>
                <c:pt idx="88">
                  <c:v>771351.02</c:v>
                </c:pt>
                <c:pt idx="89">
                  <c:v>749744.28</c:v>
                </c:pt>
                <c:pt idx="90">
                  <c:v>723716.41</c:v>
                </c:pt>
                <c:pt idx="91">
                  <c:v>693763.73</c:v>
                </c:pt>
                <c:pt idx="92">
                  <c:v>665133.98</c:v>
                </c:pt>
                <c:pt idx="93">
                  <c:v>642966.93999999994</c:v>
                </c:pt>
                <c:pt idx="94">
                  <c:v>615274.13</c:v>
                </c:pt>
                <c:pt idx="95">
                  <c:v>592172.72</c:v>
                </c:pt>
                <c:pt idx="96">
                  <c:v>575980.75</c:v>
                </c:pt>
                <c:pt idx="97">
                  <c:v>559020.18000000005</c:v>
                </c:pt>
                <c:pt idx="98">
                  <c:v>539569.75</c:v>
                </c:pt>
                <c:pt idx="99">
                  <c:v>342953.16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Prod'!$D$1</c:f>
              <c:strCache>
                <c:ptCount val="1"/>
                <c:pt idx="0">
                  <c:v>spend_12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Prod'!$D$2:$D$101</c:f>
              <c:numCache>
                <c:formatCode>_("$"* #,##0.00_);_("$"* \(#,##0.00\);_("$"* "-"??_);_(@_)</c:formatCode>
                <c:ptCount val="100"/>
                <c:pt idx="0">
                  <c:v>63055017.670000002</c:v>
                </c:pt>
                <c:pt idx="1">
                  <c:v>37180285.030000001</c:v>
                </c:pt>
                <c:pt idx="2">
                  <c:v>29477995.120000001</c:v>
                </c:pt>
                <c:pt idx="3">
                  <c:v>25138493.41</c:v>
                </c:pt>
                <c:pt idx="4">
                  <c:v>22014566.280000001</c:v>
                </c:pt>
                <c:pt idx="5">
                  <c:v>20356786.07</c:v>
                </c:pt>
                <c:pt idx="6">
                  <c:v>17825019.969999999</c:v>
                </c:pt>
                <c:pt idx="7">
                  <c:v>16366011.16</c:v>
                </c:pt>
                <c:pt idx="8">
                  <c:v>15129844.220000001</c:v>
                </c:pt>
                <c:pt idx="9">
                  <c:v>13990736.029999999</c:v>
                </c:pt>
                <c:pt idx="10">
                  <c:v>13160662.83</c:v>
                </c:pt>
                <c:pt idx="11">
                  <c:v>12269299.76</c:v>
                </c:pt>
                <c:pt idx="12">
                  <c:v>11532248.68</c:v>
                </c:pt>
                <c:pt idx="13">
                  <c:v>10899564.6</c:v>
                </c:pt>
                <c:pt idx="14">
                  <c:v>10353688.970000001</c:v>
                </c:pt>
                <c:pt idx="15">
                  <c:v>9661402.8000000007</c:v>
                </c:pt>
                <c:pt idx="16">
                  <c:v>9238979.2200000007</c:v>
                </c:pt>
                <c:pt idx="17">
                  <c:v>8830912.1799999997</c:v>
                </c:pt>
                <c:pt idx="18">
                  <c:v>8309381.75</c:v>
                </c:pt>
                <c:pt idx="19">
                  <c:v>7969555.7699999996</c:v>
                </c:pt>
                <c:pt idx="20">
                  <c:v>7777384.1100000003</c:v>
                </c:pt>
                <c:pt idx="21">
                  <c:v>7566166.9299999997</c:v>
                </c:pt>
                <c:pt idx="22">
                  <c:v>7407960.5899999999</c:v>
                </c:pt>
                <c:pt idx="23">
                  <c:v>7148360.7800000003</c:v>
                </c:pt>
                <c:pt idx="24">
                  <c:v>6927963.0199999996</c:v>
                </c:pt>
                <c:pt idx="25">
                  <c:v>6634592.7999999998</c:v>
                </c:pt>
                <c:pt idx="26">
                  <c:v>6581890.8600000003</c:v>
                </c:pt>
                <c:pt idx="27">
                  <c:v>6358398.9900000002</c:v>
                </c:pt>
                <c:pt idx="28">
                  <c:v>5793388.79</c:v>
                </c:pt>
                <c:pt idx="29">
                  <c:v>4898877.67</c:v>
                </c:pt>
                <c:pt idx="30">
                  <c:v>4498223.74</c:v>
                </c:pt>
                <c:pt idx="31">
                  <c:v>4626370.6399999997</c:v>
                </c:pt>
                <c:pt idx="32">
                  <c:v>4251120.34</c:v>
                </c:pt>
                <c:pt idx="33">
                  <c:v>4455924.3899999997</c:v>
                </c:pt>
                <c:pt idx="34">
                  <c:v>4169313.3</c:v>
                </c:pt>
                <c:pt idx="35">
                  <c:v>3806641.53</c:v>
                </c:pt>
                <c:pt idx="36">
                  <c:v>4118080.34</c:v>
                </c:pt>
                <c:pt idx="37">
                  <c:v>4085477.77</c:v>
                </c:pt>
                <c:pt idx="38">
                  <c:v>3879296.03</c:v>
                </c:pt>
                <c:pt idx="39">
                  <c:v>4128590.69</c:v>
                </c:pt>
                <c:pt idx="40">
                  <c:v>3711678.71</c:v>
                </c:pt>
                <c:pt idx="41">
                  <c:v>4148079.63</c:v>
                </c:pt>
                <c:pt idx="42">
                  <c:v>4036066.92</c:v>
                </c:pt>
                <c:pt idx="43">
                  <c:v>3301430.86</c:v>
                </c:pt>
                <c:pt idx="44">
                  <c:v>3301433.82</c:v>
                </c:pt>
                <c:pt idx="45">
                  <c:v>3211261.9</c:v>
                </c:pt>
                <c:pt idx="46">
                  <c:v>3806851.66</c:v>
                </c:pt>
                <c:pt idx="47">
                  <c:v>3809987.23</c:v>
                </c:pt>
                <c:pt idx="48">
                  <c:v>3790964.81</c:v>
                </c:pt>
                <c:pt idx="49">
                  <c:v>3665044.11</c:v>
                </c:pt>
                <c:pt idx="50">
                  <c:v>3718127.29</c:v>
                </c:pt>
                <c:pt idx="51">
                  <c:v>3604663.09</c:v>
                </c:pt>
                <c:pt idx="52">
                  <c:v>3770647.55</c:v>
                </c:pt>
                <c:pt idx="53">
                  <c:v>3270127.96</c:v>
                </c:pt>
                <c:pt idx="54">
                  <c:v>3240528.37</c:v>
                </c:pt>
                <c:pt idx="55">
                  <c:v>3150511.59</c:v>
                </c:pt>
                <c:pt idx="56">
                  <c:v>3052897.67</c:v>
                </c:pt>
                <c:pt idx="57">
                  <c:v>3094241.6</c:v>
                </c:pt>
                <c:pt idx="58">
                  <c:v>3071418.47</c:v>
                </c:pt>
                <c:pt idx="59">
                  <c:v>2878339.17</c:v>
                </c:pt>
                <c:pt idx="60">
                  <c:v>2597824.38</c:v>
                </c:pt>
                <c:pt idx="61">
                  <c:v>2671825.4900000002</c:v>
                </c:pt>
                <c:pt idx="62">
                  <c:v>2666295.77</c:v>
                </c:pt>
                <c:pt idx="63">
                  <c:v>2692972.49</c:v>
                </c:pt>
                <c:pt idx="64">
                  <c:v>2639201.9900000002</c:v>
                </c:pt>
                <c:pt idx="65">
                  <c:v>2423960.2400000002</c:v>
                </c:pt>
                <c:pt idx="66">
                  <c:v>2503658.9700000002</c:v>
                </c:pt>
                <c:pt idx="67">
                  <c:v>2446262.0499999998</c:v>
                </c:pt>
                <c:pt idx="68">
                  <c:v>2167115.88</c:v>
                </c:pt>
                <c:pt idx="69">
                  <c:v>2218193.4900000002</c:v>
                </c:pt>
                <c:pt idx="70">
                  <c:v>2104497.77</c:v>
                </c:pt>
                <c:pt idx="71">
                  <c:v>2210032.27</c:v>
                </c:pt>
                <c:pt idx="72">
                  <c:v>1964083.06</c:v>
                </c:pt>
                <c:pt idx="73">
                  <c:v>2118333.5699999998</c:v>
                </c:pt>
                <c:pt idx="74">
                  <c:v>2082268.15</c:v>
                </c:pt>
                <c:pt idx="75">
                  <c:v>2254250.5699999998</c:v>
                </c:pt>
                <c:pt idx="76">
                  <c:v>2190142.64</c:v>
                </c:pt>
                <c:pt idx="77">
                  <c:v>2154944.0699999998</c:v>
                </c:pt>
                <c:pt idx="78">
                  <c:v>2160664.9</c:v>
                </c:pt>
                <c:pt idx="79">
                  <c:v>1998891.2</c:v>
                </c:pt>
                <c:pt idx="80">
                  <c:v>2102035.2999999998</c:v>
                </c:pt>
                <c:pt idx="81">
                  <c:v>2098828.9300000002</c:v>
                </c:pt>
                <c:pt idx="82">
                  <c:v>2009222.35</c:v>
                </c:pt>
                <c:pt idx="83">
                  <c:v>1993161.95</c:v>
                </c:pt>
                <c:pt idx="84">
                  <c:v>2070058.53</c:v>
                </c:pt>
                <c:pt idx="85">
                  <c:v>1974002.14</c:v>
                </c:pt>
                <c:pt idx="86">
                  <c:v>1891126.57</c:v>
                </c:pt>
                <c:pt idx="87">
                  <c:v>2012879.29</c:v>
                </c:pt>
                <c:pt idx="88">
                  <c:v>1910837.31</c:v>
                </c:pt>
                <c:pt idx="89">
                  <c:v>1914328.91</c:v>
                </c:pt>
                <c:pt idx="90">
                  <c:v>1841836.03</c:v>
                </c:pt>
                <c:pt idx="91">
                  <c:v>1943122.1</c:v>
                </c:pt>
                <c:pt idx="92">
                  <c:v>1904260.95</c:v>
                </c:pt>
                <c:pt idx="93">
                  <c:v>1911402.74</c:v>
                </c:pt>
                <c:pt idx="94">
                  <c:v>2042787.97</c:v>
                </c:pt>
                <c:pt idx="95">
                  <c:v>1842448.94</c:v>
                </c:pt>
                <c:pt idx="96">
                  <c:v>1803003.57</c:v>
                </c:pt>
                <c:pt idx="97">
                  <c:v>1862151.87</c:v>
                </c:pt>
                <c:pt idx="98">
                  <c:v>2273473.42</c:v>
                </c:pt>
                <c:pt idx="99">
                  <c:v>2884231.64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33920"/>
        <c:axId val="135643904"/>
      </c:lineChart>
      <c:catAx>
        <c:axId val="135633920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64390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5643904"/>
        <c:scaling>
          <c:orientation val="minMax"/>
          <c:max val="75000000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minorGridlines>
          <c:spPr>
            <a:ln>
              <a:noFill/>
            </a:ln>
          </c:spPr>
        </c:min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633920"/>
        <c:crosses val="autoZero"/>
        <c:crossBetween val="between"/>
        <c:majorUnit val="15000000"/>
      </c:valAx>
      <c:spPr>
        <a:solidFill>
          <a:schemeClr val="bg1">
            <a:lumMod val="95000"/>
          </a:schemeClr>
        </a:solidFill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03949663405006"/>
          <c:y val="5.7040593548819116E-2"/>
          <c:w val="0.84753387025970028"/>
          <c:h val="0.87487398167006114"/>
        </c:manualLayout>
      </c:layout>
      <c:lineChart>
        <c:grouping val="standard"/>
        <c:varyColors val="0"/>
        <c:ser>
          <c:idx val="0"/>
          <c:order val="0"/>
          <c:tx>
            <c:strRef>
              <c:f>'Data Model Rev'!$C$1</c:f>
              <c:strCache>
                <c:ptCount val="1"/>
                <c:pt idx="0">
                  <c:v>exp_ltv_12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Rev'!$C$2:$C$101</c:f>
              <c:numCache>
                <c:formatCode>_("$"* #,##0.00_);_("$"* \(#,##0.00\);_("$"* "-"??_);_(@_)</c:formatCode>
                <c:ptCount val="100"/>
                <c:pt idx="0">
                  <c:v>69513097.719999999</c:v>
                </c:pt>
                <c:pt idx="1">
                  <c:v>42155508.280000001</c:v>
                </c:pt>
                <c:pt idx="2">
                  <c:v>33782140.07</c:v>
                </c:pt>
                <c:pt idx="3">
                  <c:v>28816637.620000001</c:v>
                </c:pt>
                <c:pt idx="4">
                  <c:v>25347838.600000001</c:v>
                </c:pt>
                <c:pt idx="5">
                  <c:v>22748077.609999999</c:v>
                </c:pt>
                <c:pt idx="6">
                  <c:v>20681659.989999998</c:v>
                </c:pt>
                <c:pt idx="7">
                  <c:v>18982363.559999999</c:v>
                </c:pt>
                <c:pt idx="8">
                  <c:v>17552761.82</c:v>
                </c:pt>
                <c:pt idx="9">
                  <c:v>16321974.82</c:v>
                </c:pt>
                <c:pt idx="10">
                  <c:v>15245083.99</c:v>
                </c:pt>
                <c:pt idx="11">
                  <c:v>14308992.02</c:v>
                </c:pt>
                <c:pt idx="12">
                  <c:v>13475780.48</c:v>
                </c:pt>
                <c:pt idx="13">
                  <c:v>12731032.640000001</c:v>
                </c:pt>
                <c:pt idx="14">
                  <c:v>12058326.66</c:v>
                </c:pt>
                <c:pt idx="15">
                  <c:v>11446680.640000001</c:v>
                </c:pt>
                <c:pt idx="16">
                  <c:v>10891497.470000001</c:v>
                </c:pt>
                <c:pt idx="17">
                  <c:v>10381991.460000001</c:v>
                </c:pt>
                <c:pt idx="18">
                  <c:v>9911767.8399999999</c:v>
                </c:pt>
                <c:pt idx="19">
                  <c:v>9473131.3399999999</c:v>
                </c:pt>
                <c:pt idx="20">
                  <c:v>9067610.5600000005</c:v>
                </c:pt>
                <c:pt idx="21">
                  <c:v>8691475.0800000001</c:v>
                </c:pt>
                <c:pt idx="22">
                  <c:v>8326871.4100000001</c:v>
                </c:pt>
                <c:pt idx="23">
                  <c:v>7973336.4500000002</c:v>
                </c:pt>
                <c:pt idx="24">
                  <c:v>7631453.3300000001</c:v>
                </c:pt>
                <c:pt idx="25">
                  <c:v>7297458.2699999996</c:v>
                </c:pt>
                <c:pt idx="26">
                  <c:v>6971291</c:v>
                </c:pt>
                <c:pt idx="27">
                  <c:v>6653737.79</c:v>
                </c:pt>
                <c:pt idx="28">
                  <c:v>6345974.1799999997</c:v>
                </c:pt>
                <c:pt idx="29">
                  <c:v>6042028.9800000004</c:v>
                </c:pt>
                <c:pt idx="30">
                  <c:v>5744370.1799999997</c:v>
                </c:pt>
                <c:pt idx="31">
                  <c:v>5504863.4900000002</c:v>
                </c:pt>
                <c:pt idx="32">
                  <c:v>5331501.53</c:v>
                </c:pt>
                <c:pt idx="33">
                  <c:v>5185552.45</c:v>
                </c:pt>
                <c:pt idx="34">
                  <c:v>5033091.43</c:v>
                </c:pt>
                <c:pt idx="35">
                  <c:v>4883698.7300000004</c:v>
                </c:pt>
                <c:pt idx="36">
                  <c:v>4751405.7699999996</c:v>
                </c:pt>
                <c:pt idx="37">
                  <c:v>4626255.42</c:v>
                </c:pt>
                <c:pt idx="38">
                  <c:v>4494832.84</c:v>
                </c:pt>
                <c:pt idx="39">
                  <c:v>4352683.3499999996</c:v>
                </c:pt>
                <c:pt idx="40">
                  <c:v>4213647.99</c:v>
                </c:pt>
                <c:pt idx="41">
                  <c:v>4073969.53</c:v>
                </c:pt>
                <c:pt idx="42">
                  <c:v>3915179.48</c:v>
                </c:pt>
                <c:pt idx="43">
                  <c:v>3758098.88</c:v>
                </c:pt>
                <c:pt idx="44">
                  <c:v>3582759.68</c:v>
                </c:pt>
                <c:pt idx="45">
                  <c:v>3499140.56</c:v>
                </c:pt>
                <c:pt idx="46">
                  <c:v>3415390.3</c:v>
                </c:pt>
                <c:pt idx="47">
                  <c:v>3323322.67</c:v>
                </c:pt>
                <c:pt idx="48">
                  <c:v>3163809.45</c:v>
                </c:pt>
                <c:pt idx="49">
                  <c:v>2995466.28</c:v>
                </c:pt>
                <c:pt idx="50">
                  <c:v>2820996.79</c:v>
                </c:pt>
                <c:pt idx="51">
                  <c:v>2661876.0499999998</c:v>
                </c:pt>
                <c:pt idx="52">
                  <c:v>2506094.2999999998</c:v>
                </c:pt>
                <c:pt idx="53">
                  <c:v>2331015.11</c:v>
                </c:pt>
                <c:pt idx="54">
                  <c:v>2195776.38</c:v>
                </c:pt>
                <c:pt idx="55">
                  <c:v>2064519.21</c:v>
                </c:pt>
                <c:pt idx="56">
                  <c:v>1947790.08</c:v>
                </c:pt>
                <c:pt idx="57">
                  <c:v>1844613.65</c:v>
                </c:pt>
                <c:pt idx="58">
                  <c:v>1732846.72</c:v>
                </c:pt>
                <c:pt idx="59">
                  <c:v>1631322.94</c:v>
                </c:pt>
                <c:pt idx="60">
                  <c:v>1538462.69</c:v>
                </c:pt>
                <c:pt idx="61">
                  <c:v>1455959.13</c:v>
                </c:pt>
                <c:pt idx="62">
                  <c:v>1373512.84</c:v>
                </c:pt>
                <c:pt idx="63">
                  <c:v>1301006</c:v>
                </c:pt>
                <c:pt idx="64">
                  <c:v>1225065.67</c:v>
                </c:pt>
                <c:pt idx="65">
                  <c:v>1164793.1499999999</c:v>
                </c:pt>
                <c:pt idx="66">
                  <c:v>1100663.26</c:v>
                </c:pt>
                <c:pt idx="67">
                  <c:v>1034423.43</c:v>
                </c:pt>
                <c:pt idx="68">
                  <c:v>981947.03</c:v>
                </c:pt>
                <c:pt idx="69">
                  <c:v>937817.06</c:v>
                </c:pt>
                <c:pt idx="70">
                  <c:v>892609.66</c:v>
                </c:pt>
                <c:pt idx="71">
                  <c:v>847589.82</c:v>
                </c:pt>
                <c:pt idx="72">
                  <c:v>809921.12</c:v>
                </c:pt>
                <c:pt idx="73">
                  <c:v>778406.9</c:v>
                </c:pt>
                <c:pt idx="74">
                  <c:v>747575.24</c:v>
                </c:pt>
                <c:pt idx="75">
                  <c:v>712140.1</c:v>
                </c:pt>
                <c:pt idx="76">
                  <c:v>675386.56</c:v>
                </c:pt>
                <c:pt idx="77">
                  <c:v>640418.59</c:v>
                </c:pt>
                <c:pt idx="78">
                  <c:v>610471.14</c:v>
                </c:pt>
                <c:pt idx="79">
                  <c:v>588429.55000000005</c:v>
                </c:pt>
                <c:pt idx="80">
                  <c:v>564471.68999999994</c:v>
                </c:pt>
                <c:pt idx="81">
                  <c:v>539124.38</c:v>
                </c:pt>
                <c:pt idx="82">
                  <c:v>514906.22</c:v>
                </c:pt>
                <c:pt idx="83">
                  <c:v>495955.27</c:v>
                </c:pt>
                <c:pt idx="84">
                  <c:v>476937.12</c:v>
                </c:pt>
                <c:pt idx="85">
                  <c:v>457085.41</c:v>
                </c:pt>
                <c:pt idx="86">
                  <c:v>440821.93</c:v>
                </c:pt>
                <c:pt idx="87">
                  <c:v>425306.95</c:v>
                </c:pt>
                <c:pt idx="88">
                  <c:v>409989.04</c:v>
                </c:pt>
                <c:pt idx="89">
                  <c:v>397286.97</c:v>
                </c:pt>
                <c:pt idx="90">
                  <c:v>381875.41</c:v>
                </c:pt>
                <c:pt idx="91">
                  <c:v>364478.56</c:v>
                </c:pt>
                <c:pt idx="92">
                  <c:v>348111.6</c:v>
                </c:pt>
                <c:pt idx="93">
                  <c:v>335402</c:v>
                </c:pt>
                <c:pt idx="94">
                  <c:v>319322.42</c:v>
                </c:pt>
                <c:pt idx="95">
                  <c:v>306532.03000000003</c:v>
                </c:pt>
                <c:pt idx="96">
                  <c:v>297325.26</c:v>
                </c:pt>
                <c:pt idx="97">
                  <c:v>287697.57</c:v>
                </c:pt>
                <c:pt idx="98">
                  <c:v>276192.5</c:v>
                </c:pt>
                <c:pt idx="99">
                  <c:v>168637.98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Model Rev'!$D$1</c:f>
              <c:strCache>
                <c:ptCount val="1"/>
                <c:pt idx="0">
                  <c:v>spend_12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'Data Model Rev'!$D$2:$D$101</c:f>
              <c:numCache>
                <c:formatCode>_("$"* #,##0.00_);_("$"* \(#,##0.00\);_("$"* "-"??_);_(@_)</c:formatCode>
                <c:ptCount val="100"/>
                <c:pt idx="0">
                  <c:v>63375566.090000004</c:v>
                </c:pt>
                <c:pt idx="1">
                  <c:v>37187367.789999999</c:v>
                </c:pt>
                <c:pt idx="2">
                  <c:v>29767167.059999999</c:v>
                </c:pt>
                <c:pt idx="3">
                  <c:v>25277097.489999998</c:v>
                </c:pt>
                <c:pt idx="4">
                  <c:v>22066833.539999999</c:v>
                </c:pt>
                <c:pt idx="5">
                  <c:v>20442915.489999998</c:v>
                </c:pt>
                <c:pt idx="6">
                  <c:v>17805484.41</c:v>
                </c:pt>
                <c:pt idx="7">
                  <c:v>16420002.27</c:v>
                </c:pt>
                <c:pt idx="8">
                  <c:v>15243462.810000001</c:v>
                </c:pt>
                <c:pt idx="9">
                  <c:v>14070338.76</c:v>
                </c:pt>
                <c:pt idx="10">
                  <c:v>13238663.75</c:v>
                </c:pt>
                <c:pt idx="11">
                  <c:v>12379284.630000001</c:v>
                </c:pt>
                <c:pt idx="12">
                  <c:v>11569526.869999999</c:v>
                </c:pt>
                <c:pt idx="13">
                  <c:v>10918582.58</c:v>
                </c:pt>
                <c:pt idx="14">
                  <c:v>10367515.73</c:v>
                </c:pt>
                <c:pt idx="15">
                  <c:v>9760327.5199999996</c:v>
                </c:pt>
                <c:pt idx="16">
                  <c:v>9381370.2200000007</c:v>
                </c:pt>
                <c:pt idx="17">
                  <c:v>8882536.0199999996</c:v>
                </c:pt>
                <c:pt idx="18">
                  <c:v>8448396.8800000008</c:v>
                </c:pt>
                <c:pt idx="19">
                  <c:v>8007110.9400000004</c:v>
                </c:pt>
                <c:pt idx="20">
                  <c:v>7606243.9299999997</c:v>
                </c:pt>
                <c:pt idx="21">
                  <c:v>7290640.6299999999</c:v>
                </c:pt>
                <c:pt idx="22">
                  <c:v>7172010.3099999996</c:v>
                </c:pt>
                <c:pt idx="23">
                  <c:v>6811468.4500000002</c:v>
                </c:pt>
                <c:pt idx="24">
                  <c:v>6708126.46</c:v>
                </c:pt>
                <c:pt idx="25">
                  <c:v>6548452.6100000003</c:v>
                </c:pt>
                <c:pt idx="26">
                  <c:v>6316219.21</c:v>
                </c:pt>
                <c:pt idx="27">
                  <c:v>6148939.29</c:v>
                </c:pt>
                <c:pt idx="28">
                  <c:v>6038306.3300000001</c:v>
                </c:pt>
                <c:pt idx="29">
                  <c:v>5897162.0099999998</c:v>
                </c:pt>
                <c:pt idx="30">
                  <c:v>5658232.3200000003</c:v>
                </c:pt>
                <c:pt idx="31">
                  <c:v>4796713.21</c:v>
                </c:pt>
                <c:pt idx="32">
                  <c:v>4398888.63</c:v>
                </c:pt>
                <c:pt idx="33">
                  <c:v>3794349.56</c:v>
                </c:pt>
                <c:pt idx="34">
                  <c:v>4589790.21</c:v>
                </c:pt>
                <c:pt idx="35">
                  <c:v>3853871.66</c:v>
                </c:pt>
                <c:pt idx="36">
                  <c:v>3685294.42</c:v>
                </c:pt>
                <c:pt idx="37">
                  <c:v>3926886.11</c:v>
                </c:pt>
                <c:pt idx="38">
                  <c:v>3716937.59</c:v>
                </c:pt>
                <c:pt idx="39">
                  <c:v>3790953.37</c:v>
                </c:pt>
                <c:pt idx="40">
                  <c:v>3681688.55</c:v>
                </c:pt>
                <c:pt idx="41">
                  <c:v>3606681.35</c:v>
                </c:pt>
                <c:pt idx="42">
                  <c:v>3805360.53</c:v>
                </c:pt>
                <c:pt idx="43">
                  <c:v>3631140.9</c:v>
                </c:pt>
                <c:pt idx="44">
                  <c:v>3641340.92</c:v>
                </c:pt>
                <c:pt idx="45">
                  <c:v>3213279.61</c:v>
                </c:pt>
                <c:pt idx="46">
                  <c:v>2888216.03</c:v>
                </c:pt>
                <c:pt idx="47">
                  <c:v>3592413.75</c:v>
                </c:pt>
                <c:pt idx="48">
                  <c:v>3620490.33</c:v>
                </c:pt>
                <c:pt idx="49">
                  <c:v>3720776.2</c:v>
                </c:pt>
                <c:pt idx="50">
                  <c:v>3617154.79</c:v>
                </c:pt>
                <c:pt idx="51">
                  <c:v>3555387.42</c:v>
                </c:pt>
                <c:pt idx="52">
                  <c:v>3774022.92</c:v>
                </c:pt>
                <c:pt idx="53">
                  <c:v>3442227.24</c:v>
                </c:pt>
                <c:pt idx="54">
                  <c:v>3169268.37</c:v>
                </c:pt>
                <c:pt idx="55">
                  <c:v>3227380.17</c:v>
                </c:pt>
                <c:pt idx="56">
                  <c:v>3136389.87</c:v>
                </c:pt>
                <c:pt idx="57">
                  <c:v>3064552.57</c:v>
                </c:pt>
                <c:pt idx="58">
                  <c:v>2992359.01</c:v>
                </c:pt>
                <c:pt idx="59">
                  <c:v>2916340.17</c:v>
                </c:pt>
                <c:pt idx="60">
                  <c:v>2525538.4900000002</c:v>
                </c:pt>
                <c:pt idx="61">
                  <c:v>2685381.1</c:v>
                </c:pt>
                <c:pt idx="62">
                  <c:v>2748739.8</c:v>
                </c:pt>
                <c:pt idx="63">
                  <c:v>2628887.61</c:v>
                </c:pt>
                <c:pt idx="64">
                  <c:v>2636335.5299999998</c:v>
                </c:pt>
                <c:pt idx="65">
                  <c:v>2435767.06</c:v>
                </c:pt>
                <c:pt idx="66">
                  <c:v>2446824.19</c:v>
                </c:pt>
                <c:pt idx="67">
                  <c:v>2461959.42</c:v>
                </c:pt>
                <c:pt idx="68">
                  <c:v>2157394.17</c:v>
                </c:pt>
                <c:pt idx="69">
                  <c:v>2184084.38</c:v>
                </c:pt>
                <c:pt idx="70">
                  <c:v>2159299.3199999998</c:v>
                </c:pt>
                <c:pt idx="71">
                  <c:v>2161222.9900000002</c:v>
                </c:pt>
                <c:pt idx="72">
                  <c:v>2029272.61</c:v>
                </c:pt>
                <c:pt idx="73">
                  <c:v>2062943.09</c:v>
                </c:pt>
                <c:pt idx="74">
                  <c:v>2120129.5099999998</c:v>
                </c:pt>
                <c:pt idx="75">
                  <c:v>2259283.46</c:v>
                </c:pt>
                <c:pt idx="76">
                  <c:v>2112799.2200000002</c:v>
                </c:pt>
                <c:pt idx="77">
                  <c:v>2160076.04</c:v>
                </c:pt>
                <c:pt idx="78">
                  <c:v>2168691.34</c:v>
                </c:pt>
                <c:pt idx="79">
                  <c:v>2052561.41</c:v>
                </c:pt>
                <c:pt idx="80">
                  <c:v>2031803.43</c:v>
                </c:pt>
                <c:pt idx="81">
                  <c:v>2174492.27</c:v>
                </c:pt>
                <c:pt idx="82">
                  <c:v>2003615.56</c:v>
                </c:pt>
                <c:pt idx="83">
                  <c:v>1976657.34</c:v>
                </c:pt>
                <c:pt idx="84">
                  <c:v>2039638.96</c:v>
                </c:pt>
                <c:pt idx="85">
                  <c:v>1956854.21</c:v>
                </c:pt>
                <c:pt idx="86">
                  <c:v>1917464.47</c:v>
                </c:pt>
                <c:pt idx="87">
                  <c:v>2006531.49</c:v>
                </c:pt>
                <c:pt idx="88">
                  <c:v>1849901.71</c:v>
                </c:pt>
                <c:pt idx="89">
                  <c:v>1920850.71</c:v>
                </c:pt>
                <c:pt idx="90">
                  <c:v>1883092.68</c:v>
                </c:pt>
                <c:pt idx="91">
                  <c:v>1984387.59</c:v>
                </c:pt>
                <c:pt idx="92">
                  <c:v>1911299.14</c:v>
                </c:pt>
                <c:pt idx="93">
                  <c:v>1849044.21</c:v>
                </c:pt>
                <c:pt idx="94">
                  <c:v>2089329.53</c:v>
                </c:pt>
                <c:pt idx="95">
                  <c:v>1777906.96</c:v>
                </c:pt>
                <c:pt idx="96">
                  <c:v>1844717.01</c:v>
                </c:pt>
                <c:pt idx="97">
                  <c:v>1888297.58</c:v>
                </c:pt>
                <c:pt idx="98">
                  <c:v>2278571.2799999998</c:v>
                </c:pt>
                <c:pt idx="99">
                  <c:v>2822241.97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533312"/>
        <c:axId val="135534848"/>
      </c:lineChart>
      <c:catAx>
        <c:axId val="13553331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534848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553484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  <a:prstDash val="solid"/>
            </a:ln>
          </c:spPr>
        </c:majorGridlines>
        <c:numFmt formatCode="&quot;$&quot;#,,&quot; M&quot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600"/>
            </a:pPr>
            <a:endParaRPr lang="en-US"/>
          </a:p>
        </c:txPr>
        <c:crossAx val="135533312"/>
        <c:crosses val="autoZero"/>
        <c:crossBetween val="between"/>
        <c:majorUnit val="15000000"/>
      </c:valAx>
      <c:spPr>
        <a:solidFill>
          <a:schemeClr val="bg2">
            <a:lumMod val="95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1/24/2017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24/01/2017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38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EMPHASIS</a:t>
            </a:r>
            <a:endParaRPr lang="en-GB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Headline</a:t>
            </a:r>
            <a:endParaRPr lang="en-GB" dirty="0" smtClean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 smtClean="0"/>
              <a:t>Place your picture in this grey area, </a:t>
            </a:r>
            <a:br>
              <a:rPr lang="en-GB" dirty="0" smtClean="0"/>
            </a:br>
            <a:r>
              <a:rPr lang="en-GB" dirty="0" smtClean="0"/>
              <a:t>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6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886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10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</a:t>
            </a:r>
            <a:br>
              <a:rPr lang="en-GB" dirty="0" smtClean="0"/>
            </a:br>
            <a:r>
              <a:rPr lang="en-GB" dirty="0" smtClean="0"/>
              <a:t>in this grey area, </a:t>
            </a:r>
            <a:br>
              <a:rPr lang="en-GB" dirty="0" smtClean="0"/>
            </a:br>
            <a:r>
              <a:rPr lang="en-GB" dirty="0" smtClean="0"/>
              <a:t>crop accordingly </a:t>
            </a:r>
            <a:br>
              <a:rPr lang="en-GB" dirty="0" smtClean="0"/>
            </a:br>
            <a:r>
              <a:rPr lang="en-GB" dirty="0" smtClean="0"/>
              <a:t>and then delete </a:t>
            </a:r>
            <a:br>
              <a:rPr lang="en-GB" dirty="0" smtClean="0"/>
            </a:br>
            <a:r>
              <a:rPr lang="en-GB" dirty="0" smtClean="0"/>
              <a:t>this instruction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 smtClean="0"/>
              <a:t>CLICK TO ADD QUOTE OR KEY MESSAGE 10-15 WORDS 5 LINES MAX</a:t>
            </a:r>
            <a:endParaRPr lang="en-GB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 smtClean="0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02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25.xml"/><Relationship Id="rId7" Type="http://schemas.openxmlformats.org/officeDocument/2006/relationships/chart" Target="../charts/chart1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chart" Target="../charts/chart10.xml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8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27.xml"/><Relationship Id="rId7" Type="http://schemas.openxmlformats.org/officeDocument/2006/relationships/image" Target="../media/image16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8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8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9.xml"/><Relationship Id="rId7" Type="http://schemas.openxmlformats.org/officeDocument/2006/relationships/chart" Target="../charts/char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8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1.xml"/><Relationship Id="rId7" Type="http://schemas.openxmlformats.org/officeDocument/2006/relationships/chart" Target="../charts/chart5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chart" Target="../charts/chart4.xml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8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23.xml"/><Relationship Id="rId7" Type="http://schemas.openxmlformats.org/officeDocument/2006/relationships/chart" Target="../charts/chart8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7.xml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8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January 2017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PLATFORM  </a:t>
            </a:r>
            <a:r>
              <a:rPr lang="en-US" dirty="0" smtClean="0">
                <a:latin typeface="+mn-lt"/>
              </a:rPr>
              <a:t>ANALYTICS</a:t>
            </a:r>
            <a:endParaRPr lang="en-US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3464" y="2186801"/>
            <a:ext cx="7410450" cy="1121549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 </a:t>
            </a:r>
            <a:endParaRPr lang="en-US" sz="3200" dirty="0"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 smtClean="0">
                <a:latin typeface="+mj-lt"/>
              </a:rPr>
              <a:t>CUSTOMER LIFETIME VALUE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48769"/>
              </p:ext>
            </p:extLst>
          </p:nvPr>
        </p:nvGraphicFramePr>
        <p:xfrm>
          <a:off x="6072288" y="760021"/>
          <a:ext cx="2947021" cy="22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1" name="Chart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91025"/>
              </p:ext>
            </p:extLst>
          </p:nvPr>
        </p:nvGraphicFramePr>
        <p:xfrm>
          <a:off x="247650" y="659670"/>
          <a:ext cx="2786062" cy="235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8" name="Chart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99918"/>
              </p:ext>
            </p:extLst>
          </p:nvPr>
        </p:nvGraphicFramePr>
        <p:xfrm>
          <a:off x="3105247" y="742949"/>
          <a:ext cx="2952754" cy="230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672686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01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ATHLETA - PARETO NBD MODEL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975" y="3247269"/>
            <a:ext cx="2352671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1 shows Actual Spend vs Expected Spend between Jan 2016 to Dec 2016 scored by Pareto-NBD and Gamma-Gamma models which are already in production.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3873" y="3016470"/>
            <a:ext cx="750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601" y="3004558"/>
            <a:ext cx="892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62353" y="3004558"/>
            <a:ext cx="7097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21" name="Rectangle 20"/>
          <p:cNvSpPr/>
          <p:nvPr/>
        </p:nvSpPr>
        <p:spPr>
          <a:xfrm>
            <a:off x="3469484" y="3242501"/>
            <a:ext cx="2445542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2 shows Actual Spend vs Expected Spend between Jan 2016 to Dec 2016 scored by re-estimated Pareto-NBD and Gamma-Gamma models </a:t>
            </a:r>
            <a:r>
              <a:rPr lang="en-US" sz="800" dirty="0"/>
              <a:t>using transaction </a:t>
            </a:r>
            <a:r>
              <a:rPr lang="en-US" sz="800" dirty="0" smtClean="0"/>
              <a:t>data from Jan 2015 to Dec 2015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484427" y="3235357"/>
            <a:ext cx="2421448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3 shows Actual Margin vs Expected Margin between Jan 2016 to Dec 2016 scored by Pareto-NBD and Gamma-Gamma models using transaction data from Jan 2015 to Dec 2015.</a:t>
            </a:r>
            <a:endParaRPr lang="en-US" sz="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34765" y="957243"/>
            <a:ext cx="905837" cy="260122"/>
            <a:chOff x="1163233" y="1564483"/>
            <a:chExt cx="1654973" cy="260122"/>
          </a:xfrm>
        </p:grpSpPr>
        <p:grpSp>
          <p:nvGrpSpPr>
            <p:cNvPr id="27" name="Group 26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816189" y="931043"/>
            <a:ext cx="905837" cy="260122"/>
            <a:chOff x="1163233" y="1564483"/>
            <a:chExt cx="1654973" cy="260122"/>
          </a:xfrm>
        </p:grpSpPr>
        <p:grpSp>
          <p:nvGrpSpPr>
            <p:cNvPr id="35" name="Group 34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cxnSp>
        <p:nvCxnSpPr>
          <p:cNvPr id="49" name="Straight Connector 48"/>
          <p:cNvCxnSpPr/>
          <p:nvPr/>
        </p:nvCxnSpPr>
        <p:spPr>
          <a:xfrm>
            <a:off x="3033713" y="662025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806559" y="937328"/>
            <a:ext cx="905837" cy="260122"/>
            <a:chOff x="1163233" y="1564483"/>
            <a:chExt cx="1654973" cy="260122"/>
          </a:xfrm>
        </p:grpSpPr>
        <p:grpSp>
          <p:nvGrpSpPr>
            <p:cNvPr id="51" name="Group 50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Margin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 Margin12mo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>
            <a:off x="6058001" y="659670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350" y="880545"/>
            <a:ext cx="2409008" cy="3739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Usage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Number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of Business Units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Utilizing or Adopting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Profit/Margin Uplift in $,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Response Uplift,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Savings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in $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Average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Survey Scores defining the  utility of Model Scores</a:t>
            </a:r>
          </a:p>
          <a:p>
            <a:pPr algn="just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Analytic Quality: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Training and Validation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Accuracy &amp; Other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Validation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with Financial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Forecasts and Actuals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953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29" y="754099"/>
            <a:ext cx="999784" cy="99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53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314" y="887719"/>
            <a:ext cx="1061994" cy="937575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253475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522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782638"/>
          </a:xfrm>
        </p:spPr>
        <p:txBody>
          <a:bodyPr lIns="0" tIns="0" rIns="0"/>
          <a:lstStyle/>
          <a:p>
            <a:pPr lvl="0"/>
            <a:r>
              <a:rPr lang="en-US" dirty="0" smtClean="0">
                <a:latin typeface="+mn-lt"/>
              </a:rPr>
              <a:t>USE CASES &amp; SUCCESS MEASUREMENT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59" y="1713359"/>
            <a:ext cx="6304545" cy="770021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Prioritizing Marketing Campaign Leads: </a:t>
            </a:r>
            <a:endParaRPr lang="en-US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Baking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LTV scores in lead generation(in conjunction with other Model Scores – like Acquisition, EM, DM etc.) will help in optimally picking up leads, so as to Maximize Revenue from a given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Campaign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659" y="2578009"/>
            <a:ext cx="6304545" cy="770021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Foundation Model for Future Analysis &amp; Segmentation: </a:t>
            </a:r>
            <a:endParaRPr lang="en-US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Card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Programs, Cross Sell and Upsell Engagement Program, Best Customer Segmentation, Optimal Contact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0059" y="3452284"/>
            <a:ext cx="6304545" cy="770021"/>
          </a:xfrm>
          <a:prstGeom prst="rect">
            <a:avLst/>
          </a:prstGeom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Generating Business Forecast &amp; Asset Evaluation: </a:t>
            </a:r>
            <a:endParaRPr lang="en-US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Aggregating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Customer Forecasts and generating forecasts for brands/overall business(bottoms up approach) – Planning, Budgeting, Asset Evaluation</a:t>
            </a:r>
          </a:p>
        </p:txBody>
      </p:sp>
    </p:spTree>
    <p:extLst>
      <p:ext uri="{BB962C8B-B14F-4D97-AF65-F5344CB8AC3E}">
        <p14:creationId xmlns:p14="http://schemas.microsoft.com/office/powerpoint/2010/main" val="26559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APPENDIX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721824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9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782638"/>
          </a:xfrm>
        </p:spPr>
        <p:txBody>
          <a:bodyPr lIns="0" tIns="0" rIns="0"/>
          <a:lstStyle/>
          <a:p>
            <a:pPr lvl="0"/>
            <a:r>
              <a:rPr lang="en-US" dirty="0" smtClean="0">
                <a:latin typeface="+mn-lt"/>
              </a:rPr>
              <a:t>TIMELINES AND MILESTONES - COMPLETED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69344"/>
              </p:ext>
            </p:extLst>
          </p:nvPr>
        </p:nvGraphicFramePr>
        <p:xfrm>
          <a:off x="286954" y="770758"/>
          <a:ext cx="8542721" cy="334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912"/>
                <a:gridCol w="980830"/>
                <a:gridCol w="1107390"/>
                <a:gridCol w="643341"/>
                <a:gridCol w="611701"/>
                <a:gridCol w="622247"/>
                <a:gridCol w="611702"/>
                <a:gridCol w="622247"/>
                <a:gridCol w="611702"/>
                <a:gridCol w="601154"/>
                <a:gridCol w="611701"/>
                <a:gridCol w="632794"/>
              </a:tblGrid>
              <a:tr h="501530"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Steps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Resources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Milestones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11/28-12/04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12/05-12/11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12/12-12/18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12/19-12/25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12/26-01/01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01/02-01/08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01/09-01/15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01/16-01/22</a:t>
                      </a:r>
                      <a:endParaRPr lang="en-US" sz="1050" b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01/23-01/29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Scoping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Sulabh, Tanumoy, Jewels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Scoping Doc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</a:tr>
              <a:tr h="565938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Calculating</a:t>
                      </a:r>
                    </a:p>
                    <a:p>
                      <a:r>
                        <a:rPr lang="en-US" sz="1050" dirty="0" smtClean="0">
                          <a:latin typeface="+mn-lt"/>
                        </a:rPr>
                        <a:t>CLV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Sulabh, Shraddha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CLV Rollup &amp; Validation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</a:tr>
              <a:tr h="616618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Predictor Data Prep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Sulabh, Shraddha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EDA Report</a:t>
                      </a:r>
                    </a:p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EE4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rgbClr val="DFE5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</a:tr>
              <a:tr h="545147">
                <a:tc rowSpan="2"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Modeling Iterations</a:t>
                      </a:r>
                      <a:endParaRPr lang="en-US" sz="1050" dirty="0">
                        <a:latin typeface="+mn-lt"/>
                      </a:endParaRPr>
                    </a:p>
                    <a:p>
                      <a:r>
                        <a:rPr lang="en-US" sz="1050" dirty="0" smtClean="0">
                          <a:latin typeface="+mn-lt"/>
                        </a:rPr>
                        <a:t>Field Testing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Tanumoy</a:t>
                      </a:r>
                    </a:p>
                    <a:p>
                      <a:r>
                        <a:rPr lang="en-US" sz="1050" dirty="0" smtClean="0">
                          <a:latin typeface="+mn-lt"/>
                        </a:rPr>
                        <a:t>Jewels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Pareto NBD Models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rgbClr val="DFE5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>
                    <a:solidFill>
                      <a:srgbClr val="DFE5EF"/>
                    </a:solidFill>
                  </a:tcPr>
                </a:tc>
              </a:tr>
              <a:tr h="545147">
                <a:tc vMerge="1"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Tanumoy</a:t>
                      </a:r>
                    </a:p>
                    <a:p>
                      <a:r>
                        <a:rPr lang="en-US" sz="1050" dirty="0" smtClean="0">
                          <a:latin typeface="+mn-lt"/>
                        </a:rPr>
                        <a:t>Jewels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n-lt"/>
                        </a:rPr>
                        <a:t>BG NBD </a:t>
                      </a:r>
                      <a:r>
                        <a:rPr lang="en-US" sz="1050" baseline="0" dirty="0" smtClean="0"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sz="1050" baseline="0" dirty="0" smtClean="0">
                          <a:latin typeface="+mn-lt"/>
                        </a:rPr>
                        <a:t>Models</a:t>
                      </a:r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B5EA9A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8344" y="4221117"/>
            <a:ext cx="182880" cy="148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882" y="4447948"/>
            <a:ext cx="182880" cy="148856"/>
          </a:xfrm>
          <a:prstGeom prst="rect">
            <a:avLst/>
          </a:prstGeom>
          <a:solidFill>
            <a:srgbClr val="B5E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335" y="4221117"/>
            <a:ext cx="754912" cy="14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873" y="4447948"/>
            <a:ext cx="754912" cy="14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Underway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954827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1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782638"/>
          </a:xfrm>
        </p:spPr>
        <p:txBody>
          <a:bodyPr lIns="0" tIns="0" rIns="0"/>
          <a:lstStyle/>
          <a:p>
            <a:pPr lvl="0"/>
            <a:r>
              <a:rPr lang="en-US" dirty="0" smtClean="0">
                <a:latin typeface="+mn-lt"/>
              </a:rPr>
              <a:t>Further Enhancements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263" y="943338"/>
            <a:ext cx="8114093" cy="9528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Economic Value of Experience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Feedback, reviews and recommendations from customers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on site / social media/ surveys 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Incremental Revenue from customers who have left a positive feedback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Incremental Revenue from customer’s social network contacts after leaving a positive feedback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8" y="2115988"/>
            <a:ext cx="8114093" cy="9528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Share of Wallet –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How much is a customer spending at our brands out of his entire expenditure on apparels?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Identify Advocacy / Acquisition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500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16580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6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782638"/>
          </a:xfrm>
        </p:spPr>
        <p:txBody>
          <a:bodyPr lIns="0" tIns="0" rIns="0"/>
          <a:lstStyle/>
          <a:p>
            <a:r>
              <a:rPr lang="en-US" b="1" dirty="0" smtClean="0">
                <a:latin typeface="+mn-lt"/>
              </a:rPr>
              <a:t>AGENDA</a:t>
            </a:r>
            <a:endParaRPr lang="en-US" b="1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6420" y="867375"/>
            <a:ext cx="8444822" cy="259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Methodology 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Data preparation and Scoring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Model Results - Old Navy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Model Results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 Gap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Model Results -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 Banana Republic 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Next steps - Incorporate marketing costs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Use Cases &amp; Success Measurements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Limitations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Economic value of customer experience</a:t>
            </a:r>
          </a:p>
          <a:p>
            <a:pPr marL="342900" lvl="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Appendix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160245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5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782638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Definition of Customer Lifetime Value</a:t>
            </a:r>
            <a:endParaRPr lang="en-US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6420" y="764650"/>
            <a:ext cx="5462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The basic formula for calculating CLV for customer i and a finite time horizon(T): </a:t>
            </a:r>
          </a:p>
          <a:p>
            <a:pPr lvl="0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273" y="1235557"/>
                <a:ext cx="1258678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CLV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sz="10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1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a:rPr lang="en-US" sz="1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</m:sup>
                        <m:e>
                          <m:f>
                            <m:fPr>
                              <m:ctrlPr>
                                <a:rPr lang="en-US" sz="10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it</m:t>
                                  </m:r>
                                </m:sub>
                              </m:sSub>
                              <m:r>
                                <a:rPr lang="en-US" sz="1000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it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3" y="1235557"/>
                <a:ext cx="1258678" cy="528030"/>
              </a:xfrm>
              <a:prstGeom prst="rect">
                <a:avLst/>
              </a:prstGeom>
              <a:blipFill rotWithShape="1">
                <a:blip r:embed="rId8"/>
                <a:stretch>
                  <a:fillRect t="-87209" r="-30583" b="-1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87729" y="1105027"/>
            <a:ext cx="5661932" cy="1061594"/>
            <a:chOff x="3214741" y="1235663"/>
            <a:chExt cx="5661932" cy="1061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3236173" y="1605710"/>
                  <a:ext cx="5640500" cy="398775"/>
                </a:xfrm>
                <a:prstGeom prst="roundRect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000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it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: </m:t>
                      </m:r>
                    </m:oMath>
                  </a14:m>
                  <a:r>
                    <a:rPr lang="en-US" sz="10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Cost incurred </a:t>
                  </a:r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from the </a:t>
                  </a:r>
                  <a:r>
                    <a:rPr lang="en-US" sz="10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service/product/marketing campaign at </a:t>
                  </a:r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time t</a:t>
                  </a:r>
                </a:p>
                <a:p>
                  <a:pPr algn="ctr"/>
                  <a:endParaRPr 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73" y="1605710"/>
                  <a:ext cx="5640500" cy="398775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31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3214741" y="1235663"/>
                  <a:ext cx="5640500" cy="398775"/>
                </a:xfrm>
                <a:prstGeom prst="roundRect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it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0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: Net revenue </a:t>
                  </a:r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generated from the customer’s relationship at time t</a:t>
                  </a:r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741" y="1235663"/>
                  <a:ext cx="5640500" cy="398775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31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281239" y="2051036"/>
                  <a:ext cx="1156086" cy="24622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d</m:t>
                      </m:r>
                      <m:r>
                        <a:rPr lang="en-US" sz="1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  </m:t>
                      </m:r>
                    </m:oMath>
                  </a14:m>
                  <a:r>
                    <a:rPr lang="en-US" sz="10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: Discount Rate</a:t>
                  </a:r>
                  <a:endParaRPr 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239" y="2051036"/>
                  <a:ext cx="1156086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30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/>
          <p:cNvSpPr/>
          <p:nvPr/>
        </p:nvSpPr>
        <p:spPr>
          <a:xfrm>
            <a:off x="222358" y="3515082"/>
            <a:ext cx="2861500" cy="11907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Possible Modelling Approaches :</a:t>
            </a:r>
          </a:p>
          <a:p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Pareto - NBD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BG - NBD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Simultaneous Equation Models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Markov Chains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89630"/>
              </p:ext>
            </p:extLst>
          </p:nvPr>
        </p:nvGraphicFramePr>
        <p:xfrm>
          <a:off x="3402280" y="2217356"/>
          <a:ext cx="5468587" cy="234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29"/>
                <a:gridCol w="1197237"/>
                <a:gridCol w="1238570"/>
                <a:gridCol w="1008885"/>
                <a:gridCol w="1019366"/>
              </a:tblGrid>
              <a:tr h="27429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Cost Type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Details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History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</a:tr>
              <a:tr h="248827">
                <a:tc rowSpan="3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Marketing Costs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Cost of DM sends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 months 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MDS on</a:t>
                      </a:r>
                      <a:r>
                        <a:rPr lang="en-US" sz="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Limited History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827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Cost of EM sends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 months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MDS on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Limited History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827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Cost of DGM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 months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Convertro on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Limited History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827">
                <a:tc row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Shipping Costs for Online Orders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Shipment</a:t>
                      </a:r>
                      <a:r>
                        <a:rPr lang="en-US" sz="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Cost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 months or more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Venus on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60% Match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en-US" sz="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Shipment Cost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 months or</a:t>
                      </a:r>
                      <a:r>
                        <a:rPr lang="en-US" sz="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more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Venus on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Can’t tie</a:t>
                      </a:r>
                      <a:r>
                        <a:rPr lang="en-US" sz="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back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33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Cost of Products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 months or</a:t>
                      </a:r>
                      <a:r>
                        <a:rPr lang="en-US" sz="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more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MDS on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Available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160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Transactions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 months or more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MDS on 1.x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Available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33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Customer Service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Cost of call center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Available</a:t>
                      </a:r>
                      <a:endParaRPr lang="en-US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03616" name="Picture 128" descr="http://www.preapps.com/blog/wp-content/uploads/2015/07/customer-lifetime-val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1" y="2235170"/>
            <a:ext cx="2789272" cy="12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89550" y="4928056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/>
              <a:t>Photo Source: http</a:t>
            </a:r>
            <a:r>
              <a:rPr lang="en-US" sz="700" dirty="0"/>
              <a:t>://www.preapps.com/blog/lifetime-value-get-longterm-success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439327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6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782638"/>
          </a:xfrm>
        </p:spPr>
        <p:txBody>
          <a:bodyPr lIns="0" tIns="0" rIns="0"/>
          <a:lstStyle/>
          <a:p>
            <a:r>
              <a:rPr lang="en-US" dirty="0" smtClean="0">
                <a:latin typeface="Avenir LT Std 45 Book"/>
              </a:rPr>
              <a:t>BACKGROUND</a:t>
            </a:r>
            <a:endParaRPr lang="en-US" dirty="0">
              <a:latin typeface="Avenir LT Std 45 Boo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0557" y="642730"/>
            <a:ext cx="4389457" cy="34778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Objective: </a:t>
            </a: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To enhance existing Customer Lifetime Value (CLTV) models to predict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expected margin in addition to expected spend so that we can identify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target the most revenue generating as well as profitable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customers</a:t>
            </a:r>
          </a:p>
          <a:p>
            <a:pPr lvl="0"/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Definition:</a:t>
            </a: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CLTV is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defined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as a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prediction of the net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worth attributed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to the entire future relationship with a customer. 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Existing Version:</a:t>
            </a: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Customer’s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forecasted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spend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at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time T =  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forecasted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average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spend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* expected no.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of transactions at time T</a:t>
            </a:r>
          </a:p>
          <a:p>
            <a:pPr lvl="0"/>
            <a:endParaRPr lang="en-US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Proposed Version:</a:t>
            </a: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Customer’s forecasted margin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at time T =  </a:t>
            </a: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forecasted average margin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* expected no. of transactions at time T</a:t>
            </a:r>
          </a:p>
          <a:p>
            <a:pPr lvl="0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T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can take any value, e.g. 12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months / 52 weeks,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18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months / 78 weeks, ...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98373" name="Picture 5" descr="customer lifetime valu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84" y="642730"/>
            <a:ext cx="3395473" cy="131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7054" y="4928056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/>
              <a:t>Photo Source: https</a:t>
            </a:r>
            <a:r>
              <a:rPr lang="en-US" sz="700" dirty="0"/>
              <a:t>://pixelter.com/blog/customer-lifetime-value/</a:t>
            </a:r>
          </a:p>
        </p:txBody>
      </p:sp>
    </p:spTree>
    <p:extLst>
      <p:ext uri="{BB962C8B-B14F-4D97-AF65-F5344CB8AC3E}">
        <p14:creationId xmlns:p14="http://schemas.microsoft.com/office/powerpoint/2010/main" val="6642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3643340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9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/>
          <a:lstStyle/>
          <a:p>
            <a:r>
              <a:rPr lang="en-US" dirty="0" smtClean="0"/>
              <a:t>STATISTICAL METHODOLOGY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16102" y="634010"/>
            <a:ext cx="3898380" cy="4078039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>
            <a:spAutoFit/>
          </a:bodyPr>
          <a:lstStyle/>
          <a:p>
            <a:pPr lvl="0" algn="just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Pareto-NBD is composed of three independent components:</a:t>
            </a:r>
          </a:p>
          <a:p>
            <a:pPr lvl="0" algn="just"/>
            <a:endParaRPr lang="en-US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lvl="0" indent="-228600" algn="just">
              <a:buAutoNum type="arabicParenR"/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Pareto – Dropout Process</a:t>
            </a: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Predicts a customer’s lifetime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that is the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probability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‘being alive’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with the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Customer’s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lifetime is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Exponentially distributed with parameter µ</a:t>
            </a:r>
            <a:r>
              <a:rPr lang="en-US" sz="1100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1100" baseline="-25000" dirty="0">
              <a:solidFill>
                <a:schemeClr val="accent1">
                  <a:lumMod val="75000"/>
                </a:schemeClr>
              </a:solidFill>
            </a:endParaRP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µ</a:t>
            </a:r>
            <a:r>
              <a:rPr lang="en-US" sz="1100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is Gamma distributed with parameters r and </a:t>
            </a:r>
            <a:r>
              <a:rPr lang="el-GR" sz="1100" dirty="0" smtClean="0">
                <a:solidFill>
                  <a:schemeClr val="accent1">
                    <a:lumMod val="75000"/>
                  </a:schemeClr>
                </a:solidFill>
              </a:rPr>
              <a:t>α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/>
            <a:endParaRPr lang="en-US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arenR"/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Negative Binomial (NBD) – Purchase Process</a:t>
            </a: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Predicts the number of transactions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made by a customer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while still alive with the brand</a:t>
            </a: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While alive,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the number of transactions made by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 customer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follows a Poisson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process that is Exponentially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distributed with parameter </a:t>
            </a:r>
            <a:r>
              <a:rPr lang="el-GR" sz="1100" dirty="0" smtClean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λ</a:t>
            </a:r>
            <a:r>
              <a:rPr lang="en-US" sz="1100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1100" baseline="-25000" dirty="0">
              <a:solidFill>
                <a:schemeClr val="accent1">
                  <a:lumMod val="75000"/>
                </a:schemeClr>
              </a:solidFill>
            </a:endParaRP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l-GR" sz="1100" dirty="0" smtClean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λ</a:t>
            </a:r>
            <a:r>
              <a:rPr lang="en-US" sz="1100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is Gamma distributed with parameters s and </a:t>
            </a:r>
            <a:r>
              <a:rPr lang="el-GR" sz="1100" dirty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β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 algn="just"/>
            <a:endParaRPr lang="en-US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arenR"/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Gamma Gamma – Monetary Value</a:t>
            </a: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This component predicts the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customer’s average spend per transaction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the customer’s average spend per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transaction is Gamma distributed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with parameter </a:t>
            </a:r>
            <a:r>
              <a:rPr lang="el-GR" sz="1100" dirty="0" smtClean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υ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628604" lvl="1" indent="-171450" algn="just">
              <a:buFont typeface="Arial" panose="020B0604020202020204" pitchFamily="34" charset="0"/>
              <a:buChar char="•"/>
            </a:pPr>
            <a:r>
              <a:rPr lang="el-GR" sz="1100" dirty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υ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is Gamma distributed with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parameter </a:t>
            </a:r>
            <a:r>
              <a:rPr lang="el-GR" sz="1100" dirty="0" smtClean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υ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02" y="4928056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latin typeface="+mj-lt"/>
              </a:rPr>
              <a:t>Literature source: http</a:t>
            </a:r>
            <a:r>
              <a:rPr lang="en-US" sz="700" dirty="0">
                <a:latin typeface="+mj-lt"/>
              </a:rPr>
              <a:t>://www.brucehardie.com/papers/rfm_clv_2005-02-16.pdf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2568" y="651875"/>
            <a:ext cx="3685800" cy="938719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Inputs for Expected Spend Model</a:t>
            </a:r>
          </a:p>
          <a:p>
            <a:pPr lvl="0"/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ecency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Frequency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Average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pend, Tenure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verage Spend  = Gross Demand – Discounts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99" y="2299845"/>
            <a:ext cx="3690569" cy="938719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Model Inputs for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Expected Margin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  <a:p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Recency, Frequency, Average Margin, Tenure</a:t>
            </a:r>
          </a:p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Average Margin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=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Gross Demand – Discounts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–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Product Cost</a:t>
            </a:r>
          </a:p>
        </p:txBody>
      </p:sp>
      <p:sp>
        <p:nvSpPr>
          <p:cNvPr id="8" name="Freeform 7"/>
          <p:cNvSpPr/>
          <p:nvPr/>
        </p:nvSpPr>
        <p:spPr>
          <a:xfrm rot="16200000">
            <a:off x="4625185" y="1832153"/>
            <a:ext cx="518207" cy="249735"/>
          </a:xfrm>
          <a:custGeom>
            <a:avLst/>
            <a:gdLst>
              <a:gd name="connsiteX0" fmla="*/ 0 w 518207"/>
              <a:gd name="connsiteY0" fmla="*/ 0 h 249735"/>
              <a:gd name="connsiteX1" fmla="*/ 518207 w 518207"/>
              <a:gd name="connsiteY1" fmla="*/ 0 h 249735"/>
              <a:gd name="connsiteX2" fmla="*/ 518207 w 518207"/>
              <a:gd name="connsiteY2" fmla="*/ 249735 h 249735"/>
              <a:gd name="connsiteX3" fmla="*/ 0 w 518207"/>
              <a:gd name="connsiteY3" fmla="*/ 249735 h 249735"/>
              <a:gd name="connsiteX4" fmla="*/ 0 w 518207"/>
              <a:gd name="connsiteY4" fmla="*/ 0 h 24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207" h="249735">
                <a:moveTo>
                  <a:pt x="0" y="0"/>
                </a:moveTo>
                <a:lnTo>
                  <a:pt x="518207" y="0"/>
                </a:lnTo>
                <a:lnTo>
                  <a:pt x="518207" y="249735"/>
                </a:lnTo>
                <a:lnTo>
                  <a:pt x="0" y="2497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39" tIns="-1" rIns="1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0" name="Freeform 9"/>
          <p:cNvSpPr/>
          <p:nvPr/>
        </p:nvSpPr>
        <p:spPr>
          <a:xfrm rot="17700000">
            <a:off x="4670293" y="2573388"/>
            <a:ext cx="448273" cy="216140"/>
          </a:xfrm>
          <a:custGeom>
            <a:avLst/>
            <a:gdLst>
              <a:gd name="connsiteX0" fmla="*/ 0 w 448273"/>
              <a:gd name="connsiteY0" fmla="*/ 0 h 216140"/>
              <a:gd name="connsiteX1" fmla="*/ 448273 w 448273"/>
              <a:gd name="connsiteY1" fmla="*/ 0 h 216140"/>
              <a:gd name="connsiteX2" fmla="*/ 448273 w 448273"/>
              <a:gd name="connsiteY2" fmla="*/ 216140 h 216140"/>
              <a:gd name="connsiteX3" fmla="*/ 0 w 448273"/>
              <a:gd name="connsiteY3" fmla="*/ 216140 h 216140"/>
              <a:gd name="connsiteX4" fmla="*/ 0 w 448273"/>
              <a:gd name="connsiteY4" fmla="*/ 0 h 21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273" h="216140">
                <a:moveTo>
                  <a:pt x="0" y="0"/>
                </a:moveTo>
                <a:lnTo>
                  <a:pt x="448273" y="0"/>
                </a:lnTo>
                <a:lnTo>
                  <a:pt x="448273" y="216140"/>
                </a:lnTo>
                <a:lnTo>
                  <a:pt x="0" y="2161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5560" bIns="-1" numCol="1" spcCol="1270" anchor="ctr" anchorCtr="0">
            <a:noAutofit/>
          </a:bodyPr>
          <a:lstStyle/>
          <a:p>
            <a:pPr lvl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2" name="Rectangle 11"/>
          <p:cNvSpPr/>
          <p:nvPr/>
        </p:nvSpPr>
        <p:spPr>
          <a:xfrm rot="17700000">
            <a:off x="4950939" y="1971297"/>
            <a:ext cx="448273" cy="2161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 rot="17700000">
            <a:off x="4918038" y="2573388"/>
            <a:ext cx="448273" cy="216140"/>
          </a:xfrm>
          <a:custGeom>
            <a:avLst/>
            <a:gdLst>
              <a:gd name="connsiteX0" fmla="*/ 0 w 448273"/>
              <a:gd name="connsiteY0" fmla="*/ 0 h 216140"/>
              <a:gd name="connsiteX1" fmla="*/ 448273 w 448273"/>
              <a:gd name="connsiteY1" fmla="*/ 0 h 216140"/>
              <a:gd name="connsiteX2" fmla="*/ 448273 w 448273"/>
              <a:gd name="connsiteY2" fmla="*/ 216140 h 216140"/>
              <a:gd name="connsiteX3" fmla="*/ 0 w 448273"/>
              <a:gd name="connsiteY3" fmla="*/ 216140 h 216140"/>
              <a:gd name="connsiteX4" fmla="*/ 0 w 448273"/>
              <a:gd name="connsiteY4" fmla="*/ 0 h 21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273" h="216140">
                <a:moveTo>
                  <a:pt x="0" y="0"/>
                </a:moveTo>
                <a:lnTo>
                  <a:pt x="448273" y="0"/>
                </a:lnTo>
                <a:lnTo>
                  <a:pt x="448273" y="216140"/>
                </a:lnTo>
                <a:lnTo>
                  <a:pt x="0" y="2161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5560" bIns="-1" numCol="1" spcCol="1270" anchor="ctr" anchorCtr="0">
            <a:noAutofit/>
          </a:bodyPr>
          <a:lstStyle/>
          <a:p>
            <a:pPr lvl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5" name="Rectangle 14"/>
          <p:cNvSpPr/>
          <p:nvPr/>
        </p:nvSpPr>
        <p:spPr>
          <a:xfrm rot="17700000">
            <a:off x="5198684" y="1971297"/>
            <a:ext cx="448273" cy="2161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 rot="16200000">
            <a:off x="5568970" y="1832153"/>
            <a:ext cx="518207" cy="249735"/>
          </a:xfrm>
          <a:custGeom>
            <a:avLst/>
            <a:gdLst>
              <a:gd name="connsiteX0" fmla="*/ 0 w 518207"/>
              <a:gd name="connsiteY0" fmla="*/ 0 h 249735"/>
              <a:gd name="connsiteX1" fmla="*/ 518207 w 518207"/>
              <a:gd name="connsiteY1" fmla="*/ 0 h 249735"/>
              <a:gd name="connsiteX2" fmla="*/ 518207 w 518207"/>
              <a:gd name="connsiteY2" fmla="*/ 249735 h 249735"/>
              <a:gd name="connsiteX3" fmla="*/ 0 w 518207"/>
              <a:gd name="connsiteY3" fmla="*/ 249735 h 249735"/>
              <a:gd name="connsiteX4" fmla="*/ 0 w 518207"/>
              <a:gd name="connsiteY4" fmla="*/ 0 h 24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207" h="249735">
                <a:moveTo>
                  <a:pt x="0" y="0"/>
                </a:moveTo>
                <a:lnTo>
                  <a:pt x="518207" y="0"/>
                </a:lnTo>
                <a:lnTo>
                  <a:pt x="518207" y="249735"/>
                </a:lnTo>
                <a:lnTo>
                  <a:pt x="0" y="2497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39" tIns="-1" rIns="1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 rot="17700000">
            <a:off x="5614078" y="2573388"/>
            <a:ext cx="448273" cy="216140"/>
          </a:xfrm>
          <a:custGeom>
            <a:avLst/>
            <a:gdLst>
              <a:gd name="connsiteX0" fmla="*/ 0 w 448273"/>
              <a:gd name="connsiteY0" fmla="*/ 0 h 216140"/>
              <a:gd name="connsiteX1" fmla="*/ 448273 w 448273"/>
              <a:gd name="connsiteY1" fmla="*/ 0 h 216140"/>
              <a:gd name="connsiteX2" fmla="*/ 448273 w 448273"/>
              <a:gd name="connsiteY2" fmla="*/ 216140 h 216140"/>
              <a:gd name="connsiteX3" fmla="*/ 0 w 448273"/>
              <a:gd name="connsiteY3" fmla="*/ 216140 h 216140"/>
              <a:gd name="connsiteX4" fmla="*/ 0 w 448273"/>
              <a:gd name="connsiteY4" fmla="*/ 0 h 21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273" h="216140">
                <a:moveTo>
                  <a:pt x="0" y="0"/>
                </a:moveTo>
                <a:lnTo>
                  <a:pt x="448273" y="0"/>
                </a:lnTo>
                <a:lnTo>
                  <a:pt x="448273" y="216140"/>
                </a:lnTo>
                <a:lnTo>
                  <a:pt x="0" y="2161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5560" bIns="-1" numCol="1" spcCol="1270" anchor="ctr" anchorCtr="0">
            <a:noAutofit/>
          </a:bodyPr>
          <a:lstStyle/>
          <a:p>
            <a:pPr lvl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0" name="Rectangle 19"/>
          <p:cNvSpPr/>
          <p:nvPr/>
        </p:nvSpPr>
        <p:spPr>
          <a:xfrm rot="17700000">
            <a:off x="5894724" y="1971297"/>
            <a:ext cx="448273" cy="2161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 rot="17700000">
            <a:off x="5861823" y="2573388"/>
            <a:ext cx="448273" cy="216140"/>
          </a:xfrm>
          <a:custGeom>
            <a:avLst/>
            <a:gdLst>
              <a:gd name="connsiteX0" fmla="*/ 0 w 448273"/>
              <a:gd name="connsiteY0" fmla="*/ 0 h 216140"/>
              <a:gd name="connsiteX1" fmla="*/ 448273 w 448273"/>
              <a:gd name="connsiteY1" fmla="*/ 0 h 216140"/>
              <a:gd name="connsiteX2" fmla="*/ 448273 w 448273"/>
              <a:gd name="connsiteY2" fmla="*/ 216140 h 216140"/>
              <a:gd name="connsiteX3" fmla="*/ 0 w 448273"/>
              <a:gd name="connsiteY3" fmla="*/ 216140 h 216140"/>
              <a:gd name="connsiteX4" fmla="*/ 0 w 448273"/>
              <a:gd name="connsiteY4" fmla="*/ 0 h 21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273" h="216140">
                <a:moveTo>
                  <a:pt x="0" y="0"/>
                </a:moveTo>
                <a:lnTo>
                  <a:pt x="448273" y="0"/>
                </a:lnTo>
                <a:lnTo>
                  <a:pt x="448273" y="216140"/>
                </a:lnTo>
                <a:lnTo>
                  <a:pt x="0" y="2161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5560" bIns="-1" numCol="1" spcCol="1270" anchor="ctr" anchorCtr="0">
            <a:noAutofit/>
          </a:bodyPr>
          <a:lstStyle/>
          <a:p>
            <a:pPr lvl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3" name="Rectangle 22"/>
          <p:cNvSpPr/>
          <p:nvPr/>
        </p:nvSpPr>
        <p:spPr>
          <a:xfrm rot="17700000">
            <a:off x="6142469" y="1971297"/>
            <a:ext cx="448273" cy="2161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ight Arrow 24"/>
          <p:cNvSpPr/>
          <p:nvPr/>
        </p:nvSpPr>
        <p:spPr>
          <a:xfrm>
            <a:off x="5232568" y="4051621"/>
            <a:ext cx="3685800" cy="216378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29167" y="4055072"/>
            <a:ext cx="216378" cy="216378"/>
          </a:xfrm>
          <a:prstGeom prst="ellipse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6412476" y="4051621"/>
            <a:ext cx="216378" cy="216378"/>
          </a:xfrm>
          <a:prstGeom prst="ellipse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>
            <a:off x="8057408" y="3627913"/>
            <a:ext cx="0" cy="10722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746433" y="4051621"/>
            <a:ext cx="216378" cy="216378"/>
          </a:xfrm>
          <a:prstGeom prst="ellipse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ight Arrow 34"/>
          <p:cNvSpPr/>
          <p:nvPr/>
        </p:nvSpPr>
        <p:spPr>
          <a:xfrm>
            <a:off x="5242456" y="3717105"/>
            <a:ext cx="3685800" cy="216378"/>
          </a:xfrm>
          <a:prstGeom prst="rightArrow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997227" y="3720556"/>
            <a:ext cx="216378" cy="2163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6766768" y="3717105"/>
            <a:ext cx="216378" cy="2163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Right Arrow 38"/>
          <p:cNvSpPr/>
          <p:nvPr/>
        </p:nvSpPr>
        <p:spPr>
          <a:xfrm>
            <a:off x="5236518" y="4364347"/>
            <a:ext cx="3685800" cy="216378"/>
          </a:xfrm>
          <a:prstGeom prst="rightArrow">
            <a:avLst/>
          </a:prstGeom>
          <a:noFill/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0041" y="4376223"/>
            <a:ext cx="216378" cy="216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42" name="Oval 41"/>
          <p:cNvSpPr/>
          <p:nvPr/>
        </p:nvSpPr>
        <p:spPr>
          <a:xfrm>
            <a:off x="5842297" y="4362359"/>
            <a:ext cx="216378" cy="216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6983146" y="3509158"/>
            <a:ext cx="871476" cy="16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Present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84680" y="3507170"/>
            <a:ext cx="871476" cy="16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Future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30151" y="4752162"/>
            <a:ext cx="3950607" cy="16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Is a customer still going to be shopping with us in the future?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67713" y="1096788"/>
            <a:ext cx="2822377" cy="683123"/>
            <a:chOff x="30480" y="1309052"/>
            <a:chExt cx="4103667" cy="176631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34147" y="1309052"/>
              <a:ext cx="0" cy="17663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0480" y="1309052"/>
              <a:ext cx="3992423" cy="713231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Training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1" y="2138107"/>
              <a:ext cx="3992422" cy="937262"/>
            </a:xfrm>
            <a:prstGeom prst="roundRect">
              <a:avLst/>
            </a:prstGeom>
            <a:pattFill prst="pct5">
              <a:fgClr>
                <a:schemeClr val="lt1"/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Jan 2015 – Dec 2015 (12months)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3350974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60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5144" y="741659"/>
            <a:ext cx="29936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Pareto-NBD Models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Data: Transaction &amp; CRM Data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Sources: MDS Big-D Cluster 1.x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Platforms: Hadoop/Hive, R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Total customers: 26.5 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071" y="2682428"/>
            <a:ext cx="2074774" cy="58578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Data p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reparation and cleaning in Big 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4955" y="2682428"/>
            <a:ext cx="2051968" cy="58578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Calculate summary statistics at customer level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57838" y="2682428"/>
            <a:ext cx="2041038" cy="58578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Standardize variables and cap outliers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2071" y="3730376"/>
            <a:ext cx="7786804" cy="600077"/>
            <a:chOff x="228599" y="4191000"/>
            <a:chExt cx="7306220" cy="8001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0" name="Rectangle 41"/>
            <p:cNvSpPr/>
            <p:nvPr/>
          </p:nvSpPr>
          <p:spPr>
            <a:xfrm>
              <a:off x="5619750" y="4191000"/>
              <a:ext cx="1915069" cy="781050"/>
            </a:xfrm>
            <a:prstGeom prst="round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Model Training in R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Rectangle 44"/>
            <p:cNvSpPr/>
            <p:nvPr/>
          </p:nvSpPr>
          <p:spPr>
            <a:xfrm>
              <a:off x="2924175" y="4200525"/>
              <a:ext cx="1925325" cy="781051"/>
            </a:xfrm>
            <a:prstGeom prst="round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Compute forecasted CLTV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Rectangle 46"/>
            <p:cNvSpPr/>
            <p:nvPr/>
          </p:nvSpPr>
          <p:spPr>
            <a:xfrm>
              <a:off x="228599" y="4210051"/>
              <a:ext cx="1946723" cy="781051"/>
            </a:xfrm>
            <a:prstGeom prst="round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</a:rPr>
                <a:t>Model Evaluation and Validation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2525524" y="2880908"/>
            <a:ext cx="489204" cy="207335"/>
          </a:xfrm>
          <a:prstGeom prst="right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378706" y="2883561"/>
            <a:ext cx="489204" cy="207335"/>
          </a:xfrm>
          <a:prstGeom prst="right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5368629" y="3933887"/>
            <a:ext cx="489204" cy="207335"/>
          </a:xfrm>
          <a:prstGeom prst="right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2490624" y="3936540"/>
            <a:ext cx="489204" cy="207335"/>
          </a:xfrm>
          <a:prstGeom prst="right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8247588" y="2975322"/>
            <a:ext cx="654333" cy="1149623"/>
          </a:xfrm>
          <a:prstGeom prst="curvedLeft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57834" y="1415910"/>
            <a:ext cx="2756038" cy="362486"/>
          </a:xfrm>
          <a:prstGeom prst="round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Jan 2016 – Dec 2016 (12months)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8005" y="1096485"/>
            <a:ext cx="2745867" cy="27584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MODELING FRAMEWORK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2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39810"/>
              </p:ext>
            </p:extLst>
          </p:nvPr>
        </p:nvGraphicFramePr>
        <p:xfrm>
          <a:off x="6210394" y="764381"/>
          <a:ext cx="2762436" cy="225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70637"/>
              </p:ext>
            </p:extLst>
          </p:nvPr>
        </p:nvGraphicFramePr>
        <p:xfrm>
          <a:off x="3128438" y="750094"/>
          <a:ext cx="2958037" cy="23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1744"/>
              </p:ext>
            </p:extLst>
          </p:nvPr>
        </p:nvGraphicFramePr>
        <p:xfrm>
          <a:off x="247650" y="721519"/>
          <a:ext cx="2822143" cy="230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0876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31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OLD NAVY - PARETO NBD MODEL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225" y="3247269"/>
            <a:ext cx="2285996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1 shows Actual Spend vs Expected Spend between Jan 2016 to Dec 2016 scored by Pareto-NBD and Gamma-Gamma models which are already in production.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0548" y="3016470"/>
            <a:ext cx="750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76176" y="3004558"/>
            <a:ext cx="892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0928" y="3004558"/>
            <a:ext cx="7097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21" name="Rectangle 20"/>
          <p:cNvSpPr/>
          <p:nvPr/>
        </p:nvSpPr>
        <p:spPr>
          <a:xfrm>
            <a:off x="3536158" y="3242501"/>
            <a:ext cx="2428873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2 shows Actual Spend vs Expected Spend between Jan 2016 to Dec 2016 scored by re-estimated Pareto-NBD and Gamma-Gamma models </a:t>
            </a:r>
            <a:r>
              <a:rPr lang="en-US" sz="800" dirty="0"/>
              <a:t>using transaction </a:t>
            </a:r>
            <a:r>
              <a:rPr lang="en-US" sz="800" dirty="0" smtClean="0"/>
              <a:t>data from Jan 2015 to Dec 2015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551102" y="3235357"/>
            <a:ext cx="2285996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3 shows Actual Margin vs Expected Margin between Jan 2016 to Dec 2016 scored by Pareto-NBD and Gamma-Gamma models using transaction data from Jan 2015 to Dec 2015.</a:t>
            </a:r>
            <a:endParaRPr lang="en-US" sz="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63340" y="928668"/>
            <a:ext cx="905837" cy="260122"/>
            <a:chOff x="1163233" y="1564483"/>
            <a:chExt cx="1654973" cy="260122"/>
          </a:xfrm>
        </p:grpSpPr>
        <p:grpSp>
          <p:nvGrpSpPr>
            <p:cNvPr id="27" name="Group 26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844764" y="931043"/>
            <a:ext cx="905837" cy="260122"/>
            <a:chOff x="1163233" y="1564483"/>
            <a:chExt cx="1654973" cy="260122"/>
          </a:xfrm>
        </p:grpSpPr>
        <p:grpSp>
          <p:nvGrpSpPr>
            <p:cNvPr id="35" name="Group 34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716526" y="947738"/>
            <a:ext cx="905837" cy="260122"/>
            <a:chOff x="1163233" y="1564483"/>
            <a:chExt cx="1654973" cy="260122"/>
          </a:xfrm>
        </p:grpSpPr>
        <p:grpSp>
          <p:nvGrpSpPr>
            <p:cNvPr id="42" name="Group 41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Margin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 Margin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cxnSp>
        <p:nvCxnSpPr>
          <p:cNvPr id="49" name="Straight Connector 48"/>
          <p:cNvCxnSpPr/>
          <p:nvPr/>
        </p:nvCxnSpPr>
        <p:spPr>
          <a:xfrm>
            <a:off x="3100388" y="662025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24676" y="659670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Char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40869"/>
              </p:ext>
            </p:extLst>
          </p:nvPr>
        </p:nvGraphicFramePr>
        <p:xfrm>
          <a:off x="6091339" y="752475"/>
          <a:ext cx="2766912" cy="23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0" name="Char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25825"/>
              </p:ext>
            </p:extLst>
          </p:nvPr>
        </p:nvGraphicFramePr>
        <p:xfrm>
          <a:off x="3076575" y="659670"/>
          <a:ext cx="3000476" cy="243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1" name="Chart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38370"/>
              </p:ext>
            </p:extLst>
          </p:nvPr>
        </p:nvGraphicFramePr>
        <p:xfrm>
          <a:off x="257175" y="742950"/>
          <a:ext cx="2819400" cy="236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933433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15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 smtClean="0">
                <a:latin typeface="+mj-lt"/>
              </a:rPr>
              <a:t>GAP - PARETO NBD MODEL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074" y="3247269"/>
            <a:ext cx="2352675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1 shows Actual Spend vs Expected Spend between Jan 2016 to Dec 2016 scored by Pareto-NBD and Gamma-Gamma models which are already in production.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3873" y="3016470"/>
            <a:ext cx="750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09501" y="3004558"/>
            <a:ext cx="892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24253" y="3004558"/>
            <a:ext cx="7097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21" name="Rectangle 20"/>
          <p:cNvSpPr/>
          <p:nvPr/>
        </p:nvSpPr>
        <p:spPr>
          <a:xfrm>
            <a:off x="3457575" y="3242501"/>
            <a:ext cx="2514601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2 shows Actual Spend vs Expected Spend between Jan 2016 to Dec 2016 scored by re-estimated Pareto-NBD and Gamma-Gamma models </a:t>
            </a:r>
            <a:r>
              <a:rPr lang="en-US" sz="800" dirty="0"/>
              <a:t>using transaction </a:t>
            </a:r>
            <a:r>
              <a:rPr lang="en-US" sz="800" dirty="0" smtClean="0"/>
              <a:t>data from Jan 2015 to Dec 2015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465377" y="3235357"/>
            <a:ext cx="2285996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3 shows Actual Margin vs Expected Margin between Jan 2016 to Dec 2016 scored by Pareto-NBD and Gamma-Gamma models using transaction data from Jan 2015 to Dec 2015.</a:t>
            </a:r>
            <a:endParaRPr lang="en-US" sz="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20490" y="928668"/>
            <a:ext cx="905837" cy="260122"/>
            <a:chOff x="1163233" y="1564483"/>
            <a:chExt cx="1654973" cy="260122"/>
          </a:xfrm>
        </p:grpSpPr>
        <p:grpSp>
          <p:nvGrpSpPr>
            <p:cNvPr id="27" name="Group 26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901914" y="931043"/>
            <a:ext cx="905837" cy="260122"/>
            <a:chOff x="1163233" y="1564483"/>
            <a:chExt cx="1654973" cy="260122"/>
          </a:xfrm>
        </p:grpSpPr>
        <p:grpSp>
          <p:nvGrpSpPr>
            <p:cNvPr id="35" name="Group 34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668901" y="938213"/>
            <a:ext cx="905837" cy="260122"/>
            <a:chOff x="1163233" y="1564483"/>
            <a:chExt cx="1654973" cy="260122"/>
          </a:xfrm>
        </p:grpSpPr>
        <p:grpSp>
          <p:nvGrpSpPr>
            <p:cNvPr id="42" name="Group 41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Margin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 Margin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cxnSp>
        <p:nvCxnSpPr>
          <p:cNvPr id="49" name="Straight Connector 48"/>
          <p:cNvCxnSpPr/>
          <p:nvPr/>
        </p:nvCxnSpPr>
        <p:spPr>
          <a:xfrm>
            <a:off x="3062288" y="662025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77051" y="659670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Char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29992"/>
              </p:ext>
            </p:extLst>
          </p:nvPr>
        </p:nvGraphicFramePr>
        <p:xfrm>
          <a:off x="6072288" y="731519"/>
          <a:ext cx="2962456" cy="2284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9" name="Chart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16614"/>
              </p:ext>
            </p:extLst>
          </p:nvPr>
        </p:nvGraphicFramePr>
        <p:xfrm>
          <a:off x="295275" y="733425"/>
          <a:ext cx="2695576" cy="230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0" name="Chart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07494"/>
              </p:ext>
            </p:extLst>
          </p:nvPr>
        </p:nvGraphicFramePr>
        <p:xfrm>
          <a:off x="3048000" y="659671"/>
          <a:ext cx="2977317" cy="235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206133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05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BANANA REPUBLIC - PARETO NBD MODEL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3247269"/>
            <a:ext cx="2285996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1 shows Actual Spend vs Expected Spend between Jan 2016 to Dec 2016 scored by Pareto-NBD and Gamma-Gamma models which are already in production.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3873" y="3016470"/>
            <a:ext cx="750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601" y="3004558"/>
            <a:ext cx="892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62353" y="3004558"/>
            <a:ext cx="7097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Percentiles</a:t>
            </a:r>
            <a:endParaRPr lang="en-US" sz="600" dirty="0"/>
          </a:p>
        </p:txBody>
      </p:sp>
      <p:sp>
        <p:nvSpPr>
          <p:cNvPr id="21" name="Rectangle 20"/>
          <p:cNvSpPr/>
          <p:nvPr/>
        </p:nvSpPr>
        <p:spPr>
          <a:xfrm>
            <a:off x="3440908" y="3242501"/>
            <a:ext cx="2512217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2 shows Actual Spend vs Expected Spend between Jan 2016 to Dec 2016 scored by re-estimated Pareto-NBD and Gamma-Gamma models </a:t>
            </a:r>
            <a:r>
              <a:rPr lang="en-US" sz="800" dirty="0"/>
              <a:t>using transaction </a:t>
            </a:r>
            <a:r>
              <a:rPr lang="en-US" sz="800" dirty="0" smtClean="0"/>
              <a:t>data from Jan 2015 to Dec 2015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484427" y="3235357"/>
            <a:ext cx="2421448" cy="584775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 smtClean="0"/>
              <a:t>Figure 3 shows Actual Margin vs Expected Margin between Jan 2016 to Dec 2016 scored by Pareto-NBD and Gamma-Gamma models using transaction data from Jan 2015 to Dec 2015.</a:t>
            </a:r>
            <a:endParaRPr lang="en-US" sz="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34765" y="957243"/>
            <a:ext cx="905837" cy="260122"/>
            <a:chOff x="1163233" y="1564483"/>
            <a:chExt cx="1654973" cy="260122"/>
          </a:xfrm>
        </p:grpSpPr>
        <p:grpSp>
          <p:nvGrpSpPr>
            <p:cNvPr id="27" name="Group 26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816189" y="931043"/>
            <a:ext cx="905837" cy="260122"/>
            <a:chOff x="1163233" y="1564483"/>
            <a:chExt cx="1654973" cy="260122"/>
          </a:xfrm>
        </p:grpSpPr>
        <p:grpSp>
          <p:nvGrpSpPr>
            <p:cNvPr id="35" name="Group 34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Spend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Spend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cxnSp>
        <p:nvCxnSpPr>
          <p:cNvPr id="49" name="Straight Connector 48"/>
          <p:cNvCxnSpPr/>
          <p:nvPr/>
        </p:nvCxnSpPr>
        <p:spPr>
          <a:xfrm>
            <a:off x="3033713" y="662025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776869" y="913576"/>
            <a:ext cx="905837" cy="260122"/>
            <a:chOff x="1163233" y="1564483"/>
            <a:chExt cx="1654973" cy="260122"/>
          </a:xfrm>
        </p:grpSpPr>
        <p:grpSp>
          <p:nvGrpSpPr>
            <p:cNvPr id="51" name="Group 50"/>
            <p:cNvGrpSpPr/>
            <p:nvPr/>
          </p:nvGrpSpPr>
          <p:grpSpPr>
            <a:xfrm>
              <a:off x="1168001" y="1564483"/>
              <a:ext cx="1650205" cy="107722"/>
              <a:chOff x="1878806" y="4421983"/>
              <a:chExt cx="1650205" cy="10772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Expected Margin 12mo</a:t>
                </a:r>
                <a:endParaRPr 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163233" y="1716883"/>
              <a:ext cx="1650205" cy="107722"/>
              <a:chOff x="1878806" y="4421983"/>
              <a:chExt cx="1650205" cy="10772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993104" y="4421983"/>
                <a:ext cx="153590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Actual  Margin 12mo</a:t>
                </a:r>
                <a:endParaRPr lang="en-US" sz="7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>
            <a:off x="6058001" y="659670"/>
            <a:ext cx="14287" cy="32033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40279</TotalTime>
  <Words>1375</Words>
  <Application>Microsoft Office PowerPoint</Application>
  <PresentationFormat>On-screen Show (16:9)</PresentationFormat>
  <Paragraphs>267</Paragraphs>
  <Slides>14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2_Office Theme</vt:lpstr>
      <vt:lpstr>think-cell Slide</vt:lpstr>
      <vt:lpstr> </vt:lpstr>
      <vt:lpstr>AGENDA</vt:lpstr>
      <vt:lpstr>Definition of Customer Lifetime Value</vt:lpstr>
      <vt:lpstr>BACKGROUND</vt:lpstr>
      <vt:lpstr>STATISTICAL METHODOLOGY</vt:lpstr>
      <vt:lpstr>MODELING FRAMEWORK</vt:lpstr>
      <vt:lpstr>OLD NAVY - PARETO NBD MODEL</vt:lpstr>
      <vt:lpstr>GAP - PARETO NBD MODEL</vt:lpstr>
      <vt:lpstr>BANANA REPUBLIC - PARETO NBD MODEL</vt:lpstr>
      <vt:lpstr>ATHLETA - PARETO NBD MODEL</vt:lpstr>
      <vt:lpstr>USE CASES &amp; SUCCESS MEASUREMENT</vt:lpstr>
      <vt:lpstr>PowerPoint Presentation</vt:lpstr>
      <vt:lpstr>TIMELINES AND MILESTONES - COMPLETED</vt:lpstr>
      <vt:lpstr>Further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Tanumoy Ghosh</cp:lastModifiedBy>
  <cp:revision>2027</cp:revision>
  <cp:lastPrinted>2016-10-11T16:44:59Z</cp:lastPrinted>
  <dcterms:created xsi:type="dcterms:W3CDTF">2016-01-16T21:56:10Z</dcterms:created>
  <dcterms:modified xsi:type="dcterms:W3CDTF">2017-01-25T00:23:15Z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