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76575"/>
            <a:ext cx="6477000" cy="555626"/>
          </a:xfrm>
          <a:prstGeom prst="rect">
            <a:avLst/>
          </a:prstGeom>
        </p:spPr>
        <p:txBody>
          <a:bodyPr lIns="102409" tIns="51205" rIns="102409" bIns="51205">
            <a:noAutofit/>
          </a:bodyPr>
          <a:lstStyle>
            <a:lvl1pPr algn="l">
              <a:lnSpc>
                <a:spcPct val="75000"/>
              </a:lnSpc>
              <a:defRPr sz="4000" b="1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625437"/>
            <a:ext cx="6477000" cy="1219200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4000" b="0" cap="all">
                <a:latin typeface="Avenir LT Std 35 Ligh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707833"/>
            <a:ext cx="6477000" cy="572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 kern="0" cap="all" spc="179" baseline="0">
                <a:solidFill>
                  <a:schemeClr val="accent3"/>
                </a:solidFill>
                <a:latin typeface="Avenir LT Std 95 Black"/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4303" y="5983942"/>
            <a:ext cx="7639396" cy="290861"/>
            <a:chOff x="838200" y="6781801"/>
            <a:chExt cx="8229600" cy="329642"/>
          </a:xfrm>
        </p:grpSpPr>
        <p:pic>
          <p:nvPicPr>
            <p:cNvPr id="29" name="Picture 28" descr="6logo_lockup_GREY_EVEN_01.2016.png"/>
            <p:cNvPicPr>
              <a:picLocks noChangeAspect="1"/>
            </p:cNvPicPr>
            <p:nvPr userDrawn="1"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781801"/>
              <a:ext cx="8229600" cy="329642"/>
            </a:xfrm>
            <a:prstGeom prst="rect">
              <a:avLst/>
            </a:prstGeom>
          </p:spPr>
        </p:pic>
        <p:pic>
          <p:nvPicPr>
            <p:cNvPr id="30" name="Picture 29" descr="6logo_lockup_GREY_EVEN_01.2016.png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6" t="15411" r="16152"/>
            <a:stretch/>
          </p:blipFill>
          <p:spPr>
            <a:xfrm>
              <a:off x="6764867" y="6832600"/>
              <a:ext cx="973666" cy="278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0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11941"/>
            <a:ext cx="6477000" cy="555626"/>
          </a:xfrm>
        </p:spPr>
        <p:txBody>
          <a:bodyPr>
            <a:noAutofit/>
          </a:bodyPr>
          <a:lstStyle/>
          <a:p>
            <a:pPr>
              <a:lnSpc>
                <a:spcPts val="3410"/>
              </a:lnSpc>
            </a:pPr>
            <a:r>
              <a:rPr lang="en-US" dirty="0" smtClean="0"/>
              <a:t>ON </a:t>
            </a:r>
            <a:r>
              <a:rPr lang="en-US" dirty="0"/>
              <a:t>US Discount Sensitivity GBM model performance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January 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7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Curve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median ensemble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0.7894528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mean ensemble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7899846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utoShape 2" descr="data:image/png;base64,iVBORw0KGgoAAAANSUhEUgAAAooAAAGRCAMAAADVU2J7AAAACVBMVEUAAAC+vr7////xRzILAAAACXBIWXMAAA7DAAAOwwHHb6hkAAAOUUlEQVR4nO3djXLiOBBFYa3f/6G3YAL435aslm63zqmtHSYBy5hvZBsISRORRKn3ChD9C4okEhRJJCiSSFAkkaBIIkGRRIIiiQRFEgmKJBIUSSQokkhQJJEiU0yvPpcWf86+9XyMxzevtCrei7wRDimmT1XGeHxzKL6LvBGOKCYxivQu8JZ4Pcy/aXD6/TmbGxfXnl/1O139ljJbSFoPkjaDLFbgd4s0/25azIppvgqrfyjzfzh7F5f31eeD6nOtb3VEcYZhft0lqM81f2CWU+rqhvPlLg9IP67ScpjtDRersJq0t7dbLH/21fUtHeVype91SXF13fUUtZ4pP/+f5otYYdr/Xtq58fp7m2HTYkGb220ufu7hYhU85XGd77XH44jih9zs4nb+POK2unqOoPUKpc33puWlqzVdr4KnPK7zvQoozi6uKc720otdYC7F2Y50Pczu96bfd+6s6Xr1POVxne81f1TaUJwfEiy/eIdi+t56Q/GnFIoOS2n2sOxT3Dyqs4srtG8lq2turn6H4uEw26sthlrfk4M19YnwX37X/KI1xe/Es9gh/q78/mPaf4D/lja75nyYxR8z31Uprr93sKZQFGz54Cx2XGnxt9+1ZmrXU9Dv2jvfWO0fV6twAHI9zHbY9b+Uw0XMr7sm7yiP63yn1eO4xLdLcQN1bxZbXHO7qBsUD4fZDLsd5WBNT1bPUy5X+kbrKWWrZLv7mz2aRzvU5TWn7+Fh2l5tj+LpMN/LW4qL9d27eLR6nvK51rJ5ZaAQW65mSHwQm65ebo/SNGLT1QuJj2LbkUhQJJGgSCJBkUSCIokERRIJiiQSFEmkTIqL96GcfJ/okw3FtLnwaHE0QDYU0+7F4sXRCEGRRIIiicSxIolkRPH6DDpvcRQ/K4qNF0f+gyKJZE6R0xa6V+NZMf+pdYrR8oWV//7bucbtRdVcL2bF8J29rLcHEYpUrZuvKP+3DxGKVF7J2xmOHE5QpKzK3krz7QSi2Qt/l+sLRTc90zfrFKL9C391Fketq8Xv1wVEwxf+6i6O2mT2ZNslRMNjxYvrQ1Eq46d7b0DktGXwmrzicAsiFEet3YteNyFCcbjaGXx3GyIUx6mxwXcZEKE4QD0MvsuCCMXQ9TL4LhMiFIPWFeGrbIhQDFd3hK8KIEIxUBIIXxVBhGKMVBC+KoQIRfcpKTx5X+yNoOg3LYXTgwnxHRRdJqdwegoRiv5SVDg9hwhFV4kqnGpAhKKbZBVOdSBC0UO6k+G7OhChqJ62wqkeRCgqJ8+wJkQoiia+T/5UESIUBfOhcKo7JU5QFMsNw+oQoSiUI4YGEKEokiuGJhChKJAzhkYQodg5dwzNIEKxYw4ZGkKEYq88Mnz0xtjroNg+l9Oh6YT4zuxD7dL7f4e3cvhQVMkpQ3uIZhTT6790cjOXD8fTvDJsAdGKYvrd4uB2Th+S8txOh1MbiFBsk2OGrSBCsUGuHTaDyLGicZ53y6/aQeQM2jLnDNtC5HlFs9w7bAwRijb5d9gcYgOK4522BHDYAWLzWTF9q7I4vULctR4Q2UFXLYTDThChWK8YDrtBtHwy53w/HOFRmxXEYUeIlk9xn98sxAP3VxSHXSGavvB3ersYj90UyGFniFB8VhyH3SFC8UlxHApA5FixuEATogREzqDLiuRQBCLPKxYUyqEMRChmF8qhEEQo5hVrQpSCCMWMgjkUgwjF2wVzKAcRiveKNiEKQoTinaI5lIQIxeuA2CgonhZuzywLEYqnhXMoDBGKJwGxbVDcL96eWRwiFPeL51AeIhT3AmKXoLgOiJ2C4jIgdguK84DYMSj+igfR9rdbVA6Kf/HsTe+g+C6eQ28QofgOiApBEYgiQRGIIo1OMd6U6BTi6BSBKNTIFIEo1bgUgSjWqBSBKNegFIGoVwHFWw9jms5fS+tKIeCU2HsFKlQ0K14/lOlzi6MrdrQQEGIEicU76PPH8yvxcIB+GoAo2oNjxYvdrybFcFNiFIhPZ8Wz3a8iRSAKV0YxnTtTPVYMBtHVG2OvKzqDvnEjwc/iDjYlxnI4lVHMvemjcWsFRPVGoQhE+bIp/n6j872bSpy2xJoSQ0J8NCsWDdflV5MD0UMDvAYdakoMC3EEikB0Ui7FNNvJnl5d5MmcSFNiaIhms2LaXHi0uOKA6Ccbimn3YvHiSgs0JYaHaPV+RQ2KQHRV4fsV71+5G8U4U+IQEIt30FePc/9jRSB6q/xYUfsMOorEYSCazYr1xi1behCJA0G0OlasOG7RwoHoMJsz6IrjFiw6hMRg74u9UbwX/oJA7L0G7QtHMYLEESHavQZdbdzMxQaQOCbEaLMiEB0X6gcK/EscF2Isiu4ljgyxwc+2PB33/hL9S+y9An1r/LMtdReyWKB7iINLDHPa4l3i8BDDUHQuEYhTlOcVfUsE4rsQs6JriUD8KwBF16fOQPxWQvF18enjX08PEINU+GROmh5qqubHsUQgLvJO0a9EIK5yTtGrxPHeGHudb4pOJeJwr6LTltOPhK887ulCXEoE4n6en8xxKRGIRzmm6FEiEI/zS9GhRCCeVXis2P81aH8SgXie1/crupMIxKucUvQmEYjX+aToTCIQ71T6doinS392oOlKIhDvVTIrXp+2zH4W6+BaTzC5kgjEuxk9mZMWfzxe3PKmjiQC8X5WzyumixuVc3IkEYg5FVF87XavbnjxOnWxJz8SgZhX4WlLunHL0+uUgnIjEYi5Wb5J7GzqLBTlRSIQ8zN9v+IJnFKKZTdrHBBL8vXWWReTIhDLMjxWPB2gyJQPib1XwGulZ9CFKh59DJkHiUyJxTl6v6IDiUB8kCeKddegevwU37NK3w5x+Uv+qv9iNfFJEYdPMzqDTpsLpeN+byAtEYjPs6F4/Y6yXFjSEoFYIycUlSUCsU5eKOZdvWFArFXRacv1p0NUPlaUnRSBWC+z9yvWPINWlQjEmrl4XlFTIhDr5oGi5KQIxNo5oKgoEYj180Cx7sgVAqJF+hTlJkUg2iRPUU0iEK3Sp1h33IcB0S51ilKTIhAtE6eoJBGItqlTrDtqebwv1jxtiiqTIg4bJE6x7qCFAbFJ0hQlJkUgNkqbYt0xSwJis5Qp9p8UgdgwYYrdJQKxacoU646YGxAbp0ux76QIxOYJU6w7YF5AbJ8sxZ6TIlNij3Qp1h0vIyD2SZVit0kRiL2SpVh3uLsBsV9QnAXEnolS7LF/BmLfVCnWHe1GQOydJsXWkyJvjBVIlGLdwS7CoUSGH990ejsdikAUyYji69r/MJZQbLh/BqJMNhRnM2IRxZyxngREoUwpvv4soNhqUgSiVLYUp8NffnpKMWeo4oAoluGx4r8LohSBKJfZGfTF7U4W12D/DETBBJ9XNJcIRMnGowhE0cwpFuygC0e6FRBlazwr3vh90JaHikAUTm8HbScRiNKNQxGI4hm+HaLst1kZ7Z+BKJ/5U9y5izORCEQHGb/wl38GXZ8i74v1UXiKOPSSGsXKh4pA9JPasWJViUD0lNoZdE2KQHSV2vOK9YZhSnRWVIpAdJcYxUpnLUB0mBrFGssGosviUQSi06JRBKLbYlEEouMiUQSi67QoPjmBBqLzxCgWLw+I7otBEYgBikARiCHyTxGIQfJOEYhh8k0RiIGSopj5XA4QQ6VFMWcJQAyWU4r8FF+8XFLEYcQcUgRizNxRBGLUnFEEYtxcUQRi5BxRBGLs3FAEYvScUARi/JQoHr7uB8QRkqK4f1UgjpE8RSCOktInie19DYjDZEQxbS7cWNz2a0yJA2VDMe1evFrc+mtAHCpdikAcLFWKQBwuyWNF3hg7YoJn0DgcM7nnFYE4amIUgThu5hRzTluAOHKNZ8XTX00OxKFT2kHT0EGRRFJ6MoeGTukpbho6pRf+aOigSCJBkUTiWJFE4gyaROr2vCLRqk4U+wzBnRAZ4dEQ4qunMkKIOyG+mcRXT2WEEHdCfDOJr57KCCHuhPhmEl89lRFC3AnxzSS+eiojhLgT4ptJfPVURghxJ8Q3k/jqqYwQ4k6Ibybx1VMZIcSdEN9MvFJHIkGRRIIiiQRFEgmKJBIUSSQokkhQJJGgSCJBkUSCIokERRIJiiSSIcXFzx1m/BBi+QjWQ0wW26v9Zqo/wrT85JCyIewopvnSF3/xM8JmqfUfxxCbabFhSocwo5jmi1/8xc8Im6Um2xG8bqbFhikeIgrFafuX+kMk4xFMHowWFNMExWgUDY7klvfBagcNxdWRXN0BWjyMy81kPkKD0xYoGgywdyecHysyK7ahaHE0vv9/mxEcn7ZAcbFQg7uyQJj5GW35I0DRpuYU7bav5TEAFLdLqN7iqMTkEGUzQv02621/JxyO8FnwsyHsKH7P1dL8L1YjmOw9p9WdmCy2V9PNZDTCZ+GPhjCkSJQTFEkkKJJIUCSRoEgiQZFEgiKJBEUSCYokEhRJJCiSSFAkkaBIIkGRRIIiiQRFEgmKJBIUSSQokkhQJJGgSCJBkUSCIokERRIJiiQSFEkkKJJIUMwtd4v9fYyM6eeRhYiNklnRRxPt3YYtv4oNklfZr8uA4o3YIFmlzRb7+yi92S8XWF34+8S932fX/r5m98GbHmM75Ja2f0vT7JcLrC+k469BcR7bIbcditNM1erCkuLqa2m+hOFjQ+RWkaLdxxF7jA2R29Gx4t/3vp/EDMXM2BC5vfksP256bzK8RbHwhDxmbIncdrbYluLNWRGKs9gSuVU8g4biPLZEbgXPK85mxNnXTH65pOPYFHUq3Y5s/29sijpB8XFsijqVbUej3yzlM7YFiQRFEgmKJBIUSSQokkhQJJGgSCJBkUSCIokERRIJiiQSFEkkKJJIUCSRoEgiQZFEgiKJBEUSCYokEhRJJCiSSP8DGBzM6RswuLA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4114800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5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Waterfall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096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Waterfall is maintained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by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deciles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/percentiles is higher than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BAU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0.1634871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utoShape 2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93" y="868906"/>
            <a:ext cx="4343524" cy="26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7" descr="data:image/png;base64,iVBORw0KGgoAAAANSUhEUgAAAooAAAGRCAMAAADVU2J7AAAAElBMVEUAAAAzMzNNTU1ZWVnr6+v///+IMxJiAAAACXBIWXMAAA7DAAAOwwHHb6hkAAAOQklEQVR4nO2djXaqvBZFKd/l/V/5tkcJ+dnBJIRkqXONUUuBPRM2U6ye6lk2QiSyzJ4AIY+gIhEJKhKRoCIRCSoSkaAiEQkqEpGgIhHJNRWXPZ1mc0rtPMoZ82/12XBdp3LAXg372Fg3eNXeLydwZzqp2HX6GSoqouJJ9bJ/v+PcRNSBKr4a7kYVX+96s4rT0kfF54K7kO2XtN+bxRPruZO36BecUZctKAqmEDH+8a3JeLvu6+N5e4zcIe0TO3b0Z1x2lHt53KR9WK/Ym+Vef2yNDzW8XRJWMnR06NFxH5MbYmjPq+JyzN/Txz8h3sZga/hwbFG99kfaxowAnpmMXekz3BUopoS1sYplR+kdUbTD/mWPG+xvHqqbTDx8NMHcoS8vyu/MVRXDrvkPIe6+Z91swb7+WU2pW7h7tOsWM4LJhKNsXmkyqy1gxBPLFxvrt2MW5lGG5fFPYbF3BTPQxqFajc/NPD+lbYuncns6qfj4Yb/17sbHKmsp2S2l7iuCsx60xtsaw6JRwqrc1LwfDIpVbIz9uhmhq9E9IMUcCHtrvskZwnlB2Na3UPG43TyBLDvTJW+36EHEo25umyuJLT1X0Y2y+XWhKxYj3JQrjhUOUZmjFFIxna/f5jdUMRVqyXYt1jeuNKhpj/xzn+gQ325u/8DhY0IlKmaK/26SO8aro5RXMW7r26gYeHdsKupNqECWGp7AeNdXKlouGpWWiskhGWMYgPOjFFLRbmS2/M50UXE/tuAIn/cu42Yzd4tlCtu2JINEAyf34yUsi1WOZrUljHiTXRyraPuVhaWtiYuPgYKOnB1qpt1JT41DX4IJvqeKz7kHD0XeQrBxr1yiApPqP4ZYuyaM58bTyWybPbrPyBxSVLuF56nsKBMfvPXR+U/GTVVMJhkddTDHZPzw0JdgSu+ooqfJ/uN+uN4Z8w/raESw0aD+25S5Cnlb3YZ4vGOUJSndYmTkhEXZouMKz1PRUcYqbt76+Pwfszwa4u+bTDKqO1cxPPTwLmiV35l7xxhyCLNz/0G2jvBe7UfFq7n1GPdL1Ki6mUHFa1nuPd/hr4r3180MKl7L3ee71aj3M5G/4iYqQUUiElQkIkFFIhJUJCJBRSISVCQiuaTi/y7mMqADAcRsBCqCEEGgIggRBCqCEEGgIggRBCqCEEGgIggRBCqCEEGgIggRBCqCEEGgIggRBCqCEEGgIggRBCqCEEHcrOJ/lRl34CDUEKgIQgSBiiBEEKgIQgSBiiBEEKgIQgSBiiBEEKgIQgSBiiBEEKUqrusaLh0rUBFED0Shiuvzyy0dK1ARRBdEtYobKoK4BXFZxZ/f5OtqVTyfBfmG1Ki4xivypnNVBFFcgYogNBANKq6Jm3k8KoIorqhWcY1XoCKIHohCFZ8vI67/Fh6LvK4IoiuiVMXT5PGoCKK4AhVBaCBQEYQIAhVBiCBQEYQIAhVBiCBQEYQIAhVBiCBQEYQIAhVBiCBQEYQIAhVBiCBQEYQIAhVBiCBQEYQIAhVBiCBQEYQIAhVBiCBQEYQIAhVBiCBQEYQIAhVBiCBQEYQIAhVBiCBQEYQIAhVBiCBQEYQIAhVBiCBQEYQIAhVBiCC6qJhPrYr3zIK8U7gqgpiMQEUQIghUBCGCQEUQIghUBCGCQEUQIghUBCGCQEUQIghUBCGCQEUQIghUBCGCQEUQIghUBCGCQEUQIghUBCGCQEUQIghUBCGCQEUQIghUBCGCQEUQIghUBCGCQEUQIghUBCGCQEUQIghUBCGCQEUQIghUBCGCQEUQIghUBCGCQEUQIghUBCGCKFVxXVe3uK9wa/J4VARRXFGm4uoU3J4Grt7WPB4VQRRX1Kq4Pr77JqIiiA6I+qviU8X98fnnN/m6WhXPZ0G+IdUqeiu4KoLogGhVMVjI41ERRHEFKoLQQLSqyAM0iM6IQhWfryt6T569lxVREUQHRKmKp8njURFEcQUqgtBAoCIIEQQqghBBoCIIEQQqghBBoCIIEQQqghBBoCIIEQQqghBBoCIIEQQqghBB2Couy1JjZx6PiiCKKywVnx4Wu5jHoyKI4gpUBKGBQEUQIghUBCGCMFX8e9ry75kLKoIYhrBVrEwej4ogiissFZdKPfN4VARRXIGKIDQQhoqLCyqCGIc4uyoWJ49HRRDFFY32oSKIzghbRR6gQQxHmCou7lVuVAQxCnGiIs+gQYxEoCIIEUROxapH6DweFUEUV1gqPlzkd0UQIxG2it1Sq+I9syDvFF7iBjEZgYogRBC2fZUu5vGoCKK4wrwq8q8tIIYjGq+DqAiiNwIVQYggUBGECAIVQYggUBGECAIVQYggbBX5+CYQwxGmivyRGIjxCFQEIYJARRAiCFQEIYIwVeTjm0CMR9gqViaPR0UQxRWoCEIDYavIe1tADEeYKvKOPxDjEagIQgSRU5EXc0AMRqAiCBGEqeLjKQtPW0CMRNgqViaPR0UQxRWoCEIDYavIm09BDEeYKvLpECDGI1ARhAgCFUGIIGz7+MwcEMMR9lUxfdqyrqtbjFegIogOiMLr4OoU3B4KeitQEUQPRLWK64aKIO5A2Cqmj8+eeaGKP7/JK1yr4vkdgnxDXvzPp3kV/5I3nasiiOIKVAShgUBFECIIVAQhgjBVNN4H/XgZ0VnI64ogeiNsFSuTx6MiiOIKVAShgbBV5INKQAxHmCqmT1tQEcTdCFQEIYJARRAiCFPFx0/8rghiJMK+Kh5BRRCDEPZVsTJ5PCqCKK5ARRAaCFtFPl8RxHCEqSIfagdiPAIVQYggciryoXYgBiNQEYQIwlSRz1cEMR5hq1iZPB4VQRRXoCIIDYStIv8fNIjhCFNFnraAGI9ARRAiCFQEIYJARRAiCFNF3mYFYjzCVrEyeTwqgiiuQEUQGghDRffYzO+KIAYiUhXdW6zm/a5YX/Wu7QfhVeRUrHjWgoogOiByKtaYeJJaqa5Ukc+I8QBdnrzptVK1Vr3rlQCEV4GKeydAzEWgousEiLkIVHSdADEXYahY+SklqAiiCyJVsSF5PCqCKK5Axb0TIOYiUNF1AsRcBCq6ToCYi0BF1wkQcxGo6DoBYi4CFV0nQMxFoKLrBIi5CFR0nQAxF4GKrhMg5iJQ0XUCxFwEKrpOgJiLQEXXCRBzEajoOgFiLgIVXSdAzEWgousEiLkIVHSdADEXgYquEyDmIlDRdQLEXAQquk6AmItARdcJEHMRqOg6AWIuAhVdJ0DMRaCi6wSIuQhUdJ0AMReBiq4TIOYiPkfFtqGu9C5tJogLiFIV13UNl9ZjDSqC6IAoVHF9fh1Lq7c1j2/zo74KFd8f0aqibyIqguiAaFZxf3z++U2+rtaPC1VtQxG5tFwV+V0RREdEq4rbhoppM0FcQExScSEfnrFPW7gqguiIKFTx+Wri6pa8FxpREUQPRKmKp8nj2/yor0LF90egYnvv0maCuIBAxfbepc0EcQGBiu29S5sJ4gICFdt7lzYTxAUEKrb3Lm0miAsIVGzvXdpMEBcQqNjeu7SZIC4gULG9d2kzQVxAoGJ779JmgriAQMX23qXNBHEB8e0qtlV1az8IrwIVG6q6tR+EV4GKDVXd2g/Cq0DFhqpu7QfhVaBiQ1W39oPwKlCxoapb+0F4FajYUNWt/SC8ClRsqOrWfhBeBSo2VHVrPwivAhUbqrq1H4RXgYoNVd3aD8KrQMX6qrahbjqDH4NAxYaqtqFuOoMfg0DFhqq2oW46gx+DQMWGqrahbjqDH4NAxYaqtqFuOoMfg0DFhqq2oW46gx+DQMWGqrahbjqDH4PoomI+tSftQpX8UKQsXBUrqtqGuuli8jEIVGyoGjhUQ1DRzKiThoreKW0tnIxAxYaqgUM1BBXNjDppqOid0tbCyQhUbKgaOFRDUNHMqJOGit4pbS2cjEDFhqqBQzUEFc2MOmkfq2JDESqaaWo/Kl4aChXNNLUfFS8NhYpmmtqPipeGQkUzTe1HxUtDoaKZpvaj4qWhUNFMU/tR8dJQqGimqf2oeGmo5l5c8SgVq74CFeurtIdCRTNtPamvQsWjCBXNtPWkvgoVjyJUNNPWk/oqVDyKUNFMW0/qq1DxKEJFM209qa9CxaMIFc209aS+ChWPotZeNBWhYlyFikcRKqKiyFCoiIoiQ41Vsa0KFXsMhYp+ESrGVah4FKEiKooMhYqoKDIUKqKiyFCoiIoiQ326iuu6hkvHClTUGurDVVyfX27pWIGKYkOhIiqKDPW1Kv785ryWkJrcdFUsy/W/SXrXd7mB8CpQEYQGAhVBiCBQEYQIolDF58uIq1sqfF3xrmn3J4CYjShV8TTjp92fAGI2AhVBiCBQEYQIAhVBiCBQEYQIAhVBiCBQEYQIAhVBiCC6qDg/Gn8cxCyOtM8CFTuEWRxBxalhFkdQcWqYxZGvVZF8TlCRiAQViUhQkYgEFYlI3lXF4FMr1tNd753FGs9nyiSOWUyaxrqPf0yqFvGmKnpvsZmmgD928JafefOYeHfYhw/eCVWVN1XxL6t3O3MG+9J8FeeZuKGizOPzNlNFgd9VvlpFAQmutb7vPCbPAhWTxeFRUjFeHj2FL1VRoP3e2FNVXLM/DJ7Dd6oo8dxV5AFaoRffq+LztTTvUytmTWMTmIW7nfy05Vo/3lRF8nlBRSISVCQiQUUiElQkIkFFIhJUJCJBRSISVOyX5RFzE51+GRrUL0vwLbOV5EKD+mWJvttbSSY0qF98FfdH6uf3JVxLjNCZfvFUXNLv3k/ECo3pl5yKGyqWhMb0i+/d87l0pGL2GTZBxZ6Jr4rJKpp9FrrTL6h4KXSnX7zXFXnaUh8a0y/+v7bwYk516AwRCSoSkaAiEQkqEpGgIhEJKhKRoCIRyf8BqbNZ1pR7NKg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6" y="902763"/>
            <a:ext cx="4228706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94" y="3505200"/>
            <a:ext cx="4228706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476673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Gain Chart and lift chart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3216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BAU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0.1634871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utoShape 2" descr="data:image/png;base64,iVBORw0KGgoAAAANSUhEUgAAAooAAAGRCAMAAADVU2J7AAAAGFBMVEUAAAAAv8QzMzNNTU3r6+vy8vL4dm3////WwYhKAAAACXBIWXMAAA7DAAAOwwHHb6hkAAAZoUlEQVR4nO2diZqjuLKEqeFeeP83Pt1dxmhHS2RqIeKbHtuYJFHqL2SElNpOihpCW+8ToKhfEUVqEBFFahARRWoQEUVqEBFFahARRWoQEUVqEDWjuP1V9r7epyfb0OHDNvee8WPe32Sfs4hGOY+h1BqJ7aPMnb1PacstePigjbEnUZxSjZH4UJLJYgDFnKPn1Jd5IkRxSjWjeL9eMPz792HivkiZe1xfXrveh7KvgN/3lqHhYvN2db8zbKzr63WKlvfTPXXzhJwjmWf5LeH91rX3QnJv94r9UrVFwAqgidy/2H6Zu7ef35Y0iKLdGnvtsnFAp+V2TsRoqw3wbQPr7AwUzVM3Tsg7ku3Ncuv6945r7nC6xX6rpFA02kobRQ9M643VvIbacwNFcw8XxdN3Zv+KtE/RPJB96vYOQc/G31i8QMHjel5eLSEUT6s+rO3n1R6Fas46qHk5cg2Du3on4jjzMA+hGD716JHc0t20ZofEPbeXSh9Fu2l0LyJ+qxtqbLNRdNrhEIrWH4l36mHv9lXR/8Jp1R9RZAt9dkDRoen6n1ndPl++YR6KUXQdFJ3tARQTfwRBRjenQETxUY3lN1ui0tYohGL46BmNWuJEnlA8TQxCp27vH/0jsL8I/e5NhuT1akbRurqYNWDH3b0WWnvdh7GBvBDxfv2H0HJOJOTM3d9oRu/t9qmHC2FfFU/3lOL25najLKG/w9eptfz+r6lQ3K0feUab56B4ug3VFj28i5Z9ImfQ9e3n+831wTiM879w4WyoI269L92QeF5erfYAmDW6bYFLgLf9++lunDbvYMaG0OE9FA1b6wJpurZQtD+c5lv7en3/lcT/CAJuN/9L8xrpGJFEjsz5K3IwglgJJHEQsRbYOA4i1gJJHESsBmoQEUVqEBFFahARRWoQEUVqEBFFahARRWoQNaH4f468DY8qt6CTdhMUPFgRxRc6QcGDFVF8oRMUPFgRxRc6QcGDFVF8oRMUPFgRxRc6QcGDFVF8oRMUPFgRxRc6QcGDFVF8oRMUPFgRxRc6QcGDFVF8oRMUPFg9orh/3+y78fJPw8SWTopMREhq1hOKX/D233+fl18NE1s6KTKRgqlNDyjuJ1Fcz4kYTU3KbqBdFP/7I8HzoiD6+el9BvmqRvGvhvkzpxNHPx8dxwuuin+lGFs6ebT4MfTZdLyigf4r4diiTBZ34uBn6IiYCLHUKKI4pZPAFdDTccScCLHUqDwU/wHIfsXuTh7xM3TEnUjB1CY+bZnByUVggZMj4QQFD1ZEcWQn7kUw28lxkUgUczUvJaJOYu1wrpPjfksUMzUfJeJOUj8FM50YJBLFXM1FibiTpzuSLCeHSSJRzNU8lIg6yb0xznFy2B+JYqbGp0TcSWbfTK4Th0SiCIztyk5KMMxycrgkEkVYbBEmYzopxTDHiQciUYTFFmIynpNfDOFOAiQSRVBsMSbjOLFvT8BO/MY5ZoKCByuiqOXEb5CxToIgEkVIbGEm/Z2EfxdCnURIJIqA2OJM+jqJ354AnYQb55gJCh6siKKkk/RdMq4kURCJYnNsoSadnDx21sBKkiCRKDbGFmvSxUlGpyGoJPHGOWaCggcroijhJK/3GlOSJIhEsSm2cBNVJ7nj/ZucGHogkSg2xBZvouak8FkeoCTpxjnmBAUPVkQRZFLxSLm9JI8gEsXq2IqYyDspmwFV6cS3yCCRKFbGVsZE2sm/y6F+SZ4b55gTFDxYEcVGk6tdVi9JFohEsSq2YiZiTqrmhZY6iVhkkkgUK2IrZyLjxLlN0S1JXuMcc4KCByuiWGfi3S6rliQbRKLYFCi4CdxJqN9GsyQFJBLFlkDBTbBOIv2HeiXJb5xjTlDwYEUUy0yi/dhaJSkDkSg2BQpuAnOSeqCiVJJCEIliU6DgJhgniBwirSall8SIExQ8WDWh+CINker/6H0CouJVMcMkZ6SDQkkOlBMUPFgRxSeTzBE34iU5IssNVDhBwYMVUUybZI/8ki5JNMd7hRMUPFgRxYRJyRBE4ZIcSCcoeLAiijETdJKvFpPrzpkoxlQf23oLJScKQ7LzTZI53iucoODBiiiGVJ5uTrIkd2ciUYypNrYtFgpO/oA4UEnMbm2iGFNdbNsspJ38VE4PkCrJY473CicoeLAiiqakUh/Wm9hP+ohiTDWxbbUQdGL8QhykJO4zZ6IYU3ls2y3EnFi3KmOUJCvHe4UTFDxYEcVfOffMQ5TEH4ZDFGNqj9QgKAJmqsBLEhoQRhRjao/UEChCZqqgS5Kd473CCQoerIhisDu7e0nCY2SJYkztkeqOYuS5SueSxEZrE8WY2iPVGUXgpClkSYpyvFc4QcGD1ZtRhE6aApYkPoGFKMbUHqmOKCaHPHQsSWoqFVGMqT1S3VB8GHvTryTFOd4rnKDgweqVKD6Piu1WkvTsUqIYU3ukeqCYMxixU0me5jkTxZjaI6WPotT8PURJqnK8V5ig4MHqZSiqrmNRavKc+oEoxtQeKV0U8+cJdChJThISohhTe6Q0USyZsKJfkuoc7xUmKHiweg2K0lNJG0uSl5eJKMbUHiktFEun8CmXJDdDGFGMqT1SOiiWzyXVLUlTjvcKExQ8WL0AxYpJzbolyU+aSBRjao+UAoo1k5o1S1KSvpMoxtQeKXFK/l4Sh0axOcd7hQkKHqyeUNz3/fvm39v9u2UGFH80nFRa/DMpy2j8ZhT3z7/vh/vTOT6KvZbfyzZBLDdQYSIBUrtKUTRJHBzF7+3KsChClhuoMJEAqV03itut+2uTvt+L4tU+//dHWidZoyHyuKe1dpb3Ym3+J3OTj6KxYeCrYmOqB42SHEe3cIkSVa0t8CF1VbTetEdKiJLWVA8KJalK8k4Uv2+dd+2REqHE7dMeEcVDw0nMRA6nFpWiOEED7T1cGQ/Fo3K9gfegeLp3LVe/oknk3a04JIqd18fNUnWS9xehWKj2SKEpAWUdkS3J1YdDFC2thSIq64hkSe5ubaJoyWugS+hsjxSUktgQnKFQbEry/h4UPxxms9geKSQl0bFgI6FoPmAhipbWQbH7quEZsp85E0VLq6CYGh87DIrNSd6JYkztkUJR0n8B+wwLd/QDUbT01K+YVHukMLGF52KSKIk/IIwoWlqgM0cgF5NASSBJ3t+DYimXQ8T2eRLVCCiGhiYSRUuzoyiTFgxdkvBobaJoKTBeMV/9YyuUFgxcEliS9/eg6I/iTqt7bPNmOPdGMTZvgChamvm2RS5DHbIk8alURNHSxCgKZqgDlgSa5P09KE7VQOenH+mJYmpSH1G0FMBuii5u2WSJqJKk5zkTRUsh7ia4KgonSwSVBJ7knSjG1C22ZbnBeqH4NOOeKFqaEUX5vJ2IkjwnISGKlkK3LdnGfWKrkLcTUBKRJO/vQbFUXWJbnrizB4o56XCIoqWHedBp9YjtT7cKLLDIyxBGFC3NhmJNDlltFOWSvL8FxVAmsbT0Y1uVQ1YZRcEk729BcYJBYj8aTupMLouC7J1E0dJMty0/lemMNVEsyd5JFC1NNLflR8NJtcmvhXCS9/egOPRtS306YzUUC1NrE0VL06D47U4cF8XS1NpE0dIsKN4d28OiqJDk/T0o+rm4R9EEOd6Z5L1RwaGzubcuan/mbUneNa6KFTneeVW0NUNnjj0SZ0gUj24j0WpMUPBgNQGKzUnexSk5qpYbIIq2Qv2KY922uCNxxkOxMsc7UbQVyCQ2Vhc3YL0BYUoODSe1FnOjOFRnDmK9AVFKrm7tFVHU7UsZHMXAONmxUGzI8U4UE94+HI6DImbpC0FK7m5totgqv4t7oOEQwbkDA6FoPnNeAsXrnvXzutlvfy9TBXyUaeDOnMjEvnFQbMzxPh6KN2+ndQ9rvspdKcdFMTadahgU7WfOy6B4plFs4SWtzXtf4EwytsBVWEQocQeEEcVWbf7bIX4rIldhkaAEkOOdKIa9h989SC620FVYBCjxB4QRxVaNiWJq2v0AKIZGay+DYvy2pWwByGINiSJ4QSA0JaAc7+OhmOjM+bcS6ftQRC8IBKYkPFp7CRS7asDbloekOJ1RjE2lIoqtMlHczJccicQWvzYVkhJgjneiaMufUFBgLBHbx0RhXVGMT6Uiiq0a7WmLxDJpMEpS85yJYqsGQ1FkmTQUJeAc70TRFlHMNknPc14Bxf8PqoWQEo2FYk5G2U4V+JSEhCi2aigUhRaPRFSgQI53omhrJBSlFo9sr8CMvExEsVXe5NN+Xdxii0e2VmBWgjCi2KpxplnlrjygXoF5aZmIYquGQVFwHdOmCpTL8U4UbY2CouQ6pi0VKJjjfSYUU0hk/6Z72GsQFEXXMW2oQMkc7wuhCJF329InF/eYKJYkNF4dxXvUovtyjbG1vvoCdQ16PK29nlEsFCy2JYul6VWgcI73AVE8PF0obmab6b1s7h43XZu9Y6I1f0Jx3/f73W5twKEovLpzZQVK53gfEMVkA73deN3sbMZ/QRRts9Tvv837ZF1B98+/74uxAYai9OrOVRVYuNrAS1C8Zhpc/988FK1feLZZCYoG2R6Ku7sBhqL46s41FaiQ431CFGMXxy3EjmcGQ/HTPl8b/vujWJHKNGLK93fmeE+g6P4m9H8rngHWjN+Q5Sg6+9pXxV3iqli6vrPCteSoSPK++lXxuj827oidO+jT/Ooi6tq/4qoYRfEUQlFhzftSi6rM2muj2KCnG+PIjptLrTiKGmveF1ocGk7qTGZB8crpXtRL/bCndANdTqJ0BR6VSd6JYqvy+hWNDkVsv+JwKFZn1iaKrXIbaN3FMn5Gq8CrD4codkYxv13/VWukfgarwLtbmyi+C8WfwSqwKbP2UCV5MAHyAxRR/Mp8wPJOFAe6Kpay2BapH1xsARb2M2ei2LuB1rxt+QHGtt2iObP2MCXJMInV50AolqopUkOh6I5+IIovQvEHGdtGC39AGFHsjaLehIIfaGzbLCCZtYcoSaZJrD4HQnELbEupIVIDoRgamkgUX4Pi9cCvfwWGR2sTRRvFeGuZ2ZBm7NMHxe+j5+4VCMus3b0kBSax+kygGOViy0ImNU7RPpL94UUoxuYNEMUIitdo2S8jN4rOeFrzMujuFJyD2uW25R6P07cC41OpXorijycHxWvUtjVnwP7q3sPd6Yx8G0SxUJWRMkaGda1AaGbtJVB8/K3oz37awl95c1ws5ILt9YtRTE3qI4qBBvr8Ium0vZvx1WmB6VF22z+gqNJAm8Nl+1Vgep4zUYyg6FFz/4q0toVQ9FpxW/q3LdbA7V4ViM+s/R4U/aviuZ0uZZFr5/XN42/F16AokFn7HSgaza/FzMMd9N2veE1DfbqD1kDRns3SpQJFMmuvjWKx0gwleiitT6K/FZ15VT0qUCaz9ttQfBhPuCV3ekZxuxVzYakiUv1RzMqGQxQbr4oVUu7McSebqldgZoIwokgU62KbbZGbIIwo9kbx90Yo27g4Ut4MfOUKFEzyThRb5d1Bh3p8YiqOVF8UC7J3vhPFvlJF0U9LolmBJdk7iaK+sh5Ux1QYqUCCHMUKFE7yThRb9RYUC1NrE0V9ucMhvE0plUUqlDVMqwJLU2sTRX0pduZ0RFEhyTtRbJUeisFUiioVWLruRZUTotgqb7xiI51xdVuI4J2rDcwntduWcH5ZhWvJMdUFS8UJnCKItFCMZDoWr8CjarkBothBi6NYmeOdKHaQEoqx9O/CFXhoOKm1IIq2lKZZdUHxunOeiRIVJ2iIMNLpzImuiSFZgQ053oliB62L4t2ZOBMlKk5Q8GBlzt36zsrKNc6NVHyhILEKNLu1Z6JExQmcIoicadMyz6D1UWzM8U4UO8hDseCuZVwU7Sd9M1Gi4gROEUQuiiUk5qKYWMhPpALdZ84zUaLiBA0RRoEGOl+ZkVJGEZDjnSh2kAKKqdVNBSrQH4YzEyUqTrAIobQaiqEBYTNRouIEixBK8igml3xGVyAoxztR7CADxcIsJeeAKIbHyM5EiYoTEZKaJf60JUkitgJjo7VnokTFCQoerBZCEZjjnSh20DooxiewzESJihMUPFhJo5gmEVeBqalUM1Gi4gQFD1aLoAjO8U4UO0gYxQcSUbFNzy6diRIVJyh4sHJRBI/iVkERv9wAUeygLfAR2K+ogaLAcgNEsYNCT1twKD6RiIitxHIDRLGDrFHcJ7qBlkcxJwnJTJSoOMFjhJCzQkGZ8VOxH0lsjq3QcgNEsYNCvxWz9VRscRSllhsgih3k30EXGD8VWxjF3AxhM1Gi4gQJEE7+jD/cb8VnEptiK7jcAFHsIMk7aFkUJZcbIIodJDl0VhLFkvSdM1Gi4gSLEEqhKfnZShc7g8Tq2AovN0AUO+gJvn3f7Xf7vaUfitLLDRDFDnpAcf/8u9/txrfpYouhWJpbeyZKVJwIsdSobBQ/n0wS0yjmkFgVW4XlBohiBxWjeLXP//1R0lQqDTyzvC+qEhS9Njr5FyhzVTyOtS9YKk6EWGpUKYrmaxLFLBKLY1uV5H0mSlScSIDUrgIUPST1UTzKTaosFnciAVK78lHc3Q3qKB6V6w3MRImKEyGWGpXXr/i5X9m/G36VKHYeiUWxrU7yPhMlKk4kgaqX1DQrPIpXH87alKg4QcGD1Swo3t3aa1Oi4gQFD1aToNiU5H0mSlScoODBSgjFTBJzY2s+YFmbEhUnKHiwmgFF+5nz2pSoOEHBg9UEKDYneZ+JEhUnKHiwGh9Fd/TD2pSoOEHBg5UMirkkPsfWHxC2NiUqTlDwYDU4ipAk7zNRouIEBQ9WY6MYGpq4NiUqTlDwYDUyiuHR2mtTouIEBQ9WIihmk5iKLS7J+0yUqDhBwYPVsCgCk7zPRImKExQ8WA2KYmIm1dqUqDhBwYPVmCimZlKtTYmKExQ8WEmgmE9iJLbgJO8zUaLiBAUPVgOi+DDNeW1KVJyg4MFqPBSfpjmvTYmKExQ8WA2HokCS95koUXGCggerwVDMyEGyNiUqTlDwYCWAYgGJbqBycpCsTYmKExQ8WA2FolCS95koUXGCggergVDMTBC2NiUqTlDwYDUOirkJwtamRMUJCh6shkFRMMn7TJSoOEHBg9UgKBZk71ybEhUnKHiwwqNYQuIVqJLsnWtTouIEBQ9WQ6AonOR9JkpUnKDgwWoAFAtTa69NiYoTFDxY9UexNLX22pSoOEHBg1V3FBWSvM9EiYoTFDxYNaEYUlk2+INJ3qmP4FfFootiRY73xS9YKk5Q8GAlldQuS8dUFbiOExQ8WHVE8ahabmBxSlScoODBqh+KlTneF6dExQkKHqy6oXggY4u2WNwJCh6sOqF4dWvPVIHrOEHBg1UfFBtyvC9OiYoTFDxYdUHx7taeqQLXcYKCB6sOKJrPnGeqwHWcoODBSh/Fxhzvi1Oi4gQFD1bqKNrPnGeqwHWcoODBShlFd0DYTBW4jhMUPFjpogjI8b44JSpOUPBgpYqiPyBspgpcxwkKHqwUUQyN1p6pAtdxgoIHKz0UQTneF6dExQkKHqzUUAyP1p6pAtdxgoIHKyUUccsNLE6JihMUPFjpoAhcbmBxSlScoODBSgVF5HIDi1Oi4gQFD1YKKKbmOc9Uges4QcGDlTyK4OUGFqdExQkKHqzEUUQvN7A4JSpOUPBgJYziUxKSmSpwHScoeLCSRVFguYHFKVFxgoIHK1EUJZYbWJwSFScoeLASRDEnQ9hMFbiOExQ8WMmhKLTcwOKUqDhBwYOVGIpSyw0sTomKExQ8WAmhmJu+c6YKXMcJCh6sZFAUXG5gcUpUnKDgwUoERcnlBhanRMUJCh6sBFAsya09UwWu4wQFD1Z4FIWXG1icEhUnKHiwekJx33f73b0hjKL0cgOLU6LiRIilRj2guH/+fd/dG872rLNzVeA6TuRwahFRfKETOZxaVI3if38ke2rUu8Sr4gudyOHUIqL4QidyOLWIKL7QiRxOLSKKL3Qih1OL8voV9++7x37FLrGlkyITOZxa1HU1q7kqcB0nKHiwIoovdIKCByui+EInKHiwIoovdIKCByui+EInKHiwgi5NrvIkkE7GcwIRUaSTQUQU6WQQEUU6GURQFCmqXkSRGkREkRpERJEaRESRGkRAFM3hYzK6x6kJevocXdzHfoqWZL8cGS9jC4eiNahWRPup5UXBz377Ejn89/jueOdhNROKHy8aJOqgKEjiSRSltWu1z6dsacR/aRBFYclTolR7JiniDoiigHbnVcyLCorWGwkHRFFM4hX4PbpwafbAOwEPRFFKGje3OrUnX5I3oyjfebVrdPnpdMVd9+nCty0v7VekqCYRRWoQEUVqEBFFahARRWoQEUVqEBFFahARRWoQrYXi9luczdq0tZex6SBrhVhOS8Vp+y2PUaZfgkKFLCh42UG8bUuFWFBLxSmAovXi7Ftw2IKDEMVKLRWn7UvjvcF6+w/Uf42t+f8/m69P52ltdA/iG9wHCR34325LhVhQS8UpB0Xz9fv+F1Fnhy1xkC1wkNCBT+M4VFprxWnbnikyPrsUeUglD+Lskz4w9ajl4mRdGcMN9PdzGMXt08ZalvZBbBTt/a8fARtRLNNycXpE8W5eE1fFswDFzbfbnP2pDK0WpwAXp4Pb/TkPxcBBYr8LjTO4LVcLsZRWi5OLonndOrcURdHfgc5BQiimDszblkwtFiejBb62XA9Krn6Vqz/G6swx/2duDBzEQu3qA4ocmJ05BWKcqEFEFKlBRBSpQUQUqUFEFKlBRBSpQUQUqUH0P5WGQcjnaXqF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0600"/>
            <a:ext cx="4228706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ooAAAGRCAMAAADVU2J7AAAAGFBMVEUAAAAAv8QzMzNNTU3r6+vy8vL4dm3////WwYhKAAAACXBIWXMAAA7DAAAOwwHHb6hkAAAZwklEQVR4nO2djbqcLM+F3Y/fp+d/xm/bPY78C2QlBMy62s6MY4yEuzIihO00mVRoG30CJtOvDEWTEhmKJiUyFE1KZCialMhQNCmRoWhSIkPRpERkFLe/qt43+vRkmzp82ubeM3/M+5vqc47s+yyfjhq+e6GoZd8+qtw5+lS23JKHT9o4exqKU4pY9g8llSwmUKw5ek0NuSfCiyJehuI/kVG8Xy8Y/v39MHFfpNw9ri+vXe9D+VfA73vP0HGxRbuG3zk23vX1OkXP+xmeuntC2+dUo3MJz/lb3vtteLQoQPf2KAivEa3MXshc5LbtqvsIxc35NkTRb42jdtk5YNByByfitNUO+L6Bd3YOiu6pOyfkG0TH9X17JxGeTeTF3eEMg/AecaHotJU+ihGY3huveU215w6K7h4himfszNs/OEX3QP6pO+xlipQyj0+ifLS0z5eJCcXTqwFv+3m1QKm68g7qXo5Cw+Su0YkEziLMUyiWTj1TiPiUY1qrAxSe6Wskj2LY0vmXDb8RPb/7h4aVKAbtcApFj6/o1GP74nFTBudVpODLLIovbaHFUQxouv5xKzjmKzasQzGLboBisP0RxcJ/iSSj3v8lQzEtYondtqe1/UmhmD568TCPJ/KE4ulWfOrU/f2Lx007+LBY9uIf+4Uio+hdXdyY+5EOr4XeXvdhfCAvRKLf+ym0ghNJOQv3dxrOe7t/6t67XCG8q+IZnmDyaJEX59ip/5UvELXETnOSb3/8H3n3J6fGNudo8dHjw4do+SdyJl3ffr7fXB+cwwT/XHtlC+EfIH8S0ZdhgGKf7xK9yG6Nbk4vsB9b72Jyfbqboy06mLMhdfgIRcfWu0BuQcf0d2f/w+m+9a/Xt/tkIaIDuJtutuIv3WtkYPRGEm1kzl+9subVySrBSFQiq4WXNof6ZLVgJCqRVYNJiQxFkxIZiiYlMhRNSmQompTIUDQpkaFoUiISiv8XKNrwqHYLc0I3QcGDlaH4QicoeLAyFF/oBAUPVobiC52g4MHKUHyhExQ8WBmKL3SCggcrQ/GFTlDwYGUovtAJCh6sDMUXOkHBg5Wh+EInKHiwMhRf6AQFD1aPKO7fN/vuvPyTmtiakyYTFpLIekLxC97++/fz8is1sTUnTSZcMNH0gOJ+GorrOWGjiaTqBjpE8b8/YjwvE0Q/P6PPoF7dKP6Vmv/m5iTQz0fH8YKr4l8JxtacPFr8OPpsOl7RQP8Vc2xRJos7CfBzdGRMmFgiylCc0kniChjpOHJOmFgiqg7FfwBav+JwJ4/4OTryTrhgosmetszg5CKwwclRcIKCBytDUbOT8CJY7eS4SDQUazUvJexOUu1wrZPjfmsoVmpOSlidlH4OVjpxSDQUazUXJexOnu5IqpwcLomGYq3moYTVSe2NcY2Tw/9oKFZKPyXsTir7ZmqdBCQaisDYruykBcMqJ0dIoqEIiy3CRKeTVgxrnEQgGoqw2EJM9Dn5xRDuJEGioQiKLcZEjxP/9gTsJG6ccyYoeLAyFKWcxA0y1kkSREMREluYyXgn6d+FUCcZEg1FQGxxJmOd5G9PgE7SjXPOBAUPVoYiq5PiXTKuJFkQDUVybKEmw5w89NbASlIg0VAkxhZrMsbJc7chqCT5xjlngoIHK0ORw0ld9zWmJEUQDUVSbOEmok5qx/uTnDh6INFQJMQWbyLmpPFZHqAk5cY55wQFD1aGIsik45EyvSSPIBqK3bFlMeF30jYDqtNJbFFBoqHYGVseE24n/y6H8iV5bpxzTlDwYGUoEk2udlm8JFUgGopdsWUz4XPSMy+02UnaopJEQ7EjtnwmXE68+xTZktQ1zjknKHiwMhQ7TcIbZtGSVINoKJICBTeBO6HMlieZfCwaSDQUKYGCm2Cd0GbL00z+WdQ3zjknKHiwMhTbTLL92FIlaQPRUCQFCm4Cc1J6oCJUkkYQDUVSoOAmGCeIHCJUk9ZLYsYJCh6sSCi+SCpS/R+jT4BVdlWsMKkZ6SBQkgPlBAUPVobik0nliBv2khyZ5QY6nKDgwcpQLJtUj/ziLkk2x3uHExQ8WBmKJZOGIYjMJTmQTlDwYGUo5k2Yh2Q3mFx3zoZiTv2x7beQctI6KJuzJMUc7x1OUPBgZSimxJBvjmBydyYaijn1xpZiIeDkD4eKSuJ2axuKOfXFlmbB7qRzegBXSR5zvHc4QcGDlaHoq3t6AFNJ/Cd9hmJOPbGlWnA6uX8iKilJ+MzZUMypPbZ0CzYn3q2KjpJU5XjvcIKCBytD8Vfk6QEMJYmH4RiKOdEjpQTFqO9GQUlSA8IMxZzokVKBYqITcXxJqnO8dzhBwYOVoZjszR5ekvQYWUMxJ3qkhqOYeawyuCS50dqGYk70SA1GEThpClmSphzvHU5Q8GD1ZhShk6aAJclPYDEUc6JHaiCKxREPA0tSmkplKOZEj9QwFKUWD2g2ac7x3uEEBQ9Wr0RRbPGAdpPy7FJDMSd6pEagKLd4QLPJ0zxnQzEneqTkUeSav4coSVeO9w4TFDxYvQxF0XUsWk2eUz8YijnRIyWLYv00gQElqUlCYijmRI+UJIot81XkS9Kd473DBAUPVq9BsW3ilHhJ6vIyGYo50SMlhWLrDD7hktRmCDMUc6JHSgZFiamklJKQcrx3mKDgweoFKLaDKFyS+qSJhmJO9EgJoNgzqVmyJC3pOw3FnOiRYqfk7yVRNYrkHO8dJih4sHpCcd/375t/b/fvlhlQ/JFw0mnxz6Qto/GbUdw/f78f7k+nfhRHLb9XbYJYbqDDhAMkulpRdElUjiJhfr1QSSDLDXSYcIBE143iduv+2qXv96J4tc///ZHUSfZIRR73stbO8t6sLf7kbopRdDYovioOXAmyVscxLFysRHVrS3woXRW9N/RIMVEycCXIWnUleTcUv2+Dd/RIsVAS9mlrRPGQcJIz4cOJolYUJ2ighy5KWqejc72B96B4hnctV7+iS+TdragSRUjWEeaSdCd5fxGKjaJHCk0JKOsIb0muPhxD0dNaKKKyjnCW5O7WNhQ9RQ10C530SEEpyQ3BUYUiKcn7e1D8cFjNIj1SSEqyY8E0oeg+YDEUPa2D4vBVwyvkP3M2FD2tgmJpfKwaFMlJ3g3FnOiRQlEyfgH7Cotw9IOh6OmpX7EoeqRAsUXnYuIoSTwgzFD0tEJnztPkFRUoQpK8vwfFVi51xPZxFpUGFFNDEw1FT9OjWDGfbzyK6dHahqKnxHjFeo2PbdXE0uEowpK8vwfFeBR3WcNjWzfDeTSKuXkDhqKnmW9b+DLUIUuSn0plKHqaGEXGDHXAkkCTvL8Hxaka6Pr0IyNRLE3qMxQ9JbCbooubN1kiqiTlec6GoqcUdxNcFZmTJYJKAk/ybijmNCy2bbnBRqH4NOPeUPQ0JYrseTsRJXlOQmIoekrdtlQbD4pta77EISiyJHl/D4qtGhNbgRSy9JLUpMMxFD09zIMua0hs23PIyqNYlyHMUPQ0G4o/P8MqsNqCL8n7W1BMZRIrSz62XTlkhVFkTPL+FhQnGCT2I+Gkz+SyaMjeaSh6muq2pTOdsSSKLdk7DUVPM81t6U1nLIgic5L396Co+7blR8JJt8lfi8bU2oaip3lQ7M+sLYVia2ptQ9HTLCjeI3HUoiiQ5P09KMa5uLVoghzvluSdqOTQ2dpbF7H/5rQk7xJXxY4c73ZV9DVFZ473rE8lisewkWg9Jih4sJoBRep6A+yUHF3LDRiKvlL9ispuW8jrDXBT0pnj3VD0lcgkpqyLOxyJow7FQ8JJr8XcKOrqzAEsfcFKydWtvSKKsn0p2lFELH3BSQkhx7uhWPD24VARiolxsqpQvLu1DUWq4i5uTcMhMKuwsFHiPnNeAsXrnvXzuvlvfy9TDXy0SXVnTnLugB4UiTne9aF483Z697DuK9+VUjGKmQQQalD0nzkvg+JZRpHCS1lb9L7BGWtsc9OplKAYDggzFKna4rc6fisCFwTioASQ491QTHtPv3sQY2yRCwIxUBIPCDMUqVKKInRBIDglqdHay6CYv21pWwCyWTpRLE27H48iKMe7PhQLnTn/ViJ9IYrgtanAlKRHay+B4lBpvG1Br00FpSQ3lcpQpMpFcXNfasQTW/jaVEhKgDneDUVf8YSCBmOW2D6lZxqKYn4qlaFIlbqnLQzLpMEoKc1zNhSp0oYixzJpKErAOd4NRV/KUKxInjisAsvznFdA8f+TohDSIl0o8qzYB6nApyQkhiJVqlCsSig7pgIZcrwbir40oci1eCS9AivyMhmKVEWTT8d1cbMtHkmtwKoEYYYiVYqmWWlFsS4tk6FIlR4Ua1ceEK5AvhzvhqIvNSgyLqlLqUDGHO8zoVhCovo33cNeWlDkXFKXUIGcOd4XQhGi6LZlTC5u1iV1uyuwJaHx6ijeoxbDl2uMrffVF6hr0OPp7fWMYqNwsVWJInOOd4UoHpEuFDe3zYxetnCPm67N37HQmj+huO/7/W73NgBRbFksTawCuXO8K0Sx2EBvN143O5vzJ4mib1b6/bdFn7wr6P75+31xNuBQZF5ovKsCG1cbeAmK10yD698tQtH7heebtaDokB2huIcbcChyLzTeU4ECOd4nRDF3cdxS7ERmMBQ/7fO14b8/yhWpTRpTvr8zx3sBxfA3Yfxb8Uyw5vyGbEcx2Ne/Ku4sV0X2Ne+bLY6OJO+rXxWv+2Pnjji4gz7dry6irv07ropZFE8uFPnXvG+16MqsvTaKBD3dGGd23EJq+VEUWPO+0eKQcNJnMguKV073pl7qhz3ZG2iJNe+bLI7OJO+GIlV1/YpOhyK2X7GdROYK7M6sbShSFTbQwotlaEPx6sMxFAejWN+u/4ocqR9dFXh3axuKL0PxR1cFkjJrqyrJgwmQH6BGovijqwLdByzvRFHRVbGVRVqkfnCxBVj4z5wNxdENtOhtiyoUyZm11ZSkwiRXn4pQbBUpUj/A2JItwtEPhuKLUPxBxpZoEQ8IMxRHoyg3oeAHGluaBSSztoqSVJrk6lMRiltiW0mESClCMTU00VB8DYrXU5bxFZgerW0o+ijmW8vKhrRinzEofp/3Da9AWGbt4SVpMMnVZwHFLBdbFTKlcYr+kfwPL0IxN2/AUMygeI2W/TJyoxiMp3Uvg+FOyTmoQ25b7kEQYyswP5XqpSj+RApQvEZte3MG/K/uPcKdzsy3SRQb1RkpZzjO0AqEZtZeAsXH34rx7Kct/VU0x8VDLtlevxjF0qQ+QzHRQJ9fJIO2d3O+Oj0wI8pu+wcURRpod4ziuAosz3M2FDMoRtTcvyK9bSkUo1bc14DbFg0o4jNrvwfF+Kp4bmdIWebaeX3z+FtRBEVv4PagCmTIrP0OFJ3m12Pm4Q767le8pqE+3UG/BEWWzNpro9isMkOFHkrvE+9vRX82y4gK5Mms/TYUH8YTbsWdnlHcbuVceOqIVDCvakAFVmXDMRSJV8UOSXfmjEaxMkGYobg8iuFkU+kKrE0QZiiORvH3RqjauDlS0bRn4QpkTPJuKFIV3UGnenxyao7UWBQbsne+E8WxEkUxzgUhWYEt2TsNRXlVPajOqTFSiawkghXInOTdUKTqLSg2ptY2FOUVDoeINpXUFqlUqiapCmxNrW0oykuwM2cgigJJ3g1FquRQTOavE6nA1nUvupwYilRF4xWJdOY1bCGCd642MJ/EblvSST0FriXHVBcsESdwiiBaHcWja7kBQ3GApFDMZDrmrsDOHO+G4gCtjeIh4aTXwlD0JTTNKpf+nbUCrzvnmSgRcYKGCCOhzpwRKBJyvBuKAySDYnZNDMYKvDsTZ6JExAkKHqzcuVvfWVm1xtWRkkfR7daeiRIRJ3CKIAqmTfM8g84vFMRVgcQc74biAEUoNty16EXRf9I3EyUiTuAUQRSi2EJiLYqF1dNYKjB85jwTJSJO0BBhlGig61UZKWEUATneDcUBEkCxtKQkQwXGw3BmokTECRYhlFZDMTUgbCZKRJxgEUKJH8XiOrvoCgTleDcUB8hBsTFLyakQxfQY2ZkoEXHCQhJZ7E9byouPQyswN1p7JkpEnKDgwWohFIE53g3FAVoHxfwElpkoEXGCggcrbhTLJOIqsDSVaiZKRJyg4MFqERTBOd4NxQFiRvGBRFRsy7NLZ6JExAkKHqxCFMGjuEVQxC83YCgO0Jb4COxXlECRYbkBQ3GAUk9bcCg+kYiILcdyA4biAHmjuE90A82PYk0SkpkoEXGCxwihYIWCNuOnYj+SSI4t03IDhuIApX4rVuup2Owoci03YCgOUHwH3WD8VGxmFGszhM1EiYgTJEA4xTP+cL8Vn0kkxZZxuQFDcYA476B5UeRcbsBQHCDOobOcKLak75yJEhEnWIRQSk3Jr1a52BUkdseWebkBQ3GAnuDb991/t99bxqHIvdyAoThADyjun7/3u935tlxsNhRbc2vPRImIEyaWiKpG8fPJJbGMYg2JXbEVWG7AUBygZhSv9vm/PyqacqWBtyzvi6oFxaiNLv4P5LkqHsfaFywRJ0wsEdWKovtaRLGKxObYdiV5n4kSESccINHVgGKEpDyKR7tJl8XiTjhAoqsexT3cII7i0bnewEyUiDhhYomoun7Fz/3K/t3wq0Kx60hsim13kveZKBFxwglUv7imWeFRvPpw1qZExAkKHqxmQfHu1l6bEhEnKHiwmgRFUpL3mSgRcYKCBysmFCtJrI2t+4BlbUpEnKDgwWoGFP1nzmtTIuIEBQ9WE6BITvI+EyUiTlDwYKUfxXD0w9qUiDhBwYMVD4q1JD7HNh4QtjYlIk5Q8GClHEVIkveZKBFxgoIHK90opoYmrk2JiBMUPFhpRjE9WnttSkScoODBigXFahJLscUleZ+JEhEnKHiwUosiMMn7TJSIOEHBg5VSFAszqdamRMQJCh6sdKJYmkm1NiUiTlDwYMWBYj2JmdiCk7zPRImIExQ8WClE8WGa89qUiDhBwYOVPhSfpjmvTYmIExQ8WKlDkSHJ+0yUiDhBwYOVMhQrcpCsTYmIExQ8WDGg2EBiGKiaHCRrUyLiBAUPVqpQZEryPhMlIk5Q8GClCMXKBGFrUyLiBAUPVnpQrE0QtjYlIk5Q8GClBkXGJO8zUSLiBAUPVkpQbMjeuTYlIk5Q8GCFR7GFxCtQLdk716ZExAkKHqxUoMic5H0mSkScoODBSgGKjam116ZExAkKHqzGo9iaWnttSkScoODBajiKAkneZ6JExAkKHqxIKKbUlg3+sCTvpo/gV8Wmi2JHjvfFL1giTlDwYMWV1K5Kx1QVuI4TFDxYDUTx6FpuYHFKRJyg4MFqHIqdOd4Xp0TECQoerIaheCBji7ZY3AkKHqwGoXh1a89Uges4QcGD1RgUCTneF6dExAkKHqyGoHh3a89Uges4QcGD1QAU3WfOM1XgOk5Q8GAljyIxx/vilIg4QcGDlTiK/jPnmSpwHScoeLASRjEcEDZTBa7jBAUPVrIoAnK8L06JiBMUPFiJohgPCJupAtdxgoIHK0EUU6O1Z6rAdZyg4MFKDkVQjvfFKRFxgoIHKzEU06O1Z6rAdZyg4MFKCEXccgOLUyLiBAUPVjIoApcbWJwSEScoeLASQRG53MDilIg4QcGDlQCKpXnOM1XgOk5Q8GDFjyJ4uYHFKRFxgoIHK3YU0csNLE6JiBMUPFgxo/iUhGSmClzHCQoerHhRZFhuYHFKRJyg4MGKFUWO5QYWp0TECQoerBhRrMkQNlMFruMEBQ9WfCgyLTewOCUiTlDwYMWGItdyA4tTIuIEBQ9WTCjWpu+cqQLXcYKCByseFBmXG1icEhEnKHiwYkGRc7mBxSkRcYKCBysGFFtya89Uges4QcGDFR5F5uUGFqdExAkKHqyeUNz33X93b0ijyL3cwOKUiDhhYomoBxT3z9/vu3vDSc86O1cFruOEDyeKDMUXOuHDiaJuFP/7I95TM71LdlV8oRM+nCgyFF/ohA8nigzFFzrhw4kiQ/GFTvhwoqiuX3H/vnvsVxwSW3PSZMKHE0VDV7OaqwLXcYKCBytD8YVOUPBgZSi+0AkKHqwMxRc6QcGDlaH4QicoeLCCLk0u8iTQnOhzApGhaE6UyFA0J0pkKJoTJYKiaDL1y1A0KZGhaFIiQ9GkRIaiSYmAKLrDx3h0j1Nj9PQ5OruP/WQtyX45cl50C4eiN6iWRfsp5UXAz377Yjn89/jheGe1mgnFjxcJEmVQZCTxNBS5tUu1zydvadh/aRiKzOKnRKj2XFLYHRiKDNqDVzYvIih6bzgcGIpsYq/A79GZS7Mn3jF4MBS5JHFzK1N7/CV5M4r8nVe7RJefTFfcdZ/OfNvy0n5Fk4kkQ9GkRIaiSYkMRZMSGYomJTIUTUpkKJqUyFA0KdFaKG6/xdm8TRu9jKSDrBViPi0Vp+23PE6ZfglKFbKh4G0HibYtFWJGLRWnBIreS7Bvw2EbDmIodmqpOG1fGu8N3tt/oP5rbN1//2y+Pp2ntzE8SGxwHyR14H+7LRViRi0VpxoU3dfv+19Egx22wkG2xEFSBz6d45jKWitO2/ZMkfM5pChCqniQYJ/ygU2PWi5O3pUx3UB/P6dR3D5trGfpH8RH0d//+hGwGYptWi5OjyjezWvhqng2oLjFdluwv6lCq8UpwcUZ4HZ/rkMxcZDc70LnDG7L1ULMpdXiFKLoXrfOrURR9ndgcJAUiqUD221LpRaLk9MCX1uuByVXv8rVH+N15rj/uBsTB/FQu/qAMge2zpwGWZxMSmQompTIUDQpkaFoUiJD0aREhqJJiQxFkxL9D7IiP42A4wTI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228706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94" y="3563414"/>
            <a:ext cx="4228706" cy="26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0576"/>
            <a:ext cx="3844278" cy="237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9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rition_Models _ ExecPresentation - v1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Attrition_Models _ ExecPresentation - v1</Template>
  <TotalTime>158</TotalTime>
  <Words>54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Attrition_Models _ ExecPresentation - v1</vt:lpstr>
      <vt:lpstr>ON US Discount Sensitivity GBM model performance</vt:lpstr>
      <vt:lpstr>AUC Curve after ensemble </vt:lpstr>
      <vt:lpstr>Response Rate Waterfall</vt:lpstr>
      <vt:lpstr>Cumulative Gain Chart and lift chart after ensemble 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US Discount Sensitivity GBM model performance</dc:title>
  <dc:creator>Mithun Ghosh</dc:creator>
  <cp:lastModifiedBy>Mithun Ghosh</cp:lastModifiedBy>
  <cp:revision>9</cp:revision>
  <dcterms:created xsi:type="dcterms:W3CDTF">2017-01-19T14:54:15Z</dcterms:created>
  <dcterms:modified xsi:type="dcterms:W3CDTF">2017-01-20T08:15:52Z</dcterms:modified>
</cp:coreProperties>
</file>