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405" r:id="rId3"/>
    <p:sldId id="408" r:id="rId4"/>
    <p:sldId id="409" r:id="rId5"/>
    <p:sldId id="411" r:id="rId6"/>
    <p:sldId id="413" r:id="rId7"/>
    <p:sldId id="410" r:id="rId8"/>
    <p:sldId id="407" r:id="rId9"/>
    <p:sldId id="406" r:id="rId10"/>
  </p:sldIdLst>
  <p:sldSz cx="9144000" cy="6858000" type="screen4x3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Geneva" pitchFamily="1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3F878"/>
    <a:srgbClr val="F2F27C"/>
    <a:srgbClr val="EFF4EC"/>
    <a:srgbClr val="DCE6CA"/>
    <a:srgbClr val="BDC991"/>
    <a:srgbClr val="D3DBCC"/>
    <a:srgbClr val="A7C252"/>
    <a:srgbClr val="557806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65" autoAdjust="0"/>
    <p:restoredTop sz="94494" autoAdjust="0"/>
  </p:normalViewPr>
  <p:slideViewPr>
    <p:cSldViewPr>
      <p:cViewPr>
        <p:scale>
          <a:sx n="100" d="100"/>
          <a:sy n="100" d="100"/>
        </p:scale>
        <p:origin x="-5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5E32E-39F8-4B86-A5BE-C65571F1A492}" type="datetimeFigureOut">
              <a:rPr lang="en-US" smtClean="0"/>
              <a:pPr/>
              <a:t>3/16/2015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138E6-1C54-4B07-9F0B-44E6BFE73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4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82572C-C6F3-4106-BDE8-BCD9F06E38C8}" type="datetimeFigureOut">
              <a:rPr lang="en-US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Trebuchet MS" charset="0"/>
                <a:ea typeface="Geneva" charset="0"/>
                <a:cs typeface="Geneva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47CF4A-2191-42E6-9F92-D542EDED66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Geneva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47CF4A-2191-42E6-9F92-D542EDED667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9E28A-E64B-46D2-A123-3FFF40AD1F4E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C77D-4E63-4553-A0FE-BA979283C3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CD9E1-831A-475E-8153-72449AB6E826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14E64-F678-43E1-B2AA-2BF0DD7B81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8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BBDE-EB52-46F4-B431-31FB776E3620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9DA4-C2DE-4FE0-95E2-1D07C7BCC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9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F0E3A-DDF6-40D3-B73E-46A92F6CDBC2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6B232-6657-47CA-8826-7AD035806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42AC5-E93F-47A0-B307-92B6550B4811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5AB75-126D-4ED7-8081-B09FA7323F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9BC57-3A47-4CDD-8555-282A10CAE93A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AF1BB-8C61-42C5-962F-EC2B2C8358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02BF-A01E-4F3E-AA6C-85202D51D552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A884F-EB2E-40CE-8690-2E27D5C054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76CD2-FAD4-49BF-97A6-924A04513D06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AECED-D73A-4F72-BEB8-4BEEDC260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0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6AA83-3E15-479B-A4F0-F4FA2B98DAD5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61571-9CB4-4645-82C5-DD5C8C88C6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8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762A8-7C48-49CF-A678-BCD8C34E01DB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58BB2-B452-4581-8AC0-D00C769A2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52009-509D-45C2-B51C-0DC3434AF088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D1AD3-1BDA-4432-A916-C47303FC6F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A93"/>
                </a:solidFill>
              </a:defRPr>
            </a:lvl1pPr>
          </a:lstStyle>
          <a:p>
            <a:pPr>
              <a:defRPr/>
            </a:pPr>
            <a:fld id="{DAD85005-7C43-4184-A256-BDDF80FB178B}" type="datetime1">
              <a:rPr lang="en-US" smtClean="0"/>
              <a:pPr>
                <a:defRPr/>
              </a:pPr>
              <a:t>3/16/2015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A93"/>
                </a:solidFill>
              </a:defRPr>
            </a:lvl1pPr>
          </a:lstStyle>
          <a:p>
            <a:pPr>
              <a:defRPr/>
            </a:pPr>
            <a:fld id="{8E232146-2411-4409-B221-EC93155FA5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Geneva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charset="0"/>
          <a:ea typeface="Geneva" charset="0"/>
          <a:cs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Geneva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4895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gid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0795" y="368299"/>
            <a:ext cx="2982410" cy="298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 descr="Name_regular_font.ti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900" y="6048375"/>
            <a:ext cx="81851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7021" y="3124498"/>
            <a:ext cx="902698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ea typeface="Geneva" pitchFamily="127" charset="-128"/>
              </a:defRPr>
            </a:lvl9pPr>
          </a:lstStyle>
          <a:p>
            <a:pPr eaLnBrk="1" hangingPunct="1"/>
            <a:r>
              <a:rPr lang="en-US" altLang="en-US" sz="4400" b="1" dirty="0" smtClean="0">
                <a:solidFill>
                  <a:srgbClr val="000E41"/>
                </a:solidFill>
                <a:ea typeface="MS PGothic" pitchFamily="34" charset="-128"/>
              </a:rPr>
              <a:t>Customer Life Cycle Management &amp; Contact Strategy</a:t>
            </a:r>
          </a:p>
          <a:p>
            <a:pPr eaLnBrk="1" hangingPunct="1"/>
            <a:r>
              <a:rPr lang="en-US" altLang="en-US" sz="3200" dirty="0" smtClean="0">
                <a:solidFill>
                  <a:srgbClr val="000E41"/>
                </a:solidFill>
                <a:ea typeface="MS PGothic" pitchFamily="34" charset="-128"/>
              </a:rPr>
              <a:t>The Idea</a:t>
            </a:r>
            <a:endParaRPr lang="en-US" altLang="en-US" sz="3200" dirty="0">
              <a:solidFill>
                <a:srgbClr val="000E41"/>
              </a:solidFill>
              <a:ea typeface="MS PGothic" pitchFamily="34" charset="-128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>
                <a:solidFill>
                  <a:srgbClr val="000E41"/>
                </a:solidFill>
                <a:ea typeface="MS PGothic" pitchFamily="34" charset="-128"/>
              </a:rPr>
              <a:t>March 2015</a:t>
            </a:r>
            <a:endParaRPr lang="en-US" altLang="en-US" dirty="0">
              <a:solidFill>
                <a:srgbClr val="000E41"/>
              </a:solidFill>
              <a:ea typeface="MS PGothic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en-US" altLang="en-US" i="1" dirty="0">
              <a:solidFill>
                <a:srgbClr val="000E41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0" y="405235"/>
            <a:ext cx="9143999" cy="8636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CEM Analytics owns a suite of Predictive Models</a:t>
            </a: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44495" y="1676399"/>
            <a:ext cx="4070930" cy="3703147"/>
            <a:chOff x="4072734" y="1662371"/>
            <a:chExt cx="4070930" cy="3302831"/>
          </a:xfrm>
        </p:grpSpPr>
        <p:sp>
          <p:nvSpPr>
            <p:cNvPr id="3" name="Pentagon 2"/>
            <p:cNvSpPr/>
            <p:nvPr/>
          </p:nvSpPr>
          <p:spPr>
            <a:xfrm rot="5400000">
              <a:off x="5685744" y="49361"/>
              <a:ext cx="806506" cy="4032525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/>
                <a:t>Cater well to a specific need, but not tie things holistically – hence, not very optimal</a:t>
              </a:r>
              <a:endParaRPr lang="en-US" sz="1000" dirty="0"/>
            </a:p>
          </p:txBody>
        </p:sp>
        <p:sp>
          <p:nvSpPr>
            <p:cNvPr id="50" name="Pentagon 49"/>
            <p:cNvSpPr/>
            <p:nvPr/>
          </p:nvSpPr>
          <p:spPr>
            <a:xfrm rot="5400000">
              <a:off x="5695574" y="885393"/>
              <a:ext cx="806506" cy="4032525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Multiple messages being sent to same Customer/s, </a:t>
              </a:r>
              <a:r>
                <a:rPr lang="en-US" sz="1000" dirty="0" smtClean="0"/>
                <a:t>expressing </a:t>
              </a:r>
              <a:r>
                <a:rPr lang="en-US" sz="1000" dirty="0"/>
                <a:t>different </a:t>
              </a:r>
              <a:r>
                <a:rPr lang="en-US" sz="1000" dirty="0" smtClean="0"/>
                <a:t>themes</a:t>
              </a:r>
              <a:endParaRPr lang="en-US" sz="1000" dirty="0"/>
            </a:p>
          </p:txBody>
        </p:sp>
        <p:sp>
          <p:nvSpPr>
            <p:cNvPr id="51" name="Pentagon 50"/>
            <p:cNvSpPr/>
            <p:nvPr/>
          </p:nvSpPr>
          <p:spPr>
            <a:xfrm rot="5400000">
              <a:off x="5713625" y="1710604"/>
              <a:ext cx="806506" cy="4032525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/>
                <a:t>Confusion for end Customers when they are bombarded with multiple messages</a:t>
              </a:r>
            </a:p>
          </p:txBody>
        </p:sp>
        <p:sp>
          <p:nvSpPr>
            <p:cNvPr id="52" name="Pentagon 51"/>
            <p:cNvSpPr/>
            <p:nvPr/>
          </p:nvSpPr>
          <p:spPr>
            <a:xfrm rot="5400000">
              <a:off x="5724149" y="2545686"/>
              <a:ext cx="806506" cy="4032525"/>
            </a:xfrm>
            <a:prstGeom prst="homePlat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000" dirty="0" smtClean="0"/>
                <a:t>Confused Customer =&gt; Lower </a:t>
              </a:r>
              <a:r>
                <a:rPr lang="en-US" sz="1000" dirty="0" err="1" smtClean="0"/>
                <a:t>RoI</a:t>
              </a:r>
              <a:r>
                <a:rPr lang="en-US" sz="1000" dirty="0" smtClean="0"/>
                <a:t> from Marketing Budget</a:t>
              </a:r>
              <a:endParaRPr lang="en-US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0149" y="1676400"/>
            <a:ext cx="4455164" cy="3872402"/>
            <a:chOff x="116836" y="1581901"/>
            <a:chExt cx="4455164" cy="4685607"/>
          </a:xfrm>
        </p:grpSpPr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310" y="2618835"/>
              <a:ext cx="2803565" cy="2884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Cloud Callout 13"/>
            <p:cNvSpPr/>
            <p:nvPr/>
          </p:nvSpPr>
          <p:spPr>
            <a:xfrm>
              <a:off x="2606383" y="1850735"/>
              <a:ext cx="1965617" cy="1042870"/>
            </a:xfrm>
            <a:prstGeom prst="cloudCallout">
              <a:avLst>
                <a:gd name="adj1" fmla="val -46030"/>
                <a:gd name="adj2" fmla="val 95268"/>
              </a:avLst>
            </a:prstGeom>
            <a:gradFill>
              <a:gsLst>
                <a:gs pos="100000">
                  <a:srgbClr val="A5A5B1"/>
                </a:gs>
                <a:gs pos="0">
                  <a:schemeClr val="tx2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Who will respond to my Campaigns?</a:t>
              </a:r>
              <a:endParaRPr lang="en-US" sz="1000" dirty="0"/>
            </a:p>
          </p:txBody>
        </p:sp>
        <p:sp>
          <p:nvSpPr>
            <p:cNvPr id="15" name="Cloud Callout 14"/>
            <p:cNvSpPr/>
            <p:nvPr/>
          </p:nvSpPr>
          <p:spPr>
            <a:xfrm>
              <a:off x="116836" y="4028148"/>
              <a:ext cx="1459574" cy="1119679"/>
            </a:xfrm>
            <a:prstGeom prst="cloudCallout">
              <a:avLst>
                <a:gd name="adj1" fmla="val 130930"/>
                <a:gd name="adj2" fmla="val -104830"/>
              </a:avLst>
            </a:prstGeom>
            <a:gradFill>
              <a:gsLst>
                <a:gs pos="100000">
                  <a:srgbClr val="A5A5B1"/>
                </a:gs>
                <a:gs pos="0">
                  <a:schemeClr val="tx2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smtClean="0"/>
                <a:t>What Product/s should a Customer be Targeted with?</a:t>
              </a:r>
              <a:endParaRPr lang="en-US" sz="900" dirty="0"/>
            </a:p>
          </p:txBody>
        </p:sp>
        <p:sp>
          <p:nvSpPr>
            <p:cNvPr id="17" name="Cloud Callout 16"/>
            <p:cNvSpPr/>
            <p:nvPr/>
          </p:nvSpPr>
          <p:spPr>
            <a:xfrm>
              <a:off x="1038740" y="5147828"/>
              <a:ext cx="1382948" cy="1119680"/>
            </a:xfrm>
            <a:prstGeom prst="cloudCallout">
              <a:avLst>
                <a:gd name="adj1" fmla="val 64811"/>
                <a:gd name="adj2" fmla="val -200957"/>
              </a:avLst>
            </a:prstGeom>
            <a:gradFill>
              <a:gsLst>
                <a:gs pos="100000">
                  <a:srgbClr val="A5A5B1"/>
                </a:gs>
                <a:gs pos="0">
                  <a:schemeClr val="tx2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Are there specific Customer Behavior Segments?</a:t>
              </a:r>
              <a:endParaRPr lang="en-US" sz="1000" dirty="0"/>
            </a:p>
          </p:txBody>
        </p:sp>
        <p:sp>
          <p:nvSpPr>
            <p:cNvPr id="18" name="Cloud Callout 17"/>
            <p:cNvSpPr/>
            <p:nvPr/>
          </p:nvSpPr>
          <p:spPr>
            <a:xfrm>
              <a:off x="256796" y="1581901"/>
              <a:ext cx="1965617" cy="1042870"/>
            </a:xfrm>
            <a:prstGeom prst="cloudCallout">
              <a:avLst>
                <a:gd name="adj1" fmla="val 66393"/>
                <a:gd name="adj2" fmla="val 117188"/>
              </a:avLst>
            </a:prstGeom>
            <a:gradFill>
              <a:gsLst>
                <a:gs pos="100000">
                  <a:srgbClr val="A5A5B1"/>
                </a:gs>
                <a:gs pos="0">
                  <a:schemeClr val="tx2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/>
                <a:t>Who are my maximum Revenue generating Customers</a:t>
              </a:r>
              <a:r>
                <a:rPr lang="en-US" sz="1000" dirty="0" smtClean="0"/>
                <a:t>?</a:t>
              </a:r>
              <a:endParaRPr lang="en-US" sz="1000" dirty="0"/>
            </a:p>
          </p:txBody>
        </p:sp>
        <p:sp>
          <p:nvSpPr>
            <p:cNvPr id="19" name="Cloud Callout 18"/>
            <p:cNvSpPr/>
            <p:nvPr/>
          </p:nvSpPr>
          <p:spPr>
            <a:xfrm>
              <a:off x="129157" y="2734050"/>
              <a:ext cx="1382948" cy="1119680"/>
            </a:xfrm>
            <a:prstGeom prst="cloudCallout">
              <a:avLst>
                <a:gd name="adj1" fmla="val 121288"/>
                <a:gd name="adj2" fmla="val 5760"/>
              </a:avLst>
            </a:prstGeom>
            <a:gradFill>
              <a:gsLst>
                <a:gs pos="100000">
                  <a:srgbClr val="A5A5B1"/>
                </a:gs>
                <a:gs pos="0">
                  <a:schemeClr val="tx2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Who is likely to Attrite ?</a:t>
              </a:r>
              <a:endParaRPr lang="en-US" sz="1000" dirty="0"/>
            </a:p>
          </p:txBody>
        </p:sp>
        <p:sp>
          <p:nvSpPr>
            <p:cNvPr id="20" name="Cloud Callout 19"/>
            <p:cNvSpPr/>
            <p:nvPr/>
          </p:nvSpPr>
          <p:spPr>
            <a:xfrm>
              <a:off x="2805370" y="4943030"/>
              <a:ext cx="1382948" cy="1119680"/>
            </a:xfrm>
            <a:prstGeom prst="cloudCallout">
              <a:avLst>
                <a:gd name="adj1" fmla="val -63296"/>
                <a:gd name="adj2" fmla="val -183092"/>
              </a:avLst>
            </a:prstGeom>
            <a:gradFill>
              <a:gsLst>
                <a:gs pos="100000">
                  <a:srgbClr val="A5A5B1"/>
                </a:gs>
                <a:gs pos="0">
                  <a:schemeClr val="tx2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 smtClean="0"/>
                <a:t>What Products will help me do more Cross Sell ?</a:t>
              </a:r>
              <a:endParaRPr lang="en-US" sz="1000" dirty="0"/>
            </a:p>
          </p:txBody>
        </p:sp>
      </p:grpSp>
      <p:sp>
        <p:nvSpPr>
          <p:cNvPr id="21" name="Isosceles Triangle 20"/>
          <p:cNvSpPr/>
          <p:nvPr/>
        </p:nvSpPr>
        <p:spPr>
          <a:xfrm rot="5400000">
            <a:off x="2949326" y="3429565"/>
            <a:ext cx="3733800" cy="381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winner trop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7675" y="1343025"/>
            <a:ext cx="1076325" cy="1143000"/>
          </a:xfrm>
          <a:prstGeom prst="rect">
            <a:avLst/>
          </a:prstGeom>
          <a:noFill/>
        </p:spPr>
      </p:pic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1" y="405235"/>
            <a:ext cx="9065384" cy="8636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Customer Life Cycle </a:t>
            </a:r>
            <a:r>
              <a:rPr lang="en-US" sz="3600" dirty="0" smtClean="0">
                <a:solidFill>
                  <a:srgbClr val="000000"/>
                </a:solidFill>
              </a:rPr>
              <a:t>Management – Strategic Approach </a:t>
            </a: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-66675" y="1276350"/>
            <a:ext cx="9353550" cy="2779871"/>
            <a:chOff x="-95250" y="2132171"/>
            <a:chExt cx="9353550" cy="2779871"/>
          </a:xfrm>
        </p:grpSpPr>
        <p:grpSp>
          <p:nvGrpSpPr>
            <p:cNvPr id="83" name="Group 82"/>
            <p:cNvGrpSpPr/>
            <p:nvPr/>
          </p:nvGrpSpPr>
          <p:grpSpPr>
            <a:xfrm>
              <a:off x="-38100" y="2132171"/>
              <a:ext cx="9296400" cy="2779871"/>
              <a:chOff x="-180975" y="2132171"/>
              <a:chExt cx="9296400" cy="277987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152400" y="2667000"/>
                <a:ext cx="1295400" cy="4572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</a:rPr>
                  <a:t>ACQUISITION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endCxn id="19" idx="2"/>
              </p:cNvCxnSpPr>
              <p:nvPr/>
            </p:nvCxnSpPr>
            <p:spPr>
              <a:xfrm>
                <a:off x="1447800" y="2895600"/>
                <a:ext cx="192405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371850" y="2667000"/>
                <a:ext cx="1295400" cy="4572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</a:rPr>
                  <a:t>ACTIVE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" name="Curved Connector 22"/>
              <p:cNvCxnSpPr/>
              <p:nvPr/>
            </p:nvCxnSpPr>
            <p:spPr>
              <a:xfrm>
                <a:off x="1676400" y="2895600"/>
                <a:ext cx="3209925" cy="129540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4867275" y="3981450"/>
                <a:ext cx="1295400" cy="4572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>
                    <a:solidFill>
                      <a:srgbClr val="000000"/>
                    </a:solidFill>
                  </a:rPr>
                  <a:t>ATTRITE</a:t>
                </a:r>
                <a:endParaRPr lang="en-US" sz="10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Curved Connector 24"/>
              <p:cNvCxnSpPr>
                <a:endCxn id="12" idx="0"/>
              </p:cNvCxnSpPr>
              <p:nvPr/>
            </p:nvCxnSpPr>
            <p:spPr>
              <a:xfrm>
                <a:off x="133350" y="2360771"/>
                <a:ext cx="666750" cy="306229"/>
              </a:xfrm>
              <a:prstGeom prst="curved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urved Connector 32"/>
              <p:cNvCxnSpPr>
                <a:endCxn id="24" idx="0"/>
              </p:cNvCxnSpPr>
              <p:nvPr/>
            </p:nvCxnSpPr>
            <p:spPr>
              <a:xfrm rot="16200000" flipH="1">
                <a:off x="4772025" y="3238500"/>
                <a:ext cx="1085850" cy="40005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39"/>
              <p:cNvCxnSpPr/>
              <p:nvPr/>
            </p:nvCxnSpPr>
            <p:spPr>
              <a:xfrm rot="5400000" flipH="1" flipV="1">
                <a:off x="138114" y="3605212"/>
                <a:ext cx="1295400" cy="333375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/>
              <p:cNvCxnSpPr>
                <a:stCxn id="24" idx="4"/>
                <a:endCxn id="12" idx="5"/>
              </p:cNvCxnSpPr>
              <p:nvPr/>
            </p:nvCxnSpPr>
            <p:spPr>
              <a:xfrm rot="5400000" flipH="1">
                <a:off x="2695831" y="1619507"/>
                <a:ext cx="1381405" cy="4256882"/>
              </a:xfrm>
              <a:prstGeom prst="curvedConnector3">
                <a:avLst>
                  <a:gd name="adj1" fmla="val -16548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>
                <a:stCxn id="24" idx="7"/>
                <a:endCxn id="55" idx="1"/>
              </p:cNvCxnSpPr>
              <p:nvPr/>
            </p:nvCxnSpPr>
            <p:spPr>
              <a:xfrm rot="5400000" flipH="1" flipV="1">
                <a:off x="6171385" y="3380840"/>
                <a:ext cx="469148" cy="865982"/>
              </a:xfrm>
              <a:prstGeom prst="curvedConnector2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838950" y="3456146"/>
                <a:ext cx="1885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Lost forever to Competition</a:t>
                </a:r>
                <a:endParaRPr lang="en-US" sz="1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981825" y="4665821"/>
                <a:ext cx="2133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Transitioned to Sister-brand</a:t>
                </a:r>
                <a:endParaRPr lang="en-US" sz="1000" dirty="0"/>
              </a:p>
            </p:txBody>
          </p:sp>
          <p:cxnSp>
            <p:nvCxnSpPr>
              <p:cNvPr id="57" name="Curved Connector 56"/>
              <p:cNvCxnSpPr/>
              <p:nvPr/>
            </p:nvCxnSpPr>
            <p:spPr>
              <a:xfrm>
                <a:off x="5829300" y="4419600"/>
                <a:ext cx="1238250" cy="379571"/>
              </a:xfrm>
              <a:prstGeom prst="curvedConnector3">
                <a:avLst>
                  <a:gd name="adj1" fmla="val 39230"/>
                </a:avLst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2828925" y="4419600"/>
                <a:ext cx="14478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Returning Consumer</a:t>
                </a:r>
                <a:endParaRPr lang="en-US" sz="10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-171450" y="2132171"/>
                <a:ext cx="17526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Coming from Competition</a:t>
                </a:r>
                <a:endParaRPr lang="en-US" sz="10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-180975" y="4419600"/>
                <a:ext cx="1447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Cannibalized from Sister-brand</a:t>
                </a:r>
                <a:endParaRPr lang="en-US" sz="1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477000" y="2590800"/>
                <a:ext cx="2362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Continue to be Active</a:t>
                </a:r>
                <a:endParaRPr lang="en-US" sz="1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362075" y="2647950"/>
                <a:ext cx="23622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Relationship Development Phase</a:t>
                </a:r>
                <a:endParaRPr lang="en-US" sz="1000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>
                <a:off x="4648200" y="2895600"/>
                <a:ext cx="3657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Curved Connector 83"/>
            <p:cNvCxnSpPr/>
            <p:nvPr/>
          </p:nvCxnSpPr>
          <p:spPr>
            <a:xfrm rot="5400000" flipH="1" flipV="1">
              <a:off x="152400" y="3276600"/>
              <a:ext cx="685800" cy="3810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-95250" y="3771900"/>
              <a:ext cx="1447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New Shoppers</a:t>
              </a:r>
              <a:endParaRPr lang="en-US" sz="1000" dirty="0"/>
            </a:p>
          </p:txBody>
        </p:sp>
        <p:cxnSp>
          <p:nvCxnSpPr>
            <p:cNvPr id="95" name="Curved Connector 94"/>
            <p:cNvCxnSpPr/>
            <p:nvPr/>
          </p:nvCxnSpPr>
          <p:spPr>
            <a:xfrm>
              <a:off x="6296025" y="4189571"/>
              <a:ext cx="914400" cy="158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124700" y="4065746"/>
              <a:ext cx="18859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Dead Consumer</a:t>
              </a:r>
              <a:endParaRPr lang="en-US" sz="10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28600" y="4114800"/>
            <a:ext cx="2600325" cy="1676400"/>
            <a:chOff x="228600" y="4114800"/>
            <a:chExt cx="2600325" cy="1676400"/>
          </a:xfrm>
        </p:grpSpPr>
        <p:sp>
          <p:nvSpPr>
            <p:cNvPr id="121" name="Folded Corner 120"/>
            <p:cNvSpPr/>
            <p:nvPr/>
          </p:nvSpPr>
          <p:spPr>
            <a:xfrm>
              <a:off x="228600" y="4419600"/>
              <a:ext cx="2590800" cy="1371600"/>
            </a:xfrm>
            <a:prstGeom prst="foldedCorne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Grow the Relationship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Stop them from Attrition</a:t>
              </a: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Cross Sell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Free benefits for limited days</a:t>
              </a:r>
            </a:p>
            <a:p>
              <a:pPr>
                <a:buFont typeface="Arial" pitchFamily="34" charset="0"/>
                <a:buChar char="•"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8125" y="4114800"/>
              <a:ext cx="2590800" cy="304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ACQUISITION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95650" y="4114800"/>
            <a:ext cx="2600325" cy="1676400"/>
            <a:chOff x="228600" y="4114800"/>
            <a:chExt cx="2600325" cy="1676400"/>
          </a:xfrm>
        </p:grpSpPr>
        <p:sp>
          <p:nvSpPr>
            <p:cNvPr id="130" name="Folded Corner 129"/>
            <p:cNvSpPr/>
            <p:nvPr/>
          </p:nvSpPr>
          <p:spPr>
            <a:xfrm>
              <a:off x="228600" y="4419600"/>
              <a:ext cx="2590800" cy="1371600"/>
            </a:xfrm>
            <a:prstGeom prst="foldedCorner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Keep them happy and engaged</a:t>
              </a: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Up Sell – especially to lower LTV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Customized messaging</a:t>
              </a: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38125" y="4114800"/>
              <a:ext cx="25908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ACTIVE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391275" y="4114800"/>
            <a:ext cx="2600325" cy="1676400"/>
            <a:chOff x="228600" y="4114800"/>
            <a:chExt cx="2600325" cy="1676400"/>
          </a:xfrm>
        </p:grpSpPr>
        <p:sp>
          <p:nvSpPr>
            <p:cNvPr id="133" name="Folded Corner 132"/>
            <p:cNvSpPr/>
            <p:nvPr/>
          </p:nvSpPr>
          <p:spPr>
            <a:xfrm>
              <a:off x="228600" y="4419600"/>
              <a:ext cx="2590800" cy="1371600"/>
            </a:xfrm>
            <a:prstGeom prst="foldedCorner">
              <a:avLst/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Needs a Proactive approach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Issues to be addressed </a:t>
              </a: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00000"/>
                </a:solidFill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Hold Attrition with Unusual Offers 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200" dirty="0" smtClean="0">
                  <a:solidFill>
                    <a:srgbClr val="000000"/>
                  </a:solidFill>
                </a:rPr>
                <a:t>Addressing Customer grievances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38125" y="4114800"/>
              <a:ext cx="25908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rgbClr val="000000"/>
                  </a:solidFill>
                </a:rPr>
                <a:t>ATTRITE</a:t>
              </a:r>
            </a:p>
          </p:txBody>
        </p:sp>
      </p:grpSp>
      <p:sp>
        <p:nvSpPr>
          <p:cNvPr id="135" name="Isosceles Triangle 134"/>
          <p:cNvSpPr/>
          <p:nvPr/>
        </p:nvSpPr>
        <p:spPr>
          <a:xfrm rot="10800000">
            <a:off x="304800" y="4876800"/>
            <a:ext cx="243840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/>
          <p:cNvSpPr/>
          <p:nvPr/>
        </p:nvSpPr>
        <p:spPr>
          <a:xfrm rot="10800000">
            <a:off x="3352800" y="4876800"/>
            <a:ext cx="243840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Isosceles Triangle 136"/>
          <p:cNvSpPr/>
          <p:nvPr/>
        </p:nvSpPr>
        <p:spPr>
          <a:xfrm rot="10800000">
            <a:off x="6477000" y="4876800"/>
            <a:ext cx="243840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1" y="405235"/>
            <a:ext cx="9026979" cy="8636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Analytics Support to Marketing </a:t>
            </a:r>
            <a:r>
              <a:rPr lang="en-US" sz="3600" dirty="0" smtClean="0">
                <a:solidFill>
                  <a:srgbClr val="000000"/>
                </a:solidFill>
              </a:rPr>
              <a:t>Activities – Hierarchal Architecture</a:t>
            </a: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4131" y="1531880"/>
            <a:ext cx="1808659" cy="4241173"/>
            <a:chOff x="289995" y="1647095"/>
            <a:chExt cx="1808659" cy="4241173"/>
          </a:xfrm>
        </p:grpSpPr>
        <p:sp>
          <p:nvSpPr>
            <p:cNvPr id="2" name="Rounded Rectangle 1"/>
            <p:cNvSpPr/>
            <p:nvPr/>
          </p:nvSpPr>
          <p:spPr>
            <a:xfrm>
              <a:off x="289995" y="5310845"/>
              <a:ext cx="1792795" cy="577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DATABASE</a:t>
              </a:r>
            </a:p>
            <a:p>
              <a:pPr algn="ctr"/>
              <a:endParaRPr lang="en-US" sz="1000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96240" y="4043481"/>
              <a:ext cx="1792795" cy="61038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EVERGREEN ATTRIBUTES</a:t>
              </a:r>
            </a:p>
            <a:p>
              <a:pPr algn="ctr"/>
              <a:endParaRPr lang="en-US" sz="10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05859" y="2864524"/>
              <a:ext cx="1792795" cy="57742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CAMPAIGN </a:t>
              </a:r>
              <a:r>
                <a:rPr lang="en-US" sz="1000" b="1" dirty="0" smtClean="0"/>
                <a:t>DESIGN</a:t>
              </a:r>
              <a:endParaRPr lang="en-US" sz="1000" b="1" dirty="0"/>
            </a:p>
            <a:p>
              <a:pPr algn="ctr"/>
              <a:endParaRPr lang="en-US" sz="10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6915" y="1647095"/>
              <a:ext cx="1792795" cy="5678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CONTACT STRATEGY</a:t>
              </a:r>
            </a:p>
            <a:p>
              <a:pPr algn="ctr"/>
              <a:endParaRPr lang="en-US" sz="1000" b="1" dirty="0"/>
            </a:p>
          </p:txBody>
        </p:sp>
        <p:cxnSp>
          <p:nvCxnSpPr>
            <p:cNvPr id="8" name="Straight Arrow Connector 7"/>
            <p:cNvCxnSpPr>
              <a:stCxn id="2" idx="0"/>
              <a:endCxn id="13" idx="2"/>
            </p:cNvCxnSpPr>
            <p:nvPr/>
          </p:nvCxnSpPr>
          <p:spPr>
            <a:xfrm flipV="1">
              <a:off x="1186393" y="4653863"/>
              <a:ext cx="6245" cy="656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0"/>
            </p:cNvCxnSpPr>
            <p:nvPr/>
          </p:nvCxnSpPr>
          <p:spPr>
            <a:xfrm flipV="1">
              <a:off x="1192638" y="3419457"/>
              <a:ext cx="0" cy="624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192639" y="2198017"/>
              <a:ext cx="9618" cy="6569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2421320" y="5195630"/>
            <a:ext cx="4919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raw data as we see it – </a:t>
            </a:r>
            <a:r>
              <a:rPr lang="en-US" sz="1200" dirty="0" err="1" smtClean="0"/>
              <a:t>ods_orderheader_t</a:t>
            </a:r>
            <a:r>
              <a:rPr lang="en-US" sz="1200" dirty="0" smtClean="0"/>
              <a:t>, </a:t>
            </a:r>
            <a:r>
              <a:rPr lang="en-US" sz="1200" dirty="0" err="1" smtClean="0"/>
              <a:t>ods_orderline_t</a:t>
            </a:r>
            <a:r>
              <a:rPr lang="en-US" sz="1200" dirty="0" smtClean="0"/>
              <a:t>…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415830" y="3880258"/>
            <a:ext cx="67281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Inferred(Statistically or based on Business Rules) Customer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Updated on agreed cadence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Likelihood to Respond to Mail/Email, Likelihood to Attrite, Life Cycle Labels (Recent or Retained), CLTV, Customer Segment, Discount Sensitivity,  Probable Product Purchase, Optimal Number of Touch Points, preferred mode of communication, etc.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256393" y="4730841"/>
            <a:ext cx="896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Models put into Production/in pilot phase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429930" y="2629067"/>
            <a:ext cx="6728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Compiling Lead Gen list to achieve specific Business 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Suggested Messages can also be compiled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list will mostly be generated from EVERGEEN ATTRIBUTES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list size can be determined from </a:t>
            </a:r>
            <a:r>
              <a:rPr lang="en-US" sz="1200" dirty="0" smtClean="0"/>
              <a:t>Budget or Optimal Response Zone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428570" y="1453447"/>
            <a:ext cx="672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Customer-wise snapshot of Targeting (When, What Message?, What mode?, How frequently?)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Created at the beginning of each quarter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Updated –Customer Activity/Response acts as a trigger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44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sosceles Triangle 66"/>
          <p:cNvSpPr/>
          <p:nvPr/>
        </p:nvSpPr>
        <p:spPr>
          <a:xfrm rot="10800000">
            <a:off x="2924175" y="3495675"/>
            <a:ext cx="6019800" cy="3810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-36600" y="145885"/>
            <a:ext cx="8229600" cy="8636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Contact Strategy</a:t>
            </a:r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675" y="4914900"/>
            <a:ext cx="683970" cy="717342"/>
            <a:chOff x="1576410" y="3275380"/>
            <a:chExt cx="914400" cy="1888456"/>
          </a:xfrm>
        </p:grpSpPr>
        <p:sp>
          <p:nvSpPr>
            <p:cNvPr id="3" name="Rounded Rectangle 2"/>
            <p:cNvSpPr/>
            <p:nvPr/>
          </p:nvSpPr>
          <p:spPr>
            <a:xfrm>
              <a:off x="1576410" y="3275380"/>
              <a:ext cx="914400" cy="4572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V.High</a:t>
              </a:r>
              <a:endParaRPr lang="en-US" sz="12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76410" y="3750410"/>
              <a:ext cx="914400" cy="45720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High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576410" y="4233745"/>
              <a:ext cx="914400" cy="4572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Med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76410" y="4706636"/>
              <a:ext cx="914400" cy="4572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Low</a:t>
              </a:r>
              <a:endParaRPr lang="en-US" sz="1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196" y="799935"/>
            <a:ext cx="9294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u="sng" dirty="0" smtClean="0"/>
              <a:t>Bottom line </a:t>
            </a:r>
            <a:r>
              <a:rPr lang="en-US" sz="1200" dirty="0"/>
              <a:t>– Don’t target a Customer more than ‘x’ number of times in a </a:t>
            </a:r>
            <a:r>
              <a:rPr lang="en-US" sz="1200" dirty="0" smtClean="0"/>
              <a:t>Quarter –No </a:t>
            </a:r>
            <a:r>
              <a:rPr lang="en-US" sz="1200" dirty="0"/>
              <a:t>Targeting immediately after a Purchase </a:t>
            </a:r>
            <a:r>
              <a:rPr lang="en-US" sz="1200" dirty="0" smtClean="0"/>
              <a:t>Event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x can be a statistically determined Optimal Number of Touch Points for a Customer – an EVERGREEN ATTRIBUTE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Unique for every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Touch Dates planned </a:t>
            </a:r>
            <a:r>
              <a:rPr lang="en-US" sz="1200" dirty="0" smtClean="0"/>
              <a:t>in the beginning of the Quarter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Updated daily – to look for any Purchase 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Mostly playing around with Timing and Opportunity to Contact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677" y="2635979"/>
            <a:ext cx="2624935" cy="2345831"/>
            <a:chOff x="53677" y="1928079"/>
            <a:chExt cx="2624935" cy="2345831"/>
          </a:xfrm>
        </p:grpSpPr>
        <p:pic>
          <p:nvPicPr>
            <p:cNvPr id="17" name="tabl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7" y="2167380"/>
              <a:ext cx="2624935" cy="210653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3746" y="1928079"/>
              <a:ext cx="2615779" cy="24463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/>
                <a:t>CUSTOMER PROFILE </a:t>
              </a:r>
              <a:endParaRPr lang="en-US" sz="14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725340" y="2167381"/>
            <a:ext cx="418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Q2 FY 2015 Contact Strategy for Customer Key </a:t>
            </a:r>
            <a:r>
              <a:rPr lang="en-US" sz="1200" b="1" dirty="0" err="1" smtClean="0"/>
              <a:t>xxxxxx</a:t>
            </a:r>
            <a:endParaRPr lang="en-US" sz="12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2651750" y="2361682"/>
            <a:ext cx="6644065" cy="1152433"/>
            <a:chOff x="2651750" y="2199757"/>
            <a:chExt cx="6644065" cy="1152433"/>
          </a:xfrm>
        </p:grpSpPr>
        <p:grpSp>
          <p:nvGrpSpPr>
            <p:cNvPr id="30" name="Group 29"/>
            <p:cNvGrpSpPr/>
            <p:nvPr/>
          </p:nvGrpSpPr>
          <p:grpSpPr>
            <a:xfrm>
              <a:off x="2651750" y="2373384"/>
              <a:ext cx="6644065" cy="978806"/>
              <a:chOff x="2651750" y="2468875"/>
              <a:chExt cx="6644065" cy="978806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8530368" y="2776115"/>
                <a:ext cx="765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Quarter Ends</a:t>
                </a:r>
                <a:endParaRPr lang="en-US" sz="1200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651750" y="2468875"/>
                <a:ext cx="6298418" cy="978806"/>
                <a:chOff x="2651750" y="2565409"/>
                <a:chExt cx="6298418" cy="97880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2651750" y="2565409"/>
                  <a:ext cx="6298418" cy="978806"/>
                  <a:chOff x="2651750" y="2597260"/>
                  <a:chExt cx="6298418" cy="978806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2793826" y="2603292"/>
                    <a:ext cx="0" cy="34564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6840030" y="2625834"/>
                    <a:ext cx="0" cy="34564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8950168" y="2597260"/>
                    <a:ext cx="0" cy="34564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4627319" y="2611971"/>
                    <a:ext cx="0" cy="345645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2793826" y="2770082"/>
                    <a:ext cx="6156342" cy="6032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51750" y="2929735"/>
                    <a:ext cx="92699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Quarter Beginning</a:t>
                    </a:r>
                  </a:p>
                  <a:p>
                    <a:r>
                      <a:rPr lang="en-US" sz="1200" dirty="0" smtClean="0"/>
                      <a:t>M01 Starts</a:t>
                    </a:r>
                    <a:endParaRPr lang="en-US" sz="1200" dirty="0"/>
                  </a:p>
                </p:txBody>
              </p: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4283000" y="2891330"/>
                  <a:ext cx="9802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M02 Starts</a:t>
                  </a:r>
                  <a:endParaRPr lang="en-US" sz="12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472085" y="2891330"/>
                  <a:ext cx="9802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M03 Starts</a:t>
                  </a:r>
                  <a:endParaRPr lang="en-US" sz="1200" dirty="0"/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3016749" y="2225286"/>
              <a:ext cx="4608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Email</a:t>
              </a:r>
              <a:endParaRPr lang="en-US" sz="800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217758" y="2379416"/>
              <a:ext cx="0" cy="37096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341570" y="2231973"/>
              <a:ext cx="460861" cy="525092"/>
              <a:chOff x="4111139" y="2377686"/>
              <a:chExt cx="460861" cy="52509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111139" y="2377686"/>
                <a:ext cx="4608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Email</a:t>
                </a:r>
                <a:endParaRPr lang="en-US" sz="800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>
                <a:off x="4312148" y="2531816"/>
                <a:ext cx="0" cy="370962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6241654" y="2199757"/>
              <a:ext cx="460861" cy="525092"/>
              <a:chOff x="4111139" y="2377686"/>
              <a:chExt cx="460861" cy="525092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111139" y="2377686"/>
                <a:ext cx="4608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DM</a:t>
                </a:r>
                <a:endParaRPr lang="en-US" sz="800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4312148" y="2531816"/>
                <a:ext cx="0" cy="370962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7959203" y="2231973"/>
              <a:ext cx="460861" cy="525092"/>
              <a:chOff x="4111139" y="2377686"/>
              <a:chExt cx="460861" cy="525092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111139" y="2377686"/>
                <a:ext cx="4608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Email</a:t>
                </a:r>
                <a:endParaRPr lang="en-US" sz="800" dirty="0"/>
              </a:p>
            </p:txBody>
          </p:sp>
          <p:cxnSp>
            <p:nvCxnSpPr>
              <p:cNvPr id="60" name="Straight Arrow Connector 59"/>
              <p:cNvCxnSpPr/>
              <p:nvPr/>
            </p:nvCxnSpPr>
            <p:spPr>
              <a:xfrm>
                <a:off x="4312148" y="2531816"/>
                <a:ext cx="0" cy="370962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/>
          <p:cNvSpPr txBox="1"/>
          <p:nvPr/>
        </p:nvSpPr>
        <p:spPr>
          <a:xfrm>
            <a:off x="2755345" y="3872907"/>
            <a:ext cx="484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Updated Q2 FY 2015 Contact Strategy for Customer Key </a:t>
            </a:r>
            <a:r>
              <a:rPr lang="en-US" sz="1200" b="1" dirty="0" err="1" smtClean="0"/>
              <a:t>xxxxxx</a:t>
            </a:r>
            <a:endParaRPr lang="en-US" sz="1200" b="1" dirty="0"/>
          </a:p>
        </p:txBody>
      </p:sp>
      <p:grpSp>
        <p:nvGrpSpPr>
          <p:cNvPr id="99" name="Group 98"/>
          <p:cNvGrpSpPr/>
          <p:nvPr/>
        </p:nvGrpSpPr>
        <p:grpSpPr>
          <a:xfrm>
            <a:off x="2651750" y="4187119"/>
            <a:ext cx="6644065" cy="1439271"/>
            <a:chOff x="2651750" y="3602739"/>
            <a:chExt cx="6644065" cy="1439271"/>
          </a:xfrm>
        </p:grpSpPr>
        <p:grpSp>
          <p:nvGrpSpPr>
            <p:cNvPr id="62" name="Group 61"/>
            <p:cNvGrpSpPr/>
            <p:nvPr/>
          </p:nvGrpSpPr>
          <p:grpSpPr>
            <a:xfrm>
              <a:off x="2651750" y="3889577"/>
              <a:ext cx="6644065" cy="1152433"/>
              <a:chOff x="2651750" y="2199757"/>
              <a:chExt cx="6644065" cy="1152433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2651750" y="2373384"/>
                <a:ext cx="6644065" cy="978806"/>
                <a:chOff x="2651750" y="2468875"/>
                <a:chExt cx="6644065" cy="978806"/>
              </a:xfrm>
            </p:grpSpPr>
            <p:sp>
              <p:nvSpPr>
                <p:cNvPr id="75" name="TextBox 74"/>
                <p:cNvSpPr txBox="1"/>
                <p:nvPr/>
              </p:nvSpPr>
              <p:spPr>
                <a:xfrm>
                  <a:off x="8530368" y="2776115"/>
                  <a:ext cx="7654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smtClean="0"/>
                    <a:t>Quarter Ends</a:t>
                  </a:r>
                  <a:endParaRPr lang="en-US" sz="1200" dirty="0"/>
                </a:p>
              </p:txBody>
            </p:sp>
            <p:grpSp>
              <p:nvGrpSpPr>
                <p:cNvPr id="76" name="Group 75"/>
                <p:cNvGrpSpPr/>
                <p:nvPr/>
              </p:nvGrpSpPr>
              <p:grpSpPr>
                <a:xfrm>
                  <a:off x="2651750" y="2468875"/>
                  <a:ext cx="6298418" cy="978806"/>
                  <a:chOff x="2651750" y="2565409"/>
                  <a:chExt cx="6298418" cy="978806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51750" y="2565409"/>
                    <a:ext cx="6298418" cy="978806"/>
                    <a:chOff x="2651750" y="2597260"/>
                    <a:chExt cx="6298418" cy="978806"/>
                  </a:xfrm>
                </p:grpSpPr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2793826" y="2603292"/>
                      <a:ext cx="0" cy="3456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>
                      <a:off x="6840030" y="2625834"/>
                      <a:ext cx="0" cy="3456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8950168" y="2597260"/>
                      <a:ext cx="0" cy="3456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>
                      <a:off x="4627319" y="2611971"/>
                      <a:ext cx="0" cy="3456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Arrow Connector 83"/>
                    <p:cNvCxnSpPr/>
                    <p:nvPr/>
                  </p:nvCxnSpPr>
                  <p:spPr>
                    <a:xfrm flipV="1">
                      <a:off x="2793826" y="2770082"/>
                      <a:ext cx="6156342" cy="6032"/>
                    </a:xfrm>
                    <a:prstGeom prst="straightConnector1">
                      <a:avLst/>
                    </a:prstGeom>
                    <a:ln>
                      <a:headEnd type="arrow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651750" y="2929735"/>
                      <a:ext cx="92699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 smtClean="0"/>
                        <a:t>Quarter Beginning</a:t>
                      </a:r>
                    </a:p>
                    <a:p>
                      <a:r>
                        <a:rPr lang="en-US" sz="1200" dirty="0" smtClean="0"/>
                        <a:t>M01 Starts</a:t>
                      </a:r>
                      <a:endParaRPr lang="en-US" sz="1200" dirty="0"/>
                    </a:p>
                  </p:txBody>
                </p:sp>
              </p:grp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4283000" y="2891330"/>
                    <a:ext cx="9802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M02 Starts</a:t>
                    </a:r>
                    <a:endParaRPr lang="en-US" sz="1200" dirty="0"/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472085" y="2891330"/>
                    <a:ext cx="98029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smtClean="0"/>
                      <a:t>M03 Starts</a:t>
                    </a:r>
                    <a:endParaRPr lang="en-US" sz="1200" dirty="0"/>
                  </a:p>
                </p:txBody>
              </p:sp>
            </p:grpSp>
          </p:grpSp>
          <p:sp>
            <p:nvSpPr>
              <p:cNvPr id="64" name="TextBox 63"/>
              <p:cNvSpPr txBox="1"/>
              <p:nvPr/>
            </p:nvSpPr>
            <p:spPr>
              <a:xfrm>
                <a:off x="3016749" y="2225286"/>
                <a:ext cx="4608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Email</a:t>
                </a:r>
                <a:endParaRPr lang="en-US" sz="800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>
                <a:off x="3217758" y="2379416"/>
                <a:ext cx="0" cy="37096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4341570" y="2231973"/>
                <a:ext cx="460861" cy="525092"/>
                <a:chOff x="4111139" y="2377686"/>
                <a:chExt cx="460861" cy="525092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4111139" y="2377686"/>
                  <a:ext cx="46086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Email</a:t>
                  </a:r>
                  <a:endParaRPr lang="en-US" sz="800" dirty="0"/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4312148" y="2531816"/>
                  <a:ext cx="0" cy="370962"/>
                </a:xfrm>
                <a:prstGeom prst="straightConnector1">
                  <a:avLst/>
                </a:prstGeom>
                <a:ln>
                  <a:solidFill>
                    <a:srgbClr val="00B05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6241654" y="2199757"/>
                <a:ext cx="46086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dirty="0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7654403" y="2231973"/>
                <a:ext cx="460861" cy="525092"/>
                <a:chOff x="3806339" y="2377686"/>
                <a:chExt cx="460861" cy="525092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3806339" y="2377686"/>
                  <a:ext cx="46086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DM</a:t>
                  </a:r>
                  <a:endParaRPr lang="en-US" sz="800" dirty="0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959723" y="2531816"/>
                  <a:ext cx="0" cy="370962"/>
                </a:xfrm>
                <a:prstGeom prst="straightConnector1">
                  <a:avLst/>
                </a:prstGeom>
                <a:ln>
                  <a:solidFill>
                    <a:srgbClr val="FFC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Flowchart: Punched Tape 50"/>
            <p:cNvSpPr/>
            <p:nvPr/>
          </p:nvSpPr>
          <p:spPr>
            <a:xfrm>
              <a:off x="5530738" y="3602739"/>
              <a:ext cx="682514" cy="402336"/>
            </a:xfrm>
            <a:prstGeom prst="flowChartPunchedTape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solidFill>
                    <a:srgbClr val="000000"/>
                  </a:solidFill>
                </a:rPr>
                <a:t>Purchase Event</a:t>
              </a:r>
              <a:endParaRPr lang="en-US" sz="8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5502940" y="3651866"/>
              <a:ext cx="0" cy="58717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6440999" y="2918990"/>
            <a:ext cx="0" cy="2035834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1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-36600" y="145885"/>
            <a:ext cx="8229600" cy="8636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Campaign Design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24578" name="Picture 2" descr="Man climbing ladder from data moving through laptop to mobile moving towards multivariate experience optimizati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000250"/>
            <a:ext cx="4286250" cy="3886200"/>
          </a:xfrm>
          <a:prstGeom prst="rect">
            <a:avLst/>
          </a:prstGeom>
          <a:noFill/>
        </p:spPr>
      </p:pic>
      <p:grpSp>
        <p:nvGrpSpPr>
          <p:cNvPr id="21" name="Group 20"/>
          <p:cNvGrpSpPr/>
          <p:nvPr/>
        </p:nvGrpSpPr>
        <p:grpSpPr>
          <a:xfrm>
            <a:off x="409575" y="2076450"/>
            <a:ext cx="2047875" cy="4038600"/>
            <a:chOff x="409575" y="1752600"/>
            <a:chExt cx="2047875" cy="4267200"/>
          </a:xfrm>
        </p:grpSpPr>
        <p:pic>
          <p:nvPicPr>
            <p:cNvPr id="24580" name="Picture 4" descr="Image result for multi variat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9575" y="3790950"/>
              <a:ext cx="2047875" cy="2228850"/>
            </a:xfrm>
            <a:prstGeom prst="rect">
              <a:avLst/>
            </a:prstGeom>
            <a:noFill/>
          </p:spPr>
        </p:pic>
        <p:pic>
          <p:nvPicPr>
            <p:cNvPr id="24582" name="Picture 6" descr="Image result for multi funnel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09600" y="1752600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17" name="Down Arrow 16"/>
            <p:cNvSpPr/>
            <p:nvPr/>
          </p:nvSpPr>
          <p:spPr>
            <a:xfrm>
              <a:off x="533400" y="3429000"/>
              <a:ext cx="484632" cy="45720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990600" y="3429000"/>
              <a:ext cx="484632" cy="45720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1447800" y="3429000"/>
              <a:ext cx="484632" cy="45720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1905000" y="3429000"/>
              <a:ext cx="484632" cy="457200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ound Diagonal Corner Rectangle 25"/>
          <p:cNvSpPr/>
          <p:nvPr/>
        </p:nvSpPr>
        <p:spPr>
          <a:xfrm>
            <a:off x="180974" y="1390650"/>
            <a:ext cx="8810625" cy="603739"/>
          </a:xfrm>
          <a:prstGeom prst="round2Diag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 smtClean="0"/>
              <a:t>Pure Filter/Overlay Approach 	VS	    Multivariate Experience Optimization</a:t>
            </a:r>
            <a:endParaRPr lang="en-US" b="1" i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24200" y="2076450"/>
            <a:ext cx="2028825" cy="3733800"/>
            <a:chOff x="3124200" y="1600200"/>
            <a:chExt cx="2028825" cy="3429000"/>
          </a:xfrm>
        </p:grpSpPr>
        <p:sp>
          <p:nvSpPr>
            <p:cNvPr id="27" name="Rectangle 26"/>
            <p:cNvSpPr/>
            <p:nvPr/>
          </p:nvSpPr>
          <p:spPr>
            <a:xfrm>
              <a:off x="3124200" y="1600200"/>
              <a:ext cx="16002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Wingdings" pitchFamily="2" charset="2"/>
                <a:buChar char="ü"/>
              </a:pPr>
              <a:r>
                <a:rPr lang="en-US" sz="1200" dirty="0" smtClean="0">
                  <a:solidFill>
                    <a:schemeClr val="tx1"/>
                  </a:solidFill>
                  <a:latin typeface="Trebuchet MS" pitchFamily="34" charset="0"/>
                  <a:ea typeface="Geneva" pitchFamily="127" charset="-128"/>
                </a:rPr>
                <a:t>Customer list Optimized for the given Creative / Message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sz="1200" dirty="0" smtClean="0">
                <a:solidFill>
                  <a:schemeClr val="tx1"/>
                </a:solidFill>
                <a:latin typeface="Trebuchet MS" pitchFamily="34" charset="0"/>
                <a:ea typeface="Geneva" pitchFamily="127" charset="-128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sz="1200" dirty="0" smtClean="0">
                  <a:solidFill>
                    <a:schemeClr val="tx1"/>
                  </a:solidFill>
                  <a:latin typeface="Trebuchet MS" pitchFamily="34" charset="0"/>
                  <a:ea typeface="Geneva" pitchFamily="127" charset="-128"/>
                </a:rPr>
                <a:t>Maximize Customer Response or generate Maximum </a:t>
              </a:r>
              <a:br>
                <a:rPr lang="en-US" sz="1200" dirty="0" smtClean="0">
                  <a:solidFill>
                    <a:schemeClr val="tx1"/>
                  </a:solidFill>
                  <a:latin typeface="Trebuchet MS" pitchFamily="34" charset="0"/>
                  <a:ea typeface="Geneva" pitchFamily="127" charset="-128"/>
                </a:rPr>
              </a:br>
              <a:r>
                <a:rPr lang="en-US" sz="1200" dirty="0" smtClean="0">
                  <a:solidFill>
                    <a:schemeClr val="tx1"/>
                  </a:solidFill>
                  <a:latin typeface="Trebuchet MS" pitchFamily="34" charset="0"/>
                  <a:ea typeface="Geneva" pitchFamily="127" charset="-128"/>
                </a:rPr>
                <a:t>Revenue</a:t>
              </a:r>
            </a:p>
            <a:p>
              <a:pPr marL="171450" indent="-171450">
                <a:buFont typeface="Wingdings" pitchFamily="2" charset="2"/>
                <a:buChar char="ü"/>
              </a:pPr>
              <a:endParaRPr lang="en-US" sz="1200" dirty="0" smtClean="0">
                <a:solidFill>
                  <a:schemeClr val="tx1"/>
                </a:solidFill>
                <a:latin typeface="Trebuchet MS" pitchFamily="34" charset="0"/>
                <a:ea typeface="Geneva" pitchFamily="127" charset="-128"/>
              </a:endParaRPr>
            </a:p>
            <a:p>
              <a:pPr marL="171450" indent="-171450">
                <a:buFont typeface="Wingdings" pitchFamily="2" charset="2"/>
                <a:buChar char="ü"/>
              </a:pPr>
              <a:r>
                <a:rPr lang="en-US" sz="1200" dirty="0" smtClean="0">
                  <a:solidFill>
                    <a:schemeClr val="tx1"/>
                  </a:solidFill>
                  <a:latin typeface="Trebuchet MS" pitchFamily="34" charset="0"/>
                  <a:ea typeface="Geneva" pitchFamily="127" charset="-128"/>
                </a:rPr>
                <a:t>Last Touch Point also incorporated in the Lead Gen Process</a:t>
              </a:r>
            </a:p>
            <a:p>
              <a:pPr>
                <a:buFont typeface="Arial" pitchFamily="34" charset="0"/>
                <a:buChar char="•"/>
              </a:pPr>
              <a:endParaRPr lang="en-US" sz="1200" dirty="0" smtClean="0">
                <a:solidFill>
                  <a:srgbClr val="080808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248025" y="3124200"/>
              <a:ext cx="3429000" cy="3810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Cross 29"/>
          <p:cNvSpPr/>
          <p:nvPr/>
        </p:nvSpPr>
        <p:spPr>
          <a:xfrm rot="2553801">
            <a:off x="504311" y="2778434"/>
            <a:ext cx="1963179" cy="2025031"/>
          </a:xfrm>
          <a:prstGeom prst="plus">
            <a:avLst>
              <a:gd name="adj" fmla="val 44443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2862" y="789190"/>
            <a:ext cx="9058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Example of a Business Objective – Reach out to maximum number of Active BR Customers to keep them engaged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Use EVERGREEN ATTRIBUTES to get optimal business value (like more responses or more revenue) while doing list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Also take Real time ‘Contact Strategy’ inputs/attributes – they will filter out a lot of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643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676400"/>
            <a:ext cx="495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0" y="358775"/>
            <a:ext cx="9144000" cy="8636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Integration at all levels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57800" y="1828800"/>
            <a:ext cx="373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Marketing is about CUSTOMER EXPERIENCE</a:t>
            </a:r>
          </a:p>
          <a:p>
            <a:pPr marL="171450" indent="-171450"/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Customers have a natural cadence/cycle to purchase if the products are not a necessity </a:t>
            </a:r>
          </a:p>
          <a:p>
            <a:pPr marL="171450" indent="-171450"/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No Over-saturation of Emails</a:t>
            </a:r>
          </a:p>
          <a:p>
            <a:pPr marL="171450" indent="-171450"/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More Intelligent Emails – personalized, relevant, and specific</a:t>
            </a:r>
          </a:p>
          <a:p>
            <a:pPr marL="171450" indent="-171450"/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26432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75" y="4120290"/>
            <a:ext cx="8229600" cy="1143000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7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93" y="1191985"/>
            <a:ext cx="7591951" cy="470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C:\Users\Su1o7g5\Documents\Customer Segmentation\Active_pie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96" y="4769081"/>
            <a:ext cx="2612604" cy="20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6B232-6657-47CA-8826-7AD0358060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311944" y="386185"/>
            <a:ext cx="8229600" cy="863600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rgbClr val="000000"/>
                </a:solidFill>
              </a:rPr>
              <a:t>Active Customer Segments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7223470" y="2447637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SALE BUYERS</a:t>
            </a:r>
          </a:p>
        </p:txBody>
      </p:sp>
      <p:sp>
        <p:nvSpPr>
          <p:cNvPr id="17" name="Round Diagonal Corner Rectangle 16"/>
          <p:cNvSpPr/>
          <p:nvPr/>
        </p:nvSpPr>
        <p:spPr>
          <a:xfrm>
            <a:off x="7231870" y="2727897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DISCOUNT REDEEMERS</a:t>
            </a:r>
            <a:endParaRPr lang="en-US" sz="1000" b="1" dirty="0"/>
          </a:p>
        </p:txBody>
      </p:sp>
      <p:sp>
        <p:nvSpPr>
          <p:cNvPr id="24" name="Round Diagonal Corner Rectangle 23"/>
          <p:cNvSpPr/>
          <p:nvPr/>
        </p:nvSpPr>
        <p:spPr>
          <a:xfrm>
            <a:off x="7232995" y="2986580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ONLINE BIG SPENDERS</a:t>
            </a:r>
            <a:endParaRPr lang="en-US" sz="1000" b="1" dirty="0"/>
          </a:p>
        </p:txBody>
      </p:sp>
      <p:sp>
        <p:nvSpPr>
          <p:cNvPr id="25" name="Round Diagonal Corner Rectangle 24"/>
          <p:cNvSpPr/>
          <p:nvPr/>
        </p:nvSpPr>
        <p:spPr>
          <a:xfrm>
            <a:off x="7242520" y="3236670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NOVICE CUSTOMERS</a:t>
            </a:r>
            <a:endParaRPr lang="en-US" sz="1000" b="1" dirty="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7242520" y="3505505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LOYALISTS</a:t>
            </a:r>
            <a:endParaRPr lang="en-US" sz="1000" b="1" dirty="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7253170" y="3774035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ON THE WAY OUT</a:t>
            </a:r>
            <a:endParaRPr lang="en-US" sz="1000" b="1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7261570" y="4035245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WARMING UP</a:t>
            </a:r>
            <a:endParaRPr lang="en-US" sz="1000" b="1" dirty="0"/>
          </a:p>
        </p:txBody>
      </p:sp>
      <p:sp>
        <p:nvSpPr>
          <p:cNvPr id="29" name="Round Diagonal Corner Rectangle 28"/>
          <p:cNvSpPr/>
          <p:nvPr/>
        </p:nvSpPr>
        <p:spPr>
          <a:xfrm>
            <a:off x="7253170" y="4273910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LOW VALUE</a:t>
            </a:r>
            <a:endParaRPr lang="en-US" sz="1000" b="1" dirty="0"/>
          </a:p>
        </p:txBody>
      </p:sp>
      <p:sp>
        <p:nvSpPr>
          <p:cNvPr id="30" name="Round Diagonal Corner Rectangle 29"/>
          <p:cNvSpPr/>
          <p:nvPr/>
        </p:nvSpPr>
        <p:spPr>
          <a:xfrm>
            <a:off x="7262695" y="4533525"/>
            <a:ext cx="1536200" cy="157386"/>
          </a:xfrm>
          <a:prstGeom prst="round2Diag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/>
              <a:t>UBER CUSTOMER</a:t>
            </a:r>
            <a:endParaRPr lang="en-US" sz="1000" b="1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4754195" y="4280885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870" y="399661"/>
            <a:ext cx="2498129" cy="145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Snip Single Corner Rectangle 55"/>
          <p:cNvSpPr/>
          <p:nvPr/>
        </p:nvSpPr>
        <p:spPr>
          <a:xfrm>
            <a:off x="6910758" y="1787415"/>
            <a:ext cx="2068597" cy="268835"/>
          </a:xfrm>
          <a:prstGeom prst="snip1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# of Customers =13,865,046</a:t>
            </a:r>
            <a:endParaRPr lang="en-US" sz="1000" b="1" dirty="0"/>
          </a:p>
        </p:txBody>
      </p:sp>
      <p:sp>
        <p:nvSpPr>
          <p:cNvPr id="54" name="Rectangle 53"/>
          <p:cNvSpPr/>
          <p:nvPr/>
        </p:nvSpPr>
        <p:spPr>
          <a:xfrm>
            <a:off x="8406093" y="4787913"/>
            <a:ext cx="652677" cy="1566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RESET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5923" y="5691223"/>
            <a:ext cx="96410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Highest discount, medium spend, consistent, longish tenure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79716" y="5698881"/>
            <a:ext cx="107617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Very high value, long-term, online buyers, heavy discount and sale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13220" y="5690918"/>
            <a:ext cx="8833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Longest-term customer, </a:t>
            </a:r>
            <a:r>
              <a:rPr lang="en-US" sz="1050" dirty="0" smtClean="0"/>
              <a:t>mostly retail</a:t>
            </a:r>
            <a:endParaRPr lang="en-US" sz="1050" dirty="0"/>
          </a:p>
        </p:txBody>
      </p:sp>
      <p:sp>
        <p:nvSpPr>
          <p:cNvPr id="68" name="TextBox 67"/>
          <p:cNvSpPr txBox="1"/>
          <p:nvPr/>
        </p:nvSpPr>
        <p:spPr>
          <a:xfrm>
            <a:off x="3752405" y="5908394"/>
            <a:ext cx="88688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Mid-tier spenders who are </a:t>
            </a:r>
            <a:r>
              <a:rPr lang="en-US" sz="1050" dirty="0" err="1"/>
              <a:t>attriting</a:t>
            </a:r>
            <a:r>
              <a:rPr lang="en-US" sz="1050" dirty="0"/>
              <a:t> from 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351705" y="5631596"/>
            <a:ext cx="11804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Online buyers increasing their frequency, engaging with discount, good spend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7324" y="5898333"/>
            <a:ext cx="79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Higher </a:t>
            </a:r>
            <a:r>
              <a:rPr lang="en-US" sz="1050" dirty="0"/>
              <a:t>discount but </a:t>
            </a:r>
            <a:r>
              <a:rPr lang="en-US" sz="1050" dirty="0" smtClean="0"/>
              <a:t>low </a:t>
            </a:r>
            <a:r>
              <a:rPr lang="en-US" sz="1050" dirty="0"/>
              <a:t>on sale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340100" y="5860464"/>
            <a:ext cx="9985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Lowest value but reactivating through </a:t>
            </a:r>
            <a:r>
              <a:rPr lang="en-US" sz="1050" dirty="0" err="1"/>
              <a:t>onsale</a:t>
            </a:r>
            <a:r>
              <a:rPr lang="en-US" sz="1050" dirty="0"/>
              <a:t> items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146605" y="5738960"/>
            <a:ext cx="99853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Highest value, long-term customer. Engaged with </a:t>
            </a:r>
            <a:r>
              <a:rPr lang="en-US" sz="1050" dirty="0" smtClean="0"/>
              <a:t>discount</a:t>
            </a:r>
            <a:endParaRPr lang="en-US" sz="1050" dirty="0"/>
          </a:p>
        </p:txBody>
      </p:sp>
      <p:sp>
        <p:nvSpPr>
          <p:cNvPr id="99" name="TextBox 98"/>
          <p:cNvSpPr txBox="1"/>
          <p:nvPr/>
        </p:nvSpPr>
        <p:spPr>
          <a:xfrm>
            <a:off x="2348642" y="5884480"/>
            <a:ext cx="98365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Recent Customers, further split on Product Proportion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4540216" y="404348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$170.6</a:t>
            </a:r>
            <a:endParaRPr lang="en-US" sz="1000" b="1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035800" y="4235505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50866" y="4043480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4Y</a:t>
            </a:r>
            <a:endParaRPr lang="en-US" sz="10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067620" y="2308232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885120" y="208482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30%</a:t>
            </a:r>
            <a:endParaRPr lang="en-US" sz="1000" b="1" dirty="0"/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3266230" y="2135483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157905" y="4012282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840835" y="3812650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$896.3</a:t>
            </a:r>
            <a:endParaRPr lang="en-US" sz="1000" b="1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3232095" y="4153877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997395" y="39282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6.9Y</a:t>
            </a:r>
            <a:endParaRPr lang="en-US" sz="1000" b="1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4840835" y="1921832"/>
            <a:ext cx="30392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614089" y="170077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3.4</a:t>
            </a:r>
            <a:endParaRPr lang="en-US" sz="1000" b="1" dirty="0"/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2828060" y="1975729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651750" y="177758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22%</a:t>
            </a:r>
            <a:endParaRPr lang="en-US" sz="1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151015" y="193120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7.4%</a:t>
            </a:r>
            <a:endParaRPr lang="en-US" sz="1000" b="1" dirty="0"/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3457777" y="4289701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274166" y="4110765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2.7Y</a:t>
            </a:r>
            <a:endParaRPr lang="en-US" sz="1000" b="1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378505" y="4235505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19805" y="4072360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$148</a:t>
            </a:r>
            <a:endParaRPr lang="en-US" sz="1000" b="1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570530" y="4072360"/>
            <a:ext cx="0" cy="7179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5340100" y="3893424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$278</a:t>
            </a:r>
            <a:endParaRPr lang="en-US" sz="1000" b="1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3659115" y="4012282"/>
            <a:ext cx="0" cy="527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390970" y="382240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10.8Y</a:t>
            </a:r>
            <a:endParaRPr lang="en-US" sz="1000" b="1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1882247" y="3875900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747552" y="368800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4</a:t>
            </a:r>
            <a:endParaRPr lang="en-US" sz="1000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5762555" y="4235505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5629201" y="4063445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$328</a:t>
            </a:r>
            <a:endParaRPr lang="en-US" sz="1000" b="1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5872216" y="1842935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98130" y="165254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1.3</a:t>
            </a:r>
            <a:endParaRPr lang="en-US" sz="1000" b="1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2007560" y="4243533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834622" y="4068630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0.67</a:t>
            </a:r>
            <a:endParaRPr lang="en-US" sz="1000" b="1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982474" y="3945519"/>
            <a:ext cx="0" cy="8448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760763" y="375278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$373</a:t>
            </a:r>
            <a:endParaRPr lang="en-US" sz="1000" b="1" dirty="0"/>
          </a:p>
        </p:txBody>
      </p:sp>
      <p:cxnSp>
        <p:nvCxnSpPr>
          <p:cNvPr id="137" name="Straight Arrow Connector 136"/>
          <p:cNvCxnSpPr/>
          <p:nvPr/>
        </p:nvCxnSpPr>
        <p:spPr>
          <a:xfrm>
            <a:off x="2007560" y="2135483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821837" y="1931205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15%</a:t>
            </a:r>
            <a:endParaRPr lang="en-US" sz="1000" b="1" dirty="0"/>
          </a:p>
        </p:txBody>
      </p:sp>
      <p:cxnSp>
        <p:nvCxnSpPr>
          <p:cNvPr id="139" name="Straight Arrow Connector 138"/>
          <p:cNvCxnSpPr/>
          <p:nvPr/>
        </p:nvCxnSpPr>
        <p:spPr>
          <a:xfrm>
            <a:off x="6134281" y="4320905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927759" y="4084349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$67.9</a:t>
            </a:r>
            <a:endParaRPr lang="en-US" sz="1000" b="1" dirty="0"/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253585" y="4289701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2138980" y="410923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0.5</a:t>
            </a:r>
            <a:endParaRPr lang="en-US" sz="1000" b="1" dirty="0"/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149545" y="1659730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808107" y="1604319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50%</a:t>
            </a:r>
            <a:endParaRPr lang="en-US" sz="1000" b="1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6377035" y="3804778"/>
            <a:ext cx="0" cy="635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940874" y="363420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$1437.4</a:t>
            </a:r>
            <a:endParaRPr lang="en-US" sz="10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394615" y="4043480"/>
            <a:ext cx="0" cy="6358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096794" y="385899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7.18Y</a:t>
            </a:r>
            <a:endParaRPr lang="en-US" sz="1000" b="1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2458434" y="2177426"/>
            <a:ext cx="0" cy="5548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143265" y="1998987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18.9%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0606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7" grpId="1"/>
      <p:bldP spid="66" grpId="0"/>
      <p:bldP spid="66" grpId="1"/>
      <p:bldP spid="67" grpId="0"/>
      <p:bldP spid="67" grpId="1"/>
      <p:bldP spid="68" grpId="0"/>
      <p:bldP spid="68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7" grpId="2"/>
      <p:bldP spid="99" grpId="0"/>
      <p:bldP spid="99" grpId="1"/>
      <p:bldP spid="102" grpId="0"/>
      <p:bldP spid="102" grpId="1"/>
      <p:bldP spid="104" grpId="0"/>
      <p:bldP spid="104" grpId="1"/>
      <p:bldP spid="106" grpId="0"/>
      <p:bldP spid="106" grpId="1"/>
      <p:bldP spid="110" grpId="0"/>
      <p:bldP spid="110" grpId="1"/>
      <p:bldP spid="112" grpId="0"/>
      <p:bldP spid="112" grpId="1"/>
      <p:bldP spid="114" grpId="0"/>
      <p:bldP spid="114" grpId="1"/>
      <p:bldP spid="116" grpId="0"/>
      <p:bldP spid="116" grpId="1"/>
      <p:bldP spid="117" grpId="0"/>
      <p:bldP spid="117" grpId="1"/>
      <p:bldP spid="119" grpId="0"/>
      <p:bldP spid="119" grpId="1"/>
      <p:bldP spid="121" grpId="0"/>
      <p:bldP spid="121" grpId="1"/>
      <p:bldP spid="123" grpId="0"/>
      <p:bldP spid="123" grpId="1"/>
      <p:bldP spid="125" grpId="0"/>
      <p:bldP spid="125" grpId="1"/>
      <p:bldP spid="128" grpId="0"/>
      <p:bldP spid="128" grpId="1"/>
      <p:bldP spid="130" grpId="0"/>
      <p:bldP spid="130" grpId="1"/>
      <p:bldP spid="132" grpId="0"/>
      <p:bldP spid="132" grpId="1"/>
      <p:bldP spid="134" grpId="0"/>
      <p:bldP spid="134" grpId="1"/>
      <p:bldP spid="136" grpId="0"/>
      <p:bldP spid="136" grpId="1"/>
      <p:bldP spid="138" grpId="0"/>
      <p:bldP spid="138" grpId="1"/>
      <p:bldP spid="140" grpId="0"/>
      <p:bldP spid="140" grpId="1"/>
      <p:bldP spid="142" grpId="0"/>
      <p:bldP spid="142" grpId="1"/>
      <p:bldP spid="144" grpId="0"/>
      <p:bldP spid="144" grpId="1"/>
      <p:bldP spid="146" grpId="0"/>
      <p:bldP spid="146" grpId="1"/>
      <p:bldP spid="146" grpId="2"/>
      <p:bldP spid="148" grpId="0"/>
      <p:bldP spid="148" grpId="1"/>
      <p:bldP spid="150" grpId="0"/>
      <p:bldP spid="150" grpId="1"/>
      <p:bldP spid="150" grpId="2"/>
    </p:bldLst>
  </p:timing>
</p:sld>
</file>

<file path=ppt/theme/theme1.xml><?xml version="1.0" encoding="utf-8"?>
<a:theme xmlns:a="http://schemas.openxmlformats.org/drawingml/2006/main" name="Office Theme">
  <a:themeElements>
    <a:clrScheme name="GID 2013">
      <a:dk1>
        <a:srgbClr val="000E42"/>
      </a:dk1>
      <a:lt1>
        <a:sysClr val="window" lastClr="FFFFFF"/>
      </a:lt1>
      <a:dk2>
        <a:srgbClr val="858585"/>
      </a:dk2>
      <a:lt2>
        <a:srgbClr val="EEECE1"/>
      </a:lt2>
      <a:accent1>
        <a:srgbClr val="000E42"/>
      </a:accent1>
      <a:accent2>
        <a:srgbClr val="3389ED"/>
      </a:accent2>
      <a:accent3>
        <a:srgbClr val="679007"/>
      </a:accent3>
      <a:accent4>
        <a:srgbClr val="6C1869"/>
      </a:accent4>
      <a:accent5>
        <a:srgbClr val="513628"/>
      </a:accent5>
      <a:accent6>
        <a:srgbClr val="0E3664"/>
      </a:accent6>
      <a:hlink>
        <a:srgbClr val="000E42"/>
      </a:hlink>
      <a:folHlink>
        <a:srgbClr val="000E42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GID.thmx</Template>
  <TotalTime>63937</TotalTime>
  <Words>752</Words>
  <Application>Microsoft Office PowerPoint</Application>
  <PresentationFormat>On-screen Show (4:3)</PresentationFormat>
  <Paragraphs>170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CEM Analytics owns a suite of Predictive Models</vt:lpstr>
      <vt:lpstr>Customer Life Cycle Management – Strategic Approach </vt:lpstr>
      <vt:lpstr>Analytics Support to Marketing Activities – Hierarchal Architecture</vt:lpstr>
      <vt:lpstr>Contact Strategy</vt:lpstr>
      <vt:lpstr>Campaign Design</vt:lpstr>
      <vt:lpstr>Integration at all levels</vt:lpstr>
      <vt:lpstr>APPENDIX</vt:lpstr>
      <vt:lpstr>Active Customer Segments</vt:lpstr>
    </vt:vector>
  </TitlesOfParts>
  <Company>Tom Scott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Scott</dc:creator>
  <cp:lastModifiedBy>Sulabh Dube</cp:lastModifiedBy>
  <cp:revision>1363</cp:revision>
  <cp:lastPrinted>2014-09-05T22:37:13Z</cp:lastPrinted>
  <dcterms:created xsi:type="dcterms:W3CDTF">2013-06-24T17:07:26Z</dcterms:created>
  <dcterms:modified xsi:type="dcterms:W3CDTF">2015-03-16T20:30:12Z</dcterms:modified>
</cp:coreProperties>
</file>