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handoutMasterIdLst>
    <p:handoutMasterId r:id="rId10"/>
  </p:handoutMasterIdLst>
  <p:sldIdLst>
    <p:sldId id="659" r:id="rId2"/>
    <p:sldId id="779" r:id="rId3"/>
    <p:sldId id="789" r:id="rId4"/>
    <p:sldId id="790" r:id="rId5"/>
    <p:sldId id="785" r:id="rId6"/>
    <p:sldId id="792" r:id="rId7"/>
    <p:sldId id="791" r:id="rId8"/>
  </p:sldIdLst>
  <p:sldSz cx="9144000" cy="5143500" type="screen16x9"/>
  <p:notesSz cx="7010400" cy="9296400"/>
  <p:custDataLst>
    <p:tags r:id="rId11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4EE"/>
    <a:srgbClr val="F0FBEB"/>
    <a:srgbClr val="FDFDFD"/>
    <a:srgbClr val="B5EA9A"/>
    <a:srgbClr val="E6E6E6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6625" autoAdjust="0"/>
  </p:normalViewPr>
  <p:slideViewPr>
    <p:cSldViewPr snapToGrid="0" showGuides="1">
      <p:cViewPr varScale="1">
        <p:scale>
          <a:sx n="90" d="100"/>
          <a:sy n="90" d="100"/>
        </p:scale>
        <p:origin x="924" y="84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A5AE8-F9CA-47A4-BF72-19E17A31FB1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EED99-EF7C-43FA-88C5-41AEAD57531A}">
      <dgm:prSet phldrT="[Text]"/>
      <dgm:spPr/>
      <dgm:t>
        <a:bodyPr/>
        <a:lstStyle/>
        <a:p>
          <a:r>
            <a:rPr lang="en-US" dirty="0"/>
            <a:t>Attrition Campaign</a:t>
          </a:r>
        </a:p>
      </dgm:t>
    </dgm:pt>
    <dgm:pt modelId="{267C2EC5-F50B-4CAF-8212-485D3626693B}" type="parTrans" cxnId="{0E92DACB-3C4F-4FB1-B581-B53A0FEAF239}">
      <dgm:prSet/>
      <dgm:spPr/>
      <dgm:t>
        <a:bodyPr/>
        <a:lstStyle/>
        <a:p>
          <a:endParaRPr lang="en-US"/>
        </a:p>
      </dgm:t>
    </dgm:pt>
    <dgm:pt modelId="{BF4CC770-8042-4CA0-A2D5-887853B4CFE5}" type="sibTrans" cxnId="{0E92DACB-3C4F-4FB1-B581-B53A0FEAF239}">
      <dgm:prSet/>
      <dgm:spPr/>
      <dgm:t>
        <a:bodyPr/>
        <a:lstStyle/>
        <a:p>
          <a:endParaRPr lang="en-US"/>
        </a:p>
      </dgm:t>
    </dgm:pt>
    <dgm:pt modelId="{6505339B-80F7-43F9-9A41-CA3C35D33365}">
      <dgm:prSet phldrT="[Text]"/>
      <dgm:spPr/>
      <dgm:t>
        <a:bodyPr/>
        <a:lstStyle/>
        <a:p>
          <a:r>
            <a:rPr lang="en-US" dirty="0"/>
            <a:t>Email Campaign</a:t>
          </a:r>
        </a:p>
      </dgm:t>
    </dgm:pt>
    <dgm:pt modelId="{39378270-D73F-4FDE-BE37-7D222DFE2130}" type="parTrans" cxnId="{EF38559C-6BDC-4EBA-B2C6-D197E02C35F8}">
      <dgm:prSet/>
      <dgm:spPr/>
      <dgm:t>
        <a:bodyPr/>
        <a:lstStyle/>
        <a:p>
          <a:endParaRPr lang="en-US"/>
        </a:p>
      </dgm:t>
    </dgm:pt>
    <dgm:pt modelId="{794872F0-EF2A-42A5-854B-D0BB7161BD34}" type="sibTrans" cxnId="{EF38559C-6BDC-4EBA-B2C6-D197E02C35F8}">
      <dgm:prSet/>
      <dgm:spPr/>
      <dgm:t>
        <a:bodyPr/>
        <a:lstStyle/>
        <a:p>
          <a:endParaRPr lang="en-US"/>
        </a:p>
      </dgm:t>
    </dgm:pt>
    <dgm:pt modelId="{CD704C54-28A0-4779-8E80-CAA26C6D4F95}">
      <dgm:prSet phldrT="[Text]"/>
      <dgm:spPr/>
      <dgm:t>
        <a:bodyPr/>
        <a:lstStyle/>
        <a:p>
          <a:r>
            <a:rPr lang="en-US" dirty="0"/>
            <a:t>DM Campaign</a:t>
          </a:r>
        </a:p>
      </dgm:t>
    </dgm:pt>
    <dgm:pt modelId="{61C891DD-FAD6-416F-9E49-40997940C8F1}" type="parTrans" cxnId="{AB7B32BF-4FE6-4431-A9B6-68ECA7CE0F31}">
      <dgm:prSet/>
      <dgm:spPr/>
      <dgm:t>
        <a:bodyPr/>
        <a:lstStyle/>
        <a:p>
          <a:endParaRPr lang="en-US"/>
        </a:p>
      </dgm:t>
    </dgm:pt>
    <dgm:pt modelId="{F5C3E36A-38D7-4A0C-B557-916AB37FDAD5}" type="sibTrans" cxnId="{AB7B32BF-4FE6-4431-A9B6-68ECA7CE0F31}">
      <dgm:prSet/>
      <dgm:spPr/>
      <dgm:t>
        <a:bodyPr/>
        <a:lstStyle/>
        <a:p>
          <a:endParaRPr lang="en-US"/>
        </a:p>
      </dgm:t>
    </dgm:pt>
    <dgm:pt modelId="{5472B754-9A3C-42FC-AA15-3855F7537CD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900" dirty="0"/>
            <a:t>Total Customer Targeted</a:t>
          </a:r>
        </a:p>
        <a:p>
          <a:r>
            <a:rPr lang="en-US" sz="900" dirty="0"/>
            <a:t>Additional Revenue </a:t>
          </a:r>
        </a:p>
        <a:p>
          <a:r>
            <a:rPr lang="en-US" sz="900" dirty="0"/>
            <a:t>Campaign Lift</a:t>
          </a:r>
        </a:p>
      </dgm:t>
    </dgm:pt>
    <dgm:pt modelId="{B3C7AF59-B2E7-41B8-B65B-5DE9E45DAB5B}" type="parTrans" cxnId="{97BDB808-658C-4AF5-9CC8-C7941F211E69}">
      <dgm:prSet/>
      <dgm:spPr/>
      <dgm:t>
        <a:bodyPr/>
        <a:lstStyle/>
        <a:p>
          <a:endParaRPr lang="en-US"/>
        </a:p>
      </dgm:t>
    </dgm:pt>
    <dgm:pt modelId="{937E2EA3-B891-423D-A54C-ADD0D016C879}" type="sibTrans" cxnId="{97BDB808-658C-4AF5-9CC8-C7941F211E69}">
      <dgm:prSet/>
      <dgm:spPr/>
      <dgm:t>
        <a:bodyPr/>
        <a:lstStyle/>
        <a:p>
          <a:endParaRPr lang="en-US"/>
        </a:p>
      </dgm:t>
    </dgm:pt>
    <dgm:pt modelId="{5BACD0CF-C5EF-49C2-9139-1ADDCCCC4D0C}" type="pres">
      <dgm:prSet presAssocID="{A4BA5AE8-F9CA-47A4-BF72-19E17A31FB14}" presName="Name0" presStyleCnt="0">
        <dgm:presLayoutVars>
          <dgm:chMax val="4"/>
          <dgm:resizeHandles val="exact"/>
        </dgm:presLayoutVars>
      </dgm:prSet>
      <dgm:spPr/>
    </dgm:pt>
    <dgm:pt modelId="{3611A7D1-C508-4CF8-9B52-811A73E1353F}" type="pres">
      <dgm:prSet presAssocID="{A4BA5AE8-F9CA-47A4-BF72-19E17A31FB14}" presName="ellipse" presStyleLbl="trBgShp" presStyleIdx="0" presStyleCnt="1"/>
      <dgm:spPr/>
    </dgm:pt>
    <dgm:pt modelId="{EC0A1CC9-F2F2-4DAD-9ED7-168180D81763}" type="pres">
      <dgm:prSet presAssocID="{A4BA5AE8-F9CA-47A4-BF72-19E17A31FB14}" presName="arrow1" presStyleLbl="fgShp" presStyleIdx="0" presStyleCnt="1"/>
      <dgm:spPr/>
    </dgm:pt>
    <dgm:pt modelId="{83FE00D7-839E-41AF-9DAC-0220F837AAF9}" type="pres">
      <dgm:prSet presAssocID="{A4BA5AE8-F9CA-47A4-BF72-19E17A31FB14}" presName="rectangle" presStyleLbl="revTx" presStyleIdx="0" presStyleCnt="1" custScaleX="105574">
        <dgm:presLayoutVars>
          <dgm:bulletEnabled val="1"/>
        </dgm:presLayoutVars>
      </dgm:prSet>
      <dgm:spPr>
        <a:prstGeom prst="roundRect">
          <a:avLst/>
        </a:prstGeom>
      </dgm:spPr>
    </dgm:pt>
    <dgm:pt modelId="{C6F93222-D99A-46F3-BC31-A161BC0085D2}" type="pres">
      <dgm:prSet presAssocID="{6505339B-80F7-43F9-9A41-CA3C35D33365}" presName="item1" presStyleLbl="node1" presStyleIdx="0" presStyleCnt="3">
        <dgm:presLayoutVars>
          <dgm:bulletEnabled val="1"/>
        </dgm:presLayoutVars>
      </dgm:prSet>
      <dgm:spPr/>
    </dgm:pt>
    <dgm:pt modelId="{65AF5053-9D97-4FB9-A851-CFDAD9B70595}" type="pres">
      <dgm:prSet presAssocID="{CD704C54-28A0-4779-8E80-CAA26C6D4F95}" presName="item2" presStyleLbl="node1" presStyleIdx="1" presStyleCnt="3">
        <dgm:presLayoutVars>
          <dgm:bulletEnabled val="1"/>
        </dgm:presLayoutVars>
      </dgm:prSet>
      <dgm:spPr/>
    </dgm:pt>
    <dgm:pt modelId="{CB47400C-82C0-4D1C-B885-0EE8F8B27A8F}" type="pres">
      <dgm:prSet presAssocID="{5472B754-9A3C-42FC-AA15-3855F7537CD0}" presName="item3" presStyleLbl="node1" presStyleIdx="2" presStyleCnt="3" custScaleY="90909">
        <dgm:presLayoutVars>
          <dgm:bulletEnabled val="1"/>
        </dgm:presLayoutVars>
      </dgm:prSet>
      <dgm:spPr/>
    </dgm:pt>
    <dgm:pt modelId="{D14148E2-C32D-452A-B26D-743A93AF7F51}" type="pres">
      <dgm:prSet presAssocID="{A4BA5AE8-F9CA-47A4-BF72-19E17A31FB14}" presName="funnel" presStyleLbl="trAlignAcc1" presStyleIdx="0" presStyleCnt="1"/>
      <dgm:spPr/>
    </dgm:pt>
  </dgm:ptLst>
  <dgm:cxnLst>
    <dgm:cxn modelId="{97BDB808-658C-4AF5-9CC8-C7941F211E69}" srcId="{A4BA5AE8-F9CA-47A4-BF72-19E17A31FB14}" destId="{5472B754-9A3C-42FC-AA15-3855F7537CD0}" srcOrd="3" destOrd="0" parTransId="{B3C7AF59-B2E7-41B8-B65B-5DE9E45DAB5B}" sibTransId="{937E2EA3-B891-423D-A54C-ADD0D016C879}"/>
    <dgm:cxn modelId="{3EC17A14-BED9-448D-8575-B19707C24DB3}" type="presOf" srcId="{EB3EED99-EF7C-43FA-88C5-41AEAD57531A}" destId="{CB47400C-82C0-4D1C-B885-0EE8F8B27A8F}" srcOrd="0" destOrd="0" presId="urn:microsoft.com/office/officeart/2005/8/layout/funnel1"/>
    <dgm:cxn modelId="{703DB31C-A57B-4516-859A-C6D227104FBE}" type="presOf" srcId="{A4BA5AE8-F9CA-47A4-BF72-19E17A31FB14}" destId="{5BACD0CF-C5EF-49C2-9139-1ADDCCCC4D0C}" srcOrd="0" destOrd="0" presId="urn:microsoft.com/office/officeart/2005/8/layout/funnel1"/>
    <dgm:cxn modelId="{AAD1A135-AF2D-4248-B674-878DB852E268}" type="presOf" srcId="{CD704C54-28A0-4779-8E80-CAA26C6D4F95}" destId="{C6F93222-D99A-46F3-BC31-A161BC0085D2}" srcOrd="0" destOrd="0" presId="urn:microsoft.com/office/officeart/2005/8/layout/funnel1"/>
    <dgm:cxn modelId="{3ED34495-4440-4944-9830-D42ABA2C5F36}" type="presOf" srcId="{5472B754-9A3C-42FC-AA15-3855F7537CD0}" destId="{83FE00D7-839E-41AF-9DAC-0220F837AAF9}" srcOrd="0" destOrd="0" presId="urn:microsoft.com/office/officeart/2005/8/layout/funnel1"/>
    <dgm:cxn modelId="{EF38559C-6BDC-4EBA-B2C6-D197E02C35F8}" srcId="{A4BA5AE8-F9CA-47A4-BF72-19E17A31FB14}" destId="{6505339B-80F7-43F9-9A41-CA3C35D33365}" srcOrd="1" destOrd="0" parTransId="{39378270-D73F-4FDE-BE37-7D222DFE2130}" sibTransId="{794872F0-EF2A-42A5-854B-D0BB7161BD34}"/>
    <dgm:cxn modelId="{AB7B32BF-4FE6-4431-A9B6-68ECA7CE0F31}" srcId="{A4BA5AE8-F9CA-47A4-BF72-19E17A31FB14}" destId="{CD704C54-28A0-4779-8E80-CAA26C6D4F95}" srcOrd="2" destOrd="0" parTransId="{61C891DD-FAD6-416F-9E49-40997940C8F1}" sibTransId="{F5C3E36A-38D7-4A0C-B557-916AB37FDAD5}"/>
    <dgm:cxn modelId="{0E92DACB-3C4F-4FB1-B581-B53A0FEAF239}" srcId="{A4BA5AE8-F9CA-47A4-BF72-19E17A31FB14}" destId="{EB3EED99-EF7C-43FA-88C5-41AEAD57531A}" srcOrd="0" destOrd="0" parTransId="{267C2EC5-F50B-4CAF-8212-485D3626693B}" sibTransId="{BF4CC770-8042-4CA0-A2D5-887853B4CFE5}"/>
    <dgm:cxn modelId="{C0CC69D6-09D8-472E-9035-ABB340AB716E}" type="presOf" srcId="{6505339B-80F7-43F9-9A41-CA3C35D33365}" destId="{65AF5053-9D97-4FB9-A851-CFDAD9B70595}" srcOrd="0" destOrd="0" presId="urn:microsoft.com/office/officeart/2005/8/layout/funnel1"/>
    <dgm:cxn modelId="{B8BC2DAD-3C00-45BA-9EAC-2463CF1A8373}" type="presParOf" srcId="{5BACD0CF-C5EF-49C2-9139-1ADDCCCC4D0C}" destId="{3611A7D1-C508-4CF8-9B52-811A73E1353F}" srcOrd="0" destOrd="0" presId="urn:microsoft.com/office/officeart/2005/8/layout/funnel1"/>
    <dgm:cxn modelId="{A548A27F-8AD0-45BD-9BA7-394D8E08192C}" type="presParOf" srcId="{5BACD0CF-C5EF-49C2-9139-1ADDCCCC4D0C}" destId="{EC0A1CC9-F2F2-4DAD-9ED7-168180D81763}" srcOrd="1" destOrd="0" presId="urn:microsoft.com/office/officeart/2005/8/layout/funnel1"/>
    <dgm:cxn modelId="{D0D5629F-1C07-4E8C-93EB-1E63B32438A9}" type="presParOf" srcId="{5BACD0CF-C5EF-49C2-9139-1ADDCCCC4D0C}" destId="{83FE00D7-839E-41AF-9DAC-0220F837AAF9}" srcOrd="2" destOrd="0" presId="urn:microsoft.com/office/officeart/2005/8/layout/funnel1"/>
    <dgm:cxn modelId="{B65A9B83-3C52-4B40-94A8-BD6CDB492ABD}" type="presParOf" srcId="{5BACD0CF-C5EF-49C2-9139-1ADDCCCC4D0C}" destId="{C6F93222-D99A-46F3-BC31-A161BC0085D2}" srcOrd="3" destOrd="0" presId="urn:microsoft.com/office/officeart/2005/8/layout/funnel1"/>
    <dgm:cxn modelId="{D11BBDC9-9382-4A4A-B71A-F498737FB2B2}" type="presParOf" srcId="{5BACD0CF-C5EF-49C2-9139-1ADDCCCC4D0C}" destId="{65AF5053-9D97-4FB9-A851-CFDAD9B70595}" srcOrd="4" destOrd="0" presId="urn:microsoft.com/office/officeart/2005/8/layout/funnel1"/>
    <dgm:cxn modelId="{D3D80B33-6406-4F80-B620-55116728D119}" type="presParOf" srcId="{5BACD0CF-C5EF-49C2-9139-1ADDCCCC4D0C}" destId="{CB47400C-82C0-4D1C-B885-0EE8F8B27A8F}" srcOrd="5" destOrd="0" presId="urn:microsoft.com/office/officeart/2005/8/layout/funnel1"/>
    <dgm:cxn modelId="{0E2D4199-06C4-4142-971D-BEF1FA9D98E0}" type="presParOf" srcId="{5BACD0CF-C5EF-49C2-9139-1ADDCCCC4D0C}" destId="{D14148E2-C32D-452A-B26D-743A93AF7F5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A5AE8-F9CA-47A4-BF72-19E17A31FB1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EED99-EF7C-43FA-88C5-41AEAD57531A}">
      <dgm:prSet phldrT="[Text]"/>
      <dgm:spPr/>
      <dgm:t>
        <a:bodyPr/>
        <a:lstStyle/>
        <a:p>
          <a:r>
            <a:rPr lang="en-US" dirty="0"/>
            <a:t>Attrition Campaign</a:t>
          </a:r>
        </a:p>
      </dgm:t>
    </dgm:pt>
    <dgm:pt modelId="{267C2EC5-F50B-4CAF-8212-485D3626693B}" type="parTrans" cxnId="{0E92DACB-3C4F-4FB1-B581-B53A0FEAF239}">
      <dgm:prSet/>
      <dgm:spPr/>
      <dgm:t>
        <a:bodyPr/>
        <a:lstStyle/>
        <a:p>
          <a:endParaRPr lang="en-US"/>
        </a:p>
      </dgm:t>
    </dgm:pt>
    <dgm:pt modelId="{BF4CC770-8042-4CA0-A2D5-887853B4CFE5}" type="sibTrans" cxnId="{0E92DACB-3C4F-4FB1-B581-B53A0FEAF239}">
      <dgm:prSet/>
      <dgm:spPr/>
      <dgm:t>
        <a:bodyPr/>
        <a:lstStyle/>
        <a:p>
          <a:endParaRPr lang="en-US"/>
        </a:p>
      </dgm:t>
    </dgm:pt>
    <dgm:pt modelId="{6505339B-80F7-43F9-9A41-CA3C35D33365}">
      <dgm:prSet phldrT="[Text]"/>
      <dgm:spPr/>
      <dgm:t>
        <a:bodyPr/>
        <a:lstStyle/>
        <a:p>
          <a:r>
            <a:rPr lang="en-US" dirty="0"/>
            <a:t>Email Campaign</a:t>
          </a:r>
        </a:p>
      </dgm:t>
    </dgm:pt>
    <dgm:pt modelId="{39378270-D73F-4FDE-BE37-7D222DFE2130}" type="parTrans" cxnId="{EF38559C-6BDC-4EBA-B2C6-D197E02C35F8}">
      <dgm:prSet/>
      <dgm:spPr/>
      <dgm:t>
        <a:bodyPr/>
        <a:lstStyle/>
        <a:p>
          <a:endParaRPr lang="en-US"/>
        </a:p>
      </dgm:t>
    </dgm:pt>
    <dgm:pt modelId="{794872F0-EF2A-42A5-854B-D0BB7161BD34}" type="sibTrans" cxnId="{EF38559C-6BDC-4EBA-B2C6-D197E02C35F8}">
      <dgm:prSet/>
      <dgm:spPr/>
      <dgm:t>
        <a:bodyPr/>
        <a:lstStyle/>
        <a:p>
          <a:endParaRPr lang="en-US"/>
        </a:p>
      </dgm:t>
    </dgm:pt>
    <dgm:pt modelId="{CD704C54-28A0-4779-8E80-CAA26C6D4F95}">
      <dgm:prSet phldrT="[Text]"/>
      <dgm:spPr/>
      <dgm:t>
        <a:bodyPr/>
        <a:lstStyle/>
        <a:p>
          <a:r>
            <a:rPr lang="en-US" dirty="0"/>
            <a:t>DM Campaign</a:t>
          </a:r>
        </a:p>
      </dgm:t>
    </dgm:pt>
    <dgm:pt modelId="{61C891DD-FAD6-416F-9E49-40997940C8F1}" type="parTrans" cxnId="{AB7B32BF-4FE6-4431-A9B6-68ECA7CE0F31}">
      <dgm:prSet/>
      <dgm:spPr/>
      <dgm:t>
        <a:bodyPr/>
        <a:lstStyle/>
        <a:p>
          <a:endParaRPr lang="en-US"/>
        </a:p>
      </dgm:t>
    </dgm:pt>
    <dgm:pt modelId="{F5C3E36A-38D7-4A0C-B557-916AB37FDAD5}" type="sibTrans" cxnId="{AB7B32BF-4FE6-4431-A9B6-68ECA7CE0F31}">
      <dgm:prSet/>
      <dgm:spPr/>
      <dgm:t>
        <a:bodyPr/>
        <a:lstStyle/>
        <a:p>
          <a:endParaRPr lang="en-US"/>
        </a:p>
      </dgm:t>
    </dgm:pt>
    <dgm:pt modelId="{5472B754-9A3C-42FC-AA15-3855F7537CD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900" dirty="0"/>
            <a:t>Total Customer Targeted</a:t>
          </a:r>
        </a:p>
        <a:p>
          <a:r>
            <a:rPr lang="en-US" sz="900" dirty="0"/>
            <a:t>Additional Revenue </a:t>
          </a:r>
        </a:p>
        <a:p>
          <a:r>
            <a:rPr lang="en-US" sz="900" dirty="0"/>
            <a:t>Campaign Lift</a:t>
          </a:r>
        </a:p>
      </dgm:t>
    </dgm:pt>
    <dgm:pt modelId="{B3C7AF59-B2E7-41B8-B65B-5DE9E45DAB5B}" type="parTrans" cxnId="{97BDB808-658C-4AF5-9CC8-C7941F211E69}">
      <dgm:prSet/>
      <dgm:spPr/>
      <dgm:t>
        <a:bodyPr/>
        <a:lstStyle/>
        <a:p>
          <a:endParaRPr lang="en-US"/>
        </a:p>
      </dgm:t>
    </dgm:pt>
    <dgm:pt modelId="{937E2EA3-B891-423D-A54C-ADD0D016C879}" type="sibTrans" cxnId="{97BDB808-658C-4AF5-9CC8-C7941F211E69}">
      <dgm:prSet/>
      <dgm:spPr/>
      <dgm:t>
        <a:bodyPr/>
        <a:lstStyle/>
        <a:p>
          <a:endParaRPr lang="en-US"/>
        </a:p>
      </dgm:t>
    </dgm:pt>
    <dgm:pt modelId="{5BACD0CF-C5EF-49C2-9139-1ADDCCCC4D0C}" type="pres">
      <dgm:prSet presAssocID="{A4BA5AE8-F9CA-47A4-BF72-19E17A31FB14}" presName="Name0" presStyleCnt="0">
        <dgm:presLayoutVars>
          <dgm:chMax val="4"/>
          <dgm:resizeHandles val="exact"/>
        </dgm:presLayoutVars>
      </dgm:prSet>
      <dgm:spPr/>
    </dgm:pt>
    <dgm:pt modelId="{3611A7D1-C508-4CF8-9B52-811A73E1353F}" type="pres">
      <dgm:prSet presAssocID="{A4BA5AE8-F9CA-47A4-BF72-19E17A31FB14}" presName="ellipse" presStyleLbl="trBgShp" presStyleIdx="0" presStyleCnt="1"/>
      <dgm:spPr/>
    </dgm:pt>
    <dgm:pt modelId="{EC0A1CC9-F2F2-4DAD-9ED7-168180D81763}" type="pres">
      <dgm:prSet presAssocID="{A4BA5AE8-F9CA-47A4-BF72-19E17A31FB14}" presName="arrow1" presStyleLbl="fgShp" presStyleIdx="0" presStyleCnt="1"/>
      <dgm:spPr/>
    </dgm:pt>
    <dgm:pt modelId="{83FE00D7-839E-41AF-9DAC-0220F837AAF9}" type="pres">
      <dgm:prSet presAssocID="{A4BA5AE8-F9CA-47A4-BF72-19E17A31FB14}" presName="rectangle" presStyleLbl="revTx" presStyleIdx="0" presStyleCnt="1" custScaleX="105574">
        <dgm:presLayoutVars>
          <dgm:bulletEnabled val="1"/>
        </dgm:presLayoutVars>
      </dgm:prSet>
      <dgm:spPr>
        <a:prstGeom prst="roundRect">
          <a:avLst/>
        </a:prstGeom>
      </dgm:spPr>
    </dgm:pt>
    <dgm:pt modelId="{C6F93222-D99A-46F3-BC31-A161BC0085D2}" type="pres">
      <dgm:prSet presAssocID="{6505339B-80F7-43F9-9A41-CA3C35D33365}" presName="item1" presStyleLbl="node1" presStyleIdx="0" presStyleCnt="3">
        <dgm:presLayoutVars>
          <dgm:bulletEnabled val="1"/>
        </dgm:presLayoutVars>
      </dgm:prSet>
      <dgm:spPr/>
    </dgm:pt>
    <dgm:pt modelId="{65AF5053-9D97-4FB9-A851-CFDAD9B70595}" type="pres">
      <dgm:prSet presAssocID="{CD704C54-28A0-4779-8E80-CAA26C6D4F95}" presName="item2" presStyleLbl="node1" presStyleIdx="1" presStyleCnt="3">
        <dgm:presLayoutVars>
          <dgm:bulletEnabled val="1"/>
        </dgm:presLayoutVars>
      </dgm:prSet>
      <dgm:spPr/>
    </dgm:pt>
    <dgm:pt modelId="{CB47400C-82C0-4D1C-B885-0EE8F8B27A8F}" type="pres">
      <dgm:prSet presAssocID="{5472B754-9A3C-42FC-AA15-3855F7537CD0}" presName="item3" presStyleLbl="node1" presStyleIdx="2" presStyleCnt="3" custScaleY="90909">
        <dgm:presLayoutVars>
          <dgm:bulletEnabled val="1"/>
        </dgm:presLayoutVars>
      </dgm:prSet>
      <dgm:spPr/>
    </dgm:pt>
    <dgm:pt modelId="{D14148E2-C32D-452A-B26D-743A93AF7F51}" type="pres">
      <dgm:prSet presAssocID="{A4BA5AE8-F9CA-47A4-BF72-19E17A31FB14}" presName="funnel" presStyleLbl="trAlignAcc1" presStyleIdx="0" presStyleCnt="1" custLinFactNeighborX="-509"/>
      <dgm:spPr/>
    </dgm:pt>
  </dgm:ptLst>
  <dgm:cxnLst>
    <dgm:cxn modelId="{97BDB808-658C-4AF5-9CC8-C7941F211E69}" srcId="{A4BA5AE8-F9CA-47A4-BF72-19E17A31FB14}" destId="{5472B754-9A3C-42FC-AA15-3855F7537CD0}" srcOrd="3" destOrd="0" parTransId="{B3C7AF59-B2E7-41B8-B65B-5DE9E45DAB5B}" sibTransId="{937E2EA3-B891-423D-A54C-ADD0D016C879}"/>
    <dgm:cxn modelId="{3EC17A14-BED9-448D-8575-B19707C24DB3}" type="presOf" srcId="{EB3EED99-EF7C-43FA-88C5-41AEAD57531A}" destId="{CB47400C-82C0-4D1C-B885-0EE8F8B27A8F}" srcOrd="0" destOrd="0" presId="urn:microsoft.com/office/officeart/2005/8/layout/funnel1"/>
    <dgm:cxn modelId="{703DB31C-A57B-4516-859A-C6D227104FBE}" type="presOf" srcId="{A4BA5AE8-F9CA-47A4-BF72-19E17A31FB14}" destId="{5BACD0CF-C5EF-49C2-9139-1ADDCCCC4D0C}" srcOrd="0" destOrd="0" presId="urn:microsoft.com/office/officeart/2005/8/layout/funnel1"/>
    <dgm:cxn modelId="{AAD1A135-AF2D-4248-B674-878DB852E268}" type="presOf" srcId="{CD704C54-28A0-4779-8E80-CAA26C6D4F95}" destId="{C6F93222-D99A-46F3-BC31-A161BC0085D2}" srcOrd="0" destOrd="0" presId="urn:microsoft.com/office/officeart/2005/8/layout/funnel1"/>
    <dgm:cxn modelId="{3ED34495-4440-4944-9830-D42ABA2C5F36}" type="presOf" srcId="{5472B754-9A3C-42FC-AA15-3855F7537CD0}" destId="{83FE00D7-839E-41AF-9DAC-0220F837AAF9}" srcOrd="0" destOrd="0" presId="urn:microsoft.com/office/officeart/2005/8/layout/funnel1"/>
    <dgm:cxn modelId="{EF38559C-6BDC-4EBA-B2C6-D197E02C35F8}" srcId="{A4BA5AE8-F9CA-47A4-BF72-19E17A31FB14}" destId="{6505339B-80F7-43F9-9A41-CA3C35D33365}" srcOrd="1" destOrd="0" parTransId="{39378270-D73F-4FDE-BE37-7D222DFE2130}" sibTransId="{794872F0-EF2A-42A5-854B-D0BB7161BD34}"/>
    <dgm:cxn modelId="{AB7B32BF-4FE6-4431-A9B6-68ECA7CE0F31}" srcId="{A4BA5AE8-F9CA-47A4-BF72-19E17A31FB14}" destId="{CD704C54-28A0-4779-8E80-CAA26C6D4F95}" srcOrd="2" destOrd="0" parTransId="{61C891DD-FAD6-416F-9E49-40997940C8F1}" sibTransId="{F5C3E36A-38D7-4A0C-B557-916AB37FDAD5}"/>
    <dgm:cxn modelId="{0E92DACB-3C4F-4FB1-B581-B53A0FEAF239}" srcId="{A4BA5AE8-F9CA-47A4-BF72-19E17A31FB14}" destId="{EB3EED99-EF7C-43FA-88C5-41AEAD57531A}" srcOrd="0" destOrd="0" parTransId="{267C2EC5-F50B-4CAF-8212-485D3626693B}" sibTransId="{BF4CC770-8042-4CA0-A2D5-887853B4CFE5}"/>
    <dgm:cxn modelId="{C0CC69D6-09D8-472E-9035-ABB340AB716E}" type="presOf" srcId="{6505339B-80F7-43F9-9A41-CA3C35D33365}" destId="{65AF5053-9D97-4FB9-A851-CFDAD9B70595}" srcOrd="0" destOrd="0" presId="urn:microsoft.com/office/officeart/2005/8/layout/funnel1"/>
    <dgm:cxn modelId="{B8BC2DAD-3C00-45BA-9EAC-2463CF1A8373}" type="presParOf" srcId="{5BACD0CF-C5EF-49C2-9139-1ADDCCCC4D0C}" destId="{3611A7D1-C508-4CF8-9B52-811A73E1353F}" srcOrd="0" destOrd="0" presId="urn:microsoft.com/office/officeart/2005/8/layout/funnel1"/>
    <dgm:cxn modelId="{A548A27F-8AD0-45BD-9BA7-394D8E08192C}" type="presParOf" srcId="{5BACD0CF-C5EF-49C2-9139-1ADDCCCC4D0C}" destId="{EC0A1CC9-F2F2-4DAD-9ED7-168180D81763}" srcOrd="1" destOrd="0" presId="urn:microsoft.com/office/officeart/2005/8/layout/funnel1"/>
    <dgm:cxn modelId="{D0D5629F-1C07-4E8C-93EB-1E63B32438A9}" type="presParOf" srcId="{5BACD0CF-C5EF-49C2-9139-1ADDCCCC4D0C}" destId="{83FE00D7-839E-41AF-9DAC-0220F837AAF9}" srcOrd="2" destOrd="0" presId="urn:microsoft.com/office/officeart/2005/8/layout/funnel1"/>
    <dgm:cxn modelId="{B65A9B83-3C52-4B40-94A8-BD6CDB492ABD}" type="presParOf" srcId="{5BACD0CF-C5EF-49C2-9139-1ADDCCCC4D0C}" destId="{C6F93222-D99A-46F3-BC31-A161BC0085D2}" srcOrd="3" destOrd="0" presId="urn:microsoft.com/office/officeart/2005/8/layout/funnel1"/>
    <dgm:cxn modelId="{D11BBDC9-9382-4A4A-B71A-F498737FB2B2}" type="presParOf" srcId="{5BACD0CF-C5EF-49C2-9139-1ADDCCCC4D0C}" destId="{65AF5053-9D97-4FB9-A851-CFDAD9B70595}" srcOrd="4" destOrd="0" presId="urn:microsoft.com/office/officeart/2005/8/layout/funnel1"/>
    <dgm:cxn modelId="{D3D80B33-6406-4F80-B620-55116728D119}" type="presParOf" srcId="{5BACD0CF-C5EF-49C2-9139-1ADDCCCC4D0C}" destId="{CB47400C-82C0-4D1C-B885-0EE8F8B27A8F}" srcOrd="5" destOrd="0" presId="urn:microsoft.com/office/officeart/2005/8/layout/funnel1"/>
    <dgm:cxn modelId="{0E2D4199-06C4-4142-971D-BEF1FA9D98E0}" type="presParOf" srcId="{5BACD0CF-C5EF-49C2-9139-1ADDCCCC4D0C}" destId="{D14148E2-C32D-452A-B26D-743A93AF7F5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1A7D1-C508-4CF8-9B52-811A73E1353F}">
      <dsp:nvSpPr>
        <dsp:cNvPr id="0" name=""/>
        <dsp:cNvSpPr/>
      </dsp:nvSpPr>
      <dsp:spPr>
        <a:xfrm>
          <a:off x="1587795" y="121803"/>
          <a:ext cx="2417323" cy="8395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1CC9-F2F2-4DAD-9ED7-168180D81763}">
      <dsp:nvSpPr>
        <dsp:cNvPr id="0" name=""/>
        <dsp:cNvSpPr/>
      </dsp:nvSpPr>
      <dsp:spPr>
        <a:xfrm>
          <a:off x="2565968" y="2177465"/>
          <a:ext cx="468473" cy="29982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E00D7-839E-41AF-9DAC-0220F837AAF9}">
      <dsp:nvSpPr>
        <dsp:cNvPr id="0" name=""/>
        <dsp:cNvSpPr/>
      </dsp:nvSpPr>
      <dsp:spPr>
        <a:xfrm>
          <a:off x="1613198" y="2417323"/>
          <a:ext cx="2374014" cy="56216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Total Customer Targeted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Additional Revenue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Campaign Lift</a:t>
          </a:r>
        </a:p>
      </dsp:txBody>
      <dsp:txXfrm>
        <a:off x="1640641" y="2444766"/>
        <a:ext cx="2319128" cy="507282"/>
      </dsp:txXfrm>
    </dsp:sp>
    <dsp:sp modelId="{C6F93222-D99A-46F3-BC31-A161BC0085D2}">
      <dsp:nvSpPr>
        <dsp:cNvPr id="0" name=""/>
        <dsp:cNvSpPr/>
      </dsp:nvSpPr>
      <dsp:spPr>
        <a:xfrm>
          <a:off x="2466652" y="1026144"/>
          <a:ext cx="843252" cy="843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DM Campaign</a:t>
          </a:r>
        </a:p>
      </dsp:txBody>
      <dsp:txXfrm>
        <a:off x="2590143" y="1149635"/>
        <a:ext cx="596270" cy="596270"/>
      </dsp:txXfrm>
    </dsp:sp>
    <dsp:sp modelId="{65AF5053-9D97-4FB9-A851-CFDAD9B70595}">
      <dsp:nvSpPr>
        <dsp:cNvPr id="0" name=""/>
        <dsp:cNvSpPr/>
      </dsp:nvSpPr>
      <dsp:spPr>
        <a:xfrm>
          <a:off x="1863258" y="393517"/>
          <a:ext cx="843252" cy="843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Campaign</a:t>
          </a:r>
        </a:p>
      </dsp:txBody>
      <dsp:txXfrm>
        <a:off x="1986749" y="517008"/>
        <a:ext cx="596270" cy="596270"/>
      </dsp:txXfrm>
    </dsp:sp>
    <dsp:sp modelId="{CB47400C-82C0-4D1C-B885-0EE8F8B27A8F}">
      <dsp:nvSpPr>
        <dsp:cNvPr id="0" name=""/>
        <dsp:cNvSpPr/>
      </dsp:nvSpPr>
      <dsp:spPr>
        <a:xfrm>
          <a:off x="2725249" y="227968"/>
          <a:ext cx="843252" cy="766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Attrition Campaign</a:t>
          </a:r>
        </a:p>
      </dsp:txBody>
      <dsp:txXfrm>
        <a:off x="2848740" y="340233"/>
        <a:ext cx="596270" cy="542062"/>
      </dsp:txXfrm>
    </dsp:sp>
    <dsp:sp modelId="{D14148E2-C32D-452A-B26D-743A93AF7F51}">
      <dsp:nvSpPr>
        <dsp:cNvPr id="0" name=""/>
        <dsp:cNvSpPr/>
      </dsp:nvSpPr>
      <dsp:spPr>
        <a:xfrm>
          <a:off x="1488479" y="18738"/>
          <a:ext cx="2623452" cy="209876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1A7D1-C508-4CF8-9B52-811A73E1353F}">
      <dsp:nvSpPr>
        <dsp:cNvPr id="0" name=""/>
        <dsp:cNvSpPr/>
      </dsp:nvSpPr>
      <dsp:spPr>
        <a:xfrm>
          <a:off x="772582" y="97060"/>
          <a:ext cx="1926275" cy="66897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1CC9-F2F2-4DAD-9ED7-168180D81763}">
      <dsp:nvSpPr>
        <dsp:cNvPr id="0" name=""/>
        <dsp:cNvSpPr/>
      </dsp:nvSpPr>
      <dsp:spPr>
        <a:xfrm>
          <a:off x="1552052" y="1735141"/>
          <a:ext cx="373309" cy="23891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E00D7-839E-41AF-9DAC-0220F837AAF9}">
      <dsp:nvSpPr>
        <dsp:cNvPr id="0" name=""/>
        <dsp:cNvSpPr/>
      </dsp:nvSpPr>
      <dsp:spPr>
        <a:xfrm>
          <a:off x="792825" y="1926275"/>
          <a:ext cx="1891763" cy="447971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Total Customer Targeted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Additional Revenue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Campaign Lift</a:t>
          </a:r>
        </a:p>
      </dsp:txBody>
      <dsp:txXfrm>
        <a:off x="814693" y="1948143"/>
        <a:ext cx="1848027" cy="404235"/>
      </dsp:txXfrm>
    </dsp:sp>
    <dsp:sp modelId="{C6F93222-D99A-46F3-BC31-A161BC0085D2}">
      <dsp:nvSpPr>
        <dsp:cNvPr id="0" name=""/>
        <dsp:cNvSpPr/>
      </dsp:nvSpPr>
      <dsp:spPr>
        <a:xfrm>
          <a:off x="1472910" y="817696"/>
          <a:ext cx="671956" cy="671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DM Campaign</a:t>
          </a:r>
        </a:p>
      </dsp:txBody>
      <dsp:txXfrm>
        <a:off x="1571316" y="916102"/>
        <a:ext cx="475144" cy="475144"/>
      </dsp:txXfrm>
    </dsp:sp>
    <dsp:sp modelId="{65AF5053-9D97-4FB9-A851-CFDAD9B70595}">
      <dsp:nvSpPr>
        <dsp:cNvPr id="0" name=""/>
        <dsp:cNvSpPr/>
      </dsp:nvSpPr>
      <dsp:spPr>
        <a:xfrm>
          <a:off x="992088" y="313579"/>
          <a:ext cx="671956" cy="671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Email Campaign</a:t>
          </a:r>
        </a:p>
      </dsp:txBody>
      <dsp:txXfrm>
        <a:off x="1090494" y="411985"/>
        <a:ext cx="475144" cy="475144"/>
      </dsp:txXfrm>
    </dsp:sp>
    <dsp:sp modelId="{CB47400C-82C0-4D1C-B885-0EE8F8B27A8F}">
      <dsp:nvSpPr>
        <dsp:cNvPr id="0" name=""/>
        <dsp:cNvSpPr/>
      </dsp:nvSpPr>
      <dsp:spPr>
        <a:xfrm>
          <a:off x="1678977" y="181659"/>
          <a:ext cx="671956" cy="610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Attrition Campaign</a:t>
          </a:r>
        </a:p>
      </dsp:txBody>
      <dsp:txXfrm>
        <a:off x="1777383" y="271119"/>
        <a:ext cx="475144" cy="431949"/>
      </dsp:txXfrm>
    </dsp:sp>
    <dsp:sp modelId="{D14148E2-C32D-452A-B26D-743A93AF7F51}">
      <dsp:nvSpPr>
        <dsp:cNvPr id="0" name=""/>
        <dsp:cNvSpPr/>
      </dsp:nvSpPr>
      <dsp:spPr>
        <a:xfrm>
          <a:off x="682800" y="14932"/>
          <a:ext cx="2090531" cy="16724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5/23/2017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23/05/2017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53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7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001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25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2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17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hdr="0" ft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microsoft.com/office/2007/relationships/diagramDrawing" Target="../diagrams/drawing1.xml"/><Relationship Id="rId3" Type="http://schemas.openxmlformats.org/officeDocument/2006/relationships/tags" Target="../tags/tag10.xml"/><Relationship Id="rId7" Type="http://schemas.openxmlformats.org/officeDocument/2006/relationships/oleObject" Target="../embeddings/oleObject8.bin"/><Relationship Id="rId12" Type="http://schemas.openxmlformats.org/officeDocument/2006/relationships/diagramColors" Target="../diagrams/colors1.xml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11" Type="http://schemas.openxmlformats.org/officeDocument/2006/relationships/diagramQuickStyle" Target="../diagrams/quickStyle1.xml"/><Relationship Id="rId5" Type="http://schemas.openxmlformats.org/officeDocument/2006/relationships/slideLayout" Target="../slideLayouts/slideLayout14.xml"/><Relationship Id="rId10" Type="http://schemas.openxmlformats.org/officeDocument/2006/relationships/diagramLayout" Target="../diagrams/layout1.xml"/><Relationship Id="rId4" Type="http://schemas.openxmlformats.org/officeDocument/2006/relationships/tags" Target="../tags/tag11.xml"/><Relationship Id="rId9" Type="http://schemas.openxmlformats.org/officeDocument/2006/relationships/diagramData" Target="../diagrams/data1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12" Type="http://schemas.microsoft.com/office/2007/relationships/diagramDrawing" Target="../diagrams/drawing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11" Type="http://schemas.openxmlformats.org/officeDocument/2006/relationships/diagramColors" Target="../diagrams/colors2.xml"/><Relationship Id="rId5" Type="http://schemas.openxmlformats.org/officeDocument/2006/relationships/notesSlide" Target="../notesSlides/notesSlide3.xml"/><Relationship Id="rId10" Type="http://schemas.openxmlformats.org/officeDocument/2006/relationships/diagramQuickStyle" Target="../diagrams/quickStyle2.xml"/><Relationship Id="rId4" Type="http://schemas.openxmlformats.org/officeDocument/2006/relationships/slideLayout" Target="../slideLayouts/slideLayout14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MAY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GLOBAL CONTROL BASE STRATEGY FOR CAMPAIGN efficacy MEASUREMENT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160245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804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6" y="169863"/>
            <a:ext cx="8845687" cy="383436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1224" y="596331"/>
            <a:ext cx="6418553" cy="1631216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Gap Inc. acquires millions of new customers  every year over multiple brands across diverse geographies 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Customer profile is diverse in terms of their life stage, shopping preference , communication preference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etc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Universal control base for marketing test measurement is necessary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It has to be representative of the overall customer base</a:t>
            </a:r>
          </a:p>
          <a:p>
            <a:pPr lvl="0" algn="just"/>
            <a:endParaRPr lang="en-US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strategy will help in: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Unify the campaign lift measurement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Lift measured is always correct as control base customers are not sent any promotional message from any of the Gap Inc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0" y="457642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575" y="459105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011" y="2643298"/>
            <a:ext cx="3903423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6312178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6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PRESENT STATE OF CONTROL BASE SELECTION</a:t>
            </a:r>
          </a:p>
        </p:txBody>
      </p:sp>
      <p:cxnSp>
        <p:nvCxnSpPr>
          <p:cNvPr id="17" name="Straight Connector 16"/>
          <p:cNvCxnSpPr>
            <a:stCxn id="18" idx="6"/>
          </p:cNvCxnSpPr>
          <p:nvPr/>
        </p:nvCxnSpPr>
        <p:spPr>
          <a:xfrm flipV="1">
            <a:off x="2130061" y="2610094"/>
            <a:ext cx="379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</p:cNvCxnSpPr>
          <p:nvPr/>
        </p:nvCxnSpPr>
        <p:spPr>
          <a:xfrm flipH="1">
            <a:off x="4104167" y="2025503"/>
            <a:ext cx="467832" cy="26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6"/>
          </p:cNvCxnSpPr>
          <p:nvPr/>
        </p:nvCxnSpPr>
        <p:spPr>
          <a:xfrm flipV="1">
            <a:off x="2509289" y="3327915"/>
            <a:ext cx="584785" cy="13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73879" y="1658775"/>
            <a:ext cx="2172578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Identified Issues: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 true control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Bias due to overlap of test and control (campaign control  for one may be test at the same time for different  campaign)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True efficacy and campaign uplift measurement is impossible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84790" y="634011"/>
            <a:ext cx="5879221" cy="4193020"/>
            <a:chOff x="584790" y="634011"/>
            <a:chExt cx="5879221" cy="419302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820056377"/>
                </p:ext>
              </p:extLst>
            </p:nvPr>
          </p:nvGraphicFramePr>
          <p:xfrm>
            <a:off x="584790" y="1828800"/>
            <a:ext cx="5600411" cy="29982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09289" y="634011"/>
              <a:ext cx="1733108" cy="942400"/>
            </a:xfrm>
            <a:prstGeom prst="rect">
              <a:avLst/>
            </a:prstGeom>
          </p:spPr>
        </p:pic>
        <p:sp>
          <p:nvSpPr>
            <p:cNvPr id="6" name="Arrow: Down 5"/>
            <p:cNvSpPr/>
            <p:nvPr/>
          </p:nvSpPr>
          <p:spPr>
            <a:xfrm>
              <a:off x="3094074" y="1470166"/>
              <a:ext cx="484632" cy="3772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1999" y="882499"/>
              <a:ext cx="1892012" cy="272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Marketing Communications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1867" y="3001924"/>
              <a:ext cx="1782144" cy="272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Marketing Filters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571999" y="1828800"/>
              <a:ext cx="808075" cy="393405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Control 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321986" y="2413392"/>
              <a:ext cx="808075" cy="393405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Control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726024" y="3257109"/>
              <a:ext cx="783265" cy="411126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Control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7304" y="4419599"/>
              <a:ext cx="1746707" cy="272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Measurement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447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7528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8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SOUTION: CREATE GLOBAL CONTROL BASE</a:t>
            </a: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1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05828756"/>
              </p:ext>
            </p:extLst>
          </p:nvPr>
        </p:nvGraphicFramePr>
        <p:xfrm>
          <a:off x="3155796" y="2084943"/>
          <a:ext cx="3477414" cy="238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Arrow: Down 15"/>
          <p:cNvSpPr/>
          <p:nvPr/>
        </p:nvSpPr>
        <p:spPr>
          <a:xfrm>
            <a:off x="4905249" y="1379560"/>
            <a:ext cx="300918" cy="283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2923" y="1373975"/>
            <a:ext cx="1353411" cy="4415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Marketing Communications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169" y="4031449"/>
            <a:ext cx="966115" cy="442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Measurement Metrics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3869" y="2092780"/>
            <a:ext cx="2090531" cy="1959126"/>
            <a:chOff x="1013869" y="2092780"/>
            <a:chExt cx="2090531" cy="1959126"/>
          </a:xfrm>
        </p:grpSpPr>
        <p:sp>
          <p:nvSpPr>
            <p:cNvPr id="25" name="Freeform: Shape 24"/>
            <p:cNvSpPr/>
            <p:nvPr/>
          </p:nvSpPr>
          <p:spPr>
            <a:xfrm>
              <a:off x="1562986" y="2419350"/>
              <a:ext cx="902308" cy="929906"/>
            </a:xfrm>
            <a:custGeom>
              <a:avLst/>
              <a:gdLst>
                <a:gd name="connsiteX0" fmla="*/ 0 w 671956"/>
                <a:gd name="connsiteY0" fmla="*/ 335978 h 671956"/>
                <a:gd name="connsiteX1" fmla="*/ 335978 w 671956"/>
                <a:gd name="connsiteY1" fmla="*/ 0 h 671956"/>
                <a:gd name="connsiteX2" fmla="*/ 671956 w 671956"/>
                <a:gd name="connsiteY2" fmla="*/ 335978 h 671956"/>
                <a:gd name="connsiteX3" fmla="*/ 335978 w 671956"/>
                <a:gd name="connsiteY3" fmla="*/ 671956 h 671956"/>
                <a:gd name="connsiteX4" fmla="*/ 0 w 671956"/>
                <a:gd name="connsiteY4" fmla="*/ 335978 h 67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956" h="671956">
                  <a:moveTo>
                    <a:pt x="0" y="335978"/>
                  </a:moveTo>
                  <a:cubicBezTo>
                    <a:pt x="0" y="150422"/>
                    <a:pt x="150422" y="0"/>
                    <a:pt x="335978" y="0"/>
                  </a:cubicBezTo>
                  <a:cubicBezTo>
                    <a:pt x="521534" y="0"/>
                    <a:pt x="671956" y="150422"/>
                    <a:pt x="671956" y="335978"/>
                  </a:cubicBezTo>
                  <a:cubicBezTo>
                    <a:pt x="671956" y="521534"/>
                    <a:pt x="521534" y="671956"/>
                    <a:pt x="335978" y="671956"/>
                  </a:cubicBezTo>
                  <a:cubicBezTo>
                    <a:pt x="150422" y="671956"/>
                    <a:pt x="0" y="521534"/>
                    <a:pt x="0" y="33597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566" tIns="108566" rIns="108566" bIns="10856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NO Campaign</a:t>
              </a:r>
            </a:p>
          </p:txBody>
        </p:sp>
        <p:sp>
          <p:nvSpPr>
            <p:cNvPr id="28" name="Shape 27"/>
            <p:cNvSpPr/>
            <p:nvPr/>
          </p:nvSpPr>
          <p:spPr>
            <a:xfrm>
              <a:off x="1013869" y="2092780"/>
              <a:ext cx="2090531" cy="1672425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093010" y="2174908"/>
              <a:ext cx="1926275" cy="668970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Down 7"/>
            <p:cNvSpPr/>
            <p:nvPr/>
          </p:nvSpPr>
          <p:spPr>
            <a:xfrm>
              <a:off x="1872480" y="3812989"/>
              <a:ext cx="373309" cy="238917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4" name="Arrow: Down 23"/>
          <p:cNvSpPr/>
          <p:nvPr/>
        </p:nvSpPr>
        <p:spPr>
          <a:xfrm>
            <a:off x="1878496" y="1372465"/>
            <a:ext cx="300918" cy="283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40549" y="1244007"/>
            <a:ext cx="3200187" cy="12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0481" y="1618324"/>
            <a:ext cx="889359" cy="483600"/>
          </a:xfrm>
          <a:prstGeom prst="rect">
            <a:avLst/>
          </a:prstGeom>
        </p:spPr>
      </p:pic>
      <p:sp>
        <p:nvSpPr>
          <p:cNvPr id="30" name="Rectangle: Rounded Corners 29"/>
          <p:cNvSpPr/>
          <p:nvPr/>
        </p:nvSpPr>
        <p:spPr>
          <a:xfrm>
            <a:off x="2245789" y="686943"/>
            <a:ext cx="2659460" cy="50413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Overall Customer Base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0078" y="1657990"/>
            <a:ext cx="424005" cy="4240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171872" y="1887210"/>
            <a:ext cx="966115" cy="2724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Test Group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2036" y="1635564"/>
            <a:ext cx="1022787" cy="442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Universal Control Group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2670" y="2419350"/>
            <a:ext cx="1711842" cy="885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Universal Control , so minimal skewedness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Able to calculate true efficacy of the campaign</a:t>
            </a:r>
          </a:p>
        </p:txBody>
      </p:sp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7676" y="169863"/>
            <a:ext cx="8845687" cy="464147"/>
          </a:xfrm>
          <a:prstGeom prst="rect">
            <a:avLst/>
          </a:prstGeom>
        </p:spPr>
        <p:txBody>
          <a:bodyPr lIns="0" tIns="0" rIns="0" bIns="45716"/>
          <a:lstStyle>
            <a:lvl1pPr>
              <a:spcBef>
                <a:spcPct val="0"/>
              </a:spcBef>
              <a:buNone/>
              <a:defRPr sz="2400">
                <a:solidFill>
                  <a:schemeClr val="accent1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TECHNIQUES TO CREATE GLOBAL CONTROL 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3" y="1523848"/>
            <a:ext cx="3034533" cy="2367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5944" y="850605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Sample Selection Process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Pick stratified sample from active customer base at the start of the quarter (cadence)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Every month/week use the same process to pick up incremental sample of same proportion from incremental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Proportion to be ratified from business as how much of the base they can sacrifice for not having campaign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Repeat the same process after the start of the next quarter (cadence)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MoM</a:t>
            </a:r>
            <a:r>
              <a:rPr lang="en-US" sz="1000" dirty="0"/>
              <a:t>/</a:t>
            </a:r>
            <a:r>
              <a:rPr lang="en-US" sz="1000" dirty="0" err="1"/>
              <a:t>WoW</a:t>
            </a:r>
            <a:r>
              <a:rPr lang="en-US" sz="1000" dirty="0"/>
              <a:t> incremental sampling will ensure the seasonal character of customer acquisition is taken care 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1386" y="2417136"/>
            <a:ext cx="43380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Variable to be used for stratification: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Brand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Age (Young / Middle Aged / Seniors)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Vintage of Customers (1 year/ 2 year/ 3+ year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Channel Use (Online/ Retail/ Multichannel)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Platform Usage for browse (Mobile/ Computer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Annual purchase buckets (High/Medium/Low)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Channel Preference and completeness for contact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Loyalty card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Many other attributes can also be added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676" y="850605"/>
            <a:ext cx="2902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Stratified Sampling </a:t>
            </a:r>
          </a:p>
          <a:p>
            <a:r>
              <a:rPr lang="en-US" sz="1000" dirty="0"/>
              <a:t>Maintain population characteristics to the sample selected 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7676" y="169863"/>
            <a:ext cx="8845687" cy="464147"/>
          </a:xfrm>
          <a:prstGeom prst="rect">
            <a:avLst/>
          </a:prstGeom>
        </p:spPr>
        <p:txBody>
          <a:bodyPr lIns="0" tIns="0" rIns="0" bIns="45716"/>
          <a:lstStyle>
            <a:lvl1pPr>
              <a:spcBef>
                <a:spcPct val="0"/>
              </a:spcBef>
              <a:buNone/>
              <a:defRPr sz="2400">
                <a:solidFill>
                  <a:schemeClr val="accent1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CAMPAIGN PROCESS TO FACTOR GLOBAL CONTROL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7488" y="733649"/>
            <a:ext cx="4547624" cy="2169041"/>
            <a:chOff x="437488" y="733649"/>
            <a:chExt cx="4547624" cy="2169041"/>
          </a:xfrm>
        </p:grpSpPr>
        <p:sp>
          <p:nvSpPr>
            <p:cNvPr id="4" name="Arrow: Right 3"/>
            <p:cNvSpPr/>
            <p:nvPr/>
          </p:nvSpPr>
          <p:spPr>
            <a:xfrm>
              <a:off x="777238" y="733649"/>
              <a:ext cx="3868124" cy="2169041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/>
            <p:cNvSpPr/>
            <p:nvPr/>
          </p:nvSpPr>
          <p:spPr>
            <a:xfrm>
              <a:off x="437488" y="1384361"/>
              <a:ext cx="1010583" cy="867616"/>
            </a:xfrm>
            <a:custGeom>
              <a:avLst/>
              <a:gdLst>
                <a:gd name="connsiteX0" fmla="*/ 0 w 1010583"/>
                <a:gd name="connsiteY0" fmla="*/ 144606 h 867616"/>
                <a:gd name="connsiteX1" fmla="*/ 144606 w 1010583"/>
                <a:gd name="connsiteY1" fmla="*/ 0 h 867616"/>
                <a:gd name="connsiteX2" fmla="*/ 865977 w 1010583"/>
                <a:gd name="connsiteY2" fmla="*/ 0 h 867616"/>
                <a:gd name="connsiteX3" fmla="*/ 1010583 w 1010583"/>
                <a:gd name="connsiteY3" fmla="*/ 144606 h 867616"/>
                <a:gd name="connsiteX4" fmla="*/ 1010583 w 1010583"/>
                <a:gd name="connsiteY4" fmla="*/ 723010 h 867616"/>
                <a:gd name="connsiteX5" fmla="*/ 865977 w 1010583"/>
                <a:gd name="connsiteY5" fmla="*/ 867616 h 867616"/>
                <a:gd name="connsiteX6" fmla="*/ 144606 w 1010583"/>
                <a:gd name="connsiteY6" fmla="*/ 867616 h 867616"/>
                <a:gd name="connsiteX7" fmla="*/ 0 w 1010583"/>
                <a:gd name="connsiteY7" fmla="*/ 723010 h 867616"/>
                <a:gd name="connsiteX8" fmla="*/ 0 w 1010583"/>
                <a:gd name="connsiteY8" fmla="*/ 144606 h 86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583" h="867616">
                  <a:moveTo>
                    <a:pt x="0" y="144606"/>
                  </a:moveTo>
                  <a:cubicBezTo>
                    <a:pt x="0" y="64742"/>
                    <a:pt x="64742" y="0"/>
                    <a:pt x="144606" y="0"/>
                  </a:cubicBezTo>
                  <a:lnTo>
                    <a:pt x="865977" y="0"/>
                  </a:lnTo>
                  <a:cubicBezTo>
                    <a:pt x="945841" y="0"/>
                    <a:pt x="1010583" y="64742"/>
                    <a:pt x="1010583" y="144606"/>
                  </a:cubicBezTo>
                  <a:lnTo>
                    <a:pt x="1010583" y="723010"/>
                  </a:lnTo>
                  <a:cubicBezTo>
                    <a:pt x="1010583" y="802874"/>
                    <a:pt x="945841" y="867616"/>
                    <a:pt x="865977" y="867616"/>
                  </a:cubicBezTo>
                  <a:lnTo>
                    <a:pt x="144606" y="867616"/>
                  </a:lnTo>
                  <a:cubicBezTo>
                    <a:pt x="64742" y="867616"/>
                    <a:pt x="0" y="802874"/>
                    <a:pt x="0" y="723010"/>
                  </a:cubicBezTo>
                  <a:lnTo>
                    <a:pt x="0" y="144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74" tIns="88074" rIns="88074" bIns="8807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Overall Target Base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616502" y="1384361"/>
              <a:ext cx="1010583" cy="867616"/>
            </a:xfrm>
            <a:custGeom>
              <a:avLst/>
              <a:gdLst>
                <a:gd name="connsiteX0" fmla="*/ 0 w 1010583"/>
                <a:gd name="connsiteY0" fmla="*/ 144606 h 867616"/>
                <a:gd name="connsiteX1" fmla="*/ 144606 w 1010583"/>
                <a:gd name="connsiteY1" fmla="*/ 0 h 867616"/>
                <a:gd name="connsiteX2" fmla="*/ 865977 w 1010583"/>
                <a:gd name="connsiteY2" fmla="*/ 0 h 867616"/>
                <a:gd name="connsiteX3" fmla="*/ 1010583 w 1010583"/>
                <a:gd name="connsiteY3" fmla="*/ 144606 h 867616"/>
                <a:gd name="connsiteX4" fmla="*/ 1010583 w 1010583"/>
                <a:gd name="connsiteY4" fmla="*/ 723010 h 867616"/>
                <a:gd name="connsiteX5" fmla="*/ 865977 w 1010583"/>
                <a:gd name="connsiteY5" fmla="*/ 867616 h 867616"/>
                <a:gd name="connsiteX6" fmla="*/ 144606 w 1010583"/>
                <a:gd name="connsiteY6" fmla="*/ 867616 h 867616"/>
                <a:gd name="connsiteX7" fmla="*/ 0 w 1010583"/>
                <a:gd name="connsiteY7" fmla="*/ 723010 h 867616"/>
                <a:gd name="connsiteX8" fmla="*/ 0 w 1010583"/>
                <a:gd name="connsiteY8" fmla="*/ 144606 h 86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583" h="867616">
                  <a:moveTo>
                    <a:pt x="0" y="144606"/>
                  </a:moveTo>
                  <a:cubicBezTo>
                    <a:pt x="0" y="64742"/>
                    <a:pt x="64742" y="0"/>
                    <a:pt x="144606" y="0"/>
                  </a:cubicBezTo>
                  <a:lnTo>
                    <a:pt x="865977" y="0"/>
                  </a:lnTo>
                  <a:cubicBezTo>
                    <a:pt x="945841" y="0"/>
                    <a:pt x="1010583" y="64742"/>
                    <a:pt x="1010583" y="144606"/>
                  </a:cubicBezTo>
                  <a:lnTo>
                    <a:pt x="1010583" y="723010"/>
                  </a:lnTo>
                  <a:cubicBezTo>
                    <a:pt x="1010583" y="802874"/>
                    <a:pt x="945841" y="867616"/>
                    <a:pt x="865977" y="867616"/>
                  </a:cubicBezTo>
                  <a:lnTo>
                    <a:pt x="144606" y="867616"/>
                  </a:lnTo>
                  <a:cubicBezTo>
                    <a:pt x="64742" y="867616"/>
                    <a:pt x="0" y="802874"/>
                    <a:pt x="0" y="723010"/>
                  </a:cubicBezTo>
                  <a:lnTo>
                    <a:pt x="0" y="144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74" tIns="88074" rIns="88074" bIns="8807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Campaign Filters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795515" y="1384361"/>
              <a:ext cx="1010583" cy="867616"/>
            </a:xfrm>
            <a:custGeom>
              <a:avLst/>
              <a:gdLst>
                <a:gd name="connsiteX0" fmla="*/ 0 w 1010583"/>
                <a:gd name="connsiteY0" fmla="*/ 144606 h 867616"/>
                <a:gd name="connsiteX1" fmla="*/ 144606 w 1010583"/>
                <a:gd name="connsiteY1" fmla="*/ 0 h 867616"/>
                <a:gd name="connsiteX2" fmla="*/ 865977 w 1010583"/>
                <a:gd name="connsiteY2" fmla="*/ 0 h 867616"/>
                <a:gd name="connsiteX3" fmla="*/ 1010583 w 1010583"/>
                <a:gd name="connsiteY3" fmla="*/ 144606 h 867616"/>
                <a:gd name="connsiteX4" fmla="*/ 1010583 w 1010583"/>
                <a:gd name="connsiteY4" fmla="*/ 723010 h 867616"/>
                <a:gd name="connsiteX5" fmla="*/ 865977 w 1010583"/>
                <a:gd name="connsiteY5" fmla="*/ 867616 h 867616"/>
                <a:gd name="connsiteX6" fmla="*/ 144606 w 1010583"/>
                <a:gd name="connsiteY6" fmla="*/ 867616 h 867616"/>
                <a:gd name="connsiteX7" fmla="*/ 0 w 1010583"/>
                <a:gd name="connsiteY7" fmla="*/ 723010 h 867616"/>
                <a:gd name="connsiteX8" fmla="*/ 0 w 1010583"/>
                <a:gd name="connsiteY8" fmla="*/ 144606 h 86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583" h="867616">
                  <a:moveTo>
                    <a:pt x="0" y="144606"/>
                  </a:moveTo>
                  <a:cubicBezTo>
                    <a:pt x="0" y="64742"/>
                    <a:pt x="64742" y="0"/>
                    <a:pt x="144606" y="0"/>
                  </a:cubicBezTo>
                  <a:lnTo>
                    <a:pt x="865977" y="0"/>
                  </a:lnTo>
                  <a:cubicBezTo>
                    <a:pt x="945841" y="0"/>
                    <a:pt x="1010583" y="64742"/>
                    <a:pt x="1010583" y="144606"/>
                  </a:cubicBezTo>
                  <a:lnTo>
                    <a:pt x="1010583" y="723010"/>
                  </a:lnTo>
                  <a:cubicBezTo>
                    <a:pt x="1010583" y="802874"/>
                    <a:pt x="945841" y="867616"/>
                    <a:pt x="865977" y="867616"/>
                  </a:cubicBezTo>
                  <a:lnTo>
                    <a:pt x="144606" y="867616"/>
                  </a:lnTo>
                  <a:cubicBezTo>
                    <a:pt x="64742" y="867616"/>
                    <a:pt x="0" y="802874"/>
                    <a:pt x="0" y="723010"/>
                  </a:cubicBezTo>
                  <a:lnTo>
                    <a:pt x="0" y="144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74" tIns="88074" rIns="88074" bIns="8807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Customers matching with global control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3974529" y="1384361"/>
              <a:ext cx="1010583" cy="867616"/>
            </a:xfrm>
            <a:custGeom>
              <a:avLst/>
              <a:gdLst>
                <a:gd name="connsiteX0" fmla="*/ 0 w 1010583"/>
                <a:gd name="connsiteY0" fmla="*/ 144606 h 867616"/>
                <a:gd name="connsiteX1" fmla="*/ 144606 w 1010583"/>
                <a:gd name="connsiteY1" fmla="*/ 0 h 867616"/>
                <a:gd name="connsiteX2" fmla="*/ 865977 w 1010583"/>
                <a:gd name="connsiteY2" fmla="*/ 0 h 867616"/>
                <a:gd name="connsiteX3" fmla="*/ 1010583 w 1010583"/>
                <a:gd name="connsiteY3" fmla="*/ 144606 h 867616"/>
                <a:gd name="connsiteX4" fmla="*/ 1010583 w 1010583"/>
                <a:gd name="connsiteY4" fmla="*/ 723010 h 867616"/>
                <a:gd name="connsiteX5" fmla="*/ 865977 w 1010583"/>
                <a:gd name="connsiteY5" fmla="*/ 867616 h 867616"/>
                <a:gd name="connsiteX6" fmla="*/ 144606 w 1010583"/>
                <a:gd name="connsiteY6" fmla="*/ 867616 h 867616"/>
                <a:gd name="connsiteX7" fmla="*/ 0 w 1010583"/>
                <a:gd name="connsiteY7" fmla="*/ 723010 h 867616"/>
                <a:gd name="connsiteX8" fmla="*/ 0 w 1010583"/>
                <a:gd name="connsiteY8" fmla="*/ 144606 h 86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583" h="867616">
                  <a:moveTo>
                    <a:pt x="0" y="144606"/>
                  </a:moveTo>
                  <a:cubicBezTo>
                    <a:pt x="0" y="64742"/>
                    <a:pt x="64742" y="0"/>
                    <a:pt x="144606" y="0"/>
                  </a:cubicBezTo>
                  <a:lnTo>
                    <a:pt x="865977" y="0"/>
                  </a:lnTo>
                  <a:cubicBezTo>
                    <a:pt x="945841" y="0"/>
                    <a:pt x="1010583" y="64742"/>
                    <a:pt x="1010583" y="144606"/>
                  </a:cubicBezTo>
                  <a:lnTo>
                    <a:pt x="1010583" y="723010"/>
                  </a:lnTo>
                  <a:cubicBezTo>
                    <a:pt x="1010583" y="802874"/>
                    <a:pt x="945841" y="867616"/>
                    <a:pt x="865977" y="867616"/>
                  </a:cubicBezTo>
                  <a:lnTo>
                    <a:pt x="144606" y="867616"/>
                  </a:lnTo>
                  <a:cubicBezTo>
                    <a:pt x="64742" y="867616"/>
                    <a:pt x="0" y="802874"/>
                    <a:pt x="0" y="723010"/>
                  </a:cubicBezTo>
                  <a:lnTo>
                    <a:pt x="0" y="144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74" tIns="88074" rIns="88074" bIns="8807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Final Campaign Base</a:t>
              </a:r>
            </a:p>
          </p:txBody>
        </p:sp>
      </p:grpSp>
      <p:sp>
        <p:nvSpPr>
          <p:cNvPr id="13" name="Freeform: Shape 12"/>
          <p:cNvSpPr/>
          <p:nvPr/>
        </p:nvSpPr>
        <p:spPr>
          <a:xfrm>
            <a:off x="2777791" y="3131650"/>
            <a:ext cx="1010583" cy="867616"/>
          </a:xfrm>
          <a:custGeom>
            <a:avLst/>
            <a:gdLst>
              <a:gd name="connsiteX0" fmla="*/ 0 w 1010583"/>
              <a:gd name="connsiteY0" fmla="*/ 144606 h 867616"/>
              <a:gd name="connsiteX1" fmla="*/ 144606 w 1010583"/>
              <a:gd name="connsiteY1" fmla="*/ 0 h 867616"/>
              <a:gd name="connsiteX2" fmla="*/ 865977 w 1010583"/>
              <a:gd name="connsiteY2" fmla="*/ 0 h 867616"/>
              <a:gd name="connsiteX3" fmla="*/ 1010583 w 1010583"/>
              <a:gd name="connsiteY3" fmla="*/ 144606 h 867616"/>
              <a:gd name="connsiteX4" fmla="*/ 1010583 w 1010583"/>
              <a:gd name="connsiteY4" fmla="*/ 723010 h 867616"/>
              <a:gd name="connsiteX5" fmla="*/ 865977 w 1010583"/>
              <a:gd name="connsiteY5" fmla="*/ 867616 h 867616"/>
              <a:gd name="connsiteX6" fmla="*/ 144606 w 1010583"/>
              <a:gd name="connsiteY6" fmla="*/ 867616 h 867616"/>
              <a:gd name="connsiteX7" fmla="*/ 0 w 1010583"/>
              <a:gd name="connsiteY7" fmla="*/ 723010 h 867616"/>
              <a:gd name="connsiteX8" fmla="*/ 0 w 1010583"/>
              <a:gd name="connsiteY8" fmla="*/ 144606 h 86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583" h="867616">
                <a:moveTo>
                  <a:pt x="0" y="144606"/>
                </a:moveTo>
                <a:cubicBezTo>
                  <a:pt x="0" y="64742"/>
                  <a:pt x="64742" y="0"/>
                  <a:pt x="144606" y="0"/>
                </a:cubicBezTo>
                <a:lnTo>
                  <a:pt x="865977" y="0"/>
                </a:lnTo>
                <a:cubicBezTo>
                  <a:pt x="945841" y="0"/>
                  <a:pt x="1010583" y="64742"/>
                  <a:pt x="1010583" y="144606"/>
                </a:cubicBezTo>
                <a:lnTo>
                  <a:pt x="1010583" y="723010"/>
                </a:lnTo>
                <a:cubicBezTo>
                  <a:pt x="1010583" y="802874"/>
                  <a:pt x="945841" y="867616"/>
                  <a:pt x="865977" y="867616"/>
                </a:cubicBezTo>
                <a:lnTo>
                  <a:pt x="144606" y="867616"/>
                </a:lnTo>
                <a:cubicBezTo>
                  <a:pt x="64742" y="867616"/>
                  <a:pt x="0" y="802874"/>
                  <a:pt x="0" y="723010"/>
                </a:cubicBezTo>
                <a:lnTo>
                  <a:pt x="0" y="1446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74" tIns="88074" rIns="88074" bIns="8807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Globa</a:t>
            </a:r>
            <a:r>
              <a:rPr lang="en-US" sz="1200" dirty="0"/>
              <a:t>l Control Base</a:t>
            </a:r>
            <a:endParaRPr lang="en-US" sz="1200" kern="1200" dirty="0"/>
          </a:p>
        </p:txBody>
      </p:sp>
      <p:sp>
        <p:nvSpPr>
          <p:cNvPr id="14" name="Arrow: Up-Down 13"/>
          <p:cNvSpPr/>
          <p:nvPr/>
        </p:nvSpPr>
        <p:spPr>
          <a:xfrm>
            <a:off x="3126330" y="2273243"/>
            <a:ext cx="353712" cy="84209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3956806" y="3110385"/>
            <a:ext cx="1010583" cy="867616"/>
          </a:xfrm>
          <a:custGeom>
            <a:avLst/>
            <a:gdLst>
              <a:gd name="connsiteX0" fmla="*/ 0 w 1010583"/>
              <a:gd name="connsiteY0" fmla="*/ 144606 h 867616"/>
              <a:gd name="connsiteX1" fmla="*/ 144606 w 1010583"/>
              <a:gd name="connsiteY1" fmla="*/ 0 h 867616"/>
              <a:gd name="connsiteX2" fmla="*/ 865977 w 1010583"/>
              <a:gd name="connsiteY2" fmla="*/ 0 h 867616"/>
              <a:gd name="connsiteX3" fmla="*/ 1010583 w 1010583"/>
              <a:gd name="connsiteY3" fmla="*/ 144606 h 867616"/>
              <a:gd name="connsiteX4" fmla="*/ 1010583 w 1010583"/>
              <a:gd name="connsiteY4" fmla="*/ 723010 h 867616"/>
              <a:gd name="connsiteX5" fmla="*/ 865977 w 1010583"/>
              <a:gd name="connsiteY5" fmla="*/ 867616 h 867616"/>
              <a:gd name="connsiteX6" fmla="*/ 144606 w 1010583"/>
              <a:gd name="connsiteY6" fmla="*/ 867616 h 867616"/>
              <a:gd name="connsiteX7" fmla="*/ 0 w 1010583"/>
              <a:gd name="connsiteY7" fmla="*/ 723010 h 867616"/>
              <a:gd name="connsiteX8" fmla="*/ 0 w 1010583"/>
              <a:gd name="connsiteY8" fmla="*/ 144606 h 86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583" h="867616">
                <a:moveTo>
                  <a:pt x="0" y="144606"/>
                </a:moveTo>
                <a:cubicBezTo>
                  <a:pt x="0" y="64742"/>
                  <a:pt x="64742" y="0"/>
                  <a:pt x="144606" y="0"/>
                </a:cubicBezTo>
                <a:lnTo>
                  <a:pt x="865977" y="0"/>
                </a:lnTo>
                <a:cubicBezTo>
                  <a:pt x="945841" y="0"/>
                  <a:pt x="1010583" y="64742"/>
                  <a:pt x="1010583" y="144606"/>
                </a:cubicBezTo>
                <a:lnTo>
                  <a:pt x="1010583" y="723010"/>
                </a:lnTo>
                <a:cubicBezTo>
                  <a:pt x="1010583" y="802874"/>
                  <a:pt x="945841" y="867616"/>
                  <a:pt x="865977" y="867616"/>
                </a:cubicBezTo>
                <a:lnTo>
                  <a:pt x="144606" y="867616"/>
                </a:lnTo>
                <a:cubicBezTo>
                  <a:pt x="64742" y="867616"/>
                  <a:pt x="0" y="802874"/>
                  <a:pt x="0" y="723010"/>
                </a:cubicBezTo>
                <a:lnTo>
                  <a:pt x="0" y="1446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74" tIns="88074" rIns="88074" bIns="8807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Campaign Control 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4233" y="1244009"/>
            <a:ext cx="2392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Campaign Measurement Metrics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Incremental Response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etc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4" idx="0"/>
          </p:cNvCxnSpPr>
          <p:nvPr/>
        </p:nvCxnSpPr>
        <p:spPr>
          <a:xfrm>
            <a:off x="3303186" y="2273243"/>
            <a:ext cx="1119958" cy="85840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0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6696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61">
    <a:dk1>
      <a:srgbClr val="000000"/>
    </a:dk1>
    <a:lt1>
      <a:sysClr val="window" lastClr="FFFFFF"/>
    </a:lt1>
    <a:dk2>
      <a:srgbClr val="000000"/>
    </a:dk2>
    <a:lt2>
      <a:srgbClr val="FFFFFF"/>
    </a:lt2>
    <a:accent1>
      <a:srgbClr val="008CC2"/>
    </a:accent1>
    <a:accent2>
      <a:srgbClr val="25B7E0"/>
    </a:accent2>
    <a:accent3>
      <a:srgbClr val="5A5D60"/>
    </a:accent3>
    <a:accent4>
      <a:srgbClr val="6F5091"/>
    </a:accent4>
    <a:accent5>
      <a:srgbClr val="FC9A2D"/>
    </a:accent5>
    <a:accent6>
      <a:srgbClr val="F57E4D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61">
    <a:dk1>
      <a:srgbClr val="000000"/>
    </a:dk1>
    <a:lt1>
      <a:sysClr val="window" lastClr="FFFFFF"/>
    </a:lt1>
    <a:dk2>
      <a:srgbClr val="000000"/>
    </a:dk2>
    <a:lt2>
      <a:srgbClr val="FFFFFF"/>
    </a:lt2>
    <a:accent1>
      <a:srgbClr val="008CC2"/>
    </a:accent1>
    <a:accent2>
      <a:srgbClr val="25B7E0"/>
    </a:accent2>
    <a:accent3>
      <a:srgbClr val="5A5D60"/>
    </a:accent3>
    <a:accent4>
      <a:srgbClr val="6F5091"/>
    </a:accent4>
    <a:accent5>
      <a:srgbClr val="FC9A2D"/>
    </a:accent5>
    <a:accent6>
      <a:srgbClr val="F57E4D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61">
    <a:dk1>
      <a:srgbClr val="000000"/>
    </a:dk1>
    <a:lt1>
      <a:sysClr val="window" lastClr="FFFFFF"/>
    </a:lt1>
    <a:dk2>
      <a:srgbClr val="000000"/>
    </a:dk2>
    <a:lt2>
      <a:srgbClr val="FFFFFF"/>
    </a:lt2>
    <a:accent1>
      <a:srgbClr val="008CC2"/>
    </a:accent1>
    <a:accent2>
      <a:srgbClr val="25B7E0"/>
    </a:accent2>
    <a:accent3>
      <a:srgbClr val="5A5D60"/>
    </a:accent3>
    <a:accent4>
      <a:srgbClr val="6F5091"/>
    </a:accent4>
    <a:accent5>
      <a:srgbClr val="FC9A2D"/>
    </a:accent5>
    <a:accent6>
      <a:srgbClr val="F57E4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43683</TotalTime>
  <Words>433</Words>
  <Application>Microsoft Office PowerPoint</Application>
  <PresentationFormat>On-screen Show (16:9)</PresentationFormat>
  <Paragraphs>85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Wingdings</vt:lpstr>
      <vt:lpstr>2_Office Theme</vt:lpstr>
      <vt:lpstr>think-cell Slide</vt:lpstr>
      <vt:lpstr>PowerPoint Presentation</vt:lpstr>
      <vt:lpstr>BACKGROUND</vt:lpstr>
      <vt:lpstr>PRESENT STATE OF CONTROL BASE SELECTION</vt:lpstr>
      <vt:lpstr>SOUTION: CREATE GLOBAL CONTROL 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Mithun Ghosh</cp:lastModifiedBy>
  <cp:revision>2161</cp:revision>
  <cp:lastPrinted>2016-10-11T16:44:59Z</cp:lastPrinted>
  <dcterms:created xsi:type="dcterms:W3CDTF">2016-01-16T21:56:10Z</dcterms:created>
  <dcterms:modified xsi:type="dcterms:W3CDTF">2017-05-23T18:11:35Z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