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2" r:id="rId12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217E2-CA82-40BD-BA2E-8CA854DA15A3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08E2C-BB7A-4EFC-B6E7-622FEE6A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D683-616B-42FD-8B96-8B172E27B52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DCD8-76FE-4ECA-BAFD-E8573512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95400" y="2876550"/>
            <a:ext cx="7101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66FFFF"/>
                </a:solidFill>
                <a:latin typeface="Euro Caps" pitchFamily="2" charset="0"/>
              </a:rPr>
              <a:t>Analytics Strategy and Information Catalogue</a:t>
            </a:r>
            <a:endParaRPr lang="en-US" sz="3600" b="1" dirty="0">
              <a:solidFill>
                <a:srgbClr val="66FFFF"/>
              </a:solidFill>
              <a:latin typeface="Euro Cap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6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8991600" cy="51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0785" y="2387084"/>
            <a:ext cx="114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90600" y="3714750"/>
            <a:ext cx="342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66FFFF"/>
                </a:solidFill>
                <a:latin typeface="Euro Caps" pitchFamily="2" charset="0"/>
              </a:rPr>
              <a:t>Sachin Pendse</a:t>
            </a:r>
            <a:endParaRPr lang="en-US" sz="1500" dirty="0">
              <a:solidFill>
                <a:srgbClr val="66FFFF"/>
              </a:solidFill>
              <a:latin typeface="Euro Cap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557" y="4114115"/>
            <a:ext cx="342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66FFFF"/>
                </a:solidFill>
                <a:latin typeface="Euro Caps" pitchFamily="2" charset="0"/>
              </a:rPr>
              <a:t>Global Data Modeling / Architect Lead </a:t>
            </a:r>
            <a:endParaRPr lang="en-US" sz="1500" dirty="0">
              <a:solidFill>
                <a:srgbClr val="66FFFF"/>
              </a:solidFill>
              <a:latin typeface="Euro Cap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494430"/>
            <a:ext cx="3429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66FFFF"/>
                </a:solidFill>
                <a:latin typeface="Euro Caps" pitchFamily="2" charset="0"/>
              </a:rPr>
              <a:t>Mondelez International</a:t>
            </a:r>
            <a:endParaRPr lang="en-US" sz="1500" dirty="0">
              <a:solidFill>
                <a:srgbClr val="66FFFF"/>
              </a:solidFill>
              <a:latin typeface="Euro Caps" pitchFamily="2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080257" y="-10737"/>
            <a:ext cx="5580698" cy="35479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smtClean="0"/>
              <a:t>What is Analytics?</a:t>
            </a:r>
            <a:endParaRPr lang="en-US" sz="3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85079"/>
            <a:ext cx="5546911" cy="3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" y="-381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285750"/>
            <a:ext cx="5150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GOAL</a:t>
            </a:r>
          </a:p>
          <a:p>
            <a:r>
              <a:rPr lang="en-US" sz="1600" dirty="0"/>
              <a:t>Liquid data to empower bottom and top-line growth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u="sng" dirty="0"/>
              <a:t>STRATEGY</a:t>
            </a:r>
          </a:p>
          <a:p>
            <a:r>
              <a:rPr lang="en-US" sz="1600" dirty="0"/>
              <a:t>Deliver insights </a:t>
            </a:r>
            <a:r>
              <a:rPr lang="en-US" sz="1600" u="sng" dirty="0"/>
              <a:t>today</a:t>
            </a:r>
            <a:r>
              <a:rPr lang="en-US" sz="1600" dirty="0"/>
              <a:t> AND build solid data foundations for </a:t>
            </a:r>
            <a:r>
              <a:rPr lang="en-US" sz="1600" u="sng" dirty="0"/>
              <a:t>tomorrow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u="sng" dirty="0"/>
              <a:t>OPERATING MODEL</a:t>
            </a:r>
          </a:p>
          <a:p>
            <a:r>
              <a:rPr lang="en-US" sz="1600" dirty="0"/>
              <a:t>4 engagement types to address different use cases (Knowledge Funnel)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86" y="447140"/>
            <a:ext cx="3155272" cy="25519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57846" y="3129855"/>
            <a:ext cx="4765029" cy="1570048"/>
            <a:chOff x="2469500" y="3979954"/>
            <a:chExt cx="6353372" cy="2093397"/>
          </a:xfrm>
        </p:grpSpPr>
        <p:sp>
          <p:nvSpPr>
            <p:cNvPr id="9" name="Rectangle 8"/>
            <p:cNvSpPr/>
            <p:nvPr/>
          </p:nvSpPr>
          <p:spPr bwMode="auto">
            <a:xfrm>
              <a:off x="2485676" y="5622875"/>
              <a:ext cx="5829300" cy="45047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Global Data Marketplace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509847" y="4737114"/>
              <a:ext cx="1331259" cy="42358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Analytics Lab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126806" y="4743836"/>
              <a:ext cx="1331259" cy="42358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Reporting Hub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884084" y="4743837"/>
              <a:ext cx="1331259" cy="423583"/>
            </a:xfrm>
            <a:prstGeom prst="round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Delivery Hub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3155303" y="4367320"/>
              <a:ext cx="0" cy="32273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469500" y="3991779"/>
              <a:ext cx="1371607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Advanced Analytics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792259" y="4360595"/>
              <a:ext cx="0" cy="32273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126805" y="3980621"/>
              <a:ext cx="1331259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Ad-hoc Solutions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1904" y="3979954"/>
              <a:ext cx="1317809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Scalable Solutions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540806" y="4360872"/>
              <a:ext cx="0" cy="32273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990424" y="3980489"/>
              <a:ext cx="183244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Self-service BI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7904288" y="4367322"/>
              <a:ext cx="0" cy="108732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 bwMode="auto">
            <a:xfrm>
              <a:off x="3175475" y="5160695"/>
              <a:ext cx="0" cy="44775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2" name="Straight Arrow Connector 21"/>
            <p:cNvCxnSpPr>
              <a:stCxn id="11" idx="2"/>
            </p:cNvCxnSpPr>
            <p:nvPr/>
          </p:nvCxnSpPr>
          <p:spPr bwMode="auto">
            <a:xfrm>
              <a:off x="4792434" y="5167417"/>
              <a:ext cx="2288" cy="4554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3" name="Straight Arrow Connector 22"/>
            <p:cNvCxnSpPr>
              <a:stCxn id="12" idx="2"/>
            </p:cNvCxnSpPr>
            <p:nvPr/>
          </p:nvCxnSpPr>
          <p:spPr bwMode="auto">
            <a:xfrm flipH="1">
              <a:off x="6549713" y="5167420"/>
              <a:ext cx="1" cy="45884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 rot="1050478">
            <a:off x="5871524" y="3589825"/>
            <a:ext cx="2489191" cy="10156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Analytics Projects will be on the </a:t>
            </a:r>
            <a:r>
              <a:rPr lang="en-US" sz="1500" dirty="0" smtClean="0"/>
              <a:t>Analytics CoE Portfolio </a:t>
            </a:r>
            <a:r>
              <a:rPr lang="en-US" sz="1500" dirty="0"/>
              <a:t>only if they fit</a:t>
            </a:r>
          </a:p>
          <a:p>
            <a:pPr algn="ctr"/>
            <a:r>
              <a:rPr lang="en-US" sz="1500" dirty="0"/>
              <a:t> with the Strategy </a:t>
            </a:r>
          </a:p>
        </p:txBody>
      </p:sp>
      <p:sp>
        <p:nvSpPr>
          <p:cNvPr id="25" name="Title 4"/>
          <p:cNvSpPr txBox="1">
            <a:spLocks/>
          </p:cNvSpPr>
          <p:nvPr/>
        </p:nvSpPr>
        <p:spPr>
          <a:xfrm>
            <a:off x="1386550" y="-41822"/>
            <a:ext cx="6004850" cy="39211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 smtClean="0"/>
              <a:t>Analytics Strategy   - </a:t>
            </a:r>
            <a:r>
              <a:rPr lang="en-US" sz="3600" dirty="0" smtClean="0"/>
              <a:t>How we are going to do 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68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06770" y="133350"/>
            <a:ext cx="8892480" cy="4876800"/>
            <a:chOff x="106770" y="133350"/>
            <a:chExt cx="8892480" cy="4876800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45" y="133350"/>
              <a:ext cx="8826731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06770" y="133350"/>
              <a:ext cx="88924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IN" dirty="0" smtClean="0"/>
                <a:t>Analytics Strategy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3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655"/>
            <a:ext cx="8686800" cy="50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-519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7500"/>
            <a:ext cx="8229600" cy="49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150"/>
            <a:ext cx="876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903"/>
            <a:ext cx="8915400" cy="50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38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8839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76</Words>
  <Application>Microsoft Office PowerPoint</Application>
  <PresentationFormat>On-screen Show (16:9)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Euro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Naresh</dc:creator>
  <cp:lastModifiedBy>Pendse, Sachin S</cp:lastModifiedBy>
  <cp:revision>49</cp:revision>
  <dcterms:created xsi:type="dcterms:W3CDTF">2016-09-13T14:16:51Z</dcterms:created>
  <dcterms:modified xsi:type="dcterms:W3CDTF">2017-06-19T10:32:48Z</dcterms:modified>
</cp:coreProperties>
</file>