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4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Name_regular_font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030386"/>
            <a:ext cx="7791450" cy="6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logo_on_blue_widescreen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70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Name_regular_font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030386"/>
            <a:ext cx="7791450" cy="6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gid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512235"/>
            <a:ext cx="3327400" cy="444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 Blu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_on_blue_widescreen-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83"/>
            <a:ext cx="9144000" cy="55118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599435"/>
            <a:ext cx="8115300" cy="1505964"/>
          </a:xfrm>
          <a:prstGeom prst="rect">
            <a:avLst/>
          </a:prstGeom>
        </p:spPr>
        <p:txBody>
          <a:bodyPr anchor="t" anchorCtr="0"/>
          <a:lstStyle>
            <a:lvl1pPr algn="ctr">
              <a:defRPr sz="44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pic>
        <p:nvPicPr>
          <p:cNvPr id="6" name="Picture 3" descr="Lines_thin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Name_regular_font.t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030386"/>
            <a:ext cx="7791450" cy="6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41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 Whit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3599435"/>
            <a:ext cx="8115300" cy="1505964"/>
          </a:xfrm>
          <a:prstGeom prst="rect">
            <a:avLst/>
          </a:prstGeom>
        </p:spPr>
        <p:txBody>
          <a:bodyPr anchor="t" anchorCtr="0"/>
          <a:lstStyle>
            <a:lvl1pPr algn="ctr">
              <a:defRPr sz="4400" b="1" i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pic>
        <p:nvPicPr>
          <p:cNvPr id="7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Name_regular_font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030386"/>
            <a:ext cx="7791450" cy="63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logo_on_white_widescreen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283"/>
            <a:ext cx="9144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25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954184"/>
          </a:xfrm>
          <a:prstGeom prst="rect">
            <a:avLst/>
          </a:prstGeom>
          <a:solidFill>
            <a:srgbClr val="2485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1" descr="Lines_thick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4185"/>
            <a:ext cx="9144000" cy="91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3045269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1"/>
            <a:ext cx="9144000" cy="6485467"/>
          </a:xfrm>
          <a:prstGeom prst="rect">
            <a:avLst/>
          </a:prstGeom>
          <a:solidFill>
            <a:srgbClr val="6C18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411148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1"/>
            <a:ext cx="9144000" cy="648546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206750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Lines_thick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4185"/>
            <a:ext cx="9144000" cy="91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E4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rgbClr val="000E41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358307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2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Purp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3614717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1586" y="1645904"/>
            <a:ext cx="8229600" cy="1022547"/>
          </a:xfrm>
          <a:prstGeom prst="rect">
            <a:avLst/>
          </a:prstGeom>
        </p:spPr>
        <p:txBody>
          <a:bodyPr anchor="t" anchorCtr="0"/>
          <a:lstStyle>
            <a:lvl1pPr algn="l">
              <a:defRPr sz="5400" b="1" i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1586" y="2679878"/>
            <a:ext cx="8229600" cy="736463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3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81586" y="3632112"/>
            <a:ext cx="8229600" cy="600801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1586" y="4396769"/>
            <a:ext cx="8229600" cy="1233567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i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Subject (optional)</a:t>
            </a:r>
          </a:p>
        </p:txBody>
      </p:sp>
    </p:spTree>
    <p:extLst>
      <p:ext uri="{BB962C8B-B14F-4D97-AF65-F5344CB8AC3E}">
        <p14:creationId xmlns:p14="http://schemas.microsoft.com/office/powerpoint/2010/main" val="2969790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468"/>
            <a:ext cx="9144000" cy="1138239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000E41"/>
              </a:solidFill>
            </a:endParaRPr>
          </a:p>
        </p:txBody>
      </p:sp>
      <p:pic>
        <p:nvPicPr>
          <p:cNvPr id="6" name="Picture 1" descr="Rectangles_left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" y="5840591"/>
            <a:ext cx="19843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218541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Supporting Statement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536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8468"/>
            <a:ext cx="9144000" cy="1138239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dirty="0">
              <a:solidFill>
                <a:srgbClr val="000E41"/>
              </a:solidFill>
            </a:endParaRPr>
          </a:p>
        </p:txBody>
      </p:sp>
      <p:pic>
        <p:nvPicPr>
          <p:cNvPr id="9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Supporting Statement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218541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93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0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489477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3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Statement</a:t>
            </a:r>
          </a:p>
          <a:p>
            <a:pPr lvl="1"/>
            <a:r>
              <a:rPr lang="en-US" dirty="0" smtClean="0"/>
              <a:t>Supporting Statement</a:t>
            </a:r>
          </a:p>
          <a:p>
            <a:pPr lvl="2"/>
            <a:r>
              <a:rPr lang="en-US" dirty="0" smtClean="0"/>
              <a:t>Level 3</a:t>
            </a:r>
          </a:p>
          <a:p>
            <a:pPr lvl="3"/>
            <a:r>
              <a:rPr lang="en-US" dirty="0" smtClean="0"/>
              <a:t>Level 4</a:t>
            </a:r>
          </a:p>
          <a:p>
            <a:pPr lvl="4"/>
            <a:r>
              <a:rPr lang="en-US" dirty="0" smtClean="0"/>
              <a:t>Level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el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Rectangles_left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" y="5840591"/>
            <a:ext cx="19843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476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el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rectangles_bottom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9553"/>
            <a:ext cx="9144000" cy="323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376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6logo_lockup_COLOR_201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6011333"/>
            <a:ext cx="8102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logo_on_blue_widescreen-0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213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losing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Lines_thin.t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8519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6logo_lockup_COLOR_201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6011333"/>
            <a:ext cx="8102600" cy="47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gid_log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512235"/>
            <a:ext cx="3327400" cy="444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61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3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3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FD61-C5A8-4573-A4CC-C34E0A1F2EF2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D1226-D11F-45B3-8097-872FBDC5E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7.wmf"/><Relationship Id="rId4" Type="http://schemas.openxmlformats.org/officeDocument/2006/relationships/package" Target="../embeddings/Microsoft_Word_Document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0575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rebuchet MS" panose="020B0603020202020204" pitchFamily="34" charset="0"/>
              </a:rPr>
              <a:t>Pareto NBD Model</a:t>
            </a:r>
            <a:br>
              <a:rPr lang="en-US" dirty="0" smtClean="0">
                <a:latin typeface="Trebuchet MS" panose="020B0603020202020204" pitchFamily="34" charset="0"/>
              </a:rPr>
            </a:br>
            <a:r>
              <a:rPr lang="en-US" sz="2000" dirty="0" smtClean="0">
                <a:latin typeface="Trebuchet MS" panose="020B0603020202020204" pitchFamily="34" charset="0"/>
              </a:rPr>
              <a:t>July 2015</a:t>
            </a:r>
            <a:endParaRPr lang="en-US" sz="2000" dirty="0">
              <a:latin typeface="Trebuchet MS" panose="020B0603020202020204" pitchFamily="34" charset="0"/>
            </a:endParaRPr>
          </a:p>
        </p:txBody>
      </p:sp>
      <p:pic>
        <p:nvPicPr>
          <p:cNvPr id="4" name="Picture 4" descr="gid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80795" y="368299"/>
            <a:ext cx="2982410" cy="2983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Lines_thin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4895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Name_regular_font.ti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69170" y="6048375"/>
            <a:ext cx="6694590" cy="41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05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Background and Approach: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6477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Used for Customer life time value (LTV) prediction by providing the best  informed  guess about a particular customer’s future purchasing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Many approaches use a two step scheme for this estimation: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Forecast the future number of Transactions of each individual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Then, estimate the individual average profit per transaction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rebuchet MS" panose="020B0603020202020204" pitchFamily="34" charset="0"/>
              </a:rPr>
              <a:t>Computation of the probability that a particular customer is still “active”, given information about his past behavior and the parameter estimates</a:t>
            </a:r>
          </a:p>
          <a:p>
            <a:pPr lvl="1"/>
            <a:endParaRPr lang="en-US" sz="1400" dirty="0" smtClean="0">
              <a:latin typeface="Trebuchet MS" panose="020B0603020202020204" pitchFamily="34" charset="0"/>
            </a:endParaRPr>
          </a:p>
        </p:txBody>
      </p:sp>
      <p:pic>
        <p:nvPicPr>
          <p:cNvPr id="8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encrypted-tbn1.gstatic.com/images?q=tbn:ANd9GcQSjBfDTUwfLE1J0OHLTLB04xOHM2nry2gcUogIJ5VcIzJPB66lbLGKSZx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0572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1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Underlying Assumptions of the Model: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935734"/>
            <a:ext cx="8153400" cy="328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Trebuchet MS" panose="020B0603020202020204" pitchFamily="34" charset="0"/>
              </a:rPr>
              <a:t>The Pareto/NBD model is based on five assumptions: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latin typeface="Trebuchet MS" panose="020B0603020202020204" pitchFamily="34" charset="0"/>
              </a:rPr>
              <a:t>While active, the number of transactions made by a customer in a time period of length </a:t>
            </a:r>
            <a:r>
              <a:rPr lang="en-US" sz="1400" b="1" dirty="0" smtClean="0">
                <a:latin typeface="Trebuchet MS" panose="020B0603020202020204" pitchFamily="34" charset="0"/>
              </a:rPr>
              <a:t>t</a:t>
            </a:r>
            <a:r>
              <a:rPr lang="en-US" sz="1400" dirty="0" smtClean="0">
                <a:latin typeface="Trebuchet MS" panose="020B0603020202020204" pitchFamily="34" charset="0"/>
              </a:rPr>
              <a:t> is distributed Poisson with mean </a:t>
            </a:r>
            <a:r>
              <a:rPr lang="el-GR" sz="1400" b="1" dirty="0" smtClean="0">
                <a:latin typeface="Trebuchet MS" panose="020B0603020202020204" pitchFamily="34" charset="0"/>
              </a:rPr>
              <a:t>λ</a:t>
            </a:r>
            <a:r>
              <a:rPr lang="en-US" sz="1400" b="1" dirty="0" smtClean="0">
                <a:latin typeface="Trebuchet MS" panose="020B0603020202020204" pitchFamily="34" charset="0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latin typeface="Trebuchet MS" panose="020B0603020202020204" pitchFamily="34" charset="0"/>
              </a:rPr>
              <a:t>Heterogeneity in the transaction rate </a:t>
            </a:r>
            <a:r>
              <a:rPr lang="el-GR" sz="1400" b="1" dirty="0" smtClean="0">
                <a:latin typeface="Trebuchet MS" panose="020B0603020202020204" pitchFamily="34" charset="0"/>
              </a:rPr>
              <a:t>λ</a:t>
            </a:r>
            <a:r>
              <a:rPr lang="en-US" sz="1400" b="1" dirty="0" smtClean="0">
                <a:latin typeface="Trebuchet MS" panose="020B0603020202020204" pitchFamily="34" charset="0"/>
              </a:rPr>
              <a:t> </a:t>
            </a:r>
            <a:r>
              <a:rPr lang="en-US" sz="1400" dirty="0" smtClean="0">
                <a:latin typeface="Trebuchet MS" panose="020B0603020202020204" pitchFamily="34" charset="0"/>
              </a:rPr>
              <a:t>across customers follows a gamma distribution with shape parameter </a:t>
            </a:r>
            <a:r>
              <a:rPr lang="en-US" sz="1400" b="1" dirty="0" smtClean="0">
                <a:latin typeface="Trebuchet MS" panose="020B0603020202020204" pitchFamily="34" charset="0"/>
              </a:rPr>
              <a:t>r</a:t>
            </a:r>
            <a:r>
              <a:rPr lang="en-US" sz="1400" dirty="0" smtClean="0">
                <a:latin typeface="Trebuchet MS" panose="020B0603020202020204" pitchFamily="34" charset="0"/>
              </a:rPr>
              <a:t> and scale parameter </a:t>
            </a:r>
            <a:r>
              <a:rPr lang="el-GR" sz="1400" b="1" dirty="0" smtClean="0">
                <a:latin typeface="Trebuchet MS" panose="020B0603020202020204" pitchFamily="34" charset="0"/>
              </a:rPr>
              <a:t>α</a:t>
            </a:r>
            <a:endParaRPr lang="en-US" sz="1400" b="1" dirty="0" smtClean="0">
              <a:latin typeface="Trebuchet MS" panose="020B0603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latin typeface="Trebuchet MS" panose="020B0603020202020204" pitchFamily="34" charset="0"/>
              </a:rPr>
              <a:t>Each customer has an unobserved “lifetime” of length  </a:t>
            </a:r>
            <a:r>
              <a:rPr lang="el-GR" sz="1400" dirty="0" smtClean="0">
                <a:latin typeface="Trebuchet MS" panose="020B0603020202020204" pitchFamily="34" charset="0"/>
              </a:rPr>
              <a:t>τ</a:t>
            </a:r>
            <a:r>
              <a:rPr lang="en-US" sz="1400" dirty="0" smtClean="0">
                <a:latin typeface="Trebuchet MS" panose="020B0603020202020204" pitchFamily="34" charset="0"/>
              </a:rPr>
              <a:t> . This point at which the customer becomes inactive is distributed exponential with dropout rate  </a:t>
            </a:r>
            <a:r>
              <a:rPr lang="el-GR" sz="1400" dirty="0" smtClean="0">
                <a:latin typeface="Trebuchet MS" panose="020B0603020202020204" pitchFamily="34" charset="0"/>
              </a:rPr>
              <a:t>μ</a:t>
            </a:r>
            <a:r>
              <a:rPr lang="en-US" sz="1400" dirty="0" smtClean="0">
                <a:latin typeface="Trebuchet MS" panose="020B0603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latin typeface="Trebuchet MS" panose="020B0603020202020204" pitchFamily="34" charset="0"/>
              </a:rPr>
              <a:t>Heterogeneity in dropout rates across customers follows a gamma distribution with shape parameter </a:t>
            </a:r>
            <a:r>
              <a:rPr lang="en-US" sz="1400" b="1" dirty="0" smtClean="0">
                <a:latin typeface="Trebuchet MS" panose="020B0603020202020204" pitchFamily="34" charset="0"/>
              </a:rPr>
              <a:t>s</a:t>
            </a:r>
            <a:r>
              <a:rPr lang="en-US" sz="1400" dirty="0" smtClean="0">
                <a:latin typeface="Trebuchet MS" panose="020B0603020202020204" pitchFamily="34" charset="0"/>
              </a:rPr>
              <a:t> and scale parameter </a:t>
            </a:r>
            <a:r>
              <a:rPr lang="el-GR" sz="1400" b="1" dirty="0" smtClean="0">
                <a:latin typeface="Trebuchet MS" panose="020B0603020202020204" pitchFamily="34" charset="0"/>
              </a:rPr>
              <a:t>β</a:t>
            </a:r>
            <a:r>
              <a:rPr lang="en-US" sz="1400" dirty="0" smtClean="0">
                <a:latin typeface="Trebuchet MS" panose="020B0603020202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latin typeface="Trebuchet MS" panose="020B0603020202020204" pitchFamily="34" charset="0"/>
              </a:rPr>
              <a:t>The transaction rate </a:t>
            </a:r>
            <a:r>
              <a:rPr lang="el-GR" sz="1400" b="1" dirty="0" smtClean="0">
                <a:latin typeface="Trebuchet MS" panose="020B0603020202020204" pitchFamily="34" charset="0"/>
              </a:rPr>
              <a:t>λ</a:t>
            </a:r>
            <a:r>
              <a:rPr lang="en-US" sz="1400" b="1" dirty="0" smtClean="0">
                <a:latin typeface="Trebuchet MS" panose="020B0603020202020204" pitchFamily="34" charset="0"/>
              </a:rPr>
              <a:t> </a:t>
            </a:r>
            <a:r>
              <a:rPr lang="en-US" sz="1400" dirty="0" smtClean="0">
                <a:latin typeface="Trebuchet MS" panose="020B0603020202020204" pitchFamily="34" charset="0"/>
              </a:rPr>
              <a:t>and the dropout rate</a:t>
            </a:r>
            <a:r>
              <a:rPr lang="en-US" sz="1400" b="1" dirty="0" smtClean="0">
                <a:latin typeface="Trebuchet MS" panose="020B0603020202020204" pitchFamily="34" charset="0"/>
              </a:rPr>
              <a:t> </a:t>
            </a:r>
            <a:r>
              <a:rPr lang="el-GR" sz="1400" b="1" dirty="0" smtClean="0">
                <a:latin typeface="Trebuchet MS" panose="020B0603020202020204" pitchFamily="34" charset="0"/>
              </a:rPr>
              <a:t>μ</a:t>
            </a:r>
            <a:r>
              <a:rPr lang="en-US" sz="1400" b="1" dirty="0" smtClean="0">
                <a:latin typeface="Trebuchet MS" panose="020B0603020202020204" pitchFamily="34" charset="0"/>
              </a:rPr>
              <a:t> </a:t>
            </a:r>
            <a:r>
              <a:rPr lang="en-US" sz="1400" dirty="0" smtClean="0">
                <a:latin typeface="Trebuchet MS" panose="020B0603020202020204" pitchFamily="34" charset="0"/>
              </a:rPr>
              <a:t>vary independently across customers</a:t>
            </a:r>
            <a:endParaRPr 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3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panose="020B0603020202020204" pitchFamily="34" charset="0"/>
              </a:rPr>
              <a:t>Mathematical formulation of the Model: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914400"/>
            <a:ext cx="602075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714603"/>
              </p:ext>
            </p:extLst>
          </p:nvPr>
        </p:nvGraphicFramePr>
        <p:xfrm>
          <a:off x="7154333" y="4648200"/>
          <a:ext cx="1837267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showAsIcon="1" r:id="rId4" imgW="914400" imgH="771480" progId="Word.Document.12">
                  <p:embed/>
                </p:oleObj>
              </mc:Choice>
              <mc:Fallback>
                <p:oleObj name="Document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54333" y="4648200"/>
                        <a:ext cx="1837267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5562600"/>
            <a:ext cx="79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rebuchet MS" panose="020B0603020202020204" pitchFamily="34" charset="0"/>
              </a:rPr>
              <a:t>For Detailed literature review please go through the following link: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Trebuchet MS" panose="020B0603020202020204" pitchFamily="34" charset="0"/>
              </a:rPr>
              <a:t>http://brucehardie.com/notes/009/pareto_nbd_derivations_2005-11-05.pdf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Trebuchet MS" panose="020B0603020202020204" pitchFamily="34" charset="0"/>
              </a:rPr>
              <a:t>https://www.google.com.ar/url?sa=t&amp;rct=j&amp;q=&amp;esrc=s&amp;source=web&amp;cd=1&amp;cad=rja&amp;uact=8&amp;ved=0CCEQFjAA&amp;url=https%3A%2F%2Flirias.kuleuven.be%2Fbitstream%2F123456789%2F175502%2F1%2FKBI_0726.pdf&amp;ei=yW2-VKW8HYH5mAXOxoHwDQ&amp;usg=AFQjCNF9IKbZnY6yjMcx4SEzTuZDl37pMQ&amp;bvm=bv.83829542,d.dGY</a:t>
            </a:r>
            <a:endParaRPr lang="en-US" sz="1000" dirty="0">
              <a:latin typeface="Trebuchet MS" panose="020B0603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000" dirty="0" smtClean="0">
                <a:latin typeface="Trebuchet MS" panose="020B0603020202020204" pitchFamily="34" charset="0"/>
              </a:rPr>
              <a:t>http://www.brucehardie.com/notes/008/pareto_nbd_MATLAB.pdf</a:t>
            </a:r>
            <a:endParaRPr lang="en-US" sz="1000" dirty="0">
              <a:latin typeface="Trebuchet MS" panose="020B0603020202020204" pitchFamily="34" charset="0"/>
            </a:endParaRPr>
          </a:p>
        </p:txBody>
      </p:sp>
      <p:pic>
        <p:nvPicPr>
          <p:cNvPr id="9" name="Picture 3" descr="Lines_thin.tif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" descr="Rectangles_left.tif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05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 smtClean="0">
                <a:latin typeface="Trebuchet MS" panose="020B0603020202020204" pitchFamily="34" charset="0"/>
              </a:rPr>
              <a:t>Thank You</a:t>
            </a:r>
            <a:endParaRPr lang="en-US" sz="4000" dirty="0">
              <a:latin typeface="Trebuchet MS" panose="020B0603020202020204" pitchFamily="34" charset="0"/>
            </a:endParaRPr>
          </a:p>
        </p:txBody>
      </p:sp>
      <p:pic>
        <p:nvPicPr>
          <p:cNvPr id="4" name="Picture 3" descr="Lines_thin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91440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07088"/>
            <a:ext cx="24447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6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ing Copy May 4 2015vJo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Working Copy May 4 2015vJoe</Template>
  <TotalTime>51</TotalTime>
  <Words>231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Working Copy May 4 2015vJoe</vt:lpstr>
      <vt:lpstr>Microsoft Word Document</vt:lpstr>
      <vt:lpstr>Pareto NBD Model July 2015</vt:lpstr>
      <vt:lpstr>PowerPoint Presentation</vt:lpstr>
      <vt:lpstr>PowerPoint Presentation</vt:lpstr>
      <vt:lpstr>PowerPoint Presentation</vt:lpstr>
      <vt:lpstr>PowerPoint Presentation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Pareto NBD Model</dc:title>
  <dc:creator>Mithun Ghosh</dc:creator>
  <cp:lastModifiedBy>Mithun Ghosh</cp:lastModifiedBy>
  <cp:revision>11</cp:revision>
  <dcterms:created xsi:type="dcterms:W3CDTF">2015-07-03T05:14:03Z</dcterms:created>
  <dcterms:modified xsi:type="dcterms:W3CDTF">2015-07-03T06:05:21Z</dcterms:modified>
</cp:coreProperties>
</file>