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8" r:id="rId2"/>
    <p:sldId id="287" r:id="rId3"/>
    <p:sldId id="288" r:id="rId4"/>
    <p:sldId id="289" r:id="rId5"/>
    <p:sldId id="290" r:id="rId6"/>
    <p:sldId id="292" r:id="rId7"/>
    <p:sldId id="297" r:id="rId8"/>
    <p:sldId id="298" r:id="rId9"/>
    <p:sldId id="299" r:id="rId10"/>
    <p:sldId id="300" r:id="rId11"/>
    <p:sldId id="301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1"/>
    <a:srgbClr val="E7E7E7"/>
    <a:srgbClr val="2485ED"/>
    <a:srgbClr val="6C1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5" autoAdjust="0"/>
    <p:restoredTop sz="96801" autoAdjust="0"/>
  </p:normalViewPr>
  <p:slideViewPr>
    <p:cSldViewPr snapToGrid="0" snapToObjects="1">
      <p:cViewPr varScale="1">
        <p:scale>
          <a:sx n="120" d="100"/>
          <a:sy n="120" d="100"/>
        </p:scale>
        <p:origin x="137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CBAEE-2DF7-47F3-8A9B-D2474BBAAE5B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ED3BE7-3FD7-46A6-830F-B1445B24B796}">
      <dgm:prSet phldrT="[Text]"/>
      <dgm:spPr/>
      <dgm:t>
        <a:bodyPr/>
        <a:lstStyle/>
        <a:p>
          <a:r>
            <a:rPr lang="en-US" dirty="0"/>
            <a:t>Customer Satisfaction</a:t>
          </a:r>
        </a:p>
      </dgm:t>
    </dgm:pt>
    <dgm:pt modelId="{15EF4833-120D-480C-BB29-CFDF2F9390CE}" type="parTrans" cxnId="{C9BCF81B-CA78-4F9F-ADCA-B71CF62D5720}">
      <dgm:prSet/>
      <dgm:spPr/>
      <dgm:t>
        <a:bodyPr/>
        <a:lstStyle/>
        <a:p>
          <a:endParaRPr lang="en-US"/>
        </a:p>
      </dgm:t>
    </dgm:pt>
    <dgm:pt modelId="{C6737D2E-9834-441B-AC46-77CAF3561CF0}" type="sibTrans" cxnId="{C9BCF81B-CA78-4F9F-ADCA-B71CF62D5720}">
      <dgm:prSet/>
      <dgm:spPr/>
      <dgm:t>
        <a:bodyPr/>
        <a:lstStyle/>
        <a:p>
          <a:endParaRPr lang="en-US"/>
        </a:p>
      </dgm:t>
    </dgm:pt>
    <dgm:pt modelId="{E7DF8DF4-42A6-4E94-A78A-FB85CFF2FEF3}">
      <dgm:prSet phldrT="[Text]"/>
      <dgm:spPr/>
      <dgm:t>
        <a:bodyPr/>
        <a:lstStyle/>
        <a:p>
          <a:r>
            <a:rPr lang="en-US" dirty="0"/>
            <a:t>Website Experience</a:t>
          </a:r>
        </a:p>
      </dgm:t>
    </dgm:pt>
    <dgm:pt modelId="{FA6C2A5A-5B89-4004-8FA7-86098C843554}" type="parTrans" cxnId="{D560F63C-C5A3-4E32-9C47-E0CF0C68AB19}">
      <dgm:prSet/>
      <dgm:spPr/>
      <dgm:t>
        <a:bodyPr/>
        <a:lstStyle/>
        <a:p>
          <a:endParaRPr lang="en-US"/>
        </a:p>
      </dgm:t>
    </dgm:pt>
    <dgm:pt modelId="{D5FC0D2C-5438-4DCF-B90C-FF8BFD74BB4C}" type="sibTrans" cxnId="{D560F63C-C5A3-4E32-9C47-E0CF0C68AB19}">
      <dgm:prSet/>
      <dgm:spPr/>
      <dgm:t>
        <a:bodyPr/>
        <a:lstStyle/>
        <a:p>
          <a:endParaRPr lang="en-US"/>
        </a:p>
      </dgm:t>
    </dgm:pt>
    <dgm:pt modelId="{CA8D7FD2-CF4E-43B3-B1DD-5B8EAB2AC83E}">
      <dgm:prSet phldrT="[Text]"/>
      <dgm:spPr/>
      <dgm:t>
        <a:bodyPr/>
        <a:lstStyle/>
        <a:p>
          <a:r>
            <a:rPr lang="en-US" dirty="0"/>
            <a:t>Store Experience</a:t>
          </a:r>
        </a:p>
      </dgm:t>
    </dgm:pt>
    <dgm:pt modelId="{1565865B-3B01-4D62-B68E-36D61D2511B7}" type="parTrans" cxnId="{E359AE1A-B57A-4813-9488-69202B59616B}">
      <dgm:prSet/>
      <dgm:spPr/>
      <dgm:t>
        <a:bodyPr/>
        <a:lstStyle/>
        <a:p>
          <a:endParaRPr lang="en-US"/>
        </a:p>
      </dgm:t>
    </dgm:pt>
    <dgm:pt modelId="{DA3B18F5-94F5-495C-94E2-26C8DCC4C494}" type="sibTrans" cxnId="{E359AE1A-B57A-4813-9488-69202B59616B}">
      <dgm:prSet/>
      <dgm:spPr/>
      <dgm:t>
        <a:bodyPr/>
        <a:lstStyle/>
        <a:p>
          <a:endParaRPr lang="en-US"/>
        </a:p>
      </dgm:t>
    </dgm:pt>
    <dgm:pt modelId="{7F515F4C-94F4-400F-9AA8-213DEBF2FD50}">
      <dgm:prSet phldrT="[Text]"/>
      <dgm:spPr/>
      <dgm:t>
        <a:bodyPr/>
        <a:lstStyle/>
        <a:p>
          <a:r>
            <a:rPr lang="en-US" dirty="0"/>
            <a:t>Delivery Experience</a:t>
          </a:r>
        </a:p>
      </dgm:t>
    </dgm:pt>
    <dgm:pt modelId="{59656F79-92EB-497E-9D72-DD04C8A12611}" type="parTrans" cxnId="{3DAFFEDA-E78D-43C7-86AB-1FD01EC6FAF6}">
      <dgm:prSet/>
      <dgm:spPr/>
      <dgm:t>
        <a:bodyPr/>
        <a:lstStyle/>
        <a:p>
          <a:endParaRPr lang="en-US"/>
        </a:p>
      </dgm:t>
    </dgm:pt>
    <dgm:pt modelId="{3C9B7AB4-F40B-4B5F-9A7E-7BEAADCDFF8D}" type="sibTrans" cxnId="{3DAFFEDA-E78D-43C7-86AB-1FD01EC6FAF6}">
      <dgm:prSet/>
      <dgm:spPr/>
      <dgm:t>
        <a:bodyPr/>
        <a:lstStyle/>
        <a:p>
          <a:endParaRPr lang="en-US"/>
        </a:p>
      </dgm:t>
    </dgm:pt>
    <dgm:pt modelId="{0C80835C-BADD-41A2-9215-7BCE4554C215}">
      <dgm:prSet phldrT="[Text]"/>
      <dgm:spPr/>
      <dgm:t>
        <a:bodyPr/>
        <a:lstStyle/>
        <a:p>
          <a:r>
            <a:rPr lang="en-US" dirty="0"/>
            <a:t>Product Experience</a:t>
          </a:r>
        </a:p>
      </dgm:t>
    </dgm:pt>
    <dgm:pt modelId="{9E5EE7E9-7013-4C8B-982A-3E90EF5FBABD}" type="parTrans" cxnId="{D1BF2BF9-4122-457B-B1B7-B0C9B1651CC7}">
      <dgm:prSet/>
      <dgm:spPr/>
      <dgm:t>
        <a:bodyPr/>
        <a:lstStyle/>
        <a:p>
          <a:endParaRPr lang="en-US"/>
        </a:p>
      </dgm:t>
    </dgm:pt>
    <dgm:pt modelId="{FB90F7CE-C34E-48F2-AEF7-1E4918ACA936}" type="sibTrans" cxnId="{D1BF2BF9-4122-457B-B1B7-B0C9B1651CC7}">
      <dgm:prSet/>
      <dgm:spPr/>
      <dgm:t>
        <a:bodyPr/>
        <a:lstStyle/>
        <a:p>
          <a:endParaRPr lang="en-US"/>
        </a:p>
      </dgm:t>
    </dgm:pt>
    <dgm:pt modelId="{B5B90F96-937A-418D-8339-F04FDA4C2DD3}" type="pres">
      <dgm:prSet presAssocID="{AC6CBAEE-2DF7-47F3-8A9B-D2474BBAAE5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C32B52-DA78-459F-AB48-708802F95A70}" type="pres">
      <dgm:prSet presAssocID="{B6ED3BE7-3FD7-46A6-830F-B1445B24B796}" presName="centerShape" presStyleLbl="node0" presStyleIdx="0" presStyleCnt="1" custLinFactNeighborY="-2202"/>
      <dgm:spPr/>
    </dgm:pt>
    <dgm:pt modelId="{D8C4FE7F-F9E3-455B-9774-A629C8CC5C35}" type="pres">
      <dgm:prSet presAssocID="{E7DF8DF4-42A6-4E94-A78A-FB85CFF2FEF3}" presName="node" presStyleLbl="node1" presStyleIdx="0" presStyleCnt="4">
        <dgm:presLayoutVars>
          <dgm:bulletEnabled val="1"/>
        </dgm:presLayoutVars>
      </dgm:prSet>
      <dgm:spPr/>
    </dgm:pt>
    <dgm:pt modelId="{3690E6B8-A5EC-4F09-ADFF-81FE1B76B544}" type="pres">
      <dgm:prSet presAssocID="{E7DF8DF4-42A6-4E94-A78A-FB85CFF2FEF3}" presName="dummy" presStyleCnt="0"/>
      <dgm:spPr/>
    </dgm:pt>
    <dgm:pt modelId="{02713D48-6827-4853-A988-6CE3418B9D16}" type="pres">
      <dgm:prSet presAssocID="{D5FC0D2C-5438-4DCF-B90C-FF8BFD74BB4C}" presName="sibTrans" presStyleLbl="sibTrans2D1" presStyleIdx="0" presStyleCnt="4"/>
      <dgm:spPr/>
    </dgm:pt>
    <dgm:pt modelId="{2EF9845E-6EA7-45BA-AF56-BFCD97486ED6}" type="pres">
      <dgm:prSet presAssocID="{CA8D7FD2-CF4E-43B3-B1DD-5B8EAB2AC83E}" presName="node" presStyleLbl="node1" presStyleIdx="1" presStyleCnt="4">
        <dgm:presLayoutVars>
          <dgm:bulletEnabled val="1"/>
        </dgm:presLayoutVars>
      </dgm:prSet>
      <dgm:spPr/>
    </dgm:pt>
    <dgm:pt modelId="{8AB8DABE-8915-479A-A9A9-AE7041716A1E}" type="pres">
      <dgm:prSet presAssocID="{CA8D7FD2-CF4E-43B3-B1DD-5B8EAB2AC83E}" presName="dummy" presStyleCnt="0"/>
      <dgm:spPr/>
    </dgm:pt>
    <dgm:pt modelId="{403A2DB6-E0EE-494B-B3BB-E94587E3C510}" type="pres">
      <dgm:prSet presAssocID="{DA3B18F5-94F5-495C-94E2-26C8DCC4C494}" presName="sibTrans" presStyleLbl="sibTrans2D1" presStyleIdx="1" presStyleCnt="4"/>
      <dgm:spPr/>
    </dgm:pt>
    <dgm:pt modelId="{C06061B5-9C7E-4700-8ECB-8C56436C450B}" type="pres">
      <dgm:prSet presAssocID="{7F515F4C-94F4-400F-9AA8-213DEBF2FD50}" presName="node" presStyleLbl="node1" presStyleIdx="2" presStyleCnt="4">
        <dgm:presLayoutVars>
          <dgm:bulletEnabled val="1"/>
        </dgm:presLayoutVars>
      </dgm:prSet>
      <dgm:spPr/>
    </dgm:pt>
    <dgm:pt modelId="{321990F7-0A4F-485A-9168-0A0405BFAC7A}" type="pres">
      <dgm:prSet presAssocID="{7F515F4C-94F4-400F-9AA8-213DEBF2FD50}" presName="dummy" presStyleCnt="0"/>
      <dgm:spPr/>
    </dgm:pt>
    <dgm:pt modelId="{27A0BDD6-CB78-40A4-A626-520121638363}" type="pres">
      <dgm:prSet presAssocID="{3C9B7AB4-F40B-4B5F-9A7E-7BEAADCDFF8D}" presName="sibTrans" presStyleLbl="sibTrans2D1" presStyleIdx="2" presStyleCnt="4"/>
      <dgm:spPr/>
    </dgm:pt>
    <dgm:pt modelId="{654FB8F3-9579-4C0F-92F0-D2964E3F06F0}" type="pres">
      <dgm:prSet presAssocID="{0C80835C-BADD-41A2-9215-7BCE4554C215}" presName="node" presStyleLbl="node1" presStyleIdx="3" presStyleCnt="4">
        <dgm:presLayoutVars>
          <dgm:bulletEnabled val="1"/>
        </dgm:presLayoutVars>
      </dgm:prSet>
      <dgm:spPr/>
    </dgm:pt>
    <dgm:pt modelId="{81CF8A73-7E07-4293-BDB9-1EBAD5DBF01F}" type="pres">
      <dgm:prSet presAssocID="{0C80835C-BADD-41A2-9215-7BCE4554C215}" presName="dummy" presStyleCnt="0"/>
      <dgm:spPr/>
    </dgm:pt>
    <dgm:pt modelId="{2E976079-7A50-453B-8F0E-E99E97D89F38}" type="pres">
      <dgm:prSet presAssocID="{FB90F7CE-C34E-48F2-AEF7-1E4918ACA936}" presName="sibTrans" presStyleLbl="sibTrans2D1" presStyleIdx="3" presStyleCnt="4"/>
      <dgm:spPr/>
    </dgm:pt>
  </dgm:ptLst>
  <dgm:cxnLst>
    <dgm:cxn modelId="{E359AE1A-B57A-4813-9488-69202B59616B}" srcId="{B6ED3BE7-3FD7-46A6-830F-B1445B24B796}" destId="{CA8D7FD2-CF4E-43B3-B1DD-5B8EAB2AC83E}" srcOrd="1" destOrd="0" parTransId="{1565865B-3B01-4D62-B68E-36D61D2511B7}" sibTransId="{DA3B18F5-94F5-495C-94E2-26C8DCC4C494}"/>
    <dgm:cxn modelId="{C9BCF81B-CA78-4F9F-ADCA-B71CF62D5720}" srcId="{AC6CBAEE-2DF7-47F3-8A9B-D2474BBAAE5B}" destId="{B6ED3BE7-3FD7-46A6-830F-B1445B24B796}" srcOrd="0" destOrd="0" parTransId="{15EF4833-120D-480C-BB29-CFDF2F9390CE}" sibTransId="{C6737D2E-9834-441B-AC46-77CAF3561CF0}"/>
    <dgm:cxn modelId="{3E7F1933-1ED8-4814-8865-1D56C137EF7C}" type="presOf" srcId="{DA3B18F5-94F5-495C-94E2-26C8DCC4C494}" destId="{403A2DB6-E0EE-494B-B3BB-E94587E3C510}" srcOrd="0" destOrd="0" presId="urn:microsoft.com/office/officeart/2005/8/layout/radial6"/>
    <dgm:cxn modelId="{D560F63C-C5A3-4E32-9C47-E0CF0C68AB19}" srcId="{B6ED3BE7-3FD7-46A6-830F-B1445B24B796}" destId="{E7DF8DF4-42A6-4E94-A78A-FB85CFF2FEF3}" srcOrd="0" destOrd="0" parTransId="{FA6C2A5A-5B89-4004-8FA7-86098C843554}" sibTransId="{D5FC0D2C-5438-4DCF-B90C-FF8BFD74BB4C}"/>
    <dgm:cxn modelId="{D8051448-D775-4443-8845-B6BEF74422B2}" type="presOf" srcId="{E7DF8DF4-42A6-4E94-A78A-FB85CFF2FEF3}" destId="{D8C4FE7F-F9E3-455B-9774-A629C8CC5C35}" srcOrd="0" destOrd="0" presId="urn:microsoft.com/office/officeart/2005/8/layout/radial6"/>
    <dgm:cxn modelId="{A944FD4B-7AB8-43B8-ABF9-8D5C0944D382}" type="presOf" srcId="{D5FC0D2C-5438-4DCF-B90C-FF8BFD74BB4C}" destId="{02713D48-6827-4853-A988-6CE3418B9D16}" srcOrd="0" destOrd="0" presId="urn:microsoft.com/office/officeart/2005/8/layout/radial6"/>
    <dgm:cxn modelId="{0769DD52-8602-4F18-9D42-61DA0E3F6E06}" type="presOf" srcId="{AC6CBAEE-2DF7-47F3-8A9B-D2474BBAAE5B}" destId="{B5B90F96-937A-418D-8339-F04FDA4C2DD3}" srcOrd="0" destOrd="0" presId="urn:microsoft.com/office/officeart/2005/8/layout/radial6"/>
    <dgm:cxn modelId="{E4C1DF59-CFD1-43BC-9488-3D2ABC63E327}" type="presOf" srcId="{FB90F7CE-C34E-48F2-AEF7-1E4918ACA936}" destId="{2E976079-7A50-453B-8F0E-E99E97D89F38}" srcOrd="0" destOrd="0" presId="urn:microsoft.com/office/officeart/2005/8/layout/radial6"/>
    <dgm:cxn modelId="{BAA0DB89-8D72-4E29-A218-948B78C15235}" type="presOf" srcId="{3C9B7AB4-F40B-4B5F-9A7E-7BEAADCDFF8D}" destId="{27A0BDD6-CB78-40A4-A626-520121638363}" srcOrd="0" destOrd="0" presId="urn:microsoft.com/office/officeart/2005/8/layout/radial6"/>
    <dgm:cxn modelId="{B7FD5F8E-2BBD-4E4B-AE3D-6EB8D0A87FEE}" type="presOf" srcId="{CA8D7FD2-CF4E-43B3-B1DD-5B8EAB2AC83E}" destId="{2EF9845E-6EA7-45BA-AF56-BFCD97486ED6}" srcOrd="0" destOrd="0" presId="urn:microsoft.com/office/officeart/2005/8/layout/radial6"/>
    <dgm:cxn modelId="{25F8C7A6-A34D-4BE8-8ABB-EE3B58039AFD}" type="presOf" srcId="{0C80835C-BADD-41A2-9215-7BCE4554C215}" destId="{654FB8F3-9579-4C0F-92F0-D2964E3F06F0}" srcOrd="0" destOrd="0" presId="urn:microsoft.com/office/officeart/2005/8/layout/radial6"/>
    <dgm:cxn modelId="{57FDDDC2-E14E-4590-8EA0-4951353755AD}" type="presOf" srcId="{B6ED3BE7-3FD7-46A6-830F-B1445B24B796}" destId="{AFC32B52-DA78-459F-AB48-708802F95A70}" srcOrd="0" destOrd="0" presId="urn:microsoft.com/office/officeart/2005/8/layout/radial6"/>
    <dgm:cxn modelId="{3DAFFEDA-E78D-43C7-86AB-1FD01EC6FAF6}" srcId="{B6ED3BE7-3FD7-46A6-830F-B1445B24B796}" destId="{7F515F4C-94F4-400F-9AA8-213DEBF2FD50}" srcOrd="2" destOrd="0" parTransId="{59656F79-92EB-497E-9D72-DD04C8A12611}" sibTransId="{3C9B7AB4-F40B-4B5F-9A7E-7BEAADCDFF8D}"/>
    <dgm:cxn modelId="{227744DD-4A40-451F-8E35-58BD29E5B13F}" type="presOf" srcId="{7F515F4C-94F4-400F-9AA8-213DEBF2FD50}" destId="{C06061B5-9C7E-4700-8ECB-8C56436C450B}" srcOrd="0" destOrd="0" presId="urn:microsoft.com/office/officeart/2005/8/layout/radial6"/>
    <dgm:cxn modelId="{D1BF2BF9-4122-457B-B1B7-B0C9B1651CC7}" srcId="{B6ED3BE7-3FD7-46A6-830F-B1445B24B796}" destId="{0C80835C-BADD-41A2-9215-7BCE4554C215}" srcOrd="3" destOrd="0" parTransId="{9E5EE7E9-7013-4C8B-982A-3E90EF5FBABD}" sibTransId="{FB90F7CE-C34E-48F2-AEF7-1E4918ACA936}"/>
    <dgm:cxn modelId="{53197355-8960-4E1A-8B81-1640C38ABE11}" type="presParOf" srcId="{B5B90F96-937A-418D-8339-F04FDA4C2DD3}" destId="{AFC32B52-DA78-459F-AB48-708802F95A70}" srcOrd="0" destOrd="0" presId="urn:microsoft.com/office/officeart/2005/8/layout/radial6"/>
    <dgm:cxn modelId="{7B192AE6-96F1-414E-A864-5D0C7D750AB7}" type="presParOf" srcId="{B5B90F96-937A-418D-8339-F04FDA4C2DD3}" destId="{D8C4FE7F-F9E3-455B-9774-A629C8CC5C35}" srcOrd="1" destOrd="0" presId="urn:microsoft.com/office/officeart/2005/8/layout/radial6"/>
    <dgm:cxn modelId="{C2F204AE-829A-4532-B3F3-F70D9A149A87}" type="presParOf" srcId="{B5B90F96-937A-418D-8339-F04FDA4C2DD3}" destId="{3690E6B8-A5EC-4F09-ADFF-81FE1B76B544}" srcOrd="2" destOrd="0" presId="urn:microsoft.com/office/officeart/2005/8/layout/radial6"/>
    <dgm:cxn modelId="{58294017-3230-4079-A692-0B39E6201849}" type="presParOf" srcId="{B5B90F96-937A-418D-8339-F04FDA4C2DD3}" destId="{02713D48-6827-4853-A988-6CE3418B9D16}" srcOrd="3" destOrd="0" presId="urn:microsoft.com/office/officeart/2005/8/layout/radial6"/>
    <dgm:cxn modelId="{83232B07-BDAF-45CA-BDB9-BE47AC2AF2C0}" type="presParOf" srcId="{B5B90F96-937A-418D-8339-F04FDA4C2DD3}" destId="{2EF9845E-6EA7-45BA-AF56-BFCD97486ED6}" srcOrd="4" destOrd="0" presId="urn:microsoft.com/office/officeart/2005/8/layout/radial6"/>
    <dgm:cxn modelId="{C91F0768-77AA-4C2B-8F93-D4848F4415BC}" type="presParOf" srcId="{B5B90F96-937A-418D-8339-F04FDA4C2DD3}" destId="{8AB8DABE-8915-479A-A9A9-AE7041716A1E}" srcOrd="5" destOrd="0" presId="urn:microsoft.com/office/officeart/2005/8/layout/radial6"/>
    <dgm:cxn modelId="{32AAA786-D777-4930-AF12-0C21C26FC1CE}" type="presParOf" srcId="{B5B90F96-937A-418D-8339-F04FDA4C2DD3}" destId="{403A2DB6-E0EE-494B-B3BB-E94587E3C510}" srcOrd="6" destOrd="0" presId="urn:microsoft.com/office/officeart/2005/8/layout/radial6"/>
    <dgm:cxn modelId="{B306EC17-1B03-4746-8779-ECD01EF95611}" type="presParOf" srcId="{B5B90F96-937A-418D-8339-F04FDA4C2DD3}" destId="{C06061B5-9C7E-4700-8ECB-8C56436C450B}" srcOrd="7" destOrd="0" presId="urn:microsoft.com/office/officeart/2005/8/layout/radial6"/>
    <dgm:cxn modelId="{FEA4788D-3A21-4684-AA17-4D22C41BE9A0}" type="presParOf" srcId="{B5B90F96-937A-418D-8339-F04FDA4C2DD3}" destId="{321990F7-0A4F-485A-9168-0A0405BFAC7A}" srcOrd="8" destOrd="0" presId="urn:microsoft.com/office/officeart/2005/8/layout/radial6"/>
    <dgm:cxn modelId="{0D9E62CC-2F92-40D3-8E50-E5A39180D0C1}" type="presParOf" srcId="{B5B90F96-937A-418D-8339-F04FDA4C2DD3}" destId="{27A0BDD6-CB78-40A4-A626-520121638363}" srcOrd="9" destOrd="0" presId="urn:microsoft.com/office/officeart/2005/8/layout/radial6"/>
    <dgm:cxn modelId="{23912402-E054-4145-845F-B5DC424967E2}" type="presParOf" srcId="{B5B90F96-937A-418D-8339-F04FDA4C2DD3}" destId="{654FB8F3-9579-4C0F-92F0-D2964E3F06F0}" srcOrd="10" destOrd="0" presId="urn:microsoft.com/office/officeart/2005/8/layout/radial6"/>
    <dgm:cxn modelId="{10BCFF45-49D9-4339-BEEC-47A7CCE2D31D}" type="presParOf" srcId="{B5B90F96-937A-418D-8339-F04FDA4C2DD3}" destId="{81CF8A73-7E07-4293-BDB9-1EBAD5DBF01F}" srcOrd="11" destOrd="0" presId="urn:microsoft.com/office/officeart/2005/8/layout/radial6"/>
    <dgm:cxn modelId="{71CA34B1-1ACD-4C4A-A3BF-BC07BCFD73E5}" type="presParOf" srcId="{B5B90F96-937A-418D-8339-F04FDA4C2DD3}" destId="{2E976079-7A50-453B-8F0E-E99E97D89F3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76079-7A50-453B-8F0E-E99E97D89F38}">
      <dsp:nvSpPr>
        <dsp:cNvPr id="0" name=""/>
        <dsp:cNvSpPr/>
      </dsp:nvSpPr>
      <dsp:spPr>
        <a:xfrm>
          <a:off x="708809" y="332742"/>
          <a:ext cx="2219291" cy="2219291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BDD6-CB78-40A4-A626-520121638363}">
      <dsp:nvSpPr>
        <dsp:cNvPr id="0" name=""/>
        <dsp:cNvSpPr/>
      </dsp:nvSpPr>
      <dsp:spPr>
        <a:xfrm>
          <a:off x="708809" y="332742"/>
          <a:ext cx="2219291" cy="2219291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2DB6-E0EE-494B-B3BB-E94587E3C510}">
      <dsp:nvSpPr>
        <dsp:cNvPr id="0" name=""/>
        <dsp:cNvSpPr/>
      </dsp:nvSpPr>
      <dsp:spPr>
        <a:xfrm>
          <a:off x="708809" y="332742"/>
          <a:ext cx="2219291" cy="2219291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13D48-6827-4853-A988-6CE3418B9D16}">
      <dsp:nvSpPr>
        <dsp:cNvPr id="0" name=""/>
        <dsp:cNvSpPr/>
      </dsp:nvSpPr>
      <dsp:spPr>
        <a:xfrm>
          <a:off x="708809" y="332742"/>
          <a:ext cx="2219291" cy="2219291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32B52-DA78-459F-AB48-708802F95A70}">
      <dsp:nvSpPr>
        <dsp:cNvPr id="0" name=""/>
        <dsp:cNvSpPr/>
      </dsp:nvSpPr>
      <dsp:spPr>
        <a:xfrm>
          <a:off x="1307902" y="884100"/>
          <a:ext cx="1021105" cy="10211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Satisfaction</a:t>
          </a:r>
        </a:p>
      </dsp:txBody>
      <dsp:txXfrm>
        <a:off x="1457439" y="1033637"/>
        <a:ext cx="722031" cy="722031"/>
      </dsp:txXfrm>
    </dsp:sp>
    <dsp:sp modelId="{D8C4FE7F-F9E3-455B-9774-A629C8CC5C35}">
      <dsp:nvSpPr>
        <dsp:cNvPr id="0" name=""/>
        <dsp:cNvSpPr/>
      </dsp:nvSpPr>
      <dsp:spPr>
        <a:xfrm>
          <a:off x="1461068" y="1087"/>
          <a:ext cx="714773" cy="714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Website Experience</a:t>
          </a:r>
        </a:p>
      </dsp:txBody>
      <dsp:txXfrm>
        <a:off x="1565744" y="105763"/>
        <a:ext cx="505421" cy="505421"/>
      </dsp:txXfrm>
    </dsp:sp>
    <dsp:sp modelId="{2EF9845E-6EA7-45BA-AF56-BFCD97486ED6}">
      <dsp:nvSpPr>
        <dsp:cNvPr id="0" name=""/>
        <dsp:cNvSpPr/>
      </dsp:nvSpPr>
      <dsp:spPr>
        <a:xfrm>
          <a:off x="2544982" y="1085001"/>
          <a:ext cx="714773" cy="714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Store Experience</a:t>
          </a:r>
        </a:p>
      </dsp:txBody>
      <dsp:txXfrm>
        <a:off x="2649658" y="1189677"/>
        <a:ext cx="505421" cy="505421"/>
      </dsp:txXfrm>
    </dsp:sp>
    <dsp:sp modelId="{C06061B5-9C7E-4700-8ECB-8C56436C450B}">
      <dsp:nvSpPr>
        <dsp:cNvPr id="0" name=""/>
        <dsp:cNvSpPr/>
      </dsp:nvSpPr>
      <dsp:spPr>
        <a:xfrm>
          <a:off x="1461068" y="2168915"/>
          <a:ext cx="714773" cy="714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Delivery Experience</a:t>
          </a:r>
        </a:p>
      </dsp:txBody>
      <dsp:txXfrm>
        <a:off x="1565744" y="2273591"/>
        <a:ext cx="505421" cy="505421"/>
      </dsp:txXfrm>
    </dsp:sp>
    <dsp:sp modelId="{654FB8F3-9579-4C0F-92F0-D2964E3F06F0}">
      <dsp:nvSpPr>
        <dsp:cNvPr id="0" name=""/>
        <dsp:cNvSpPr/>
      </dsp:nvSpPr>
      <dsp:spPr>
        <a:xfrm>
          <a:off x="377154" y="1085001"/>
          <a:ext cx="714773" cy="714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Product Experience</a:t>
          </a:r>
        </a:p>
      </dsp:txBody>
      <dsp:txXfrm>
        <a:off x="481830" y="1189677"/>
        <a:ext cx="505421" cy="505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06B0-55B5-A94B-972C-DE525CA2EB25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B5B2-D6C0-A546-8F0A-27543F67F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7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FF39-401E-6444-B1F5-76F9F2BA9CD5}" type="datetime1">
              <a:rPr lang="en-US" smtClean="0"/>
              <a:t>4/28/2017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1B3-8F2F-8E4A-B255-8BA8EDCE8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521B3-8F2F-8E4A-B255-8BA8EDCE80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0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4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6" name="Picture 1" descr="Rectangles_lef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0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Statement</a:t>
            </a:r>
          </a:p>
          <a:p>
            <a:pPr lvl="1"/>
            <a:r>
              <a:rPr lang="en-US" dirty="0"/>
              <a:t>Supporting Statement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66208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915735"/>
            <a:ext cx="7410450" cy="1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4922799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1032933"/>
            <a:ext cx="7410450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8" y="5875869"/>
            <a:ext cx="7616919" cy="414867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0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214648"/>
            <a:ext cx="8377238" cy="338554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8221"/>
            <a:ext cx="3019425" cy="215444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8360" y="-23777"/>
            <a:ext cx="813052" cy="25711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4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5.xml"/><Relationship Id="rId7" Type="http://schemas.openxmlformats.org/officeDocument/2006/relationships/image" Target="../media/image12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image" Target="../media/image12.e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20.png"/><Relationship Id="rId3" Type="http://schemas.openxmlformats.org/officeDocument/2006/relationships/tags" Target="../tags/tag9.xml"/><Relationship Id="rId7" Type="http://schemas.openxmlformats.org/officeDocument/2006/relationships/image" Target="../media/image12.emf"/><Relationship Id="rId12" Type="http://schemas.microsoft.com/office/2007/relationships/diagramDrawing" Target="../diagrams/drawing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11" Type="http://schemas.openxmlformats.org/officeDocument/2006/relationships/diagramColors" Target="../diagrams/colors1.xml"/><Relationship Id="rId5" Type="http://schemas.openxmlformats.org/officeDocument/2006/relationships/notesSlide" Target="../notesSlides/notesSlide5.xml"/><Relationship Id="rId10" Type="http://schemas.openxmlformats.org/officeDocument/2006/relationships/diagramQuickStyle" Target="../diagrams/quickStyle1.xml"/><Relationship Id="rId4" Type="http://schemas.openxmlformats.org/officeDocument/2006/relationships/slideLayout" Target="../slideLayouts/slideLayout14.xml"/><Relationship Id="rId9" Type="http://schemas.openxmlformats.org/officeDocument/2006/relationships/diagramLayout" Target="../diagrams/layout1.xml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1781" y="3709674"/>
            <a:ext cx="89064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400" b="1" dirty="0"/>
              <a:t>Customer Data Science</a:t>
            </a: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88018" y="4325227"/>
            <a:ext cx="89064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/>
              <a:t>Stand-up Updates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1800" dirty="0"/>
              <a:t>April 28, 2017</a:t>
            </a:r>
          </a:p>
        </p:txBody>
      </p:sp>
      <p:pic>
        <p:nvPicPr>
          <p:cNvPr id="1026" name="Picture 2" descr="Image result for customer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6" y="300374"/>
            <a:ext cx="8161080" cy="34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0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820437"/>
          </a:xfrm>
        </p:spPr>
        <p:txBody>
          <a:bodyPr vert="horz" lIns="0" tIns="0" rIns="0" bIns="45716" rtlCol="0" anchor="ctr">
            <a:noAutofit/>
          </a:bodyPr>
          <a:lstStyle/>
          <a:p>
            <a:r>
              <a:rPr lang="en-US" sz="3600" dirty="0"/>
              <a:t>Case Study 2 : Likelihood to recommend impact on future transactions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636104" y="1564276"/>
            <a:ext cx="3388091" cy="784830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Survey was conducted and customers were asked to rate their likelihood to recommend to others in a scale of 1 to 10 (10- Highest)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Next six months behavior have been studied after grouping customers based on satisfaction score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069" y="4052948"/>
            <a:ext cx="4167808" cy="2505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65" y="1516480"/>
            <a:ext cx="4167808" cy="25051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66" y="4052948"/>
            <a:ext cx="4167808" cy="25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820437"/>
          </a:xfrm>
        </p:spPr>
        <p:txBody>
          <a:bodyPr vert="horz" lIns="0" tIns="0" rIns="0" bIns="45716" rtlCol="0" anchor="ctr">
            <a:noAutofit/>
          </a:bodyPr>
          <a:lstStyle/>
          <a:p>
            <a:r>
              <a:rPr lang="en-US" sz="3600" dirty="0"/>
              <a:t>Case Study 3: Impact of Cancelled Order on future transaction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636104" y="1564276"/>
            <a:ext cx="3388091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During holiday season because of certain business reason some customers order was cancelled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Analysis was done to understand whether cancelled order has negative impact on customer’s purchase behavior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69" y="4095255"/>
            <a:ext cx="4207108" cy="2277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67" y="4079350"/>
            <a:ext cx="3788916" cy="2277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068" y="1381307"/>
            <a:ext cx="4167808" cy="25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1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348"/>
            <a:ext cx="8947728" cy="755123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Key updates</a:t>
            </a:r>
            <a:endParaRPr lang="en-US" sz="3200" b="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3865" y="2176463"/>
            <a:ext cx="8813875" cy="938212"/>
            <a:chOff x="133853" y="2247900"/>
            <a:chExt cx="8813875" cy="938212"/>
          </a:xfrm>
        </p:grpSpPr>
        <p:sp>
          <p:nvSpPr>
            <p:cNvPr id="3" name="Pentagon 2"/>
            <p:cNvSpPr/>
            <p:nvPr/>
          </p:nvSpPr>
          <p:spPr>
            <a:xfrm>
              <a:off x="133853" y="2247900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Time to Next Purchase Models BR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57972" y="2297904"/>
              <a:ext cx="762000" cy="831273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5" name="Pentagon 24"/>
          <p:cNvSpPr/>
          <p:nvPr/>
        </p:nvSpPr>
        <p:spPr>
          <a:xfrm>
            <a:off x="233865" y="1204912"/>
            <a:ext cx="8823399" cy="9382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BF Discount Sensitivity 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46515" y="1297799"/>
            <a:ext cx="809260" cy="752441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entagon 16"/>
          <p:cNvSpPr/>
          <p:nvPr/>
        </p:nvSpPr>
        <p:spPr>
          <a:xfrm>
            <a:off x="233864" y="3134917"/>
            <a:ext cx="8813875" cy="9382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Time to Next Purchase Models GP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3389" y="5070653"/>
            <a:ext cx="8813875" cy="938212"/>
            <a:chOff x="243390" y="4111228"/>
            <a:chExt cx="8813875" cy="938212"/>
          </a:xfrm>
        </p:grpSpPr>
        <p:sp>
          <p:nvSpPr>
            <p:cNvPr id="15" name="Pentagon 14"/>
            <p:cNvSpPr/>
            <p:nvPr/>
          </p:nvSpPr>
          <p:spPr>
            <a:xfrm>
              <a:off x="243390" y="4111228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Economic Value of Experience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107364" y="4167078"/>
              <a:ext cx="692727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233864" y="4101703"/>
            <a:ext cx="8813875" cy="938212"/>
            <a:chOff x="233864" y="4101703"/>
            <a:chExt cx="8813875" cy="938212"/>
          </a:xfrm>
        </p:grpSpPr>
        <p:sp>
          <p:nvSpPr>
            <p:cNvPr id="21" name="Pentagon 20"/>
            <p:cNvSpPr/>
            <p:nvPr/>
          </p:nvSpPr>
          <p:spPr>
            <a:xfrm>
              <a:off x="233864" y="4101703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Click Path Analysis v2 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081955" y="4155172"/>
              <a:ext cx="692727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01" y="5115679"/>
            <a:ext cx="786534" cy="85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99" y="3187411"/>
            <a:ext cx="838200" cy="831273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</p:pic>
      <p:sp>
        <p:nvSpPr>
          <p:cNvPr id="20" name="Oval 19"/>
          <p:cNvSpPr/>
          <p:nvPr/>
        </p:nvSpPr>
        <p:spPr>
          <a:xfrm>
            <a:off x="7062076" y="1246319"/>
            <a:ext cx="692727" cy="831273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Oval 25"/>
          <p:cNvSpPr/>
          <p:nvPr/>
        </p:nvSpPr>
        <p:spPr>
          <a:xfrm>
            <a:off x="7874923" y="4181159"/>
            <a:ext cx="763281" cy="831273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04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98851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APRIL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163195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BF US discount sensitivity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457270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01" y="543367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575" y="544830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3840" y="4370956"/>
            <a:ext cx="4433900" cy="1357780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4646303" y="3105686"/>
          <a:ext cx="4365478" cy="102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Algorithms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xgboost, ada, adabag,  gbm, randomForest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Support Vector Machines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kernlab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Deep Learning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mxnet, h2o, tensorflow,</a:t>
                      </a:r>
                      <a:r>
                        <a:rPr lang="en-US" sz="90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darch, scikit-learn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62168" y="1446558"/>
            <a:ext cx="4355709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Response: customers taking above 35% of gross sales as  discounts  in an year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 score: Probability of a customer to search discount above 35% to make purchase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69227" y="2267924"/>
            <a:ext cx="4343395" cy="662023"/>
            <a:chOff x="4623987" y="935864"/>
            <a:chExt cx="4136740" cy="547077"/>
          </a:xfrm>
        </p:grpSpPr>
        <p:sp>
          <p:nvSpPr>
            <p:cNvPr id="39" name="Rectangle 38"/>
            <p:cNvSpPr/>
            <p:nvPr/>
          </p:nvSpPr>
          <p:spPr>
            <a:xfrm>
              <a:off x="5622637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Mar2015-Feb2016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Mar2016-Feb2017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3855" y="124179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/>
                <a:t>Mar2014-Feb2015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7530" y="1241797"/>
              <a:ext cx="1573197" cy="241144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/>
                <a:t>Mar2015-Feb2016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7274" y="940357"/>
              <a:ext cx="947453" cy="23576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Training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3987" y="1243477"/>
              <a:ext cx="947453" cy="23858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90310" y="4945072"/>
            <a:ext cx="3386129" cy="22155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 Size involved :  3.3 M (Customer Keys), Response – 3.8%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378" y="2131304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Historical behavior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5811" y="2131288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Response Window</a:t>
            </a:r>
          </a:p>
        </p:txBody>
      </p:sp>
      <p:pic>
        <p:nvPicPr>
          <p:cNvPr id="703788" name="Picture 30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6907" r="861" b="3505"/>
          <a:stretch/>
        </p:blipFill>
        <p:spPr bwMode="auto">
          <a:xfrm>
            <a:off x="301224" y="2792120"/>
            <a:ext cx="3767248" cy="10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3789" name="Picture 30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 flipH="1">
            <a:off x="301224" y="3867932"/>
            <a:ext cx="3751990" cy="18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11889" y="1453581"/>
            <a:ext cx="3841325" cy="1338828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Every year company shells out billions of $ in various discounts offered.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Not all Customers have affinity towards discounts to make a purchase.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creates an opportunity to improve margin by offering relevant discounts to customers based on how discount sensitive they are.</a:t>
            </a:r>
          </a:p>
          <a:p>
            <a:pPr lvl="0" algn="just"/>
            <a:endParaRPr lang="en-US" sz="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exercise will help in: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Increasing Revenue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Saving Cost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337999"/>
            <a:ext cx="8845687" cy="464147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>
                <a:latin typeface="+mn-lt"/>
              </a:rPr>
              <a:t>PREDICTORS AND RELATIVE IMPORTANCE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36" y="904636"/>
            <a:ext cx="8312728" cy="562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589793"/>
            <a:ext cx="8845687" cy="423903"/>
          </a:xfrm>
        </p:spPr>
        <p:txBody>
          <a:bodyPr vert="horz" lIns="0" tIns="0" rIns="0" bIns="45716" rtlCol="0" anchor="ctr">
            <a:noAutofit/>
          </a:bodyPr>
          <a:lstStyle/>
          <a:p>
            <a:r>
              <a:rPr lang="en-US" sz="3600" dirty="0">
                <a:latin typeface="+mn-lt"/>
              </a:rPr>
              <a:t>MODEL RESULTS - VALIDATIONS JUL 15-JUN 16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0713" y="3530542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GBM algorithm was picked based on model performance.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 of 2000 GBM models, best 20 have been picked and data is scored . Ensemble of median score was taken as final probability which was used for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669" y="4246836"/>
            <a:ext cx="1938528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Response Rate across  deciles  by  median score from 20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80069" y="4246841"/>
            <a:ext cx="1938528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Response Rate across  percentiles by  median score from 20 models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71254" y="4246846"/>
            <a:ext cx="1471589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Cum Gains  using median score from 20 models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73259" y="4246851"/>
            <a:ext cx="1660836" cy="134894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Cum Lift using median score from 20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2707" y="4422353"/>
            <a:ext cx="1915054" cy="1329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0180" y="4419395"/>
            <a:ext cx="2036207" cy="14382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984" y="4427345"/>
            <a:ext cx="2036207" cy="14382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6150" y="4484772"/>
            <a:ext cx="1851097" cy="1307521"/>
          </a:xfrm>
          <a:prstGeom prst="rect">
            <a:avLst/>
          </a:prstGeom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18705"/>
              </p:ext>
            </p:extLst>
          </p:nvPr>
        </p:nvGraphicFramePr>
        <p:xfrm>
          <a:off x="457200" y="1186330"/>
          <a:ext cx="8229601" cy="1597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550">
                  <a:extLst>
                    <a:ext uri="{9D8B030D-6E8A-4147-A177-3AD203B41FA5}">
                      <a16:colId xmlns:a16="http://schemas.microsoft.com/office/drawing/2014/main" val="1744457876"/>
                    </a:ext>
                  </a:extLst>
                </a:gridCol>
                <a:gridCol w="1177186">
                  <a:extLst>
                    <a:ext uri="{9D8B030D-6E8A-4147-A177-3AD203B41FA5}">
                      <a16:colId xmlns:a16="http://schemas.microsoft.com/office/drawing/2014/main" val="3848965999"/>
                    </a:ext>
                  </a:extLst>
                </a:gridCol>
                <a:gridCol w="1166484">
                  <a:extLst>
                    <a:ext uri="{9D8B030D-6E8A-4147-A177-3AD203B41FA5}">
                      <a16:colId xmlns:a16="http://schemas.microsoft.com/office/drawing/2014/main" val="2272474127"/>
                    </a:ext>
                  </a:extLst>
                </a:gridCol>
                <a:gridCol w="1262799">
                  <a:extLst>
                    <a:ext uri="{9D8B030D-6E8A-4147-A177-3AD203B41FA5}">
                      <a16:colId xmlns:a16="http://schemas.microsoft.com/office/drawing/2014/main" val="1601939919"/>
                    </a:ext>
                  </a:extLst>
                </a:gridCol>
                <a:gridCol w="794601">
                  <a:extLst>
                    <a:ext uri="{9D8B030D-6E8A-4147-A177-3AD203B41FA5}">
                      <a16:colId xmlns:a16="http://schemas.microsoft.com/office/drawing/2014/main" val="3903589682"/>
                    </a:ext>
                  </a:extLst>
                </a:gridCol>
                <a:gridCol w="1164396">
                  <a:extLst>
                    <a:ext uri="{9D8B030D-6E8A-4147-A177-3AD203B41FA5}">
                      <a16:colId xmlns:a16="http://schemas.microsoft.com/office/drawing/2014/main" val="3750222876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1540304021"/>
                    </a:ext>
                  </a:extLst>
                </a:gridCol>
                <a:gridCol w="838864">
                  <a:extLst>
                    <a:ext uri="{9D8B030D-6E8A-4147-A177-3AD203B41FA5}">
                      <a16:colId xmlns:a16="http://schemas.microsoft.com/office/drawing/2014/main" val="895093482"/>
                    </a:ext>
                  </a:extLst>
                </a:gridCol>
              </a:tblGrid>
              <a:tr h="59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Decile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Number of Customers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Number of Responders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Cumulative Responders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Response Rate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% Responders Captured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Cumulative Response Rate</a:t>
                      </a:r>
                      <a:endParaRPr lang="en-US" sz="900" b="1" i="0" u="none" strike="noStrike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E41"/>
                          </a:highlight>
                        </a:rPr>
                        <a:t>Cumulative Lift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E41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363249661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68,994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68,994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54.9%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5.49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744630929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21,817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90,811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72.3%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3.61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49214842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12,429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103,240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3.7%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82.2%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2.74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448194545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7,593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110,833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88.2%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2.21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01313460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4,890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115,723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92.1%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1.84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878427174"/>
                  </a:ext>
                </a:extLst>
              </a:tr>
              <a:tr h="1449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3,515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119,238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94.9%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1.58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591105855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2,491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121,729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96.9%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1.38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3289341351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1,813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123,542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98.3%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1.23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1893906774"/>
                  </a:ext>
                </a:extLst>
              </a:tr>
              <a:tr h="114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334,297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1,324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124,866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99.4%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4.2%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1.10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528308501"/>
                  </a:ext>
                </a:extLst>
              </a:tr>
              <a:tr h="730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334,298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783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125,649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0.2%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100.0%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3.8%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1.00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/>
                </a:tc>
                <a:extLst>
                  <a:ext uri="{0D108BD9-81ED-4DB2-BD59-A6C34878D82A}">
                    <a16:rowId xmlns:a16="http://schemas.microsoft.com/office/drawing/2014/main" val="296510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98851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+mn-lt"/>
              </a:rPr>
              <a:t>april</a:t>
            </a:r>
            <a:r>
              <a:rPr lang="en-US" dirty="0">
                <a:latin typeface="+mn-lt"/>
              </a:rPr>
              <a:t>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1631950"/>
            <a:ext cx="8799576" cy="1377950"/>
          </a:xfrm>
        </p:spPr>
        <p:txBody>
          <a:bodyPr/>
          <a:lstStyle/>
          <a:p>
            <a:r>
              <a:rPr lang="en-US" sz="3800" b="1" dirty="0">
                <a:latin typeface="+mj-lt"/>
              </a:rPr>
              <a:t>Economic value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88441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311494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75889" y="5208386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63" y="5223016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2376" y="1040122"/>
            <a:ext cx="4245615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Tracking the impact of customer experience at multiple retail service points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Does late shipment has negative impact on customer behavior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Does customer experience at store impacts future transaction pattern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Does satisfied customers increase their purchase in near future</a:t>
            </a:r>
          </a:p>
        </p:txBody>
      </p:sp>
      <p:sp>
        <p:nvSpPr>
          <p:cNvPr id="45" name="TextBox 7"/>
          <p:cNvSpPr txBox="1"/>
          <p:nvPr/>
        </p:nvSpPr>
        <p:spPr>
          <a:xfrm>
            <a:off x="4691279" y="1080345"/>
            <a:ext cx="4105275" cy="1338828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0" dirty="0"/>
              <a:t>Scope: BR US</a:t>
            </a:r>
          </a:p>
          <a:p>
            <a:endParaRPr lang="en-US" b="0" dirty="0"/>
          </a:p>
          <a:p>
            <a:r>
              <a:rPr lang="en-US" b="0" dirty="0"/>
              <a:t>Algorithm: Hypothesis Testing, Comparative Study</a:t>
            </a:r>
          </a:p>
          <a:p>
            <a:endParaRPr lang="en-US" b="0" dirty="0"/>
          </a:p>
          <a:p>
            <a:r>
              <a:rPr lang="en-US" b="0" dirty="0"/>
              <a:t>Case Study 1: Overall Satisfaction impact on Future Purchase</a:t>
            </a:r>
          </a:p>
          <a:p>
            <a:endParaRPr lang="en-US" b="0" dirty="0"/>
          </a:p>
          <a:p>
            <a:r>
              <a:rPr lang="en-US" b="0" dirty="0"/>
              <a:t>Case Study 2 : Likelihood to recommend impact on future transactions</a:t>
            </a:r>
          </a:p>
          <a:p>
            <a:endParaRPr lang="en-US" b="0" dirty="0"/>
          </a:p>
          <a:p>
            <a:r>
              <a:rPr lang="en-US" b="0" dirty="0"/>
              <a:t>Case Study 3: Impact of Cancelled Order on future transaction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89614" y="2003729"/>
            <a:ext cx="3655289" cy="4217457"/>
            <a:chOff x="389614" y="2003729"/>
            <a:chExt cx="3655289" cy="4217457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955770109"/>
                </p:ext>
              </p:extLst>
            </p:nvPr>
          </p:nvGraphicFramePr>
          <p:xfrm>
            <a:off x="389614" y="2003729"/>
            <a:ext cx="3636911" cy="28847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4641" y="4932385"/>
              <a:ext cx="1762846" cy="128694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20734" y="4914627"/>
              <a:ext cx="1824169" cy="1306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32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820437"/>
          </a:xfrm>
        </p:spPr>
        <p:txBody>
          <a:bodyPr vert="horz" lIns="0" tIns="0" rIns="0" bIns="45716" rtlCol="0" anchor="ctr">
            <a:noAutofit/>
          </a:bodyPr>
          <a:lstStyle/>
          <a:p>
            <a:r>
              <a:rPr lang="en-US" sz="3600" dirty="0">
                <a:latin typeface="+mn-lt"/>
              </a:rPr>
              <a:t>Case Study 1 :Overall Satisfaction impact on Future Purchase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89" y="3973435"/>
            <a:ext cx="4167808" cy="2505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8" y="4021144"/>
            <a:ext cx="4167808" cy="2505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485" y="1373356"/>
            <a:ext cx="4167808" cy="2505119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636104" y="1564276"/>
            <a:ext cx="3388091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Survey was conducted and customers were asked to rate their overall satisfaction experience in a scale of 1 to 10 (10- Highest)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Next six months behavior have been studied after grouping customers based on satisfaction score</a:t>
            </a:r>
          </a:p>
        </p:txBody>
      </p:sp>
    </p:spTree>
    <p:extLst>
      <p:ext uri="{BB962C8B-B14F-4D97-AF65-F5344CB8AC3E}">
        <p14:creationId xmlns:p14="http://schemas.microsoft.com/office/powerpoint/2010/main" val="37566626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</TotalTime>
  <Words>697</Words>
  <Application>Microsoft Office PowerPoint</Application>
  <PresentationFormat>Letter Paper (8.5x11 in)</PresentationFormat>
  <Paragraphs>189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PGothic</vt:lpstr>
      <vt:lpstr>Arial</vt:lpstr>
      <vt:lpstr>Avenir LT Std 35 Light</vt:lpstr>
      <vt:lpstr>Avenir LT Std 95 Black</vt:lpstr>
      <vt:lpstr>Calibri</vt:lpstr>
      <vt:lpstr>Trebuchet MS</vt:lpstr>
      <vt:lpstr>Wingdings</vt:lpstr>
      <vt:lpstr>Office Theme</vt:lpstr>
      <vt:lpstr>think-cell Slide</vt:lpstr>
      <vt:lpstr>PowerPoint Presentation</vt:lpstr>
      <vt:lpstr>Key updates</vt:lpstr>
      <vt:lpstr>PowerPoint Presentation</vt:lpstr>
      <vt:lpstr>BACKGROUND</vt:lpstr>
      <vt:lpstr>PREDICTORS AND RELATIVE IMPORTANCE</vt:lpstr>
      <vt:lpstr>MODEL RESULTS - VALIDATIONS JUL 15-JUN 16</vt:lpstr>
      <vt:lpstr>PowerPoint Presentation</vt:lpstr>
      <vt:lpstr>BACKGROUND</vt:lpstr>
      <vt:lpstr>Case Study 1 :Overall Satisfaction impact on Future Purchase </vt:lpstr>
      <vt:lpstr>Case Study 2 : Likelihood to recommend impact on future transactions</vt:lpstr>
      <vt:lpstr>Case Study 3: Impact of Cancelled Order on future transaction</vt:lpstr>
    </vt:vector>
  </TitlesOfParts>
  <Company>Gap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 Analytics</dc:title>
  <dc:creator>Business Partner</dc:creator>
  <cp:lastModifiedBy>Mithun Ghosh</cp:lastModifiedBy>
  <cp:revision>250</cp:revision>
  <cp:lastPrinted>2015-01-13T20:57:50Z</cp:lastPrinted>
  <dcterms:created xsi:type="dcterms:W3CDTF">2014-12-19T17:39:01Z</dcterms:created>
  <dcterms:modified xsi:type="dcterms:W3CDTF">2017-04-28T08:32:48Z</dcterms:modified>
</cp:coreProperties>
</file>