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268" r:id="rId2"/>
    <p:sldId id="287" r:id="rId3"/>
    <p:sldId id="314" r:id="rId4"/>
    <p:sldId id="315" r:id="rId5"/>
    <p:sldId id="316" r:id="rId6"/>
    <p:sldId id="317" r:id="rId7"/>
    <p:sldId id="318" r:id="rId8"/>
    <p:sldId id="305" r:id="rId9"/>
    <p:sldId id="306" r:id="rId10"/>
    <p:sldId id="307" r:id="rId11"/>
    <p:sldId id="319" r:id="rId12"/>
    <p:sldId id="320" r:id="rId1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41"/>
    <a:srgbClr val="E7E7E7"/>
    <a:srgbClr val="2485ED"/>
    <a:srgbClr val="6C1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05" autoAdjust="0"/>
    <p:restoredTop sz="96801" autoAdjust="0"/>
  </p:normalViewPr>
  <p:slideViewPr>
    <p:cSldViewPr snapToGrid="0" snapToObjects="1">
      <p:cViewPr varScale="1">
        <p:scale>
          <a:sx n="72" d="100"/>
          <a:sy n="72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06B0-55B5-A94B-972C-DE525CA2EB2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1B5B2-D6C0-A546-8F0A-27543F67F0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7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FF39-401E-6444-B1F5-76F9F2BA9CD5}" type="datetime1">
              <a:rPr lang="en-US" smtClean="0"/>
              <a:t>3/30/2017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521B3-8F2F-8E4A-B255-8BA8EDCE80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1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F521B3-8F2F-8E4A-B255-8BA8EDCE80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5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59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8468"/>
            <a:ext cx="9144000" cy="1138239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E41"/>
              </a:solidFill>
            </a:endParaRPr>
          </a:p>
        </p:txBody>
      </p:sp>
      <p:pic>
        <p:nvPicPr>
          <p:cNvPr id="6" name="Picture 1" descr="Rectangles_left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" y="5840590"/>
            <a:ext cx="198438" cy="10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57191" y="218541"/>
            <a:ext cx="8229600" cy="755123"/>
          </a:xfrm>
          <a:prstGeom prst="rect">
            <a:avLst/>
          </a:prstGeom>
        </p:spPr>
        <p:txBody>
          <a:bodyPr vert="horz"/>
          <a:lstStyle>
            <a:lvl1pPr algn="l">
              <a:defRPr sz="36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Subject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1" y="1689101"/>
            <a:ext cx="8229591" cy="247967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600" b="1" i="0"/>
            </a:lvl1pPr>
            <a:lvl2pPr marL="228600" indent="-228600">
              <a:buFont typeface="Wingdings" charset="2"/>
              <a:buChar char="§"/>
              <a:defRPr sz="1800" baseline="0">
                <a:solidFill>
                  <a:schemeClr val="accent5"/>
                </a:solidFill>
              </a:defRPr>
            </a:lvl2pPr>
            <a:lvl3pPr marL="398463" indent="-169863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3pPr>
            <a:lvl4pPr marL="576263" indent="-177800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4pPr>
            <a:lvl5pPr marL="744538" indent="-168275">
              <a:buFont typeface="Wingdings" charset="2"/>
              <a:buChar char="§"/>
              <a:defRPr sz="1800"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Statement</a:t>
            </a:r>
          </a:p>
          <a:p>
            <a:pPr lvl="1"/>
            <a:r>
              <a:rPr lang="en-US" dirty="0"/>
              <a:t>Supporting Statement</a:t>
            </a:r>
          </a:p>
          <a:p>
            <a:pPr lvl="2"/>
            <a:r>
              <a:rPr lang="en-US" dirty="0"/>
              <a:t>Level 3</a:t>
            </a:r>
          </a:p>
          <a:p>
            <a:pPr lvl="3"/>
            <a:r>
              <a:rPr lang="en-US" dirty="0"/>
              <a:t>Level 4</a:t>
            </a:r>
          </a:p>
          <a:p>
            <a:pPr lvl="4"/>
            <a:r>
              <a:rPr lang="en-US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36620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8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2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31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0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8682-66C1-AF4D-845A-DFF4B3B9A1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709674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/>
              <a:t>Customer Data Science</a:t>
            </a:r>
          </a:p>
        </p:txBody>
      </p:sp>
      <p:pic>
        <p:nvPicPr>
          <p:cNvPr id="14339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63" y="8094663"/>
            <a:ext cx="914400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4325227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/>
              <a:t>Stand-up Updates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/>
              <a:t>Feb 2017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61924"/>
            <a:ext cx="8582025" cy="354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37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Modeling Details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1080345"/>
            <a:ext cx="44577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Scope: BR US</a:t>
            </a:r>
          </a:p>
          <a:p>
            <a:r>
              <a:rPr lang="en-US" sz="1200" dirty="0"/>
              <a:t>Platforms &amp; Packages: Hive, Python</a:t>
            </a:r>
          </a:p>
          <a:p>
            <a:r>
              <a:rPr lang="en-US" sz="1200" dirty="0"/>
              <a:t>Model Choices:  Bayesian, Linear, Survival</a:t>
            </a:r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Bayesian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Using the Joint Distribution of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Uses Bayes Law to integrate population level and customer level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 with the same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Re Purchase Occurrence at specified time intervals say one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Survival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variant of Cox-Proportionality Hazard Model.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619626" y="2224087"/>
            <a:ext cx="3724742" cy="1138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/>
              <a:t>Model Features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Purchase Count in a calendar year.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Variance of Inter Purchase times.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Time in weeks since last purchase.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Distance from beginning /end of month/season of Latest Purchase.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44117" y="1239688"/>
            <a:ext cx="4459348" cy="903437"/>
            <a:chOff x="30480" y="1309052"/>
            <a:chExt cx="7483059" cy="2188331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172573" y="1309052"/>
              <a:ext cx="0" cy="218833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-Right Arrow 37"/>
            <p:cNvSpPr/>
            <p:nvPr/>
          </p:nvSpPr>
          <p:spPr>
            <a:xfrm>
              <a:off x="30480" y="1309052"/>
              <a:ext cx="5142093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June 2015-June 2016</a:t>
              </a: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5172573" y="1309052"/>
              <a:ext cx="2340966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July 2016-Dec 2016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7189" y="2138106"/>
              <a:ext cx="4890961" cy="93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Training Data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19868" y="2130277"/>
              <a:ext cx="2172361" cy="9450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Validation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63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Next Purchase Prediction- 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166" y="1304357"/>
            <a:ext cx="875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Repurchase Probability Curves</a:t>
            </a:r>
            <a:endParaRPr lang="en-US" sz="1200" dirty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2" descr="C:\Users\nkoul\Projects\NextPurchsae\Repurchase_Prior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4" y="2089078"/>
            <a:ext cx="2938034" cy="18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nkoul\Projects\NextPurchsae\Repurchase_Likelihood_N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47" y="1950688"/>
            <a:ext cx="2712581" cy="202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nkoul\Projects\NextPurchsae\Repurchase_Posterior_ne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4638"/>
            <a:ext cx="2808638" cy="20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nkoul\Projects\NextPurchsae\Repurchase_Prob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16" y="3924638"/>
            <a:ext cx="3253128" cy="19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89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Next Purchase Distribution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7166" y="1304357"/>
            <a:ext cx="875216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Bimodal Next Purchase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Peak 1 around 2 weeks Period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Corresponds to the Purchase Probability at time 2 weeks.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Trough at around 16-18 week period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Corresponds to Purchase Probability at the end of the season.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Peak  2 around the beginning of next Season.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Variable Impact on Shape of the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Annual Purchase Count Impacts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Height of the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Time Elapsed Since Previous Purchase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Position of the peaks and Height of the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Variance of Inter Purchase Times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Lower Variance Corresponds to an almost unimodal distribution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values explain the spread around each Peak</a:t>
            </a:r>
            <a:endParaRPr lang="en-US" sz="2000" dirty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5" name="Picture 2" descr="C:\Users\nkoul\Projects\NextPurchsae\rpx_w_time_nc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622" y="2863970"/>
            <a:ext cx="3062377" cy="21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84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348"/>
            <a:ext cx="8947728" cy="755123"/>
          </a:xfrm>
        </p:spPr>
        <p:txBody>
          <a:bodyPr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Key updates</a:t>
            </a:r>
            <a:endParaRPr lang="en-US" sz="3200" b="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33865" y="2176463"/>
            <a:ext cx="8813875" cy="938212"/>
            <a:chOff x="133853" y="2247900"/>
            <a:chExt cx="8813875" cy="938212"/>
          </a:xfrm>
        </p:grpSpPr>
        <p:sp>
          <p:nvSpPr>
            <p:cNvPr id="3" name="Pentagon 2"/>
            <p:cNvSpPr/>
            <p:nvPr/>
          </p:nvSpPr>
          <p:spPr>
            <a:xfrm>
              <a:off x="133853" y="2247900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Time to Next Purchase Models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719872" y="2297904"/>
              <a:ext cx="838200" cy="831273"/>
            </a:xfrm>
            <a:prstGeom prst="ellipse">
              <a:avLst/>
            </a:prstGeom>
            <a:blipFill rotWithShape="1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5" name="Pentagon 24"/>
          <p:cNvSpPr/>
          <p:nvPr/>
        </p:nvSpPr>
        <p:spPr>
          <a:xfrm>
            <a:off x="233865" y="1204912"/>
            <a:ext cx="8823399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Customer </a:t>
            </a:r>
            <a:r>
              <a:rPr lang="en-US" dirty="0" err="1">
                <a:solidFill>
                  <a:schemeClr val="tx1"/>
                </a:solidFill>
              </a:rPr>
              <a:t>LifeTime</a:t>
            </a:r>
            <a:r>
              <a:rPr lang="en-US" dirty="0">
                <a:solidFill>
                  <a:schemeClr val="tx1"/>
                </a:solidFill>
              </a:rPr>
              <a:t> Value(g3)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958619" y="1297799"/>
            <a:ext cx="809260" cy="752441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Pentagon 16"/>
          <p:cNvSpPr/>
          <p:nvPr/>
        </p:nvSpPr>
        <p:spPr>
          <a:xfrm>
            <a:off x="233864" y="3134917"/>
            <a:ext cx="8813875" cy="93821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Attrition Models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33862" y="5070653"/>
            <a:ext cx="8813875" cy="938212"/>
            <a:chOff x="243390" y="4111228"/>
            <a:chExt cx="8813875" cy="938212"/>
          </a:xfrm>
        </p:grpSpPr>
        <p:sp>
          <p:nvSpPr>
            <p:cNvPr id="15" name="Pentagon 14"/>
            <p:cNvSpPr/>
            <p:nvPr/>
          </p:nvSpPr>
          <p:spPr>
            <a:xfrm>
              <a:off x="243390" y="4111228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Product Recommendation Engine – Site Testing 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138987" y="4167078"/>
              <a:ext cx="762000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" name="Group 6"/>
          <p:cNvGrpSpPr/>
          <p:nvPr/>
        </p:nvGrpSpPr>
        <p:grpSpPr>
          <a:xfrm>
            <a:off x="233864" y="4101703"/>
            <a:ext cx="8813875" cy="938212"/>
            <a:chOff x="233864" y="4101703"/>
            <a:chExt cx="8813875" cy="938212"/>
          </a:xfrm>
        </p:grpSpPr>
        <p:sp>
          <p:nvSpPr>
            <p:cNvPr id="21" name="Pentagon 20"/>
            <p:cNvSpPr/>
            <p:nvPr/>
          </p:nvSpPr>
          <p:spPr>
            <a:xfrm>
              <a:off x="233864" y="4101703"/>
              <a:ext cx="8813875" cy="938212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Discount Sensitivity Models &amp; Analysis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48468" y="4155172"/>
              <a:ext cx="762000" cy="831273"/>
            </a:xfrm>
            <a:prstGeom prst="ellipse">
              <a:avLst/>
            </a:prstGeom>
            <a:blipFill rotWithShape="1">
              <a:blip r:embed="rId5"/>
              <a:stretch>
                <a:fillRect/>
              </a:stretch>
            </a:blipFill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201" y="5115679"/>
            <a:ext cx="786534" cy="85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99" y="3187411"/>
            <a:ext cx="838200" cy="83127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  <a:ln w="254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xtLst/>
        </p:spPr>
      </p:pic>
      <p:sp>
        <p:nvSpPr>
          <p:cNvPr id="26" name="Oval 25"/>
          <p:cNvSpPr/>
          <p:nvPr/>
        </p:nvSpPr>
        <p:spPr>
          <a:xfrm>
            <a:off x="7819884" y="1247377"/>
            <a:ext cx="762000" cy="831273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9104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380051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/>
              <a:t>ATTRITION MODELS</a:t>
            </a:r>
          </a:p>
        </p:txBody>
      </p:sp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3995604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/>
              <a:t>Customer Data Science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/>
              <a:t>February 2017</a:t>
            </a:r>
          </a:p>
        </p:txBody>
      </p:sp>
    </p:spTree>
    <p:extLst>
      <p:ext uri="{BB962C8B-B14F-4D97-AF65-F5344CB8AC3E}">
        <p14:creationId xmlns:p14="http://schemas.microsoft.com/office/powerpoint/2010/main" val="23899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Background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5591" y="1528194"/>
            <a:ext cx="4293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Every year, more than 40% of customers from the current customer-base attrite</a:t>
            </a:r>
          </a:p>
          <a:p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The attrition can be arrested partially by taking timely action proactively</a:t>
            </a:r>
          </a:p>
          <a:p>
            <a:pPr lvl="1"/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Campaigns to be run proactively to target customer base with high attrition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An Attrition Model will identify (and therefore, generate leads for Attrition Campaigns) that are likely to attrite next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Statistical/ML model can be used to the same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rebuchet MS" panose="020B0603020202020204" pitchFamily="34" charset="0"/>
              </a:rPr>
              <a:t>A good model will try to separate expected “Attrition” from  expected “Non-Attrition”</a:t>
            </a:r>
          </a:p>
          <a:p>
            <a:endParaRPr lang="en-US" sz="1200" dirty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  <a:p>
            <a:endParaRPr lang="en-US" sz="1200" dirty="0">
              <a:latin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AutoShape 4" descr="Image result for athleta cat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athleta cata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Image result for attri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28" y="2447924"/>
            <a:ext cx="425930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92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Modeling Details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1080345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Scope: GP UK</a:t>
            </a:r>
          </a:p>
          <a:p>
            <a:r>
              <a:rPr lang="en-US" sz="1200" dirty="0"/>
              <a:t>Campaigns: SUMMER/SPRING/FALL/WINTER</a:t>
            </a:r>
          </a:p>
          <a:p>
            <a:r>
              <a:rPr lang="en-US" sz="1200" dirty="0"/>
              <a:t>Data: Transaction Data, </a:t>
            </a:r>
            <a:r>
              <a:rPr lang="en-US" sz="1200" strike="sngStrike" dirty="0"/>
              <a:t>Browse</a:t>
            </a:r>
            <a:r>
              <a:rPr lang="en-US" sz="1200" dirty="0"/>
              <a:t>, </a:t>
            </a:r>
            <a:r>
              <a:rPr lang="en-US" sz="1200" strike="sngStrike" dirty="0"/>
              <a:t>Email Campaigns Data</a:t>
            </a:r>
          </a:p>
          <a:p>
            <a:r>
              <a:rPr lang="en-US" sz="1200" dirty="0"/>
              <a:t>Platforms &amp; Packages: Hive, R </a:t>
            </a:r>
          </a:p>
          <a:p>
            <a:r>
              <a:rPr lang="en-US" sz="1200" dirty="0"/>
              <a:t>Algorithms Tried:  </a:t>
            </a:r>
            <a:r>
              <a:rPr lang="en-US" sz="1200" dirty="0">
                <a:solidFill>
                  <a:srgbClr val="00B050"/>
                </a:solidFill>
              </a:rPr>
              <a:t>Neural Networks</a:t>
            </a:r>
            <a:r>
              <a:rPr lang="en-US" sz="1200" dirty="0"/>
              <a:t>, Logistic Regression, Random Forest, </a:t>
            </a:r>
            <a:r>
              <a:rPr lang="en-US" sz="1200" dirty="0" err="1">
                <a:solidFill>
                  <a:srgbClr val="00B050"/>
                </a:solidFill>
              </a:rPr>
              <a:t>XGBoost</a:t>
            </a:r>
            <a:r>
              <a:rPr lang="en-US" sz="1200" dirty="0"/>
              <a:t>, GBM, SVM etc.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9129" y="3003859"/>
            <a:ext cx="5745767" cy="781050"/>
            <a:chOff x="228600" y="2286000"/>
            <a:chExt cx="5391150" cy="781050"/>
          </a:xfrm>
        </p:grpSpPr>
        <p:sp>
          <p:nvSpPr>
            <p:cNvPr id="3" name="Rectangle 2"/>
            <p:cNvSpPr/>
            <p:nvPr/>
          </p:nvSpPr>
          <p:spPr>
            <a:xfrm>
              <a:off x="228600" y="2286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Creating list of Variables</a:t>
              </a:r>
            </a:p>
          </p:txBody>
        </p:sp>
        <p:cxnSp>
          <p:nvCxnSpPr>
            <p:cNvPr id="5" name="Straight Arrow Connector 4"/>
            <p:cNvCxnSpPr>
              <a:stCxn id="3" idx="3"/>
            </p:cNvCxnSpPr>
            <p:nvPr/>
          </p:nvCxnSpPr>
          <p:spPr>
            <a:xfrm>
              <a:off x="2057400" y="2676525"/>
              <a:ext cx="866775" cy="0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24175" y="2286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Data Preparation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(Variable creation, Missing Values &amp; Outlier Treatment)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4752975" y="2676525"/>
              <a:ext cx="866775" cy="0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6174896" y="3003859"/>
            <a:ext cx="1949094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Split into 20 subsets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(Training: 10 subsets,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Validation: 10 subsets)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29128" y="5442259"/>
            <a:ext cx="4821978" cy="790575"/>
            <a:chOff x="2924175" y="4191000"/>
            <a:chExt cx="4524375" cy="790575"/>
          </a:xfrm>
        </p:grpSpPr>
        <p:sp>
          <p:nvSpPr>
            <p:cNvPr id="15" name="Rectangle 14"/>
            <p:cNvSpPr/>
            <p:nvPr/>
          </p:nvSpPr>
          <p:spPr>
            <a:xfrm>
              <a:off x="5619750" y="419100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Finalizing 30 NN Algorithms and </a:t>
              </a:r>
              <a:r>
                <a:rPr lang="en-US" sz="1200" dirty="0" err="1">
                  <a:solidFill>
                    <a:schemeClr val="tx1"/>
                  </a:solidFill>
                </a:rPr>
                <a:t>ensembling</a:t>
              </a:r>
              <a:r>
                <a:rPr lang="en-US" sz="1200" dirty="0">
                  <a:solidFill>
                    <a:schemeClr val="tx1"/>
                  </a:solidFill>
                </a:rPr>
                <a:t> using Median score </a:t>
              </a:r>
            </a:p>
          </p:txBody>
        </p:sp>
        <p:cxnSp>
          <p:nvCxnSpPr>
            <p:cNvPr id="16" name="Straight Arrow Connector 15"/>
            <p:cNvCxnSpPr>
              <a:endCxn id="19" idx="3"/>
            </p:cNvCxnSpPr>
            <p:nvPr/>
          </p:nvCxnSpPr>
          <p:spPr>
            <a:xfrm flipH="1">
              <a:off x="4752975" y="4581525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24175" y="4200525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Validating the models 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Validation Dataset</a:t>
              </a:r>
            </a:p>
          </p:txBody>
        </p:sp>
      </p:grpSp>
      <p:cxnSp>
        <p:nvCxnSpPr>
          <p:cNvPr id="25" name="Elbow Connector 24"/>
          <p:cNvCxnSpPr>
            <a:stCxn id="13" idx="3"/>
            <a:endCxn id="33" idx="3"/>
          </p:cNvCxnSpPr>
          <p:nvPr/>
        </p:nvCxnSpPr>
        <p:spPr>
          <a:xfrm>
            <a:off x="8123990" y="3394384"/>
            <a:ext cx="115298" cy="2438400"/>
          </a:xfrm>
          <a:prstGeom prst="bentConnector3">
            <a:avLst>
              <a:gd name="adj1" fmla="val 298269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>
            <a:off x="429128" y="3948113"/>
            <a:ext cx="2893370" cy="13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b="1" dirty="0"/>
              <a:t>VARIABLES USED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Weeks since last purchase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Total purchases in past twelve months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Total net sales in past twelve months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Average discount percentage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Ratio of items returned to purchased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Count of distinct divisions shopped from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44117" y="1239688"/>
            <a:ext cx="4459348" cy="831782"/>
            <a:chOff x="30480" y="1309052"/>
            <a:chExt cx="7483059" cy="2014766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081706" y="1326250"/>
              <a:ext cx="34320" cy="199756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Left-Right Arrow 37"/>
            <p:cNvSpPr/>
            <p:nvPr/>
          </p:nvSpPr>
          <p:spPr>
            <a:xfrm>
              <a:off x="30480" y="1309052"/>
              <a:ext cx="4042673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Behavior</a:t>
              </a:r>
            </a:p>
          </p:txBody>
        </p:sp>
        <p:sp>
          <p:nvSpPr>
            <p:cNvPr id="39" name="Left-Right Arrow 38"/>
            <p:cNvSpPr/>
            <p:nvPr/>
          </p:nvSpPr>
          <p:spPr>
            <a:xfrm>
              <a:off x="4116025" y="1309052"/>
              <a:ext cx="3397514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latin typeface="Trebuchet MS" panose="020B0603020202020204" pitchFamily="34" charset="0"/>
                </a:rPr>
                <a:t>Response Observation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7187" y="2138106"/>
              <a:ext cx="3915966" cy="937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Transactions  Data (2015)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1 Year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16025" y="2130277"/>
              <a:ext cx="3376204" cy="94509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Purchase Behavior (2016) </a:t>
              </a:r>
            </a:p>
            <a:p>
              <a:pPr algn="ctr"/>
              <a:r>
                <a:rPr lang="en-US" sz="800" dirty="0">
                  <a:latin typeface="Trebuchet MS" panose="020B0603020202020204" pitchFamily="34" charset="0"/>
                </a:rPr>
                <a:t>1 Year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90194" y="5442259"/>
            <a:ext cx="1949094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Experimenting with various statistical/ML algorithms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stCxn id="33" idx="1"/>
          </p:cNvCxnSpPr>
          <p:nvPr/>
        </p:nvCxnSpPr>
        <p:spPr>
          <a:xfrm flipH="1">
            <a:off x="5233724" y="5832784"/>
            <a:ext cx="1056470" cy="19050"/>
          </a:xfrm>
          <a:prstGeom prst="straightConnector1">
            <a:avLst/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32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Model Performance: NN Models Ensemble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9129" y="6615543"/>
            <a:ext cx="8518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934" y="1356836"/>
            <a:ext cx="3129382" cy="158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138488"/>
            <a:ext cx="22479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9129" y="1462385"/>
            <a:ext cx="4259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Sensitivity plus Specificity Max value : 1.38</a:t>
            </a:r>
          </a:p>
          <a:p>
            <a:r>
              <a:rPr lang="en-US" dirty="0"/>
              <a:t>Accuracy : 69.7%</a:t>
            </a:r>
          </a:p>
          <a:p>
            <a:r>
              <a:rPr lang="en-US" dirty="0"/>
              <a:t>Area under ROC Curve : 0.755 </a:t>
            </a:r>
          </a:p>
        </p:txBody>
      </p:sp>
    </p:spTree>
    <p:extLst>
      <p:ext uri="{BB962C8B-B14F-4D97-AF65-F5344CB8AC3E}">
        <p14:creationId xmlns:p14="http://schemas.microsoft.com/office/powerpoint/2010/main" val="36541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Sample Output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24972"/>
              </p:ext>
            </p:extLst>
          </p:nvPr>
        </p:nvGraphicFramePr>
        <p:xfrm>
          <a:off x="137911" y="1273175"/>
          <a:ext cx="6710563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5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8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latin typeface="+mj-lt"/>
                        </a:rPr>
                        <a:t>Emailkey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+mj-lt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+mj-lt"/>
                        </a:rPr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latin typeface="+mj-lt"/>
                        </a:rPr>
                        <a:t>Testcontrol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185277378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0.9682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184595725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0.9669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44399729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0.9513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194414246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0.6475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195643258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0.6452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168557229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0.3982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72504675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0.3942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429129" y="4361291"/>
            <a:ext cx="199000" cy="803143"/>
            <a:chOff x="1872175" y="3720025"/>
            <a:chExt cx="199000" cy="803143"/>
          </a:xfrm>
        </p:grpSpPr>
        <p:sp>
          <p:nvSpPr>
            <p:cNvPr id="7" name="Oval 6"/>
            <p:cNvSpPr/>
            <p:nvPr/>
          </p:nvSpPr>
          <p:spPr>
            <a:xfrm>
              <a:off x="1872175" y="3720025"/>
              <a:ext cx="199000" cy="199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898969" y="3989194"/>
              <a:ext cx="164463" cy="1644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925035" y="4230085"/>
              <a:ext cx="112331" cy="11233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34783" y="4430333"/>
              <a:ext cx="92835" cy="928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042730" y="1301432"/>
            <a:ext cx="1904998" cy="628015"/>
          </a:xfrm>
          <a:prstGeom prst="rect">
            <a:avLst/>
          </a:prstGeom>
          <a:noFill/>
          <a:ln w="127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DUMMY DATA</a:t>
            </a:r>
          </a:p>
        </p:txBody>
      </p:sp>
    </p:spTree>
    <p:extLst>
      <p:ext uri="{BB962C8B-B14F-4D97-AF65-F5344CB8AC3E}">
        <p14:creationId xmlns:p14="http://schemas.microsoft.com/office/powerpoint/2010/main" val="178483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2"/>
          <p:cNvSpPr txBox="1">
            <a:spLocks noChangeArrowheads="1"/>
          </p:cNvSpPr>
          <p:nvPr/>
        </p:nvSpPr>
        <p:spPr bwMode="auto">
          <a:xfrm>
            <a:off x="151781" y="3380051"/>
            <a:ext cx="890649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3400" b="1" dirty="0"/>
              <a:t>TIME TO NEXT PURCHASE</a:t>
            </a:r>
          </a:p>
        </p:txBody>
      </p:sp>
      <p:pic>
        <p:nvPicPr>
          <p:cNvPr id="14340" name="Picture 1" descr="rectangles_bottom.t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619875"/>
            <a:ext cx="91440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188018" y="3995604"/>
            <a:ext cx="89064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1800" b="1" dirty="0"/>
              <a:t>Customer Data Science</a:t>
            </a:r>
          </a:p>
          <a:p>
            <a:pPr eaLnBrk="1" hangingPunct="1"/>
            <a:endParaRPr lang="en-US" sz="1800" b="1" dirty="0"/>
          </a:p>
          <a:p>
            <a:pPr eaLnBrk="1" hangingPunct="1"/>
            <a:r>
              <a:rPr lang="en-US" sz="1800" dirty="0"/>
              <a:t>February 2017</a:t>
            </a:r>
          </a:p>
        </p:txBody>
      </p:sp>
    </p:spTree>
    <p:extLst>
      <p:ext uri="{BB962C8B-B14F-4D97-AF65-F5344CB8AC3E}">
        <p14:creationId xmlns:p14="http://schemas.microsoft.com/office/powerpoint/2010/main" val="30275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355"/>
            <a:ext cx="9144000" cy="1036990"/>
          </a:xfrm>
        </p:spPr>
        <p:txBody>
          <a:bodyPr anchor="ctr">
            <a:normAutofit/>
          </a:bodyPr>
          <a:lstStyle/>
          <a:p>
            <a:r>
              <a:rPr lang="en-US" sz="3200" b="0" dirty="0">
                <a:latin typeface="Trebuchet MS"/>
                <a:cs typeface="Trebuchet MS"/>
              </a:rPr>
              <a:t>Background</a:t>
            </a:r>
            <a:endParaRPr lang="en-US" sz="2000" b="0" i="1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9129" y="6615543"/>
            <a:ext cx="85185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AutoShape 4" descr="Image result for athleta cata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athleta catalo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5575" y="1351026"/>
            <a:ext cx="8855942" cy="4617720"/>
            <a:chOff x="155575" y="1236726"/>
            <a:chExt cx="8855942" cy="461772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3674" y="2057400"/>
              <a:ext cx="3038475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loud Callout 5"/>
            <p:cNvSpPr/>
            <p:nvPr/>
          </p:nvSpPr>
          <p:spPr>
            <a:xfrm>
              <a:off x="6419850" y="1514475"/>
              <a:ext cx="2527878" cy="1298448"/>
            </a:xfrm>
            <a:prstGeom prst="cloudCallout">
              <a:avLst>
                <a:gd name="adj1" fmla="val -117703"/>
                <a:gd name="adj2" fmla="val 32336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r>
                <a:rPr lang="en-US" sz="1600" b="1" dirty="0">
                  <a:solidFill>
                    <a:schemeClr val="tx1"/>
                  </a:solidFill>
                </a:rPr>
                <a:t>Should the customer be targeted in our next campaign?</a:t>
              </a:r>
            </a:p>
          </p:txBody>
        </p:sp>
        <p:sp>
          <p:nvSpPr>
            <p:cNvPr id="13" name="Cloud Callout 12"/>
            <p:cNvSpPr/>
            <p:nvPr/>
          </p:nvSpPr>
          <p:spPr>
            <a:xfrm>
              <a:off x="6048375" y="3390900"/>
              <a:ext cx="2963142" cy="1650873"/>
            </a:xfrm>
            <a:prstGeom prst="cloudCallout">
              <a:avLst>
                <a:gd name="adj1" fmla="val -93583"/>
                <a:gd name="adj2" fmla="val -96319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r>
                <a:rPr lang="en-US" sz="1600" b="1" dirty="0">
                  <a:solidFill>
                    <a:schemeClr val="tx1"/>
                  </a:solidFill>
                </a:rPr>
                <a:t>Who is a better target?</a:t>
              </a:r>
            </a:p>
            <a:p>
              <a:pPr marL="0" lvl="2" algn="ctr"/>
              <a:r>
                <a:rPr lang="en-US" sz="1600" b="1" dirty="0">
                  <a:solidFill>
                    <a:schemeClr val="tx1"/>
                  </a:solidFill>
                </a:rPr>
                <a:t>A more frequent buyer or a less frequent buyer </a:t>
              </a:r>
            </a:p>
          </p:txBody>
        </p:sp>
        <p:sp>
          <p:nvSpPr>
            <p:cNvPr id="14" name="Cloud Callout 13"/>
            <p:cNvSpPr/>
            <p:nvPr/>
          </p:nvSpPr>
          <p:spPr>
            <a:xfrm>
              <a:off x="429128" y="4555998"/>
              <a:ext cx="2942721" cy="1298448"/>
            </a:xfrm>
            <a:prstGeom prst="cloudCallout">
              <a:avLst>
                <a:gd name="adj1" fmla="val 61363"/>
                <a:gd name="adj2" fmla="val -200939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/>
              <a:endParaRPr lang="en-US" sz="1600" b="1" dirty="0">
                <a:solidFill>
                  <a:schemeClr val="tx1"/>
                </a:solidFill>
              </a:endParaRPr>
            </a:p>
            <a:p>
              <a:pPr marL="0" lvl="2" algn="ctr"/>
              <a:r>
                <a:rPr lang="en-US" sz="1600" b="1" dirty="0">
                  <a:solidFill>
                    <a:schemeClr val="tx1"/>
                  </a:solidFill>
                </a:rPr>
                <a:t>When should a customer be targeted on a longer time scale ?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Cloud Callout 14"/>
            <p:cNvSpPr/>
            <p:nvPr/>
          </p:nvSpPr>
          <p:spPr>
            <a:xfrm>
              <a:off x="155575" y="1236726"/>
              <a:ext cx="2527878" cy="1298448"/>
            </a:xfrm>
            <a:prstGeom prst="cloudCallout">
              <a:avLst>
                <a:gd name="adj1" fmla="val 88029"/>
                <a:gd name="adj2" fmla="val 44072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r"/>
              <a:endParaRPr lang="en-US" sz="1600" dirty="0"/>
            </a:p>
            <a:p>
              <a:pPr marL="0" lvl="1" algn="r"/>
              <a:r>
                <a:rPr lang="en-US" sz="1600" b="1" dirty="0">
                  <a:solidFill>
                    <a:schemeClr val="tx1"/>
                  </a:solidFill>
                </a:rPr>
                <a:t>When is the customer most likely to make a purchase ?</a:t>
              </a:r>
            </a:p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47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722</Words>
  <Application>Microsoft Office PowerPoint</Application>
  <PresentationFormat>Letter Paper (8.5x11 in)</PresentationFormat>
  <Paragraphs>157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MS PGothic</vt:lpstr>
      <vt:lpstr>Arial</vt:lpstr>
      <vt:lpstr>Calibri</vt:lpstr>
      <vt:lpstr>Trebuchet MS</vt:lpstr>
      <vt:lpstr>Wingdings</vt:lpstr>
      <vt:lpstr>Office Theme</vt:lpstr>
      <vt:lpstr>PowerPoint Presentation</vt:lpstr>
      <vt:lpstr>Key updates</vt:lpstr>
      <vt:lpstr>PowerPoint Presentation</vt:lpstr>
      <vt:lpstr>Background</vt:lpstr>
      <vt:lpstr>Modeling Details</vt:lpstr>
      <vt:lpstr>Model Performance: NN Models Ensemble</vt:lpstr>
      <vt:lpstr>Sample Output</vt:lpstr>
      <vt:lpstr>PowerPoint Presentation</vt:lpstr>
      <vt:lpstr>Background</vt:lpstr>
      <vt:lpstr>Modeling Details</vt:lpstr>
      <vt:lpstr>Next Purchase Prediction- </vt:lpstr>
      <vt:lpstr>Next Purchase Distribution</vt:lpstr>
    </vt:vector>
  </TitlesOfParts>
  <Company>Gap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 Analytics</dc:title>
  <dc:creator>Business Partner</dc:creator>
  <cp:lastModifiedBy>Mithun Ghosh</cp:lastModifiedBy>
  <cp:revision>213</cp:revision>
  <cp:lastPrinted>2015-01-13T20:57:50Z</cp:lastPrinted>
  <dcterms:created xsi:type="dcterms:W3CDTF">2014-12-19T17:39:01Z</dcterms:created>
  <dcterms:modified xsi:type="dcterms:W3CDTF">2017-03-30T06:10:28Z</dcterms:modified>
</cp:coreProperties>
</file>