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268" r:id="rId2"/>
    <p:sldId id="287" r:id="rId3"/>
    <p:sldId id="288" r:id="rId4"/>
    <p:sldId id="289" r:id="rId5"/>
    <p:sldId id="290" r:id="rId6"/>
    <p:sldId id="292" r:id="rId7"/>
    <p:sldId id="297" r:id="rId8"/>
    <p:sldId id="302" r:id="rId9"/>
    <p:sldId id="303" r:id="rId10"/>
    <p:sldId id="304" r:id="rId11"/>
    <p:sldId id="30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41"/>
    <a:srgbClr val="E7E7E7"/>
    <a:srgbClr val="2485ED"/>
    <a:srgbClr val="6C1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5" autoAdjust="0"/>
    <p:restoredTop sz="96801" autoAdjust="0"/>
  </p:normalViewPr>
  <p:slideViewPr>
    <p:cSldViewPr snapToGrid="0" snapToObjects="1">
      <p:cViewPr varScale="1">
        <p:scale>
          <a:sx n="72" d="100"/>
          <a:sy n="7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006B0-55B5-A94B-972C-DE525CA2EB25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1B5B2-D6C0-A546-8F0A-27543F67F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7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FF39-401E-6444-B1F5-76F9F2BA9CD5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521B3-8F2F-8E4A-B255-8BA8EDCE8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1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521B3-8F2F-8E4A-B255-8BA8EDCE80E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0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0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6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4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07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0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3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5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7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5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8468"/>
            <a:ext cx="9144000" cy="1138239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rgbClr val="000E41"/>
              </a:solidFill>
            </a:endParaRPr>
          </a:p>
        </p:txBody>
      </p:sp>
      <p:pic>
        <p:nvPicPr>
          <p:cNvPr id="6" name="Picture 1" descr="Rectangles_left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" y="5840594"/>
            <a:ext cx="198438" cy="10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191" y="218545"/>
            <a:ext cx="8229600" cy="755123"/>
          </a:xfrm>
          <a:prstGeom prst="rect">
            <a:avLst/>
          </a:prstGeom>
        </p:spPr>
        <p:txBody>
          <a:bodyPr vert="horz"/>
          <a:lstStyle>
            <a:lvl1pPr algn="l">
              <a:defRPr sz="2700" b="1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Subject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1689105"/>
            <a:ext cx="8229591" cy="247967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950" b="1" i="0"/>
            </a:lvl1pPr>
            <a:lvl2pPr marL="171450" indent="-171450">
              <a:buFont typeface="Wingdings" charset="2"/>
              <a:buChar char="§"/>
              <a:defRPr sz="1350" baseline="0">
                <a:solidFill>
                  <a:schemeClr val="accent5"/>
                </a:solidFill>
              </a:defRPr>
            </a:lvl2pPr>
            <a:lvl3pPr marL="298847" indent="-127397">
              <a:buFont typeface="Wingdings" charset="2"/>
              <a:buChar char="§"/>
              <a:defRPr sz="1350">
                <a:solidFill>
                  <a:schemeClr val="accent5"/>
                </a:solidFill>
              </a:defRPr>
            </a:lvl3pPr>
            <a:lvl4pPr marL="432197" indent="-133350">
              <a:buFont typeface="Wingdings" charset="2"/>
              <a:buChar char="§"/>
              <a:defRPr sz="1350">
                <a:solidFill>
                  <a:schemeClr val="accent5"/>
                </a:solidFill>
              </a:defRPr>
            </a:lvl4pPr>
            <a:lvl5pPr marL="558404" indent="-126206">
              <a:buFont typeface="Wingdings" charset="2"/>
              <a:buChar char="§"/>
              <a:defRPr sz="135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Statement</a:t>
            </a:r>
          </a:p>
          <a:p>
            <a:pPr lvl="1"/>
            <a:r>
              <a:rPr lang="en-US" dirty="0"/>
              <a:t>Supporting Statement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66208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915738"/>
            <a:ext cx="7410450" cy="1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0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4922803"/>
            <a:ext cx="6477000" cy="5720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675" b="0" kern="0" cap="all" spc="150" baseline="0">
                <a:solidFill>
                  <a:schemeClr val="accent3"/>
                </a:solidFill>
                <a:latin typeface="Avenir LT Std 95 Black"/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800" y="1032934"/>
            <a:ext cx="7410450" cy="18372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3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39"/>
          <p:cNvGrpSpPr>
            <a:grpSpLocks noChangeAspect="1"/>
          </p:cNvGrpSpPr>
          <p:nvPr userDrawn="1"/>
        </p:nvGrpSpPr>
        <p:grpSpPr>
          <a:xfrm>
            <a:off x="762008" y="5875873"/>
            <a:ext cx="7616919" cy="414867"/>
            <a:chOff x="762001" y="4540250"/>
            <a:chExt cx="7434072" cy="300993"/>
          </a:xfrm>
        </p:grpSpPr>
        <p:pic>
          <p:nvPicPr>
            <p:cNvPr id="41" name="Picture 40" descr="6logo_lockup_GREY_EVEN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1" y="4540250"/>
              <a:ext cx="7434072" cy="295305"/>
            </a:xfrm>
            <a:prstGeom prst="rect">
              <a:avLst/>
            </a:prstGeom>
          </p:spPr>
        </p:pic>
        <p:pic>
          <p:nvPicPr>
            <p:cNvPr id="42" name="Picture 41" descr="6logo_lockup_GREY_EVEN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85164" y="4580069"/>
              <a:ext cx="860425" cy="261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6484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1" y="2121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2121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226485"/>
            <a:ext cx="8377238" cy="1272116"/>
          </a:xfrm>
          <a:prstGeom prst="rect">
            <a:avLst/>
          </a:prstGeom>
        </p:spPr>
        <p:txBody>
          <a:bodyPr lIns="0" tIns="0" rIns="0" bIns="45716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13422" y="6578600"/>
            <a:ext cx="447993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7" rIns="0" bIns="34287" rtlCol="0" anchor="ctr"/>
          <a:lstStyle/>
          <a:p>
            <a:pPr algn="r"/>
            <a:fld id="{4A92D465-875D-43B4-8302-B84A8FC94A2A}" type="slidenum">
              <a:rPr lang="en-GB" sz="6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6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6276205"/>
            <a:ext cx="8377238" cy="276999"/>
          </a:xfrm>
        </p:spPr>
        <p:txBody>
          <a:bodyPr wrap="square" anchor="b">
            <a:spAutoFit/>
          </a:bodyPr>
          <a:lstStyle>
            <a:lvl1pPr marL="307150" indent="-307150">
              <a:spcBef>
                <a:spcPts val="0"/>
              </a:spcBef>
              <a:tabLst>
                <a:tab pos="253577" algn="r"/>
                <a:tab pos="307150" algn="l"/>
              </a:tabLst>
              <a:defRPr sz="6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6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6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6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6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8" y="6672138"/>
            <a:ext cx="6607175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9" y="23610"/>
            <a:ext cx="3019425" cy="184666"/>
          </a:xfrm>
        </p:spPr>
        <p:txBody>
          <a:bodyPr wrap="square" anchor="ctr">
            <a:spAutoFit/>
          </a:bodyPr>
          <a:lstStyle>
            <a:lvl1pPr>
              <a:defRPr sz="6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6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6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6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6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151146" y="-5412"/>
            <a:ext cx="610267" cy="220385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6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42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2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2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9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1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0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tags" Target="../tags/tag13.xml"/><Relationship Id="rId7" Type="http://schemas.openxmlformats.org/officeDocument/2006/relationships/image" Target="../media/image12.emf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image" Target="../media/image12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5.xml"/><Relationship Id="rId7" Type="http://schemas.openxmlformats.org/officeDocument/2006/relationships/image" Target="../media/image12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2.emf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9.xml"/><Relationship Id="rId7" Type="http://schemas.openxmlformats.org/officeDocument/2006/relationships/image" Target="../media/image12.emf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1.xml"/><Relationship Id="rId7" Type="http://schemas.openxmlformats.org/officeDocument/2006/relationships/image" Target="../media/image12.emf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580980" y="3639506"/>
            <a:ext cx="6679871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550" b="1" dirty="0">
                <a:latin typeface="+mj-lt"/>
              </a:rPr>
              <a:t>Customer Data Science</a:t>
            </a:r>
          </a:p>
        </p:txBody>
      </p:sp>
      <p:pic>
        <p:nvPicPr>
          <p:cNvPr id="14339" name="Picture 1" descr="rectangles_bottom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8072" y="7785497"/>
            <a:ext cx="6858000" cy="18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" descr="rectangles_bottom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" y="5813048"/>
            <a:ext cx="7543800" cy="2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47912" y="4260197"/>
            <a:ext cx="6679871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350" b="1" dirty="0"/>
              <a:t>Stand-up Updates</a:t>
            </a:r>
          </a:p>
          <a:p>
            <a:pPr eaLnBrk="1" hangingPunct="1"/>
            <a:endParaRPr lang="en-US" sz="1350" b="1" dirty="0"/>
          </a:p>
          <a:p>
            <a:pPr eaLnBrk="1" hangingPunct="1"/>
            <a:r>
              <a:rPr lang="en-US" sz="1350" dirty="0"/>
              <a:t>June 02, 2017</a:t>
            </a:r>
          </a:p>
        </p:txBody>
      </p:sp>
      <p:pic>
        <p:nvPicPr>
          <p:cNvPr id="1026" name="Picture 2" descr="Image result for customer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66" y="116016"/>
            <a:ext cx="8146798" cy="340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70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44192" y="1501381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192" y="1501381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1143002" y="150018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252"/>
            <a:ext cx="9143999" cy="1154062"/>
          </a:xfrm>
          <a:solidFill>
            <a:schemeClr val="accent1">
              <a:lumMod val="50000"/>
            </a:schemeClr>
          </a:solidFill>
        </p:spPr>
        <p:txBody>
          <a:bodyPr vert="horz" lIns="0" tIns="0" rIns="0" bIns="34287" rtlCol="0" anchor="ctr"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Hypothesis : LTR has anchoring effect over other attributes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6468" y="1516058"/>
            <a:ext cx="3900732" cy="1323439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Strength of relationship between Likelihood to recommend over other attributes raw score:</a:t>
            </a:r>
          </a:p>
          <a:p>
            <a:pPr algn="just"/>
            <a:endParaRPr lang="en-US" sz="1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just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We fit a linear regression keeping LTR as response and other attributes as predictors : 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adj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-R square – 0.728</a:t>
            </a:r>
          </a:p>
          <a:p>
            <a:pPr algn="just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We fit a logistic regression by formulating a binary classification problem. Where Promoters are event of interest. AUC 0.94, Accuracy :0.896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6468" y="3229575"/>
            <a:ext cx="3900732" cy="1323439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Strength of relationship between Likelihood to recommend and top 6 principal components:</a:t>
            </a:r>
          </a:p>
          <a:p>
            <a:pPr algn="just"/>
            <a:endParaRPr lang="en-US" sz="1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just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We fit a linear regression keeping LTR as response and top 6 principal components as predictors : 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adj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-R square – 0.69</a:t>
            </a:r>
          </a:p>
          <a:p>
            <a:pPr algn="just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We fit a logistic regression by formulating a binary classification problem. Where Promoters are event of interest. AUC 0.92, Accuracy :0.886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809" y="5755967"/>
            <a:ext cx="6042991" cy="400110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just">
              <a:defRPr sz="1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Conclusion: It has been proved that customer scores vary similarly in other attributes as they do in “Likelihood to Recommend”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5623" y="1618778"/>
            <a:ext cx="3791486" cy="3487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0535" y="1305556"/>
            <a:ext cx="3007517" cy="24622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just">
              <a:defRPr sz="10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Attribute Importance from regression</a:t>
            </a:r>
          </a:p>
        </p:txBody>
      </p:sp>
    </p:spTree>
    <p:extLst>
      <p:ext uri="{BB962C8B-B14F-4D97-AF65-F5344CB8AC3E}">
        <p14:creationId xmlns:p14="http://schemas.microsoft.com/office/powerpoint/2010/main" val="154637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669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357045"/>
            <a:ext cx="7328647" cy="566342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Trebuchet MS"/>
                <a:cs typeface="Trebuchet MS"/>
              </a:rPr>
              <a:t>Key updates</a:t>
            </a:r>
            <a:endParaRPr lang="en-US" sz="2400" b="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26" y="6625105"/>
            <a:ext cx="839099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Authorization</a:t>
            </a:r>
            <a:endParaRPr lang="en-US" sz="675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5862" y="2489599"/>
            <a:ext cx="7895482" cy="703659"/>
            <a:chOff x="133853" y="2247900"/>
            <a:chExt cx="8813875" cy="938212"/>
          </a:xfrm>
        </p:grpSpPr>
        <p:sp>
          <p:nvSpPr>
            <p:cNvPr id="3" name="Pentagon 2"/>
            <p:cNvSpPr/>
            <p:nvPr/>
          </p:nvSpPr>
          <p:spPr>
            <a:xfrm>
              <a:off x="133853" y="2247900"/>
              <a:ext cx="8813875" cy="938212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Time to Next Purchase Models - BR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757972" y="2297904"/>
              <a:ext cx="762000" cy="831273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5" name="Pentagon 24"/>
          <p:cNvSpPr/>
          <p:nvPr/>
        </p:nvSpPr>
        <p:spPr>
          <a:xfrm>
            <a:off x="675171" y="1760936"/>
            <a:ext cx="7904012" cy="703659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Discount Sensitivity model - BF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71227" y="1775748"/>
            <a:ext cx="606945" cy="674040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Pentagon 16"/>
          <p:cNvSpPr/>
          <p:nvPr/>
        </p:nvSpPr>
        <p:spPr>
          <a:xfrm>
            <a:off x="675861" y="3208440"/>
            <a:ext cx="7895482" cy="703659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Discount Sensitivity model - AT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9532" y="699517"/>
            <a:ext cx="165502" cy="31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00"/>
          </a:p>
        </p:txBody>
      </p:sp>
      <p:grpSp>
        <p:nvGrpSpPr>
          <p:cNvPr id="6" name="Group 5"/>
          <p:cNvGrpSpPr/>
          <p:nvPr/>
        </p:nvGrpSpPr>
        <p:grpSpPr>
          <a:xfrm>
            <a:off x="683005" y="4660242"/>
            <a:ext cx="7895482" cy="703659"/>
            <a:chOff x="243390" y="4111228"/>
            <a:chExt cx="8813875" cy="938212"/>
          </a:xfrm>
        </p:grpSpPr>
        <p:sp>
          <p:nvSpPr>
            <p:cNvPr id="15" name="Pentagon 14"/>
            <p:cNvSpPr/>
            <p:nvPr/>
          </p:nvSpPr>
          <p:spPr>
            <a:xfrm>
              <a:off x="243390" y="4111228"/>
              <a:ext cx="8813875" cy="938212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Customer Survey Analysis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928997" y="4167078"/>
              <a:ext cx="692727" cy="831273"/>
            </a:xfrm>
            <a:prstGeom prst="ellipse">
              <a:avLst/>
            </a:prstGeom>
            <a:blipFill rotWithShape="1"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7" name="Group 6"/>
          <p:cNvGrpSpPr/>
          <p:nvPr/>
        </p:nvGrpSpPr>
        <p:grpSpPr>
          <a:xfrm>
            <a:off x="675861" y="3933529"/>
            <a:ext cx="7895482" cy="703659"/>
            <a:chOff x="233864" y="4101703"/>
            <a:chExt cx="8813875" cy="938212"/>
          </a:xfrm>
        </p:grpSpPr>
        <p:sp>
          <p:nvSpPr>
            <p:cNvPr id="21" name="Pentagon 20"/>
            <p:cNvSpPr/>
            <p:nvPr/>
          </p:nvSpPr>
          <p:spPr>
            <a:xfrm>
              <a:off x="233864" y="4101703"/>
              <a:ext cx="8813875" cy="938212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Click Path Analysis v2 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148215" y="4155172"/>
              <a:ext cx="692727" cy="831273"/>
            </a:xfrm>
            <a:prstGeom prst="ellipse">
              <a:avLst/>
            </a:prstGeom>
            <a:blipFill rotWithShape="1"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</p:grp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772" y="3247811"/>
            <a:ext cx="750860" cy="623455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/>
        </p:spPr>
      </p:pic>
      <p:sp>
        <p:nvSpPr>
          <p:cNvPr id="20" name="Oval 19"/>
          <p:cNvSpPr/>
          <p:nvPr/>
        </p:nvSpPr>
        <p:spPr>
          <a:xfrm>
            <a:off x="6780834" y="1791992"/>
            <a:ext cx="620544" cy="623455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Oval 25"/>
          <p:cNvSpPr/>
          <p:nvPr/>
        </p:nvSpPr>
        <p:spPr>
          <a:xfrm>
            <a:off x="7550149" y="3993122"/>
            <a:ext cx="683748" cy="62345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793" y="2522309"/>
            <a:ext cx="704578" cy="6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4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072" y="3848638"/>
            <a:ext cx="4857750" cy="321788"/>
          </a:xfrm>
        </p:spPr>
        <p:txBody>
          <a:bodyPr>
            <a:noAutofit/>
          </a:bodyPr>
          <a:lstStyle/>
          <a:p>
            <a:r>
              <a:rPr lang="en-US" sz="1000" dirty="0">
                <a:latin typeface="+mn-lt"/>
              </a:rPr>
              <a:t>JUN 2017</a:t>
            </a:r>
          </a:p>
          <a:p>
            <a:endParaRPr lang="en-US" sz="1000" dirty="0">
              <a:latin typeface="+mn-lt"/>
            </a:endParaRPr>
          </a:p>
          <a:p>
            <a:r>
              <a:rPr lang="en-US" sz="1000" dirty="0">
                <a:latin typeface="+mn-lt"/>
              </a:rPr>
              <a:t>PLATFORM  ANALYTICS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21928" y="2081214"/>
            <a:ext cx="6599682" cy="1033463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latin typeface="+mj-lt"/>
              </a:rPr>
              <a:t>AT US discount sensitivity model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52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44192" y="1501381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192" y="1501381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1143002" y="150018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3" y="21799"/>
            <a:ext cx="9109021" cy="601057"/>
          </a:xfrm>
          <a:solidFill>
            <a:schemeClr val="accent1">
              <a:lumMod val="50000"/>
            </a:schemeClr>
          </a:solidFill>
        </p:spPr>
        <p:txBody>
          <a:bodyPr vert="horz" lIns="0" tIns="0" rIns="0" bIns="34287" rtlCol="0" anchor="ctr"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4334552" y="4932504"/>
            <a:ext cx="164306" cy="19935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0181" y="4943477"/>
            <a:ext cx="300038" cy="19935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10882" y="4360753"/>
            <a:ext cx="3903582" cy="1769331"/>
            <a:chOff x="312071" y="2682428"/>
            <a:chExt cx="8645670" cy="1648025"/>
          </a:xfrm>
        </p:grpSpPr>
        <p:sp>
          <p:nvSpPr>
            <p:cNvPr id="15" name="Rounded Rectangle 14"/>
            <p:cNvSpPr/>
            <p:nvPr/>
          </p:nvSpPr>
          <p:spPr>
            <a:xfrm>
              <a:off x="312071" y="2682428"/>
              <a:ext cx="2074774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4290" rIns="34290"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4955" y="2682428"/>
              <a:ext cx="205196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4290" rIns="34290"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Exploratory Analysis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57838" y="2682428"/>
              <a:ext cx="204103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4290" rIns="34290"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Scaling and Outlier Treatment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12071" y="3730376"/>
              <a:ext cx="7786804" cy="600077"/>
              <a:chOff x="228599" y="4191000"/>
              <a:chExt cx="7306220" cy="800102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Rectangle 41"/>
              <p:cNvSpPr/>
              <p:nvPr/>
            </p:nvSpPr>
            <p:spPr>
              <a:xfrm>
                <a:off x="5619750" y="4191000"/>
                <a:ext cx="1915069" cy="781050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4290" rIns="34290"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Training</a:t>
                </a:r>
              </a:p>
            </p:txBody>
          </p:sp>
          <p:sp>
            <p:nvSpPr>
              <p:cNvPr id="20" name="Rectangle 44"/>
              <p:cNvSpPr/>
              <p:nvPr/>
            </p:nvSpPr>
            <p:spPr>
              <a:xfrm>
                <a:off x="2924175" y="4200525"/>
                <a:ext cx="1925325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4290" rIns="34290"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Evaluation and Validation</a:t>
                </a:r>
              </a:p>
            </p:txBody>
          </p:sp>
          <p:sp>
            <p:nvSpPr>
              <p:cNvPr id="21" name="Rectangle 46"/>
              <p:cNvSpPr/>
              <p:nvPr/>
            </p:nvSpPr>
            <p:spPr>
              <a:xfrm>
                <a:off x="228599" y="4210051"/>
                <a:ext cx="1946723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4290" rIns="34290"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Execution and Testing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>
              <a:off x="2525524" y="2880908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4290" rIns="34290" rtlCol="0" anchor="ctr"/>
            <a:lstStyle/>
            <a:p>
              <a:pPr algn="ctr"/>
              <a:endPara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378706" y="2883561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4290" rIns="34290" rtlCol="0" anchor="ctr"/>
            <a:lstStyle/>
            <a:p>
              <a:pPr algn="ctr"/>
              <a:endPara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5368629" y="3933887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4290" rIns="34290" rtlCol="0" anchor="ctr"/>
            <a:lstStyle/>
            <a:p>
              <a:pPr algn="ctr"/>
              <a:endPara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 rot="10800000">
              <a:off x="2490624" y="3936540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4290" rIns="34290" rtlCol="0" anchor="ctr"/>
            <a:lstStyle/>
            <a:p>
              <a:pPr algn="ctr"/>
              <a:endPara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Curved Left Arrow 25"/>
            <p:cNvSpPr/>
            <p:nvPr/>
          </p:nvSpPr>
          <p:spPr>
            <a:xfrm>
              <a:off x="8247589" y="2975322"/>
              <a:ext cx="710152" cy="958565"/>
            </a:xfrm>
            <a:prstGeom prst="curvedLef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4290" rIns="34290" rtlCol="0" anchor="ctr"/>
            <a:lstStyle/>
            <a:p>
              <a:pPr algn="ctr"/>
              <a:endPara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1614"/>
              </p:ext>
            </p:extLst>
          </p:nvPr>
        </p:nvGraphicFramePr>
        <p:xfrm>
          <a:off x="4627729" y="3186516"/>
          <a:ext cx="4012688" cy="60077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8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Algorithms</a:t>
                      </a:r>
                      <a:endParaRPr lang="en-US" sz="10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68580" marR="7144" marT="714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Library</a:t>
                      </a:r>
                      <a:endParaRPr lang="en-US" sz="10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68580" marR="7144" marT="714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Ensemble Leaners</a:t>
                      </a:r>
                      <a:endParaRPr lang="en-US" sz="1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7144" marT="7144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xgboost</a:t>
                      </a:r>
                      <a:r>
                        <a:rPr lang="en-US" sz="1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US" sz="1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randomForest</a:t>
                      </a:r>
                      <a:r>
                        <a:rPr lang="en-US" sz="1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neural network</a:t>
                      </a:r>
                      <a:endParaRPr lang="en-US" sz="1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7144" marT="7144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Logistic Regression</a:t>
                      </a:r>
                      <a:endParaRPr lang="en-US" sz="1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7144" marT="7144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7144" marT="7144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561658" y="1054276"/>
            <a:ext cx="3952806" cy="861774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Definitions:</a:t>
            </a:r>
          </a:p>
          <a:p>
            <a:pPr algn="just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Response: customers taking above 15% of gross sales as  discounts  in an year</a:t>
            </a:r>
          </a:p>
          <a:p>
            <a:pPr algn="just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Response score: Probability of a customer to search discount above 15% to make purchase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44922" y="2291374"/>
            <a:ext cx="3869542" cy="763339"/>
            <a:chOff x="4623987" y="935864"/>
            <a:chExt cx="4136740" cy="547077"/>
          </a:xfrm>
        </p:grpSpPr>
        <p:sp>
          <p:nvSpPr>
            <p:cNvPr id="39" name="Rectangle 38"/>
            <p:cNvSpPr/>
            <p:nvPr/>
          </p:nvSpPr>
          <p:spPr>
            <a:xfrm>
              <a:off x="5622637" y="93867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Transactions &amp; Browse Data</a:t>
              </a:r>
            </a:p>
            <a:p>
              <a:pPr algn="ctr"/>
              <a:r>
                <a:rPr lang="en-US" sz="800" dirty="0">
                  <a:latin typeface="+mj-lt"/>
                </a:rPr>
                <a:t>Mar2015-Feb2016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86312" y="935864"/>
              <a:ext cx="1573197" cy="240261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>
                  <a:latin typeface="+mj-lt"/>
                </a:rPr>
                <a:t>Mar2016-Feb2017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23855" y="124179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Transactions &amp; Browse Data</a:t>
              </a:r>
            </a:p>
            <a:p>
              <a:pPr algn="ctr"/>
              <a:r>
                <a:rPr lang="en-US" sz="800" dirty="0"/>
                <a:t>Mar2014-Feb2015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87530" y="1241797"/>
              <a:ext cx="1573197" cy="241144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/>
                <a:t>Mar2015-Feb2016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27274" y="940357"/>
              <a:ext cx="947453" cy="235768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Training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23987" y="1243477"/>
              <a:ext cx="947453" cy="23858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Validation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810736" y="5029874"/>
            <a:ext cx="2782760" cy="41140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4290" rIns="34290"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Dataset Size involved :  1.9 M (Customer Keys), Response – 7%</a:t>
            </a:r>
          </a:p>
        </p:txBody>
      </p:sp>
      <p:sp>
        <p:nvSpPr>
          <p:cNvPr id="5" name="Rectangle 4"/>
          <p:cNvSpPr/>
          <p:nvPr/>
        </p:nvSpPr>
        <p:spPr>
          <a:xfrm>
            <a:off x="5384984" y="2094588"/>
            <a:ext cx="1605415" cy="158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Historical behavior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25945" y="2061434"/>
            <a:ext cx="1137551" cy="16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Response Window</a:t>
            </a:r>
          </a:p>
        </p:txBody>
      </p:sp>
      <p:pic>
        <p:nvPicPr>
          <p:cNvPr id="703788" name="Picture 30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" t="6907" r="861" b="3505"/>
          <a:stretch/>
        </p:blipFill>
        <p:spPr bwMode="auto">
          <a:xfrm>
            <a:off x="335104" y="2991994"/>
            <a:ext cx="3972794" cy="107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3789" name="Picture 301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21"/>
          <a:stretch/>
        </p:blipFill>
        <p:spPr bwMode="auto">
          <a:xfrm flipH="1">
            <a:off x="334302" y="4081915"/>
            <a:ext cx="3956703" cy="196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334511" y="1028754"/>
            <a:ext cx="3920080" cy="1477328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Objective: </a:t>
            </a:r>
          </a:p>
          <a:p>
            <a:pPr lvl="0" algn="just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Every year company shells out billions of $ in various discounts offered.</a:t>
            </a:r>
          </a:p>
          <a:p>
            <a:pPr lvl="0" algn="just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Not all Customers have affinity towards discounts to make a purchase.</a:t>
            </a:r>
          </a:p>
          <a:p>
            <a:pPr lvl="0" algn="just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This creates an opportunity to improve margin by offering relevant discounts to customers based on how discount sensitive they are.</a:t>
            </a:r>
          </a:p>
          <a:p>
            <a:pPr lvl="0" algn="just"/>
            <a:endParaRPr lang="en-US" sz="1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lvl="0" algn="just"/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whole exercise will help in: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Increasing Revenue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Saving Cost</a:t>
            </a:r>
          </a:p>
        </p:txBody>
      </p:sp>
    </p:spTree>
    <p:extLst>
      <p:ext uri="{BB962C8B-B14F-4D97-AF65-F5344CB8AC3E}">
        <p14:creationId xmlns:p14="http://schemas.microsoft.com/office/powerpoint/2010/main" val="394986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44192" y="1501381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192" y="1501381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1143002" y="150018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497" y="21023"/>
            <a:ext cx="9188749" cy="566240"/>
          </a:xfrm>
          <a:solidFill>
            <a:schemeClr val="accent1">
              <a:lumMod val="50000"/>
            </a:schemeClr>
          </a:solidFill>
        </p:spPr>
        <p:txBody>
          <a:bodyPr vert="horz" lIns="0" tIns="0" rIns="0" bIns="34287" rtlCol="0" anchor="ctr"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PREDICTORS AND RELATIVE IMPORTANCE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593" y="981892"/>
            <a:ext cx="8914814" cy="3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4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44192" y="1501381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192" y="1501381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1143002" y="150018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47616"/>
              </p:ext>
            </p:extLst>
          </p:nvPr>
        </p:nvGraphicFramePr>
        <p:xfrm>
          <a:off x="315406" y="703394"/>
          <a:ext cx="8484043" cy="254024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8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1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Decile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Customers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 of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Responder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Cum Responders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Response Rate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Response Gain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Cumulative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Response Rate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Cumulative</a:t>
                      </a:r>
                      <a:r>
                        <a:rPr lang="en-US" sz="1100" u="none" strike="noStrike" baseline="0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Lift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191,894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68,333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68,333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35.61%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49.66%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35.61%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4.97</a:t>
                      </a: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191,893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22,218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90,551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11.58%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65.81%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23.59%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3.29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191,893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13,669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104,220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7.12%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75.75%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18.10%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2.52</a:t>
                      </a: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191,893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9,271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113,491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4.83%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82.48%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14.79%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2.06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191,893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6,708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120,199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3.50%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87.36%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12.53%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1.75</a:t>
                      </a: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191,894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5,142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125,341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2.68%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91.10%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10.89%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1.52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191,893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4,152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129,493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2.16%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94.11%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9.64%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</a:t>
                      </a: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191,893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3,543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133,036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1.85%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96.69%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8.67%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191,893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2,698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135,734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1.41%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98.65%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7.86%</a:t>
                      </a: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1.10</a:t>
                      </a: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1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191,893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1,859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137,593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0.97%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7.17%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1270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Title 1"/>
          <p:cNvSpPr txBox="1">
            <a:spLocks/>
          </p:cNvSpPr>
          <p:nvPr/>
        </p:nvSpPr>
        <p:spPr>
          <a:xfrm>
            <a:off x="-5358" y="19109"/>
            <a:ext cx="9113720" cy="529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0" tIns="0" rIns="0" bIns="34287" rtlCol="0" anchor="ctr">
            <a:normAutofit fontScale="85000" lnSpcReduction="10000"/>
          </a:bodyPr>
          <a:lstStyle>
            <a:lvl1pPr algn="ctr" defTabSz="685800">
              <a:spcBef>
                <a:spcPct val="0"/>
              </a:spcBef>
              <a:buNone/>
              <a:defRPr sz="3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RESULTS – IN TIME VALIDATIONS MAY 15 - APR 16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0719" y="3564393"/>
            <a:ext cx="8435477" cy="707886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914306"/>
            <a:r>
              <a:rPr lang="en-US" sz="1000" b="1" dirty="0">
                <a:solidFill>
                  <a:srgbClr val="008CC2">
                    <a:lumMod val="75000"/>
                  </a:srgbClr>
                </a:solidFill>
              </a:rPr>
              <a:t>Model Summary:</a:t>
            </a:r>
          </a:p>
          <a:p>
            <a:pPr algn="just" defTabSz="914306"/>
            <a:r>
              <a:rPr lang="en-US" sz="1000" dirty="0">
                <a:solidFill>
                  <a:srgbClr val="008CC2">
                    <a:lumMod val="75000"/>
                  </a:srgbClr>
                </a:solidFill>
              </a:rPr>
              <a:t>Among many models , </a:t>
            </a:r>
            <a:r>
              <a:rPr lang="en-US" sz="1000" dirty="0" err="1">
                <a:solidFill>
                  <a:srgbClr val="008CC2">
                    <a:lumMod val="75000"/>
                  </a:srgbClr>
                </a:solidFill>
              </a:rPr>
              <a:t>XGBoost</a:t>
            </a:r>
            <a:r>
              <a:rPr lang="en-US" sz="1000" dirty="0">
                <a:solidFill>
                  <a:srgbClr val="008CC2">
                    <a:lumMod val="75000"/>
                  </a:srgbClr>
                </a:solidFill>
              </a:rPr>
              <a:t> algorithm was picked based on model performance.</a:t>
            </a:r>
          </a:p>
          <a:p>
            <a:pPr algn="just" defTabSz="914306"/>
            <a:r>
              <a:rPr lang="en-US" sz="1000" dirty="0">
                <a:solidFill>
                  <a:srgbClr val="008CC2">
                    <a:lumMod val="75000"/>
                  </a:srgbClr>
                </a:solidFill>
              </a:rPr>
              <a:t>Out of 200 </a:t>
            </a:r>
            <a:r>
              <a:rPr lang="en-US" sz="1000" dirty="0" err="1">
                <a:solidFill>
                  <a:srgbClr val="008CC2">
                    <a:lumMod val="75000"/>
                  </a:srgbClr>
                </a:solidFill>
              </a:rPr>
              <a:t>XGBoost</a:t>
            </a:r>
            <a:r>
              <a:rPr lang="en-US" sz="1000" dirty="0">
                <a:solidFill>
                  <a:srgbClr val="008CC2">
                    <a:lumMod val="75000"/>
                  </a:srgbClr>
                </a:solidFill>
              </a:rPr>
              <a:t> models, best 30 have been picked and data is scored . Ensemble of median score was taken as final probability which was used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23544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742" y="3848638"/>
            <a:ext cx="4857750" cy="3217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JUN 2017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PLATFORM  ANALYTICS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355598" y="2081214"/>
            <a:ext cx="6599682" cy="1033463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2850" b="1" cap="all" dirty="0">
                <a:solidFill>
                  <a:schemeClr val="accent1"/>
                </a:solidFill>
                <a:latin typeface="+mj-lt"/>
              </a:rPr>
              <a:t>CUSTOMER SURVEY ANALYSIS</a:t>
            </a:r>
          </a:p>
        </p:txBody>
      </p:sp>
    </p:spTree>
    <p:extLst>
      <p:ext uri="{BB962C8B-B14F-4D97-AF65-F5344CB8AC3E}">
        <p14:creationId xmlns:p14="http://schemas.microsoft.com/office/powerpoint/2010/main" val="88441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44192" y="1501381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192" y="1501381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1143002" y="150018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217" y="42304"/>
            <a:ext cx="9188749" cy="463147"/>
          </a:xfrm>
          <a:solidFill>
            <a:schemeClr val="accent1">
              <a:lumMod val="50000"/>
            </a:schemeClr>
          </a:solidFill>
        </p:spPr>
        <p:txBody>
          <a:bodyPr vert="horz" lIns="0" tIns="0" rIns="0" bIns="34287" rtlCol="0" anchor="ctr"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BACKGROUND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87379" y="603203"/>
            <a:ext cx="8444711" cy="1323439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Objective: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Gap Inc. acquires millions of new customers  every year over multiple brands across diverse geographies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Customer engagement satisfaction across touchpoints like retail and online decides future brand value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Satisfied Customer will promote the brand where unsatisfied customer will detract other by bad word of mouth</a:t>
            </a:r>
          </a:p>
          <a:p>
            <a:pPr lvl="0" algn="just"/>
            <a:endParaRPr lang="en-US" sz="1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lvl="0" algn="just"/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Potential Outcome: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Identify the business drivers which decide customer satisfaction and improve the same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Whether the satisfied customers brings better value in near term than the detractors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334552" y="4932504"/>
            <a:ext cx="164306" cy="19935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1450181" y="4943477"/>
            <a:ext cx="300038" cy="19935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6925" y="2768698"/>
            <a:ext cx="2828926" cy="2887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572" y="4660106"/>
            <a:ext cx="3269767" cy="1071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062" y="2570085"/>
            <a:ext cx="3000329" cy="21221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70201" y="5150410"/>
            <a:ext cx="1868410" cy="405554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just">
              <a:defRPr sz="100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Here numbers are only for directional purpose</a:t>
            </a:r>
          </a:p>
        </p:txBody>
      </p:sp>
    </p:spTree>
    <p:extLst>
      <p:ext uri="{BB962C8B-B14F-4D97-AF65-F5344CB8AC3E}">
        <p14:creationId xmlns:p14="http://schemas.microsoft.com/office/powerpoint/2010/main" val="215383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44192" y="1501381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192" y="1501381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1143002" y="150018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" y="-11689"/>
            <a:ext cx="9097771" cy="472649"/>
          </a:xfrm>
          <a:solidFill>
            <a:schemeClr val="accent1">
              <a:lumMod val="50000"/>
            </a:schemeClr>
          </a:solidFill>
        </p:spPr>
        <p:txBody>
          <a:bodyPr vert="horz" lIns="0" tIns="0" rIns="0" bIns="34287" rtlCol="0" anchor="ctr"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PCA Analysis over the Questionnaire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38653" y="741645"/>
            <a:ext cx="8203989" cy="553998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PCA: Orthogonal linear transformation of data to a new coordinate system such that first coordinate explains greatest variance of data, and so on</a:t>
            </a:r>
          </a:p>
          <a:p>
            <a:pPr algn="just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We have total 28 Attributes/questions in survey</a:t>
            </a:r>
          </a:p>
          <a:p>
            <a:pPr algn="just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20 of them have less than 90% missing value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075" y="1471281"/>
            <a:ext cx="3912780" cy="2418507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43742"/>
              </p:ext>
            </p:extLst>
          </p:nvPr>
        </p:nvGraphicFramePr>
        <p:xfrm>
          <a:off x="4576822" y="1959823"/>
          <a:ext cx="3965822" cy="136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039">
                  <a:extLst>
                    <a:ext uri="{9D8B030D-6E8A-4147-A177-3AD203B41FA5}">
                      <a16:colId xmlns:a16="http://schemas.microsoft.com/office/drawing/2014/main" val="4155272865"/>
                    </a:ext>
                  </a:extLst>
                </a:gridCol>
                <a:gridCol w="462053">
                  <a:extLst>
                    <a:ext uri="{9D8B030D-6E8A-4147-A177-3AD203B41FA5}">
                      <a16:colId xmlns:a16="http://schemas.microsoft.com/office/drawing/2014/main" val="1667217704"/>
                    </a:ext>
                  </a:extLst>
                </a:gridCol>
                <a:gridCol w="566546">
                  <a:extLst>
                    <a:ext uri="{9D8B030D-6E8A-4147-A177-3AD203B41FA5}">
                      <a16:colId xmlns:a16="http://schemas.microsoft.com/office/drawing/2014/main" val="1837197176"/>
                    </a:ext>
                  </a:extLst>
                </a:gridCol>
                <a:gridCol w="566546">
                  <a:extLst>
                    <a:ext uri="{9D8B030D-6E8A-4147-A177-3AD203B41FA5}">
                      <a16:colId xmlns:a16="http://schemas.microsoft.com/office/drawing/2014/main" val="1987146596"/>
                    </a:ext>
                  </a:extLst>
                </a:gridCol>
                <a:gridCol w="566546">
                  <a:extLst>
                    <a:ext uri="{9D8B030D-6E8A-4147-A177-3AD203B41FA5}">
                      <a16:colId xmlns:a16="http://schemas.microsoft.com/office/drawing/2014/main" val="2956887440"/>
                    </a:ext>
                  </a:extLst>
                </a:gridCol>
                <a:gridCol w="566546">
                  <a:extLst>
                    <a:ext uri="{9D8B030D-6E8A-4147-A177-3AD203B41FA5}">
                      <a16:colId xmlns:a16="http://schemas.microsoft.com/office/drawing/2014/main" val="477111057"/>
                    </a:ext>
                  </a:extLst>
                </a:gridCol>
                <a:gridCol w="566546">
                  <a:extLst>
                    <a:ext uri="{9D8B030D-6E8A-4147-A177-3AD203B41FA5}">
                      <a16:colId xmlns:a16="http://schemas.microsoft.com/office/drawing/2014/main" val="1026085154"/>
                    </a:ext>
                  </a:extLst>
                </a:gridCol>
              </a:tblGrid>
              <a:tr h="35765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PC1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PC2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PC3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PC4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PC5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PC6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601563769"/>
                  </a:ext>
                </a:extLst>
              </a:tr>
              <a:tr h="337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2.5568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1.9205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1.7802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1.3452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1.08749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0.96078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508104144"/>
                  </a:ext>
                </a:extLst>
              </a:tr>
              <a:tr h="337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Variance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32.68%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18.44%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15.85%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9.05%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5.91%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4.62%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70967883"/>
                  </a:ext>
                </a:extLst>
              </a:tr>
              <a:tr h="337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Proportion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32.68%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51.13%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66.97%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76.02%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81.93%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86.55%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95071622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554014" y="1631047"/>
            <a:ext cx="17556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Importance of components%: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8538"/>
              </p:ext>
            </p:extLst>
          </p:nvPr>
        </p:nvGraphicFramePr>
        <p:xfrm>
          <a:off x="583095" y="4162835"/>
          <a:ext cx="5168348" cy="232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436">
                  <a:extLst>
                    <a:ext uri="{9D8B030D-6E8A-4147-A177-3AD203B41FA5}">
                      <a16:colId xmlns:a16="http://schemas.microsoft.com/office/drawing/2014/main" val="3341393048"/>
                    </a:ext>
                  </a:extLst>
                </a:gridCol>
                <a:gridCol w="1497981">
                  <a:extLst>
                    <a:ext uri="{9D8B030D-6E8A-4147-A177-3AD203B41FA5}">
                      <a16:colId xmlns:a16="http://schemas.microsoft.com/office/drawing/2014/main" val="1460782681"/>
                    </a:ext>
                  </a:extLst>
                </a:gridCol>
                <a:gridCol w="1360130">
                  <a:extLst>
                    <a:ext uri="{9D8B030D-6E8A-4147-A177-3AD203B41FA5}">
                      <a16:colId xmlns:a16="http://schemas.microsoft.com/office/drawing/2014/main" val="3963934143"/>
                    </a:ext>
                  </a:extLst>
                </a:gridCol>
                <a:gridCol w="1347801">
                  <a:extLst>
                    <a:ext uri="{9D8B030D-6E8A-4147-A177-3AD203B41FA5}">
                      <a16:colId xmlns:a16="http://schemas.microsoft.com/office/drawing/2014/main" val="2729025662"/>
                    </a:ext>
                  </a:extLst>
                </a:gridCol>
              </a:tblGrid>
              <a:tr h="44908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</a:rPr>
                        <a:t>Attribute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Attribute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Attribute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21265595"/>
                  </a:ext>
                </a:extLst>
              </a:tr>
              <a:tr h="313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Fit Overall</a:t>
                      </a:r>
                    </a:p>
                  </a:txBody>
                  <a:tcPr marL="7144" marR="7144" marT="7144" marB="0" anchor="b">
                    <a:solidFill>
                      <a:srgbClr val="B5EA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Brand Connection</a:t>
                      </a:r>
                    </a:p>
                  </a:txBody>
                  <a:tcPr marL="7144" marR="7144" marT="7144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Great Experience Cash Wrap</a:t>
                      </a:r>
                    </a:p>
                  </a:txBody>
                  <a:tcPr marL="7144" marR="7144" marT="714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Brand Connection Comps</a:t>
                      </a:r>
                    </a:p>
                  </a:txBody>
                  <a:tcPr marL="7144" marR="7144" marT="714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43779"/>
                  </a:ext>
                </a:extLst>
              </a:tr>
              <a:tr h="313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 Stock Overall</a:t>
                      </a:r>
                    </a:p>
                  </a:txBody>
                  <a:tcPr marL="7144" marR="7144" marT="7144" marB="0" anchor="b">
                    <a:solidFill>
                      <a:srgbClr val="B5EA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Brand For Me</a:t>
                      </a:r>
                    </a:p>
                  </a:txBody>
                  <a:tcPr marL="7144" marR="7144" marT="7144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Great Experience Sales Floor</a:t>
                      </a:r>
                    </a:p>
                  </a:txBody>
                  <a:tcPr marL="7144" marR="7144" marT="714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Brand For Me Comps</a:t>
                      </a:r>
                    </a:p>
                  </a:txBody>
                  <a:tcPr marL="7144" marR="7144" marT="714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637535"/>
                  </a:ext>
                </a:extLst>
              </a:tr>
              <a:tr h="161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Quality Overall</a:t>
                      </a:r>
                    </a:p>
                  </a:txBody>
                  <a:tcPr marL="7144" marR="7144" marT="7144" marB="0" anchor="b">
                    <a:solidFill>
                      <a:srgbClr val="B5EA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Easy to Shop</a:t>
                      </a:r>
                    </a:p>
                  </a:txBody>
                  <a:tcPr marL="7144" marR="7144" marT="7144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Likelihood to Recommend</a:t>
                      </a:r>
                    </a:p>
                  </a:txBody>
                  <a:tcPr marL="7144" marR="7144" marT="714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 Stock Overall Comps</a:t>
                      </a:r>
                    </a:p>
                  </a:txBody>
                  <a:tcPr marL="7144" marR="7144" marT="714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25411"/>
                  </a:ext>
                </a:extLst>
              </a:tr>
              <a:tr h="313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Style Overall</a:t>
                      </a:r>
                    </a:p>
                  </a:txBody>
                  <a:tcPr marL="7144" marR="7144" marT="7144" marB="0" anchor="b">
                    <a:solidFill>
                      <a:srgbClr val="B5EA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Inspiring Shopping Environment</a:t>
                      </a:r>
                    </a:p>
                  </a:txBody>
                  <a:tcPr marL="7144" marR="7144" marT="7144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Overall Satisfaction</a:t>
                      </a:r>
                    </a:p>
                  </a:txBody>
                  <a:tcPr marL="7144" marR="7144" marT="714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Mobile Store Handoff Sat</a:t>
                      </a:r>
                    </a:p>
                  </a:txBody>
                  <a:tcPr marL="7144" marR="7144" marT="714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81055"/>
                  </a:ext>
                </a:extLst>
              </a:tr>
              <a:tr h="313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 Overall</a:t>
                      </a:r>
                    </a:p>
                  </a:txBody>
                  <a:tcPr marL="7144" marR="7144" marT="7144" marB="0" anchor="b">
                    <a:solidFill>
                      <a:srgbClr val="B5EA9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Online Store Handoff Sat</a:t>
                      </a:r>
                    </a:p>
                  </a:txBody>
                  <a:tcPr marL="7144" marR="7144" marT="714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69495"/>
                  </a:ext>
                </a:extLst>
              </a:tr>
              <a:tr h="2928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Versatility Overall</a:t>
                      </a:r>
                    </a:p>
                  </a:txBody>
                  <a:tcPr marL="7144" marR="7144" marT="7144" marB="0" anchor="b">
                    <a:solidFill>
                      <a:srgbClr val="B5EA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Great Experience Fitting Room</a:t>
                      </a:r>
                    </a:p>
                  </a:txBody>
                  <a:tcPr marL="7144" marR="7144" marT="714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75615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039294" y="4163643"/>
            <a:ext cx="2503347" cy="438582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just">
              <a:defRPr sz="100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750" dirty="0"/>
              <a:t>We had 28 attributes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750" dirty="0"/>
              <a:t>After removing attributes with 90%+ missing values, 20 attribute have been grouped</a:t>
            </a:r>
          </a:p>
        </p:txBody>
      </p:sp>
    </p:spTree>
    <p:extLst>
      <p:ext uri="{BB962C8B-B14F-4D97-AF65-F5344CB8AC3E}">
        <p14:creationId xmlns:p14="http://schemas.microsoft.com/office/powerpoint/2010/main" val="1231904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5149</TotalTime>
  <Words>829</Words>
  <Application>Microsoft Office PowerPoint</Application>
  <PresentationFormat>On-screen Show (4:3)</PresentationFormat>
  <Paragraphs>232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MS PGothic</vt:lpstr>
      <vt:lpstr>Arial</vt:lpstr>
      <vt:lpstr>Avenir LT Std 35 Light</vt:lpstr>
      <vt:lpstr>Avenir LT Std 95 Black</vt:lpstr>
      <vt:lpstr>Calibri</vt:lpstr>
      <vt:lpstr>Consolas</vt:lpstr>
      <vt:lpstr>Trebuchet MS</vt:lpstr>
      <vt:lpstr>Wingdings</vt:lpstr>
      <vt:lpstr>Office Theme</vt:lpstr>
      <vt:lpstr>think-cell Slide</vt:lpstr>
      <vt:lpstr>PowerPoint Presentation</vt:lpstr>
      <vt:lpstr>Key updates</vt:lpstr>
      <vt:lpstr>PowerPoint Presentation</vt:lpstr>
      <vt:lpstr>BACKGROUND</vt:lpstr>
      <vt:lpstr>PREDICTORS AND RELATIVE IMPORTANCE</vt:lpstr>
      <vt:lpstr>PowerPoint Presentation</vt:lpstr>
      <vt:lpstr>PowerPoint Presentation</vt:lpstr>
      <vt:lpstr>BACKGROUND</vt:lpstr>
      <vt:lpstr>PCA Analysis over the Questionnaire</vt:lpstr>
      <vt:lpstr>Hypothesis : LTR has anchoring effect over other attributes </vt:lpstr>
      <vt:lpstr>PowerPoint Presentation</vt:lpstr>
    </vt:vector>
  </TitlesOfParts>
  <Company>Gap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 Analytics</dc:title>
  <dc:creator>Business Partner</dc:creator>
  <cp:lastModifiedBy>Mithun Ghosh</cp:lastModifiedBy>
  <cp:revision>277</cp:revision>
  <cp:lastPrinted>2015-01-13T20:57:50Z</cp:lastPrinted>
  <dcterms:created xsi:type="dcterms:W3CDTF">2014-12-19T17:39:01Z</dcterms:created>
  <dcterms:modified xsi:type="dcterms:W3CDTF">2017-06-01T11:01:30Z</dcterms:modified>
</cp:coreProperties>
</file>