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5" r:id="rId4"/>
    <p:sldId id="258" r:id="rId5"/>
    <p:sldId id="267" r:id="rId6"/>
    <p:sldId id="259" r:id="rId7"/>
    <p:sldId id="260" r:id="rId8"/>
    <p:sldId id="261" r:id="rId9"/>
    <p:sldId id="262" r:id="rId10"/>
    <p:sldId id="263" r:id="rId11"/>
    <p:sldId id="266" r:id="rId12"/>
    <p:sldId id="264" r:id="rId13"/>
    <p:sldId id="268" r:id="rId14"/>
    <p:sldId id="269" r:id="rId15"/>
    <p:sldId id="270" r:id="rId16"/>
    <p:sldId id="271" r:id="rId17"/>
    <p:sldId id="272" r:id="rId18"/>
    <p:sldId id="277" r:id="rId19"/>
    <p:sldId id="273" r:id="rId20"/>
    <p:sldId id="274" r:id="rId21"/>
    <p:sldId id="278" r:id="rId22"/>
    <p:sldId id="275" r:id="rId23"/>
    <p:sldId id="276" r:id="rId24"/>
  </p:sldIdLst>
  <p:sldSz cx="8929688" cy="6445250"/>
  <p:notesSz cx="6858000" cy="9144000"/>
  <p:defaultTextStyle>
    <a:defPPr>
      <a:defRPr lang="en-US"/>
    </a:defPPr>
    <a:lvl1pPr marL="0" algn="l" defTabSz="876452" rtl="0" eaLnBrk="1" latinLnBrk="0" hangingPunct="1">
      <a:defRPr sz="1700" kern="1200">
        <a:solidFill>
          <a:schemeClr val="tx1"/>
        </a:solidFill>
        <a:latin typeface="+mn-lt"/>
        <a:ea typeface="+mn-ea"/>
        <a:cs typeface="+mn-cs"/>
      </a:defRPr>
    </a:lvl1pPr>
    <a:lvl2pPr marL="438226" algn="l" defTabSz="876452" rtl="0" eaLnBrk="1" latinLnBrk="0" hangingPunct="1">
      <a:defRPr sz="1700" kern="1200">
        <a:solidFill>
          <a:schemeClr val="tx1"/>
        </a:solidFill>
        <a:latin typeface="+mn-lt"/>
        <a:ea typeface="+mn-ea"/>
        <a:cs typeface="+mn-cs"/>
      </a:defRPr>
    </a:lvl2pPr>
    <a:lvl3pPr marL="876452" algn="l" defTabSz="876452" rtl="0" eaLnBrk="1" latinLnBrk="0" hangingPunct="1">
      <a:defRPr sz="1700" kern="1200">
        <a:solidFill>
          <a:schemeClr val="tx1"/>
        </a:solidFill>
        <a:latin typeface="+mn-lt"/>
        <a:ea typeface="+mn-ea"/>
        <a:cs typeface="+mn-cs"/>
      </a:defRPr>
    </a:lvl3pPr>
    <a:lvl4pPr marL="1314679" algn="l" defTabSz="876452" rtl="0" eaLnBrk="1" latinLnBrk="0" hangingPunct="1">
      <a:defRPr sz="1700" kern="1200">
        <a:solidFill>
          <a:schemeClr val="tx1"/>
        </a:solidFill>
        <a:latin typeface="+mn-lt"/>
        <a:ea typeface="+mn-ea"/>
        <a:cs typeface="+mn-cs"/>
      </a:defRPr>
    </a:lvl4pPr>
    <a:lvl5pPr marL="1752905" algn="l" defTabSz="876452" rtl="0" eaLnBrk="1" latinLnBrk="0" hangingPunct="1">
      <a:defRPr sz="1700" kern="1200">
        <a:solidFill>
          <a:schemeClr val="tx1"/>
        </a:solidFill>
        <a:latin typeface="+mn-lt"/>
        <a:ea typeface="+mn-ea"/>
        <a:cs typeface="+mn-cs"/>
      </a:defRPr>
    </a:lvl5pPr>
    <a:lvl6pPr marL="2191131" algn="l" defTabSz="876452" rtl="0" eaLnBrk="1" latinLnBrk="0" hangingPunct="1">
      <a:defRPr sz="1700" kern="1200">
        <a:solidFill>
          <a:schemeClr val="tx1"/>
        </a:solidFill>
        <a:latin typeface="+mn-lt"/>
        <a:ea typeface="+mn-ea"/>
        <a:cs typeface="+mn-cs"/>
      </a:defRPr>
    </a:lvl6pPr>
    <a:lvl7pPr marL="2629357" algn="l" defTabSz="876452" rtl="0" eaLnBrk="1" latinLnBrk="0" hangingPunct="1">
      <a:defRPr sz="1700" kern="1200">
        <a:solidFill>
          <a:schemeClr val="tx1"/>
        </a:solidFill>
        <a:latin typeface="+mn-lt"/>
        <a:ea typeface="+mn-ea"/>
        <a:cs typeface="+mn-cs"/>
      </a:defRPr>
    </a:lvl7pPr>
    <a:lvl8pPr marL="3067583" algn="l" defTabSz="876452" rtl="0" eaLnBrk="1" latinLnBrk="0" hangingPunct="1">
      <a:defRPr sz="1700" kern="1200">
        <a:solidFill>
          <a:schemeClr val="tx1"/>
        </a:solidFill>
        <a:latin typeface="+mn-lt"/>
        <a:ea typeface="+mn-ea"/>
        <a:cs typeface="+mn-cs"/>
      </a:defRPr>
    </a:lvl8pPr>
    <a:lvl9pPr marL="3505810" algn="l" defTabSz="876452"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86" y="-96"/>
      </p:cViewPr>
      <p:guideLst>
        <p:guide orient="horz" pos="2030"/>
        <p:guide pos="281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4F5FD-5CA2-4409-9BB6-4AF02E343797}" type="datetimeFigureOut">
              <a:rPr lang="en-US" smtClean="0"/>
              <a:t>29-Jan-17</a:t>
            </a:fld>
            <a:endParaRPr lang="en-US"/>
          </a:p>
        </p:txBody>
      </p:sp>
      <p:sp>
        <p:nvSpPr>
          <p:cNvPr id="4" name="Slide Image Placeholder 3"/>
          <p:cNvSpPr>
            <a:spLocks noGrp="1" noRot="1" noChangeAspect="1"/>
          </p:cNvSpPr>
          <p:nvPr>
            <p:ph type="sldImg" idx="2"/>
          </p:nvPr>
        </p:nvSpPr>
        <p:spPr>
          <a:xfrm>
            <a:off x="1054100" y="685800"/>
            <a:ext cx="4749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62EA67-1D5A-45B0-A3EF-97B2C8E8816C}" type="slidenum">
              <a:rPr lang="en-US" smtClean="0"/>
              <a:t>‹#›</a:t>
            </a:fld>
            <a:endParaRPr lang="en-US"/>
          </a:p>
        </p:txBody>
      </p:sp>
    </p:spTree>
    <p:extLst>
      <p:ext uri="{BB962C8B-B14F-4D97-AF65-F5344CB8AC3E}">
        <p14:creationId xmlns:p14="http://schemas.microsoft.com/office/powerpoint/2010/main" val="177073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2EA67-1D5A-45B0-A3EF-97B2C8E8816C}" type="slidenum">
              <a:rPr lang="en-US" smtClean="0"/>
              <a:t>2</a:t>
            </a:fld>
            <a:endParaRPr lang="en-US"/>
          </a:p>
        </p:txBody>
      </p:sp>
    </p:spTree>
    <p:extLst>
      <p:ext uri="{BB962C8B-B14F-4D97-AF65-F5344CB8AC3E}">
        <p14:creationId xmlns:p14="http://schemas.microsoft.com/office/powerpoint/2010/main" val="106557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727" y="2002207"/>
            <a:ext cx="7590235" cy="138155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39454" y="3652310"/>
            <a:ext cx="6250782" cy="1647119"/>
          </a:xfrm>
        </p:spPr>
        <p:txBody>
          <a:bodyPr/>
          <a:lstStyle>
            <a:lvl1pPr marL="0" indent="0" algn="ctr">
              <a:buNone/>
              <a:defRPr>
                <a:solidFill>
                  <a:schemeClr val="tx1">
                    <a:tint val="75000"/>
                  </a:schemeClr>
                </a:solidFill>
              </a:defRPr>
            </a:lvl1pPr>
            <a:lvl2pPr marL="438226" indent="0" algn="ctr">
              <a:buNone/>
              <a:defRPr>
                <a:solidFill>
                  <a:schemeClr val="tx1">
                    <a:tint val="75000"/>
                  </a:schemeClr>
                </a:solidFill>
              </a:defRPr>
            </a:lvl2pPr>
            <a:lvl3pPr marL="876452" indent="0" algn="ctr">
              <a:buNone/>
              <a:defRPr>
                <a:solidFill>
                  <a:schemeClr val="tx1">
                    <a:tint val="75000"/>
                  </a:schemeClr>
                </a:solidFill>
              </a:defRPr>
            </a:lvl3pPr>
            <a:lvl4pPr marL="1314679" indent="0" algn="ctr">
              <a:buNone/>
              <a:defRPr>
                <a:solidFill>
                  <a:schemeClr val="tx1">
                    <a:tint val="75000"/>
                  </a:schemeClr>
                </a:solidFill>
              </a:defRPr>
            </a:lvl4pPr>
            <a:lvl5pPr marL="1752905" indent="0" algn="ctr">
              <a:buNone/>
              <a:defRPr>
                <a:solidFill>
                  <a:schemeClr val="tx1">
                    <a:tint val="75000"/>
                  </a:schemeClr>
                </a:solidFill>
              </a:defRPr>
            </a:lvl5pPr>
            <a:lvl6pPr marL="2191131" indent="0" algn="ctr">
              <a:buNone/>
              <a:defRPr>
                <a:solidFill>
                  <a:schemeClr val="tx1">
                    <a:tint val="75000"/>
                  </a:schemeClr>
                </a:solidFill>
              </a:defRPr>
            </a:lvl6pPr>
            <a:lvl7pPr marL="2629357" indent="0" algn="ctr">
              <a:buNone/>
              <a:defRPr>
                <a:solidFill>
                  <a:schemeClr val="tx1">
                    <a:tint val="75000"/>
                  </a:schemeClr>
                </a:solidFill>
              </a:defRPr>
            </a:lvl7pPr>
            <a:lvl8pPr marL="3067583" indent="0" algn="ctr">
              <a:buNone/>
              <a:defRPr>
                <a:solidFill>
                  <a:schemeClr val="tx1">
                    <a:tint val="75000"/>
                  </a:schemeClr>
                </a:solidFill>
              </a:defRPr>
            </a:lvl8pPr>
            <a:lvl9pPr marL="350581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4024" y="258109"/>
            <a:ext cx="2009179" cy="5499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485" y="258109"/>
            <a:ext cx="5878712" cy="5499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5384" y="4141671"/>
            <a:ext cx="7590235" cy="1280098"/>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05384" y="2731772"/>
            <a:ext cx="7590235" cy="1409898"/>
          </a:xfrm>
        </p:spPr>
        <p:txBody>
          <a:bodyPr anchor="b"/>
          <a:lstStyle>
            <a:lvl1pPr marL="0" indent="0">
              <a:buNone/>
              <a:defRPr sz="1900">
                <a:solidFill>
                  <a:schemeClr val="tx1">
                    <a:tint val="75000"/>
                  </a:schemeClr>
                </a:solidFill>
              </a:defRPr>
            </a:lvl1pPr>
            <a:lvl2pPr marL="438226" indent="0">
              <a:buNone/>
              <a:defRPr sz="1700">
                <a:solidFill>
                  <a:schemeClr val="tx1">
                    <a:tint val="75000"/>
                  </a:schemeClr>
                </a:solidFill>
              </a:defRPr>
            </a:lvl2pPr>
            <a:lvl3pPr marL="876452" indent="0">
              <a:buNone/>
              <a:defRPr sz="1500">
                <a:solidFill>
                  <a:schemeClr val="tx1">
                    <a:tint val="75000"/>
                  </a:schemeClr>
                </a:solidFill>
              </a:defRPr>
            </a:lvl3pPr>
            <a:lvl4pPr marL="1314679" indent="0">
              <a:buNone/>
              <a:defRPr sz="1300">
                <a:solidFill>
                  <a:schemeClr val="tx1">
                    <a:tint val="75000"/>
                  </a:schemeClr>
                </a:solidFill>
              </a:defRPr>
            </a:lvl4pPr>
            <a:lvl5pPr marL="1752905" indent="0">
              <a:buNone/>
              <a:defRPr sz="1300">
                <a:solidFill>
                  <a:schemeClr val="tx1">
                    <a:tint val="75000"/>
                  </a:schemeClr>
                </a:solidFill>
              </a:defRPr>
            </a:lvl5pPr>
            <a:lvl6pPr marL="2191131" indent="0">
              <a:buNone/>
              <a:defRPr sz="1300">
                <a:solidFill>
                  <a:schemeClr val="tx1">
                    <a:tint val="75000"/>
                  </a:schemeClr>
                </a:solidFill>
              </a:defRPr>
            </a:lvl6pPr>
            <a:lvl7pPr marL="2629357" indent="0">
              <a:buNone/>
              <a:defRPr sz="1300">
                <a:solidFill>
                  <a:schemeClr val="tx1">
                    <a:tint val="75000"/>
                  </a:schemeClr>
                </a:solidFill>
              </a:defRPr>
            </a:lvl7pPr>
            <a:lvl8pPr marL="3067583" indent="0">
              <a:buNone/>
              <a:defRPr sz="1300">
                <a:solidFill>
                  <a:schemeClr val="tx1">
                    <a:tint val="75000"/>
                  </a:schemeClr>
                </a:solidFill>
              </a:defRPr>
            </a:lvl8pPr>
            <a:lvl9pPr marL="350581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485" y="1503893"/>
            <a:ext cx="3943946" cy="4253567"/>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9258" y="1503893"/>
            <a:ext cx="3943946" cy="4253567"/>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46485" y="1442722"/>
            <a:ext cx="3945496" cy="601258"/>
          </a:xfrm>
        </p:spPr>
        <p:txBody>
          <a:bodyPr anchor="b"/>
          <a:lstStyle>
            <a:lvl1pPr marL="0" indent="0">
              <a:buNone/>
              <a:defRPr sz="2300" b="1"/>
            </a:lvl1pPr>
            <a:lvl2pPr marL="438226" indent="0">
              <a:buNone/>
              <a:defRPr sz="1900" b="1"/>
            </a:lvl2pPr>
            <a:lvl3pPr marL="876452" indent="0">
              <a:buNone/>
              <a:defRPr sz="1700" b="1"/>
            </a:lvl3pPr>
            <a:lvl4pPr marL="1314679" indent="0">
              <a:buNone/>
              <a:defRPr sz="1500" b="1"/>
            </a:lvl4pPr>
            <a:lvl5pPr marL="1752905" indent="0">
              <a:buNone/>
              <a:defRPr sz="1500" b="1"/>
            </a:lvl5pPr>
            <a:lvl6pPr marL="2191131" indent="0">
              <a:buNone/>
              <a:defRPr sz="1500" b="1"/>
            </a:lvl6pPr>
            <a:lvl7pPr marL="2629357" indent="0">
              <a:buNone/>
              <a:defRPr sz="1500" b="1"/>
            </a:lvl7pPr>
            <a:lvl8pPr marL="3067583" indent="0">
              <a:buNone/>
              <a:defRPr sz="1500" b="1"/>
            </a:lvl8pPr>
            <a:lvl9pPr marL="350581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46485" y="2043981"/>
            <a:ext cx="3945496" cy="371347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536159" y="1442722"/>
            <a:ext cx="3947046" cy="601258"/>
          </a:xfrm>
        </p:spPr>
        <p:txBody>
          <a:bodyPr anchor="b"/>
          <a:lstStyle>
            <a:lvl1pPr marL="0" indent="0">
              <a:buNone/>
              <a:defRPr sz="2300" b="1"/>
            </a:lvl1pPr>
            <a:lvl2pPr marL="438226" indent="0">
              <a:buNone/>
              <a:defRPr sz="1900" b="1"/>
            </a:lvl2pPr>
            <a:lvl3pPr marL="876452" indent="0">
              <a:buNone/>
              <a:defRPr sz="1700" b="1"/>
            </a:lvl3pPr>
            <a:lvl4pPr marL="1314679" indent="0">
              <a:buNone/>
              <a:defRPr sz="1500" b="1"/>
            </a:lvl4pPr>
            <a:lvl5pPr marL="1752905" indent="0">
              <a:buNone/>
              <a:defRPr sz="1500" b="1"/>
            </a:lvl5pPr>
            <a:lvl6pPr marL="2191131" indent="0">
              <a:buNone/>
              <a:defRPr sz="1500" b="1"/>
            </a:lvl6pPr>
            <a:lvl7pPr marL="2629357" indent="0">
              <a:buNone/>
              <a:defRPr sz="1500" b="1"/>
            </a:lvl7pPr>
            <a:lvl8pPr marL="3067583" indent="0">
              <a:buNone/>
              <a:defRPr sz="1500" b="1"/>
            </a:lvl8pPr>
            <a:lvl9pPr marL="350581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536159" y="2043981"/>
            <a:ext cx="3947046" cy="3713479"/>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6485" y="256616"/>
            <a:ext cx="2937806" cy="1092112"/>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491259" y="256617"/>
            <a:ext cx="4991944" cy="5500842"/>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6485" y="1348729"/>
            <a:ext cx="2937806" cy="4408731"/>
          </a:xfrm>
        </p:spPr>
        <p:txBody>
          <a:bodyPr/>
          <a:lstStyle>
            <a:lvl1pPr marL="0" indent="0">
              <a:buNone/>
              <a:defRPr sz="1300"/>
            </a:lvl1pPr>
            <a:lvl2pPr marL="438226" indent="0">
              <a:buNone/>
              <a:defRPr sz="1200"/>
            </a:lvl2pPr>
            <a:lvl3pPr marL="876452" indent="0">
              <a:buNone/>
              <a:defRPr sz="1000"/>
            </a:lvl3pPr>
            <a:lvl4pPr marL="1314679" indent="0">
              <a:buNone/>
              <a:defRPr sz="900"/>
            </a:lvl4pPr>
            <a:lvl5pPr marL="1752905" indent="0">
              <a:buNone/>
              <a:defRPr sz="900"/>
            </a:lvl5pPr>
            <a:lvl6pPr marL="2191131" indent="0">
              <a:buNone/>
              <a:defRPr sz="900"/>
            </a:lvl6pPr>
            <a:lvl7pPr marL="2629357" indent="0">
              <a:buNone/>
              <a:defRPr sz="900"/>
            </a:lvl7pPr>
            <a:lvl8pPr marL="3067583" indent="0">
              <a:buNone/>
              <a:defRPr sz="900"/>
            </a:lvl8pPr>
            <a:lvl9pPr marL="350581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0282" y="4511676"/>
            <a:ext cx="5357813" cy="53262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50282" y="575895"/>
            <a:ext cx="5357813" cy="3867150"/>
          </a:xfrm>
        </p:spPr>
        <p:txBody>
          <a:bodyPr/>
          <a:lstStyle>
            <a:lvl1pPr marL="0" indent="0">
              <a:buNone/>
              <a:defRPr sz="3100"/>
            </a:lvl1pPr>
            <a:lvl2pPr marL="438226" indent="0">
              <a:buNone/>
              <a:defRPr sz="2700"/>
            </a:lvl2pPr>
            <a:lvl3pPr marL="876452" indent="0">
              <a:buNone/>
              <a:defRPr sz="2300"/>
            </a:lvl3pPr>
            <a:lvl4pPr marL="1314679" indent="0">
              <a:buNone/>
              <a:defRPr sz="1900"/>
            </a:lvl4pPr>
            <a:lvl5pPr marL="1752905" indent="0">
              <a:buNone/>
              <a:defRPr sz="1900"/>
            </a:lvl5pPr>
            <a:lvl6pPr marL="2191131" indent="0">
              <a:buNone/>
              <a:defRPr sz="1900"/>
            </a:lvl6pPr>
            <a:lvl7pPr marL="2629357" indent="0">
              <a:buNone/>
              <a:defRPr sz="1900"/>
            </a:lvl7pPr>
            <a:lvl8pPr marL="3067583" indent="0">
              <a:buNone/>
              <a:defRPr sz="1900"/>
            </a:lvl8pPr>
            <a:lvl9pPr marL="3505810" indent="0">
              <a:buNone/>
              <a:defRPr sz="1900"/>
            </a:lvl9pPr>
          </a:lstStyle>
          <a:p>
            <a:endParaRPr lang="en-US"/>
          </a:p>
        </p:txBody>
      </p:sp>
      <p:sp>
        <p:nvSpPr>
          <p:cNvPr id="4" name="Text Placeholder 3"/>
          <p:cNvSpPr>
            <a:spLocks noGrp="1"/>
          </p:cNvSpPr>
          <p:nvPr>
            <p:ph type="body" sz="half" idx="2"/>
          </p:nvPr>
        </p:nvSpPr>
        <p:spPr>
          <a:xfrm>
            <a:off x="1750282" y="5044305"/>
            <a:ext cx="5357813" cy="756421"/>
          </a:xfrm>
        </p:spPr>
        <p:txBody>
          <a:bodyPr/>
          <a:lstStyle>
            <a:lvl1pPr marL="0" indent="0">
              <a:buNone/>
              <a:defRPr sz="1300"/>
            </a:lvl1pPr>
            <a:lvl2pPr marL="438226" indent="0">
              <a:buNone/>
              <a:defRPr sz="1200"/>
            </a:lvl2pPr>
            <a:lvl3pPr marL="876452" indent="0">
              <a:buNone/>
              <a:defRPr sz="1000"/>
            </a:lvl3pPr>
            <a:lvl4pPr marL="1314679" indent="0">
              <a:buNone/>
              <a:defRPr sz="900"/>
            </a:lvl4pPr>
            <a:lvl5pPr marL="1752905" indent="0">
              <a:buNone/>
              <a:defRPr sz="900"/>
            </a:lvl5pPr>
            <a:lvl6pPr marL="2191131" indent="0">
              <a:buNone/>
              <a:defRPr sz="900"/>
            </a:lvl6pPr>
            <a:lvl7pPr marL="2629357" indent="0">
              <a:buNone/>
              <a:defRPr sz="900"/>
            </a:lvl7pPr>
            <a:lvl8pPr marL="3067583" indent="0">
              <a:buNone/>
              <a:defRPr sz="900"/>
            </a:lvl8pPr>
            <a:lvl9pPr marL="350581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6485" y="258109"/>
            <a:ext cx="8036720" cy="1074208"/>
          </a:xfrm>
          <a:prstGeom prst="rect">
            <a:avLst/>
          </a:prstGeom>
        </p:spPr>
        <p:txBody>
          <a:bodyPr vert="horz" lIns="87645" tIns="43823" rIns="87645" bIns="4382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46485" y="1503893"/>
            <a:ext cx="8036720" cy="4253567"/>
          </a:xfrm>
          <a:prstGeom prst="rect">
            <a:avLst/>
          </a:prstGeom>
        </p:spPr>
        <p:txBody>
          <a:bodyPr vert="horz" lIns="87645" tIns="43823" rIns="87645" bIns="438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46485" y="5973792"/>
            <a:ext cx="2083594" cy="343150"/>
          </a:xfrm>
          <a:prstGeom prst="rect">
            <a:avLst/>
          </a:prstGeom>
        </p:spPr>
        <p:txBody>
          <a:bodyPr vert="horz" lIns="87645" tIns="43823" rIns="87645" bIns="43823" rtlCol="0" anchor="ctr"/>
          <a:lstStyle>
            <a:lvl1pPr algn="l">
              <a:defRPr sz="1200">
                <a:solidFill>
                  <a:schemeClr val="tx1">
                    <a:tint val="75000"/>
                  </a:schemeClr>
                </a:solidFill>
              </a:defRPr>
            </a:lvl1pPr>
          </a:lstStyle>
          <a:p>
            <a:fld id="{1D8BD707-D9CF-40AE-B4C6-C98DA3205C09}" type="datetimeFigureOut">
              <a:rPr lang="en-US" smtClean="0"/>
              <a:pPr/>
              <a:t>29-Jan-17</a:t>
            </a:fld>
            <a:endParaRPr lang="en-US"/>
          </a:p>
        </p:txBody>
      </p:sp>
      <p:sp>
        <p:nvSpPr>
          <p:cNvPr id="5" name="Footer Placeholder 4"/>
          <p:cNvSpPr>
            <a:spLocks noGrp="1"/>
          </p:cNvSpPr>
          <p:nvPr>
            <p:ph type="ftr" sz="quarter" idx="3"/>
          </p:nvPr>
        </p:nvSpPr>
        <p:spPr>
          <a:xfrm>
            <a:off x="3050978" y="5973792"/>
            <a:ext cx="2827734" cy="343150"/>
          </a:xfrm>
          <a:prstGeom prst="rect">
            <a:avLst/>
          </a:prstGeom>
        </p:spPr>
        <p:txBody>
          <a:bodyPr vert="horz" lIns="87645" tIns="43823" rIns="87645" bIns="4382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399609" y="5973792"/>
            <a:ext cx="2083594" cy="343150"/>
          </a:xfrm>
          <a:prstGeom prst="rect">
            <a:avLst/>
          </a:prstGeom>
        </p:spPr>
        <p:txBody>
          <a:bodyPr vert="horz" lIns="87645" tIns="43823" rIns="87645" bIns="43823"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76452" rtl="0" eaLnBrk="1" latinLnBrk="0" hangingPunct="1">
        <a:spcBef>
          <a:spcPct val="0"/>
        </a:spcBef>
        <a:buNone/>
        <a:defRPr sz="4200" kern="1200">
          <a:solidFill>
            <a:schemeClr val="tx1"/>
          </a:solidFill>
          <a:latin typeface="+mj-lt"/>
          <a:ea typeface="+mj-ea"/>
          <a:cs typeface="+mj-cs"/>
        </a:defRPr>
      </a:lvl1pPr>
    </p:titleStyle>
    <p:bodyStyle>
      <a:lvl1pPr marL="328670" indent="-328670" algn="l" defTabSz="876452" rtl="0" eaLnBrk="1" latinLnBrk="0" hangingPunct="1">
        <a:spcBef>
          <a:spcPct val="20000"/>
        </a:spcBef>
        <a:buFont typeface="Arial" pitchFamily="34" charset="0"/>
        <a:buChar char="•"/>
        <a:defRPr sz="3100" kern="1200">
          <a:solidFill>
            <a:schemeClr val="tx1"/>
          </a:solidFill>
          <a:latin typeface="+mn-lt"/>
          <a:ea typeface="+mn-ea"/>
          <a:cs typeface="+mn-cs"/>
        </a:defRPr>
      </a:lvl1pPr>
      <a:lvl2pPr marL="712118" indent="-273891" algn="l" defTabSz="876452"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95566" indent="-219113" algn="l" defTabSz="876452" rtl="0" eaLnBrk="1" latinLnBrk="0" hangingPunct="1">
        <a:spcBef>
          <a:spcPct val="20000"/>
        </a:spcBef>
        <a:buFont typeface="Arial" pitchFamily="34" charset="0"/>
        <a:buChar char="•"/>
        <a:defRPr sz="2300" kern="1200">
          <a:solidFill>
            <a:schemeClr val="tx1"/>
          </a:solidFill>
          <a:latin typeface="+mn-lt"/>
          <a:ea typeface="+mn-ea"/>
          <a:cs typeface="+mn-cs"/>
        </a:defRPr>
      </a:lvl3pPr>
      <a:lvl4pPr marL="1533792"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72018"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410244"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48470"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86697"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24923" indent="-219113" algn="l" defTabSz="876452"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6452" rtl="0" eaLnBrk="1" latinLnBrk="0" hangingPunct="1">
        <a:defRPr sz="1700" kern="1200">
          <a:solidFill>
            <a:schemeClr val="tx1"/>
          </a:solidFill>
          <a:latin typeface="+mn-lt"/>
          <a:ea typeface="+mn-ea"/>
          <a:cs typeface="+mn-cs"/>
        </a:defRPr>
      </a:lvl1pPr>
      <a:lvl2pPr marL="438226" algn="l" defTabSz="876452" rtl="0" eaLnBrk="1" latinLnBrk="0" hangingPunct="1">
        <a:defRPr sz="1700" kern="1200">
          <a:solidFill>
            <a:schemeClr val="tx1"/>
          </a:solidFill>
          <a:latin typeface="+mn-lt"/>
          <a:ea typeface="+mn-ea"/>
          <a:cs typeface="+mn-cs"/>
        </a:defRPr>
      </a:lvl2pPr>
      <a:lvl3pPr marL="876452" algn="l" defTabSz="876452" rtl="0" eaLnBrk="1" latinLnBrk="0" hangingPunct="1">
        <a:defRPr sz="1700" kern="1200">
          <a:solidFill>
            <a:schemeClr val="tx1"/>
          </a:solidFill>
          <a:latin typeface="+mn-lt"/>
          <a:ea typeface="+mn-ea"/>
          <a:cs typeface="+mn-cs"/>
        </a:defRPr>
      </a:lvl3pPr>
      <a:lvl4pPr marL="1314679" algn="l" defTabSz="876452" rtl="0" eaLnBrk="1" latinLnBrk="0" hangingPunct="1">
        <a:defRPr sz="1700" kern="1200">
          <a:solidFill>
            <a:schemeClr val="tx1"/>
          </a:solidFill>
          <a:latin typeface="+mn-lt"/>
          <a:ea typeface="+mn-ea"/>
          <a:cs typeface="+mn-cs"/>
        </a:defRPr>
      </a:lvl4pPr>
      <a:lvl5pPr marL="1752905" algn="l" defTabSz="876452" rtl="0" eaLnBrk="1" latinLnBrk="0" hangingPunct="1">
        <a:defRPr sz="1700" kern="1200">
          <a:solidFill>
            <a:schemeClr val="tx1"/>
          </a:solidFill>
          <a:latin typeface="+mn-lt"/>
          <a:ea typeface="+mn-ea"/>
          <a:cs typeface="+mn-cs"/>
        </a:defRPr>
      </a:lvl5pPr>
      <a:lvl6pPr marL="2191131" algn="l" defTabSz="876452" rtl="0" eaLnBrk="1" latinLnBrk="0" hangingPunct="1">
        <a:defRPr sz="1700" kern="1200">
          <a:solidFill>
            <a:schemeClr val="tx1"/>
          </a:solidFill>
          <a:latin typeface="+mn-lt"/>
          <a:ea typeface="+mn-ea"/>
          <a:cs typeface="+mn-cs"/>
        </a:defRPr>
      </a:lvl6pPr>
      <a:lvl7pPr marL="2629357" algn="l" defTabSz="876452" rtl="0" eaLnBrk="1" latinLnBrk="0" hangingPunct="1">
        <a:defRPr sz="1700" kern="1200">
          <a:solidFill>
            <a:schemeClr val="tx1"/>
          </a:solidFill>
          <a:latin typeface="+mn-lt"/>
          <a:ea typeface="+mn-ea"/>
          <a:cs typeface="+mn-cs"/>
        </a:defRPr>
      </a:lvl7pPr>
      <a:lvl8pPr marL="3067583" algn="l" defTabSz="876452" rtl="0" eaLnBrk="1" latinLnBrk="0" hangingPunct="1">
        <a:defRPr sz="1700" kern="1200">
          <a:solidFill>
            <a:schemeClr val="tx1"/>
          </a:solidFill>
          <a:latin typeface="+mn-lt"/>
          <a:ea typeface="+mn-ea"/>
          <a:cs typeface="+mn-cs"/>
        </a:defRPr>
      </a:lvl8pPr>
      <a:lvl9pPr marL="3505810" algn="l" defTabSz="87645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hyperlink" Target="http://factordaily.com/seelampur-indias-digital-underbelly/" TargetMode="External"/><Relationship Id="rId3" Type="http://schemas.openxmlformats.org/officeDocument/2006/relationships/hyperlink" Target="https://www.shutterstock.com/image-vector/big-containers-recycling-waste-sorting-plastic-49656070" TargetMode="External"/><Relationship Id="rId7" Type="http://schemas.openxmlformats.org/officeDocument/2006/relationships/hyperlink" Target="http://zeenews.india.com/news/space/indian-regional-navigation-satellite-system-irnss-10-things-you-must-know_1880352.html" TargetMode="External"/><Relationship Id="rId2" Type="http://schemas.openxmlformats.org/officeDocument/2006/relationships/hyperlink" Target="http://envfor.nic.in/sites/default/files/Waste%20Management%20Rules,%202016.pdf" TargetMode="External"/><Relationship Id="rId1" Type="http://schemas.openxmlformats.org/officeDocument/2006/relationships/slideLayout" Target="../slideLayouts/slideLayout7.xml"/><Relationship Id="rId6" Type="http://schemas.openxmlformats.org/officeDocument/2006/relationships/hyperlink" Target="http://www.makeuseof.com/tag/8-creative-ideas-recycle-mobile-phone-throwing/" TargetMode="External"/><Relationship Id="rId5" Type="http://schemas.openxmlformats.org/officeDocument/2006/relationships/hyperlink" Target="https://create.arduino.cc/projecthub/Aritro/smoke-detection-using-mq-2-gas-sensor-79c54a" TargetMode="External"/><Relationship Id="rId4" Type="http://schemas.openxmlformats.org/officeDocument/2006/relationships/hyperlink" Target="http://weclipart.com/plastic+bottle+recycle+clip+ar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9.jpeg"/><Relationship Id="rId18" Type="http://schemas.openxmlformats.org/officeDocument/2006/relationships/image" Target="../media/image24.jpeg"/><Relationship Id="rId3" Type="http://schemas.openxmlformats.org/officeDocument/2006/relationships/image" Target="../media/image15.jpeg"/><Relationship Id="rId7" Type="http://schemas.openxmlformats.org/officeDocument/2006/relationships/image" Target="../media/image12.jpeg"/><Relationship Id="rId12" Type="http://schemas.openxmlformats.org/officeDocument/2006/relationships/image" Target="../media/image18.jpeg"/><Relationship Id="rId17" Type="http://schemas.openxmlformats.org/officeDocument/2006/relationships/image" Target="../media/image23.jpeg"/><Relationship Id="rId2" Type="http://schemas.openxmlformats.org/officeDocument/2006/relationships/image" Target="../media/image14.jpeg"/><Relationship Id="rId16" Type="http://schemas.openxmlformats.org/officeDocument/2006/relationships/image" Target="../media/image22.jpeg"/><Relationship Id="rId20"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9.jpeg"/><Relationship Id="rId5" Type="http://schemas.openxmlformats.org/officeDocument/2006/relationships/image" Target="../media/image11.jpeg"/><Relationship Id="rId15" Type="http://schemas.openxmlformats.org/officeDocument/2006/relationships/image" Target="../media/image21.jpeg"/><Relationship Id="rId10" Type="http://schemas.openxmlformats.org/officeDocument/2006/relationships/image" Target="../media/image17.jpeg"/><Relationship Id="rId19" Type="http://schemas.openxmlformats.org/officeDocument/2006/relationships/image" Target="../media/image25.jpeg"/><Relationship Id="rId4" Type="http://schemas.openxmlformats.org/officeDocument/2006/relationships/image" Target="../media/image13.jpeg"/><Relationship Id="rId9" Type="http://schemas.openxmlformats.org/officeDocument/2006/relationships/image" Target="../media/image16.jpe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endParaRPr lang="en-IN" dirty="0"/>
          </a:p>
        </p:txBody>
      </p:sp>
      <p:sp>
        <p:nvSpPr>
          <p:cNvPr id="3" name="Subtitle 2"/>
          <p:cNvSpPr>
            <a:spLocks noGrp="1"/>
          </p:cNvSpPr>
          <p:nvPr>
            <p:ph type="subTitle" idx="1"/>
          </p:nvPr>
        </p:nvSpPr>
        <p:spPr/>
        <p:txBody>
          <a:bodyPr/>
          <a:lstStyle/>
          <a:p>
            <a:endParaRPr lang="en-IN" dirty="0" smtClean="0"/>
          </a:p>
          <a:p>
            <a:endParaRPr lang="en-IN" dirty="0"/>
          </a:p>
        </p:txBody>
      </p:sp>
      <p:sp>
        <p:nvSpPr>
          <p:cNvPr id="6" name="Snip Diagonal Corner Rectangle 5"/>
          <p:cNvSpPr/>
          <p:nvPr/>
        </p:nvSpPr>
        <p:spPr>
          <a:xfrm>
            <a:off x="105702" y="5514269"/>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7" name="Snip Diagonal Corner Rectangle 6"/>
          <p:cNvSpPr/>
          <p:nvPr/>
        </p:nvSpPr>
        <p:spPr>
          <a:xfrm>
            <a:off x="154824" y="118686"/>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4" y="927196"/>
            <a:ext cx="7924800" cy="4567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0044" y="4126152"/>
            <a:ext cx="1368976" cy="136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16844" y="4145293"/>
            <a:ext cx="1447800" cy="136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906" y="4145293"/>
            <a:ext cx="1295568" cy="138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355" y="2232025"/>
            <a:ext cx="2376319" cy="136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12674" y="2248381"/>
            <a:ext cx="2371557" cy="13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84231" y="2275500"/>
            <a:ext cx="2371557" cy="133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552429" y="-8076"/>
            <a:ext cx="7993303" cy="1015663"/>
          </a:xfrm>
          <a:prstGeom prst="rect">
            <a:avLst/>
          </a:prstGeom>
          <a:noFill/>
        </p:spPr>
        <p:txBody>
          <a:bodyPr wrap="square" rtlCol="0">
            <a:spAutoFit/>
          </a:bodyPr>
          <a:lstStyle/>
          <a:p>
            <a:r>
              <a:rPr lang="en-US" sz="6000" b="1" i="1" u="sng" dirty="0" smtClean="0">
                <a:solidFill>
                  <a:schemeClr val="tx2">
                    <a:lumMod val="50000"/>
                  </a:schemeClr>
                </a:solidFill>
                <a:latin typeface="Algerian" pitchFamily="82" charset="0"/>
              </a:rPr>
              <a:t>3 -SMARTBIN SYSTEM</a:t>
            </a:r>
            <a:endParaRPr lang="en-US" sz="6000" b="1" i="1" u="sng" dirty="0">
              <a:solidFill>
                <a:schemeClr val="tx2">
                  <a:lumMod val="50000"/>
                </a:schemeClr>
              </a:solidFill>
              <a:latin typeface="Algerian" pitchFamily="82" charset="0"/>
            </a:endParaRPr>
          </a:p>
        </p:txBody>
      </p:sp>
      <p:sp>
        <p:nvSpPr>
          <p:cNvPr id="17" name="TextBox 16"/>
          <p:cNvSpPr txBox="1"/>
          <p:nvPr/>
        </p:nvSpPr>
        <p:spPr>
          <a:xfrm>
            <a:off x="654844" y="967505"/>
            <a:ext cx="7890889" cy="400110"/>
          </a:xfrm>
          <a:prstGeom prst="rect">
            <a:avLst/>
          </a:prstGeom>
          <a:noFill/>
        </p:spPr>
        <p:txBody>
          <a:bodyPr wrap="square" rtlCol="0">
            <a:spAutoFit/>
          </a:bodyPr>
          <a:lstStyle/>
          <a:p>
            <a:r>
              <a:rPr lang="en-US" sz="2000" b="1" i="1" dirty="0" smtClean="0">
                <a:latin typeface="Arial" pitchFamily="34" charset="0"/>
                <a:cs typeface="Arial" pitchFamily="34" charset="0"/>
              </a:rPr>
              <a:t>A SMALL EFFORT IN OUR PART TOWARDS A CLEAN CITY</a:t>
            </a:r>
            <a:endParaRPr lang="en-US" sz="2000" b="1" i="1" dirty="0">
              <a:latin typeface="Arial" pitchFamily="34" charset="0"/>
              <a:cs typeface="Arial" pitchFamily="34" charset="0"/>
            </a:endParaRPr>
          </a:p>
        </p:txBody>
      </p:sp>
      <p:sp>
        <p:nvSpPr>
          <p:cNvPr id="18" name="TextBox 17"/>
          <p:cNvSpPr txBox="1"/>
          <p:nvPr/>
        </p:nvSpPr>
        <p:spPr>
          <a:xfrm>
            <a:off x="5954933" y="3984625"/>
            <a:ext cx="2590800" cy="1138773"/>
          </a:xfrm>
          <a:prstGeom prst="rect">
            <a:avLst/>
          </a:prstGeom>
          <a:noFill/>
        </p:spPr>
        <p:txBody>
          <a:bodyPr wrap="square" rtlCol="0">
            <a:spAutoFit/>
          </a:bodyPr>
          <a:lstStyle/>
          <a:p>
            <a:r>
              <a:rPr lang="en-US" dirty="0" smtClean="0"/>
              <a:t>PRESENTED BY:</a:t>
            </a:r>
          </a:p>
          <a:p>
            <a:r>
              <a:rPr lang="en-US" dirty="0" smtClean="0"/>
              <a:t>PREETAM GHOSH</a:t>
            </a:r>
          </a:p>
          <a:p>
            <a:r>
              <a:rPr lang="en-US" dirty="0" smtClean="0"/>
              <a:t>RAJDEEP DEBNATH</a:t>
            </a:r>
          </a:p>
          <a:p>
            <a:r>
              <a:rPr lang="en-US" dirty="0" smtClean="0"/>
              <a:t>T. JITENDRA KUMAR</a:t>
            </a:r>
          </a:p>
        </p:txBody>
      </p:sp>
    </p:spTree>
    <p:extLst>
      <p:ext uri="{BB962C8B-B14F-4D97-AF65-F5344CB8AC3E}">
        <p14:creationId xmlns:p14="http://schemas.microsoft.com/office/powerpoint/2010/main" val="26908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9"/>
                                          </p:stCondLst>
                                        </p:cTn>
                                        <p:tgtEl>
                                          <p:spTgt spid="13"/>
                                        </p:tgtEl>
                                        <p:attrNameLst>
                                          <p:attrName>style.visibility</p:attrName>
                                        </p:attrNameLst>
                                      </p:cBhvr>
                                      <p:to>
                                        <p:strVal val="visible"/>
                                      </p:to>
                                    </p:set>
                                  </p:childTnLst>
                                </p:cTn>
                              </p:par>
                            </p:childTnLst>
                          </p:cTn>
                        </p:par>
                        <p:par>
                          <p:cTn id="19" fill="hold">
                            <p:stCondLst>
                              <p:cond delay="1510"/>
                            </p:stCondLst>
                            <p:childTnLst>
                              <p:par>
                                <p:cTn id="20" presetID="1" presetClass="entr" presetSubtype="0" fill="hold" nodeType="afterEffect">
                                  <p:stCondLst>
                                    <p:cond delay="0"/>
                                  </p:stCondLst>
                                  <p:childTnLst>
                                    <p:set>
                                      <p:cBhvr>
                                        <p:cTn id="21" dur="1" fill="hold">
                                          <p:stCondLst>
                                            <p:cond delay="9"/>
                                          </p:stCondLst>
                                        </p:cTn>
                                        <p:tgtEl>
                                          <p:spTgt spid="14"/>
                                        </p:tgtEl>
                                        <p:attrNameLst>
                                          <p:attrName>style.visibility</p:attrName>
                                        </p:attrNameLst>
                                      </p:cBhvr>
                                      <p:to>
                                        <p:strVal val="visible"/>
                                      </p:to>
                                    </p:set>
                                  </p:childTnLst>
                                </p:cTn>
                              </p:par>
                            </p:childTnLst>
                          </p:cTn>
                        </p:par>
                        <p:par>
                          <p:cTn id="22" fill="hold">
                            <p:stCondLst>
                              <p:cond delay="152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1520"/>
                            </p:stCondLst>
                            <p:childTnLst>
                              <p:par>
                                <p:cTn id="26" presetID="1"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par>
                          <p:cTn id="28" fill="hold">
                            <p:stCondLst>
                              <p:cond delay="1520"/>
                            </p:stCondLst>
                            <p:childTnLst>
                              <p:par>
                                <p:cTn id="29" presetID="1"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1520"/>
                            </p:stCondLst>
                            <p:childTnLst>
                              <p:par>
                                <p:cTn id="32" presetID="1"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6" presetClass="entr" presetSubtype="16"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2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1084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TextBox 3"/>
          <p:cNvSpPr txBox="1"/>
          <p:nvPr/>
        </p:nvSpPr>
        <p:spPr>
          <a:xfrm>
            <a:off x="110841" y="933171"/>
            <a:ext cx="8665856" cy="3170099"/>
          </a:xfrm>
          <a:prstGeom prst="rect">
            <a:avLst/>
          </a:prstGeom>
          <a:noFill/>
        </p:spPr>
        <p:txBody>
          <a:bodyPr wrap="square" rtlCol="0">
            <a:spAutoFit/>
          </a:bodyPr>
          <a:lstStyle/>
          <a:p>
            <a:endParaRPr lang="en-US" sz="2000" dirty="0" smtClean="0"/>
          </a:p>
          <a:p>
            <a:endParaRPr lang="en-US" sz="2000" dirty="0"/>
          </a:p>
          <a:p>
            <a:endParaRPr lang="en-US" sz="2000" dirty="0" smtClean="0"/>
          </a:p>
          <a:p>
            <a:r>
              <a:rPr lang="en-US" sz="2000" b="1" i="1" u="sng" dirty="0"/>
              <a:t>Collection and processing of waste through </a:t>
            </a:r>
            <a:r>
              <a:rPr lang="en-US" sz="2000" b="1" i="1" u="sng" dirty="0" err="1"/>
              <a:t>smartbin</a:t>
            </a:r>
            <a:r>
              <a:rPr lang="en-US" sz="2000" b="1" i="1" u="sng" dirty="0"/>
              <a:t> C:</a:t>
            </a:r>
            <a:r>
              <a:rPr lang="en-US" sz="2000" dirty="0"/>
              <a:t> In </a:t>
            </a:r>
            <a:r>
              <a:rPr lang="en-US" sz="2000" dirty="0" err="1"/>
              <a:t>smartbin</a:t>
            </a:r>
            <a:r>
              <a:rPr lang="en-US" sz="2000" dirty="0"/>
              <a:t> C, the electronic waste materials would be collected. Then truck C would collect the waste and dump it into dump yard C. There trained persons, employed by the municipality, having the proper</a:t>
            </a:r>
          </a:p>
          <a:p>
            <a:r>
              <a:rPr lang="en-US" sz="2000" dirty="0" smtClean="0"/>
              <a:t>knowledge </a:t>
            </a:r>
            <a:r>
              <a:rPr lang="en-US" sz="2000" dirty="0" smtClean="0"/>
              <a:t>about </a:t>
            </a:r>
            <a:r>
              <a:rPr lang="en-US" sz="2000" dirty="0"/>
              <a:t>disposal of e-waste would separate the waste. Microchips can be reused in electronic circuits.</a:t>
            </a:r>
            <a:r>
              <a:rPr lang="en-US" sz="2000" b="1" i="1" u="sng" dirty="0"/>
              <a:t> </a:t>
            </a:r>
            <a:r>
              <a:rPr lang="en-US" sz="2000" dirty="0"/>
              <a:t>The metals like </a:t>
            </a:r>
            <a:r>
              <a:rPr lang="en-US" sz="2000" dirty="0" smtClean="0"/>
              <a:t>gold, copper, </a:t>
            </a:r>
            <a:r>
              <a:rPr lang="en-US" sz="2000" dirty="0"/>
              <a:t>etc. can be </a:t>
            </a:r>
            <a:r>
              <a:rPr lang="en-US" sz="2000" dirty="0" smtClean="0"/>
              <a:t>extracted. </a:t>
            </a:r>
            <a:r>
              <a:rPr lang="en-US" sz="2000" dirty="0"/>
              <a:t>The plastic used can also be recycled.</a:t>
            </a:r>
            <a:endParaRPr lang="en-IN" sz="2000" dirty="0"/>
          </a:p>
        </p:txBody>
      </p:sp>
    </p:spTree>
    <p:extLst>
      <p:ext uri="{BB962C8B-B14F-4D97-AF65-F5344CB8AC3E}">
        <p14:creationId xmlns:p14="http://schemas.microsoft.com/office/powerpoint/2010/main" val="350955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9894" y="129107"/>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3" name="Snip Diagonal Corner Rectangle 2"/>
          <p:cNvSpPr/>
          <p:nvPr/>
        </p:nvSpPr>
        <p:spPr>
          <a:xfrm>
            <a:off x="131075" y="5280025"/>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7644" y="1393825"/>
            <a:ext cx="7848600" cy="3608070"/>
          </a:xfrm>
          <a:prstGeom prst="rect">
            <a:avLst/>
          </a:prstGeom>
          <a:noFill/>
          <a:ln>
            <a:noFill/>
          </a:ln>
        </p:spPr>
      </p:pic>
    </p:spTree>
    <p:extLst>
      <p:ext uri="{BB962C8B-B14F-4D97-AF65-F5344CB8AC3E}">
        <p14:creationId xmlns:p14="http://schemas.microsoft.com/office/powerpoint/2010/main" val="314442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50"/>
                                        <p:tgtEl>
                                          <p:spTgt spid="4"/>
                                        </p:tgtEl>
                                      </p:cBhvr>
                                    </p:animEffect>
                                    <p:anim calcmode="lin" valueType="num">
                                      <p:cBhvr>
                                        <p:cTn id="8" dur="1250" fill="hold"/>
                                        <p:tgtEl>
                                          <p:spTgt spid="4"/>
                                        </p:tgtEl>
                                        <p:attrNameLst>
                                          <p:attrName>ppt_w</p:attrName>
                                        </p:attrNameLst>
                                      </p:cBhvr>
                                      <p:tavLst>
                                        <p:tav tm="0" fmla="#ppt_w*sin(2.5*pi*$)">
                                          <p:val>
                                            <p:fltVal val="0"/>
                                          </p:val>
                                        </p:tav>
                                        <p:tav tm="100000">
                                          <p:val>
                                            <p:fltVal val="1"/>
                                          </p:val>
                                        </p:tav>
                                      </p:tavLst>
                                    </p:anim>
                                    <p:anim calcmode="lin" valueType="num">
                                      <p:cBhvr>
                                        <p:cTn id="9" dur="125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9894" y="129107"/>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sp>
        <p:nvSpPr>
          <p:cNvPr id="3" name="Snip Diagonal Corner Rectangle 2"/>
          <p:cNvSpPr/>
          <p:nvPr/>
        </p:nvSpPr>
        <p:spPr>
          <a:xfrm>
            <a:off x="109894" y="5356225"/>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sp>
        <p:nvSpPr>
          <p:cNvPr id="4" name="TextBox 3"/>
          <p:cNvSpPr txBox="1"/>
          <p:nvPr/>
        </p:nvSpPr>
        <p:spPr>
          <a:xfrm>
            <a:off x="350044" y="453432"/>
            <a:ext cx="8077200" cy="523220"/>
          </a:xfrm>
          <a:prstGeom prst="rect">
            <a:avLst/>
          </a:prstGeom>
          <a:noFill/>
        </p:spPr>
        <p:txBody>
          <a:bodyPr wrap="square" rtlCol="0">
            <a:spAutoFit/>
          </a:bodyPr>
          <a:lstStyle/>
          <a:p>
            <a:r>
              <a:rPr lang="en-IN" sz="2800" b="1" i="1" u="sng" dirty="0" smtClean="0"/>
              <a:t>SMARTBIN = SMART + DUSTBIN</a:t>
            </a:r>
            <a:endParaRPr lang="en-IN" sz="2800" b="1" i="1" u="sng" dirty="0"/>
          </a:p>
        </p:txBody>
      </p:sp>
      <p:sp>
        <p:nvSpPr>
          <p:cNvPr id="5" name="Rectangle 4"/>
          <p:cNvSpPr/>
          <p:nvPr/>
        </p:nvSpPr>
        <p:spPr>
          <a:xfrm>
            <a:off x="143106" y="1133873"/>
            <a:ext cx="8632644" cy="4247317"/>
          </a:xfrm>
          <a:prstGeom prst="rect">
            <a:avLst/>
          </a:prstGeom>
        </p:spPr>
        <p:txBody>
          <a:bodyPr wrap="square">
            <a:spAutoFit/>
          </a:bodyPr>
          <a:lstStyle/>
          <a:p>
            <a:r>
              <a:rPr lang="en-US" sz="1800" dirty="0" smtClean="0"/>
              <a:t>we </a:t>
            </a:r>
            <a:r>
              <a:rPr lang="en-US" sz="1800" dirty="0"/>
              <a:t>are using the word ‘</a:t>
            </a:r>
            <a:r>
              <a:rPr lang="en-US" sz="1800" b="1" i="1" dirty="0"/>
              <a:t>smartbin</a:t>
            </a:r>
            <a:r>
              <a:rPr lang="en-US" sz="1800" dirty="0"/>
              <a:t>’ to refer to smart dustbins that would inform the municipal garbage collection center when bins are full for their collection and proper disposal. Also, if wrong type of waste is disposed in any of the bins( for example if bio-degradable waste is disposed in non-biodegradable) that would be informed to the collection center. These bins especially the bio-degradable ones equipped with gas sensors would nullify the possibility of development of methane and other gases by informing the collection center. The bins would also ensure that they are not over-filled by triggering an alarm and informing the collection center. When the bin is filled, or there is a need to dispose the wastes of a bin due to any special condition like forming of methane, ammonia, the collection center would inform a nearby </a:t>
            </a:r>
            <a:r>
              <a:rPr lang="en-US" sz="1800" dirty="0" smtClean="0"/>
              <a:t>truck.</a:t>
            </a:r>
            <a:r>
              <a:rPr lang="en-IN" sz="1800" dirty="0"/>
              <a:t> Other provisions like taking photograph of </a:t>
            </a:r>
            <a:r>
              <a:rPr lang="en-IN" sz="1800" dirty="0" smtClean="0"/>
              <a:t>the waste thrown recently can </a:t>
            </a:r>
            <a:r>
              <a:rPr lang="en-IN" sz="1800" dirty="0"/>
              <a:t>also be installed for stopping malpractice and raising awareness. </a:t>
            </a:r>
            <a:r>
              <a:rPr lang="en-IN" sz="1800" dirty="0" smtClean="0"/>
              <a:t>This </a:t>
            </a:r>
            <a:r>
              <a:rPr lang="en-IN" sz="1800" dirty="0"/>
              <a:t>project will help in stopping garbage mixing and facilitate better recycling and reusing practices. It will also help in better garbage collection and monitoring system.</a:t>
            </a:r>
          </a:p>
          <a:p>
            <a:endParaRPr lang="en-US" sz="1800" dirty="0" smtClean="0"/>
          </a:p>
        </p:txBody>
      </p:sp>
    </p:spTree>
    <p:extLst>
      <p:ext uri="{BB962C8B-B14F-4D97-AF65-F5344CB8AC3E}">
        <p14:creationId xmlns:p14="http://schemas.microsoft.com/office/powerpoint/2010/main" val="10738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2"/>
          <p:cNvSpPr/>
          <p:nvPr/>
        </p:nvSpPr>
        <p:spPr>
          <a:xfrm>
            <a:off x="109894" y="129107"/>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sp>
        <p:nvSpPr>
          <p:cNvPr id="4" name="Snip Diagonal Corner Rectangle 3"/>
          <p:cNvSpPr/>
          <p:nvPr/>
        </p:nvSpPr>
        <p:spPr>
          <a:xfrm>
            <a:off x="142075" y="5367666"/>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pic>
        <p:nvPicPr>
          <p:cNvPr id="1028" name="Picture 4" descr="C:\Users\Rajdeep Debnath\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881" y="1470025"/>
            <a:ext cx="3621881" cy="35909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ajdeep Debnath\Desktop\esrdthfyjg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44" y="1317625"/>
            <a:ext cx="80105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Rajdeep Debnath\Videos\Untitl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4" y="1317624"/>
            <a:ext cx="8226238"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Rajdeep Debnath\Videos\dxfcgg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471" y="1317625"/>
            <a:ext cx="8370894" cy="39005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Rajdeep Debnath\Videos\ffgvh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471" y="1317624"/>
            <a:ext cx="8556279" cy="390053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Rajdeep Debnath\Videos\dhffh.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90" y="1317624"/>
            <a:ext cx="8697959" cy="390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19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ircle(in)">
                                      <p:cBhvr>
                                        <p:cTn id="7" dur="20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wheel(1)">
                                      <p:cBhvr>
                                        <p:cTn id="12" dur="2000"/>
                                        <p:tgtEl>
                                          <p:spTgt spid="103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35"/>
                                        </p:tgtEl>
                                        <p:attrNameLst>
                                          <p:attrName>style.visibility</p:attrName>
                                        </p:attrNameLst>
                                      </p:cBhvr>
                                      <p:to>
                                        <p:strVal val="visible"/>
                                      </p:to>
                                    </p:set>
                                    <p:animEffect transition="in" filter="wheel(1)">
                                      <p:cBhvr>
                                        <p:cTn id="17" dur="2000"/>
                                        <p:tgtEl>
                                          <p:spTgt spid="103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wheel(1)">
                                      <p:cBhvr>
                                        <p:cTn id="22" dur="2000"/>
                                        <p:tgtEl>
                                          <p:spTgt spid="103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038"/>
                                        </p:tgtEl>
                                        <p:attrNameLst>
                                          <p:attrName>style.visibility</p:attrName>
                                        </p:attrNameLst>
                                      </p:cBhvr>
                                      <p:to>
                                        <p:strVal val="visible"/>
                                      </p:to>
                                    </p:set>
                                    <p:animEffect transition="in" filter="wheel(1)">
                                      <p:cBhvr>
                                        <p:cTn id="27" dur="2000"/>
                                        <p:tgtEl>
                                          <p:spTgt spid="103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039"/>
                                        </p:tgtEl>
                                        <p:attrNameLst>
                                          <p:attrName>style.visibility</p:attrName>
                                        </p:attrNameLst>
                                      </p:cBhvr>
                                      <p:to>
                                        <p:strVal val="visible"/>
                                      </p:to>
                                    </p:set>
                                    <p:animEffect transition="in" filter="circle(in)">
                                      <p:cBhvr>
                                        <p:cTn id="32" dur="20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29959"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2050" name="Picture 2" descr="C:\Users\Rajdeep Debnath\Pictures\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59" y="983135"/>
            <a:ext cx="8646738" cy="452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4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750" fill="hold"/>
                                        <p:tgtEl>
                                          <p:spTgt spid="2050"/>
                                        </p:tgtEl>
                                        <p:attrNameLst>
                                          <p:attrName>ppt_w</p:attrName>
                                        </p:attrNameLst>
                                      </p:cBhvr>
                                      <p:tavLst>
                                        <p:tav tm="0">
                                          <p:val>
                                            <p:fltVal val="0"/>
                                          </p:val>
                                        </p:tav>
                                        <p:tav tm="100000">
                                          <p:val>
                                            <p:strVal val="#ppt_w"/>
                                          </p:val>
                                        </p:tav>
                                      </p:tavLst>
                                    </p:anim>
                                    <p:anim calcmode="lin" valueType="num">
                                      <p:cBhvr>
                                        <p:cTn id="8" dur="750" fill="hold"/>
                                        <p:tgtEl>
                                          <p:spTgt spid="2050"/>
                                        </p:tgtEl>
                                        <p:attrNameLst>
                                          <p:attrName>ppt_h</p:attrName>
                                        </p:attrNameLst>
                                      </p:cBhvr>
                                      <p:tavLst>
                                        <p:tav tm="0">
                                          <p:val>
                                            <p:fltVal val="0"/>
                                          </p:val>
                                        </p:tav>
                                        <p:tav tm="100000">
                                          <p:val>
                                            <p:strVal val="#ppt_h"/>
                                          </p:val>
                                        </p:tav>
                                      </p:tavLst>
                                    </p:anim>
                                    <p:animEffect transition="in" filter="fade">
                                      <p:cBhvr>
                                        <p:cTn id="9" dur="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1084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644" y="1357449"/>
            <a:ext cx="4714698" cy="31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C:\Users\Rajdeep Debnath\Videos\tygaf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815" y="1379674"/>
            <a:ext cx="485365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ajdeep Debnath\Videos\fgffd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644" y="1518512"/>
            <a:ext cx="4873690" cy="28429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Rajdeep Debnath\Videos\fhgvjh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9244" y="1424759"/>
            <a:ext cx="5026090" cy="28340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a:off x="959644" y="2613025"/>
            <a:ext cx="1752600" cy="1748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959644" y="2613025"/>
            <a:ext cx="3122645" cy="1748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959644" y="2613025"/>
            <a:ext cx="4419600" cy="174847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3844" y="4522560"/>
            <a:ext cx="3107582" cy="707886"/>
          </a:xfrm>
          <a:prstGeom prst="rect">
            <a:avLst/>
          </a:prstGeom>
          <a:noFill/>
        </p:spPr>
        <p:txBody>
          <a:bodyPr wrap="none" rtlCol="0">
            <a:spAutoFit/>
          </a:bodyPr>
          <a:lstStyle/>
          <a:p>
            <a:r>
              <a:rPr lang="en-US" sz="2000" dirty="0" smtClean="0">
                <a:latin typeface="Arial Black" pitchFamily="34" charset="0"/>
              </a:rPr>
              <a:t>OPENING FOR </a:t>
            </a:r>
          </a:p>
          <a:p>
            <a:r>
              <a:rPr lang="en-US" sz="2000" dirty="0" smtClean="0">
                <a:latin typeface="Arial Black" pitchFamily="34" charset="0"/>
              </a:rPr>
              <a:t>GARBAGE DISPOSAL</a:t>
            </a:r>
            <a:endParaRPr lang="en-US" sz="2000" dirty="0">
              <a:latin typeface="Arial Black" pitchFamily="34" charset="0"/>
            </a:endParaRPr>
          </a:p>
        </p:txBody>
      </p:sp>
    </p:spTree>
    <p:extLst>
      <p:ext uri="{BB962C8B-B14F-4D97-AF65-F5344CB8AC3E}">
        <p14:creationId xmlns:p14="http://schemas.microsoft.com/office/powerpoint/2010/main" val="217016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p:cTn id="7" dur="500" fill="hold"/>
                                        <p:tgtEl>
                                          <p:spTgt spid="1029"/>
                                        </p:tgtEl>
                                        <p:attrNameLst>
                                          <p:attrName>ppt_w</p:attrName>
                                        </p:attrNameLst>
                                      </p:cBhvr>
                                      <p:tavLst>
                                        <p:tav tm="0">
                                          <p:val>
                                            <p:fltVal val="0"/>
                                          </p:val>
                                        </p:tav>
                                        <p:tav tm="100000">
                                          <p:val>
                                            <p:strVal val="#ppt_w"/>
                                          </p:val>
                                        </p:tav>
                                      </p:tavLst>
                                    </p:anim>
                                    <p:anim calcmode="lin" valueType="num">
                                      <p:cBhvr>
                                        <p:cTn id="8" dur="500" fill="hold"/>
                                        <p:tgtEl>
                                          <p:spTgt spid="1029"/>
                                        </p:tgtEl>
                                        <p:attrNameLst>
                                          <p:attrName>ppt_h</p:attrName>
                                        </p:attrNameLst>
                                      </p:cBhvr>
                                      <p:tavLst>
                                        <p:tav tm="0">
                                          <p:val>
                                            <p:fltVal val="0"/>
                                          </p:val>
                                        </p:tav>
                                        <p:tav tm="100000">
                                          <p:val>
                                            <p:strVal val="#ppt_h"/>
                                          </p:val>
                                        </p:tav>
                                      </p:tavLst>
                                    </p:anim>
                                    <p:animEffect transition="in" filter="fade">
                                      <p:cBhvr>
                                        <p:cTn id="9" dur="500"/>
                                        <p:tgtEl>
                                          <p:spTgt spid="1029"/>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9"/>
                                          </p:stCondLst>
                                        </p:cTn>
                                        <p:tgtEl>
                                          <p:spTgt spid="103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1249"/>
                                          </p:stCondLst>
                                        </p:cTn>
                                        <p:tgtEl>
                                          <p:spTgt spid="10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2249"/>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1084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2050" name="Picture 2" descr="C:\Users\Rajdeep Debnath\Videos\fgfhvj.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1165225"/>
            <a:ext cx="7111206" cy="3860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H="1" flipV="1">
            <a:off x="1950244" y="1698625"/>
            <a:ext cx="12192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4038" y="1080770"/>
            <a:ext cx="2615406" cy="584775"/>
          </a:xfrm>
          <a:prstGeom prst="rect">
            <a:avLst/>
          </a:prstGeom>
          <a:noFill/>
        </p:spPr>
        <p:txBody>
          <a:bodyPr wrap="square" rtlCol="0">
            <a:spAutoFit/>
          </a:bodyPr>
          <a:lstStyle/>
          <a:p>
            <a:r>
              <a:rPr lang="en-US" sz="1600" dirty="0" smtClean="0">
                <a:latin typeface="Arial Black" pitchFamily="34" charset="0"/>
              </a:rPr>
              <a:t>OPENING FOR </a:t>
            </a:r>
          </a:p>
          <a:p>
            <a:r>
              <a:rPr lang="en-US" sz="1600" dirty="0" smtClean="0">
                <a:latin typeface="Arial Black" pitchFamily="34" charset="0"/>
              </a:rPr>
              <a:t>GARBAGE DISPOSAL</a:t>
            </a:r>
            <a:endParaRPr lang="en-US" sz="1600" dirty="0">
              <a:latin typeface="Arial Black" pitchFamily="34" charset="0"/>
            </a:endParaRPr>
          </a:p>
        </p:txBody>
      </p:sp>
    </p:spTree>
    <p:extLst>
      <p:ext uri="{BB962C8B-B14F-4D97-AF65-F5344CB8AC3E}">
        <p14:creationId xmlns:p14="http://schemas.microsoft.com/office/powerpoint/2010/main" val="304941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337" y="1698626"/>
            <a:ext cx="6681202"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nip Diagonal Corner Rectangle 2"/>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Snip Diagonal Corner Rectangle 3"/>
          <p:cNvSpPr/>
          <p:nvPr/>
        </p:nvSpPr>
        <p:spPr>
          <a:xfrm>
            <a:off x="135010"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78" y="1739155"/>
            <a:ext cx="6681201"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778" y="1912406"/>
            <a:ext cx="6613666" cy="213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83024" y="4474403"/>
            <a:ext cx="244334" cy="2666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340644" y="4641033"/>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026444" y="4474403"/>
            <a:ext cx="3200400" cy="353943"/>
          </a:xfrm>
          <a:prstGeom prst="rect">
            <a:avLst/>
          </a:prstGeom>
          <a:noFill/>
        </p:spPr>
        <p:txBody>
          <a:bodyPr wrap="square" rtlCol="0">
            <a:spAutoFit/>
          </a:bodyPr>
          <a:lstStyle/>
          <a:p>
            <a:r>
              <a:rPr lang="en-US" dirty="0" smtClean="0">
                <a:latin typeface="Arial Black" pitchFamily="34" charset="0"/>
              </a:rPr>
              <a:t>SENSOR SYSTEM </a:t>
            </a:r>
            <a:endParaRPr lang="en-US" dirty="0">
              <a:latin typeface="Arial Black" pitchFamily="34" charset="0"/>
            </a:endParaRPr>
          </a:p>
        </p:txBody>
      </p:sp>
      <p:sp>
        <p:nvSpPr>
          <p:cNvPr id="8" name="Oval 7"/>
          <p:cNvSpPr/>
          <p:nvPr/>
        </p:nvSpPr>
        <p:spPr>
          <a:xfrm>
            <a:off x="977872" y="4874259"/>
            <a:ext cx="289507" cy="304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340644" y="502665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026444" y="4884781"/>
            <a:ext cx="1226618" cy="353943"/>
          </a:xfrm>
          <a:prstGeom prst="rect">
            <a:avLst/>
          </a:prstGeom>
          <a:noFill/>
        </p:spPr>
        <p:txBody>
          <a:bodyPr wrap="none" rtlCol="0">
            <a:spAutoFit/>
          </a:bodyPr>
          <a:lstStyle/>
          <a:p>
            <a:r>
              <a:rPr lang="en-US" dirty="0" smtClean="0">
                <a:latin typeface="Arial Black" pitchFamily="34" charset="0"/>
              </a:rPr>
              <a:t>CAMERA</a:t>
            </a:r>
            <a:endParaRPr lang="en-US" dirty="0">
              <a:latin typeface="Arial Black" pitchFamily="34" charset="0"/>
            </a:endParaRPr>
          </a:p>
        </p:txBody>
      </p:sp>
    </p:spTree>
    <p:extLst>
      <p:ext uri="{BB962C8B-B14F-4D97-AF65-F5344CB8AC3E}">
        <p14:creationId xmlns:p14="http://schemas.microsoft.com/office/powerpoint/2010/main" val="405058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50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par>
                          <p:cTn id="24" fill="hold">
                            <p:stCondLst>
                              <p:cond delay="3000"/>
                            </p:stCondLst>
                            <p:childTnLst>
                              <p:par>
                                <p:cTn id="25" presetID="6" presetClass="entr" presetSubtype="16"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5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1249"/>
                                          </p:stCondLst>
                                        </p:cTn>
                                        <p:tgtEl>
                                          <p:spTgt spid="30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1249"/>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444" y="1927225"/>
            <a:ext cx="5932151" cy="2172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nip Diagonal Corner Rectangle 2"/>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Snip Diagonal Corner Rectangle 3"/>
          <p:cNvSpPr/>
          <p:nvPr/>
        </p:nvSpPr>
        <p:spPr>
          <a:xfrm>
            <a:off x="131122"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607" y="1705567"/>
            <a:ext cx="6320940" cy="2393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444" y="1938563"/>
            <a:ext cx="7452362" cy="216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19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2542"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800" b="1" i="1" u="sng" dirty="0">
              <a:solidFill>
                <a:schemeClr val="tx1">
                  <a:lumMod val="95000"/>
                  <a:lumOff val="5000"/>
                </a:schemeClr>
              </a:solidFill>
            </a:endParaRPr>
          </a:p>
        </p:txBody>
      </p:sp>
      <p:sp>
        <p:nvSpPr>
          <p:cNvPr id="3" name="Snip Diagonal Corner Rectangle 2"/>
          <p:cNvSpPr/>
          <p:nvPr/>
        </p:nvSpPr>
        <p:spPr>
          <a:xfrm>
            <a:off x="110841" y="5564654"/>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TextBox 3"/>
          <p:cNvSpPr txBox="1"/>
          <p:nvPr/>
        </p:nvSpPr>
        <p:spPr>
          <a:xfrm>
            <a:off x="502444" y="164815"/>
            <a:ext cx="7391400" cy="523220"/>
          </a:xfrm>
          <a:prstGeom prst="rect">
            <a:avLst/>
          </a:prstGeom>
          <a:noFill/>
        </p:spPr>
        <p:txBody>
          <a:bodyPr wrap="square" rtlCol="0">
            <a:spAutoFit/>
          </a:bodyPr>
          <a:lstStyle/>
          <a:p>
            <a:r>
              <a:rPr lang="en-US" sz="2800" b="1" i="1" u="sng" dirty="0" smtClean="0"/>
              <a:t>PROS:</a:t>
            </a:r>
            <a:endParaRPr lang="en-US" sz="2800" b="1" i="1" u="sng" dirty="0"/>
          </a:p>
        </p:txBody>
      </p:sp>
      <p:sp>
        <p:nvSpPr>
          <p:cNvPr id="6" name="TextBox 5"/>
          <p:cNvSpPr txBox="1"/>
          <p:nvPr/>
        </p:nvSpPr>
        <p:spPr>
          <a:xfrm>
            <a:off x="273844" y="1089025"/>
            <a:ext cx="8504554" cy="4016484"/>
          </a:xfrm>
          <a:prstGeom prst="rect">
            <a:avLst/>
          </a:prstGeom>
          <a:noFill/>
        </p:spPr>
        <p:txBody>
          <a:bodyPr wrap="square" rtlCol="0">
            <a:spAutoFit/>
          </a:bodyPr>
          <a:lstStyle/>
          <a:p>
            <a:r>
              <a:rPr lang="en-US" dirty="0" smtClean="0"/>
              <a:t>The advantages of this project are;</a:t>
            </a:r>
          </a:p>
          <a:p>
            <a:endParaRPr lang="en-US" b="1" dirty="0" smtClean="0"/>
          </a:p>
          <a:p>
            <a:pPr marL="285750" indent="-285750">
              <a:buFont typeface="Wingdings" pitchFamily="2" charset="2"/>
              <a:buChar char="Ø"/>
            </a:pPr>
            <a:r>
              <a:rPr lang="en-US" dirty="0" smtClean="0"/>
              <a:t>Segregation of different types of waste and their proper disposal.</a:t>
            </a:r>
          </a:p>
          <a:p>
            <a:pPr marL="285750" indent="-285750">
              <a:buFont typeface="Wingdings" pitchFamily="2" charset="2"/>
              <a:buChar char="Ø"/>
            </a:pPr>
            <a:endParaRPr lang="en-US" dirty="0"/>
          </a:p>
          <a:p>
            <a:pPr marL="285750" indent="-285750">
              <a:buFont typeface="Wingdings" pitchFamily="2" charset="2"/>
              <a:buChar char="Ø"/>
            </a:pPr>
            <a:r>
              <a:rPr lang="en-US" dirty="0" smtClean="0"/>
              <a:t>Reduces the overfilling problems of dustbins.</a:t>
            </a:r>
          </a:p>
          <a:p>
            <a:pPr marL="285750" indent="-285750">
              <a:buFont typeface="Wingdings" pitchFamily="2" charset="2"/>
              <a:buChar char="Ø"/>
            </a:pPr>
            <a:endParaRPr lang="en-US" dirty="0"/>
          </a:p>
          <a:p>
            <a:pPr marL="285750" indent="-285750">
              <a:buFont typeface="Wingdings" pitchFamily="2" charset="2"/>
              <a:buChar char="Ø"/>
            </a:pPr>
            <a:r>
              <a:rPr lang="en-US" dirty="0" smtClean="0"/>
              <a:t>Human friendly.</a:t>
            </a:r>
          </a:p>
          <a:p>
            <a:pPr marL="285750" indent="-285750">
              <a:buFont typeface="Wingdings" pitchFamily="2" charset="2"/>
              <a:buChar char="Ø"/>
            </a:pPr>
            <a:endParaRPr lang="en-US" dirty="0"/>
          </a:p>
          <a:p>
            <a:pPr marL="285750" indent="-285750">
              <a:buFont typeface="Wingdings" pitchFamily="2" charset="2"/>
              <a:buChar char="Ø"/>
            </a:pPr>
            <a:r>
              <a:rPr lang="en-US" dirty="0" smtClean="0"/>
              <a:t>Better monitoring and collection of waste.</a:t>
            </a:r>
          </a:p>
          <a:p>
            <a:pPr marL="285750" indent="-285750">
              <a:buFont typeface="Wingdings" pitchFamily="2" charset="2"/>
              <a:buChar char="Ø"/>
            </a:pPr>
            <a:endParaRPr lang="en-US" dirty="0"/>
          </a:p>
          <a:p>
            <a:pPr marL="285750" indent="-285750">
              <a:buFont typeface="Wingdings" pitchFamily="2" charset="2"/>
              <a:buChar char="Ø"/>
            </a:pPr>
            <a:r>
              <a:rPr lang="en-US" dirty="0" smtClean="0"/>
              <a:t>This may provide a livelihood for rag pickers and would also help the municipal corporation from the shortage of staff. </a:t>
            </a:r>
          </a:p>
          <a:p>
            <a:pPr marL="285750" indent="-285750">
              <a:buFont typeface="Wingdings" pitchFamily="2" charset="2"/>
              <a:buChar char="Ø"/>
            </a:pPr>
            <a:endParaRPr lang="en-US" dirty="0"/>
          </a:p>
          <a:p>
            <a:pPr marL="285750" indent="-285750">
              <a:buFont typeface="Wingdings" pitchFamily="2" charset="2"/>
              <a:buChar char="Ø"/>
            </a:pPr>
            <a:r>
              <a:rPr lang="en-US" dirty="0" smtClean="0"/>
              <a:t>As trained technicians are working in the process of recycling of e-waste , so no harm will happen to workers.</a:t>
            </a:r>
          </a:p>
        </p:txBody>
      </p:sp>
    </p:spTree>
    <p:extLst>
      <p:ext uri="{BB962C8B-B14F-4D97-AF65-F5344CB8AC3E}">
        <p14:creationId xmlns:p14="http://schemas.microsoft.com/office/powerpoint/2010/main" val="39295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700" dirty="0"/>
              <a:t/>
            </a:r>
            <a:br>
              <a:rPr lang="en-IN" sz="1700" dirty="0"/>
            </a:br>
            <a:r>
              <a:rPr lang="en-IN" sz="1700" dirty="0"/>
              <a:t/>
            </a:r>
            <a:br>
              <a:rPr lang="en-IN" sz="1700" dirty="0"/>
            </a:br>
            <a:endParaRPr lang="en-IN" sz="1700" dirty="0"/>
          </a:p>
        </p:txBody>
      </p:sp>
      <p:sp>
        <p:nvSpPr>
          <p:cNvPr id="3" name="Content Placeholder 2"/>
          <p:cNvSpPr>
            <a:spLocks noGrp="1"/>
          </p:cNvSpPr>
          <p:nvPr>
            <p:ph idx="1"/>
          </p:nvPr>
        </p:nvSpPr>
        <p:spPr/>
        <p:txBody>
          <a:bodyPr>
            <a:normAutofit/>
          </a:bodyPr>
          <a:lstStyle/>
          <a:p>
            <a:endParaRPr lang="en-IN" dirty="0" smtClean="0"/>
          </a:p>
          <a:p>
            <a:endParaRPr lang="en-IN" dirty="0"/>
          </a:p>
          <a:p>
            <a:endParaRPr lang="en-IN" dirty="0"/>
          </a:p>
        </p:txBody>
      </p:sp>
      <p:sp>
        <p:nvSpPr>
          <p:cNvPr id="4" name="TextBox 3"/>
          <p:cNvSpPr txBox="1"/>
          <p:nvPr/>
        </p:nvSpPr>
        <p:spPr>
          <a:xfrm>
            <a:off x="383064" y="1007208"/>
            <a:ext cx="8111133" cy="3966487"/>
          </a:xfrm>
          <a:prstGeom prst="rect">
            <a:avLst/>
          </a:prstGeom>
          <a:noFill/>
        </p:spPr>
        <p:txBody>
          <a:bodyPr wrap="square" lIns="87645" tIns="43823" rIns="87645" bIns="43823" rtlCol="0">
            <a:spAutoFit/>
          </a:bodyPr>
          <a:lstStyle/>
          <a:p>
            <a:r>
              <a:rPr lang="en-IN" sz="1800" dirty="0"/>
              <a:t>With the ever increasing population and urbanization, the waste management has emerged as a huge challenge in our country. Not only the waste has increased in quantity, but the characteristics of waste have also changed tremendously over a period, with the introduction of so many new gadgets and equipment. It is estimated that about 62 million tonnes of waste is generated annually in our country, out of which 5.6 million is plastic waste, 0.17 million is biomedical waste. In addition, hazardous waste generation is 7.90 million TPA and 15 lakh tonne is e-waste. The per capita waste generation in Indian cities range from 200 grams to 600 grams per day as of 2011.  43 million TPA is collected, 11.9 million is treated and 31 million is dumped in landfill sites</a:t>
            </a:r>
            <a:r>
              <a:rPr lang="en-IN" sz="1800" dirty="0" smtClean="0"/>
              <a:t>.</a:t>
            </a:r>
          </a:p>
          <a:p>
            <a:r>
              <a:rPr lang="en-IN" sz="1800" dirty="0" smtClean="0"/>
              <a:t>One of the main problems in </a:t>
            </a:r>
            <a:r>
              <a:rPr lang="en-IN" sz="1800" b="1" i="1" dirty="0" smtClean="0"/>
              <a:t>INDIA</a:t>
            </a:r>
            <a:r>
              <a:rPr lang="en-IN" sz="1800" dirty="0" smtClean="0"/>
              <a:t> is garbage mixing. Different types of waste are dumped without separating them which reduces the possibility of recycling. Another major problem is overfilling of garbage collecting bins , which hampers the garbage collection process and pollutes the environment.</a:t>
            </a:r>
            <a:endParaRPr lang="en-IN" sz="1800" dirty="0"/>
          </a:p>
        </p:txBody>
      </p:sp>
      <p:sp>
        <p:nvSpPr>
          <p:cNvPr id="5" name="Snip Diagonal Corner Rectangle 4"/>
          <p:cNvSpPr/>
          <p:nvPr/>
        </p:nvSpPr>
        <p:spPr>
          <a:xfrm>
            <a:off x="105702" y="143228"/>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1800" dirty="0"/>
          </a:p>
        </p:txBody>
      </p:sp>
      <p:sp>
        <p:nvSpPr>
          <p:cNvPr id="6" name="Snip Diagonal Corner Rectangle 5"/>
          <p:cNvSpPr/>
          <p:nvPr/>
        </p:nvSpPr>
        <p:spPr>
          <a:xfrm>
            <a:off x="105702" y="5514269"/>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8" name="TextBox 7"/>
          <p:cNvSpPr txBox="1"/>
          <p:nvPr/>
        </p:nvSpPr>
        <p:spPr>
          <a:xfrm>
            <a:off x="306805" y="340114"/>
            <a:ext cx="4911328" cy="519389"/>
          </a:xfrm>
          <a:prstGeom prst="rect">
            <a:avLst/>
          </a:prstGeom>
          <a:noFill/>
          <a:ln>
            <a:solidFill>
              <a:srgbClr val="8CAF47"/>
            </a:solidFill>
          </a:ln>
        </p:spPr>
        <p:txBody>
          <a:bodyPr wrap="square" lIns="87645" tIns="43823" rIns="87645" bIns="43823" rtlCol="0">
            <a:spAutoFit/>
          </a:bodyPr>
          <a:lstStyle/>
          <a:p>
            <a:r>
              <a:rPr lang="en-US" sz="2800" b="1" i="1" u="sng" dirty="0" smtClean="0">
                <a:latin typeface="+mj-lt"/>
              </a:rPr>
              <a:t>THE PROBLEM:</a:t>
            </a:r>
            <a:endParaRPr lang="en-US" sz="2800" b="1" i="1" u="sng" dirty="0">
              <a:latin typeface="+mj-lt"/>
            </a:endParaRPr>
          </a:p>
        </p:txBody>
      </p:sp>
    </p:spTree>
    <p:extLst>
      <p:ext uri="{BB962C8B-B14F-4D97-AF65-F5344CB8AC3E}">
        <p14:creationId xmlns:p14="http://schemas.microsoft.com/office/powerpoint/2010/main" val="38687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2"/>
          <p:cNvSpPr/>
          <p:nvPr/>
        </p:nvSpPr>
        <p:spPr>
          <a:xfrm>
            <a:off x="12125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Snip Diagonal Corner Rectangle 3"/>
          <p:cNvSpPr/>
          <p:nvPr/>
        </p:nvSpPr>
        <p:spPr>
          <a:xfrm>
            <a:off x="110841" y="5143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5" name="TextBox 4"/>
          <p:cNvSpPr txBox="1"/>
          <p:nvPr/>
        </p:nvSpPr>
        <p:spPr>
          <a:xfrm>
            <a:off x="578644" y="250825"/>
            <a:ext cx="3865125" cy="523220"/>
          </a:xfrm>
          <a:prstGeom prst="rect">
            <a:avLst/>
          </a:prstGeom>
          <a:noFill/>
        </p:spPr>
        <p:txBody>
          <a:bodyPr wrap="square" rtlCol="0">
            <a:spAutoFit/>
          </a:bodyPr>
          <a:lstStyle/>
          <a:p>
            <a:r>
              <a:rPr lang="en-US" sz="2800" b="1" i="1" u="sng" dirty="0" smtClean="0"/>
              <a:t>CONS:</a:t>
            </a:r>
            <a:endParaRPr lang="en-US" sz="2800" b="1" i="1" u="sng" dirty="0"/>
          </a:p>
        </p:txBody>
      </p:sp>
      <p:sp>
        <p:nvSpPr>
          <p:cNvPr id="8" name="TextBox 7"/>
          <p:cNvSpPr txBox="1"/>
          <p:nvPr/>
        </p:nvSpPr>
        <p:spPr>
          <a:xfrm>
            <a:off x="121251" y="1012825"/>
            <a:ext cx="8655446" cy="2185214"/>
          </a:xfrm>
          <a:prstGeom prst="rect">
            <a:avLst/>
          </a:prstGeom>
          <a:noFill/>
        </p:spPr>
        <p:txBody>
          <a:bodyPr wrap="square" rtlCol="0">
            <a:spAutoFit/>
          </a:bodyPr>
          <a:lstStyle/>
          <a:p>
            <a:r>
              <a:rPr lang="en-US" dirty="0" smtClean="0"/>
              <a:t>The disadvantages of this project are;</a:t>
            </a:r>
          </a:p>
          <a:p>
            <a:pPr marL="285750" indent="-285750">
              <a:buFont typeface="Wingdings" pitchFamily="2" charset="2"/>
              <a:buChar char="Ø"/>
            </a:pPr>
            <a:endParaRPr lang="en-US" dirty="0"/>
          </a:p>
          <a:p>
            <a:pPr marL="285750" indent="-285750">
              <a:buFont typeface="Wingdings" pitchFamily="2" charset="2"/>
              <a:buChar char="Ø"/>
            </a:pPr>
            <a:r>
              <a:rPr lang="en-US" dirty="0" smtClean="0"/>
              <a:t>Lack of Social awareness and sense of responsibility may disturb the system.</a:t>
            </a:r>
          </a:p>
          <a:p>
            <a:pPr marL="285750" indent="-285750">
              <a:buFont typeface="Wingdings" pitchFamily="2" charset="2"/>
              <a:buChar char="Ø"/>
            </a:pPr>
            <a:endParaRPr lang="en-US" dirty="0"/>
          </a:p>
          <a:p>
            <a:pPr marL="285750" indent="-285750">
              <a:buFont typeface="Wingdings" pitchFamily="2" charset="2"/>
              <a:buChar char="Ø"/>
            </a:pPr>
            <a:r>
              <a:rPr lang="en-US" dirty="0" smtClean="0"/>
              <a:t>Poor connectivity may be an issue in case of data transferring and monitoring.</a:t>
            </a:r>
          </a:p>
          <a:p>
            <a:pPr marL="285750" indent="-285750">
              <a:buFont typeface="Wingdings" pitchFamily="2" charset="2"/>
              <a:buChar char="Ø"/>
            </a:pPr>
            <a:endParaRPr lang="en-US" dirty="0"/>
          </a:p>
          <a:p>
            <a:pPr marL="285750" indent="-285750">
              <a:buFont typeface="Wingdings" pitchFamily="2" charset="2"/>
              <a:buChar char="Ø"/>
            </a:pPr>
            <a:r>
              <a:rPr lang="en-US" dirty="0" smtClean="0"/>
              <a:t>Permanent shortage of staff and </a:t>
            </a:r>
            <a:r>
              <a:rPr lang="en-US" dirty="0"/>
              <a:t>transportation </a:t>
            </a:r>
            <a:r>
              <a:rPr lang="en-US" dirty="0" smtClean="0"/>
              <a:t>vehicles in many municipal corporations and lack of infrastructure.</a:t>
            </a:r>
            <a:endParaRPr lang="en-US" dirty="0"/>
          </a:p>
        </p:txBody>
      </p:sp>
    </p:spTree>
    <p:extLst>
      <p:ext uri="{BB962C8B-B14F-4D97-AF65-F5344CB8AC3E}">
        <p14:creationId xmlns:p14="http://schemas.microsoft.com/office/powerpoint/2010/main" val="55403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2125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2125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4" y="1089025"/>
            <a:ext cx="241935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444" y="1379405"/>
            <a:ext cx="2276129" cy="143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5044" y="906935"/>
            <a:ext cx="182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80" y="3603625"/>
            <a:ext cx="2018007"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3194" y="3564905"/>
            <a:ext cx="1961525" cy="133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1833" y="3323810"/>
            <a:ext cx="1713546" cy="1713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4844" y="2917825"/>
            <a:ext cx="1705143" cy="353943"/>
          </a:xfrm>
          <a:prstGeom prst="rect">
            <a:avLst/>
          </a:prstGeom>
          <a:noFill/>
        </p:spPr>
        <p:txBody>
          <a:bodyPr wrap="square" rtlCol="0">
            <a:spAutoFit/>
          </a:bodyPr>
          <a:lstStyle/>
          <a:p>
            <a:r>
              <a:rPr lang="en-US" dirty="0" smtClean="0"/>
              <a:t>Microcontroller</a:t>
            </a:r>
            <a:endParaRPr lang="en-US" dirty="0"/>
          </a:p>
        </p:txBody>
      </p:sp>
      <p:sp>
        <p:nvSpPr>
          <p:cNvPr id="5" name="TextBox 4"/>
          <p:cNvSpPr txBox="1"/>
          <p:nvPr/>
        </p:nvSpPr>
        <p:spPr>
          <a:xfrm>
            <a:off x="3398044" y="2917825"/>
            <a:ext cx="1676400" cy="353943"/>
          </a:xfrm>
          <a:prstGeom prst="rect">
            <a:avLst/>
          </a:prstGeom>
          <a:noFill/>
        </p:spPr>
        <p:txBody>
          <a:bodyPr wrap="square" rtlCol="0">
            <a:spAutoFit/>
          </a:bodyPr>
          <a:lstStyle/>
          <a:p>
            <a:r>
              <a:rPr lang="en-US" dirty="0" smtClean="0"/>
              <a:t>Proximity sensor</a:t>
            </a:r>
            <a:endParaRPr lang="en-US" dirty="0"/>
          </a:p>
        </p:txBody>
      </p:sp>
      <p:sp>
        <p:nvSpPr>
          <p:cNvPr id="6" name="TextBox 5"/>
          <p:cNvSpPr txBox="1"/>
          <p:nvPr/>
        </p:nvSpPr>
        <p:spPr>
          <a:xfrm>
            <a:off x="6446044" y="2735735"/>
            <a:ext cx="1828800" cy="353943"/>
          </a:xfrm>
          <a:prstGeom prst="rect">
            <a:avLst/>
          </a:prstGeom>
          <a:noFill/>
        </p:spPr>
        <p:txBody>
          <a:bodyPr wrap="square" rtlCol="0">
            <a:spAutoFit/>
          </a:bodyPr>
          <a:lstStyle/>
          <a:p>
            <a:r>
              <a:rPr lang="en-US" dirty="0" smtClean="0"/>
              <a:t>Gas sensor</a:t>
            </a:r>
            <a:endParaRPr lang="en-US" dirty="0"/>
          </a:p>
        </p:txBody>
      </p:sp>
      <p:sp>
        <p:nvSpPr>
          <p:cNvPr id="7" name="TextBox 6"/>
          <p:cNvSpPr txBox="1"/>
          <p:nvPr/>
        </p:nvSpPr>
        <p:spPr>
          <a:xfrm>
            <a:off x="654844" y="4962525"/>
            <a:ext cx="1524000" cy="353943"/>
          </a:xfrm>
          <a:prstGeom prst="rect">
            <a:avLst/>
          </a:prstGeom>
          <a:noFill/>
        </p:spPr>
        <p:txBody>
          <a:bodyPr wrap="square" rtlCol="0">
            <a:spAutoFit/>
          </a:bodyPr>
          <a:lstStyle/>
          <a:p>
            <a:r>
              <a:rPr lang="en-US" dirty="0" smtClean="0"/>
              <a:t>Camera</a:t>
            </a:r>
            <a:endParaRPr lang="en-US" dirty="0"/>
          </a:p>
        </p:txBody>
      </p:sp>
      <p:sp>
        <p:nvSpPr>
          <p:cNvPr id="8" name="TextBox 7"/>
          <p:cNvSpPr txBox="1"/>
          <p:nvPr/>
        </p:nvSpPr>
        <p:spPr>
          <a:xfrm>
            <a:off x="2940844" y="4962525"/>
            <a:ext cx="2133600" cy="353943"/>
          </a:xfrm>
          <a:prstGeom prst="rect">
            <a:avLst/>
          </a:prstGeom>
          <a:noFill/>
        </p:spPr>
        <p:txBody>
          <a:bodyPr wrap="square" rtlCol="0">
            <a:spAutoFit/>
          </a:bodyPr>
          <a:lstStyle/>
          <a:p>
            <a:r>
              <a:rPr lang="en-US" dirty="0" smtClean="0"/>
              <a:t>Fingerprint sensor</a:t>
            </a:r>
            <a:endParaRPr lang="en-US" dirty="0"/>
          </a:p>
        </p:txBody>
      </p:sp>
      <p:sp>
        <p:nvSpPr>
          <p:cNvPr id="9" name="TextBox 8"/>
          <p:cNvSpPr txBox="1"/>
          <p:nvPr/>
        </p:nvSpPr>
        <p:spPr>
          <a:xfrm>
            <a:off x="6141244" y="4897348"/>
            <a:ext cx="2133600" cy="353943"/>
          </a:xfrm>
          <a:prstGeom prst="rect">
            <a:avLst/>
          </a:prstGeom>
          <a:noFill/>
        </p:spPr>
        <p:txBody>
          <a:bodyPr wrap="square" rtlCol="0">
            <a:spAutoFit/>
          </a:bodyPr>
          <a:lstStyle/>
          <a:p>
            <a:r>
              <a:rPr lang="en-US" dirty="0" smtClean="0"/>
              <a:t>GPRS/GSM module</a:t>
            </a:r>
            <a:endParaRPr lang="en-US" dirty="0"/>
          </a:p>
        </p:txBody>
      </p:sp>
    </p:spTree>
    <p:extLst>
      <p:ext uri="{BB962C8B-B14F-4D97-AF65-F5344CB8AC3E}">
        <p14:creationId xmlns:p14="http://schemas.microsoft.com/office/powerpoint/2010/main" val="38886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500"/>
                                        <p:tgtEl>
                                          <p:spTgt spid="1027"/>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fade">
                                      <p:cBhvr>
                                        <p:cTn id="28" dur="500"/>
                                        <p:tgtEl>
                                          <p:spTgt spid="1029"/>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500"/>
                                        <p:tgtEl>
                                          <p:spTgt spid="1030"/>
                                        </p:tgtEl>
                                      </p:cBhvr>
                                    </p:animEffect>
                                  </p:childTnLst>
                                </p:cTn>
                              </p:par>
                            </p:childTnLst>
                          </p:cTn>
                        </p:par>
                        <p:par>
                          <p:cTn id="36" fill="hold">
                            <p:stCondLst>
                              <p:cond delay="2500"/>
                            </p:stCondLst>
                            <p:childTnLst>
                              <p:par>
                                <p:cTn id="37" presetID="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500"/>
                                        <p:tgtEl>
                                          <p:spTgt spid="1031"/>
                                        </p:tgtEl>
                                      </p:cBhvr>
                                    </p:animEffect>
                                  </p:childTnLst>
                                </p:cTn>
                              </p:par>
                            </p:childTnLst>
                          </p:cTn>
                        </p:par>
                        <p:par>
                          <p:cTn id="43" fill="hold">
                            <p:stCondLst>
                              <p:cond delay="3000"/>
                            </p:stCondLst>
                            <p:childTnLst>
                              <p:par>
                                <p:cTn id="44" presetID="1"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2125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49078"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TextBox 3"/>
          <p:cNvSpPr txBox="1"/>
          <p:nvPr/>
        </p:nvSpPr>
        <p:spPr>
          <a:xfrm>
            <a:off x="149078" y="327025"/>
            <a:ext cx="8201966" cy="523220"/>
          </a:xfrm>
          <a:prstGeom prst="rect">
            <a:avLst/>
          </a:prstGeom>
          <a:noFill/>
        </p:spPr>
        <p:txBody>
          <a:bodyPr wrap="square" rtlCol="0">
            <a:spAutoFit/>
          </a:bodyPr>
          <a:lstStyle/>
          <a:p>
            <a:r>
              <a:rPr lang="en-US" sz="2800" b="1" i="1" u="sng" dirty="0" smtClean="0"/>
              <a:t>ACKNOWLEDGEMENT:</a:t>
            </a:r>
            <a:endParaRPr lang="en-US" sz="2800" b="1" i="1" u="sng" dirty="0"/>
          </a:p>
        </p:txBody>
      </p:sp>
      <p:sp>
        <p:nvSpPr>
          <p:cNvPr id="5" name="TextBox 4"/>
          <p:cNvSpPr txBox="1"/>
          <p:nvPr/>
        </p:nvSpPr>
        <p:spPr>
          <a:xfrm>
            <a:off x="121444" y="1012825"/>
            <a:ext cx="8638029" cy="5324535"/>
          </a:xfrm>
          <a:prstGeom prst="rect">
            <a:avLst/>
          </a:prstGeom>
          <a:noFill/>
        </p:spPr>
        <p:txBody>
          <a:bodyPr wrap="square" rtlCol="0">
            <a:spAutoFit/>
          </a:bodyPr>
          <a:lstStyle/>
          <a:p>
            <a:pPr marL="285750" indent="-285750">
              <a:buFont typeface="Wingdings" pitchFamily="2" charset="2"/>
              <a:buChar char="Ø"/>
            </a:pPr>
            <a:r>
              <a:rPr lang="en-US" dirty="0" smtClean="0">
                <a:hlinkClick r:id="rId2"/>
              </a:rPr>
              <a:t>http://envfor.nic.in/sites/default/files/Waste%20Management%20Rules,%202016.pdf</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a:hlinkClick r:id="rId3"/>
              </a:rPr>
              <a:t>https://</a:t>
            </a:r>
            <a:r>
              <a:rPr lang="en-US" dirty="0" smtClean="0">
                <a:hlinkClick r:id="rId3"/>
              </a:rPr>
              <a:t>www.shutterstock.com/image-vector/big-containers-recycling-waste-sorting-plastic-49656070</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a:hlinkClick r:id="rId4"/>
              </a:rPr>
              <a:t>http://</a:t>
            </a:r>
            <a:r>
              <a:rPr lang="en-US" dirty="0" smtClean="0">
                <a:hlinkClick r:id="rId4"/>
              </a:rPr>
              <a:t>weclipart.com/plastic+bottle+recycle+clip+art</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a:hlinkClick r:id="rId5"/>
              </a:rPr>
              <a:t>https://</a:t>
            </a:r>
            <a:r>
              <a:rPr lang="en-US" dirty="0" smtClean="0">
                <a:hlinkClick r:id="rId5"/>
              </a:rPr>
              <a:t>create.arduino.cc/projecthub/Aritro/smoke-detection-using-mq-2-gas-sensor-79c54a</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a:hlinkClick r:id="rId6"/>
              </a:rPr>
              <a:t>http://www.makeuseof.com/tag/8-creative-ideas-recycle-mobile-phone-throwing</a:t>
            </a:r>
            <a:r>
              <a:rPr lang="en-US" dirty="0" smtClean="0">
                <a:hlinkClick r:id="rId6"/>
              </a:rPr>
              <a:t>/</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a:hlinkClick r:id="rId7"/>
              </a:rPr>
              <a:t>http://</a:t>
            </a:r>
            <a:r>
              <a:rPr lang="en-US" dirty="0" smtClean="0">
                <a:hlinkClick r:id="rId7"/>
              </a:rPr>
              <a:t>zeenews.india.com/news/space/indian-regional-navigation-satellite-system-irnss-10-things-you-must-know_1880352.html</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dirty="0">
                <a:hlinkClick r:id="rId8"/>
              </a:rPr>
              <a:t>http://factordaily.com/seelampur-indias-digital-underbelly</a:t>
            </a:r>
            <a:r>
              <a:rPr lang="en-US" dirty="0" smtClean="0">
                <a:hlinkClick r:id="rId8"/>
              </a:rPr>
              <a:t>/</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endParaRPr lang="en-US" dirty="0" smtClean="0"/>
          </a:p>
          <a:p>
            <a:r>
              <a:rPr lang="en-US" dirty="0" smtClean="0"/>
              <a:t> </a:t>
            </a:r>
          </a:p>
          <a:p>
            <a:endParaRPr lang="en-US" dirty="0"/>
          </a:p>
        </p:txBody>
      </p:sp>
    </p:spTree>
    <p:extLst>
      <p:ext uri="{BB962C8B-B14F-4D97-AF65-F5344CB8AC3E}">
        <p14:creationId xmlns:p14="http://schemas.microsoft.com/office/powerpoint/2010/main" val="4288606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2125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2125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TextBox 3"/>
          <p:cNvSpPr txBox="1"/>
          <p:nvPr/>
        </p:nvSpPr>
        <p:spPr>
          <a:xfrm>
            <a:off x="491779" y="2232025"/>
            <a:ext cx="7924800" cy="1569660"/>
          </a:xfrm>
          <a:prstGeom prst="rect">
            <a:avLst/>
          </a:prstGeom>
          <a:noFill/>
        </p:spPr>
        <p:txBody>
          <a:bodyPr wrap="square" rtlCol="0">
            <a:spAutoFit/>
          </a:bodyPr>
          <a:lstStyle/>
          <a:p>
            <a:r>
              <a:rPr lang="en-US" sz="9600" b="1" i="1" dirty="0" smtClean="0">
                <a:latin typeface="Book Antiqua" pitchFamily="18" charset="0"/>
              </a:rPr>
              <a:t>THANK YOU</a:t>
            </a:r>
            <a:endParaRPr lang="en-US" sz="9600" b="1" i="1" dirty="0">
              <a:latin typeface="Book Antiqua" pitchFamily="18" charset="0"/>
            </a:endParaRPr>
          </a:p>
        </p:txBody>
      </p:sp>
    </p:spTree>
    <p:extLst>
      <p:ext uri="{BB962C8B-B14F-4D97-AF65-F5344CB8AC3E}">
        <p14:creationId xmlns:p14="http://schemas.microsoft.com/office/powerpoint/2010/main" val="567017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45244" y="98425"/>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3" name="Snip Diagonal Corner Rectangle 2"/>
          <p:cNvSpPr/>
          <p:nvPr/>
        </p:nvSpPr>
        <p:spPr>
          <a:xfrm>
            <a:off x="121444" y="5344231"/>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pic>
        <p:nvPicPr>
          <p:cNvPr id="1026" name="Picture 2" descr="C:\Users\Rajdeep Debnath\Desktop\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950" y="1655173"/>
            <a:ext cx="6858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ajdeep Debnath\Desktop\jf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444" y="1329781"/>
            <a:ext cx="8477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Rajdeep Debnath\Desktop\rtdtfyg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138" y="1912030"/>
            <a:ext cx="361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Rajdeep Debnath\Desktop\asdff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525" y="1439318"/>
            <a:ext cx="5524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Rajdeep Debnath\Desktop\d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0856" y="1831748"/>
            <a:ext cx="552450"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Rajdeep Debnath\Desktop\fs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1571" y="1763168"/>
            <a:ext cx="6286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Rajdeep Debnath\Desktop\can-stock-photo_csp2797337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981" y="2925218"/>
            <a:ext cx="1939636" cy="21933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Rajdeep Debnath\Desktop\use dustbin.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10" y="1763168"/>
            <a:ext cx="2486026"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4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6"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19">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19">
                                          <p:stCondLst>
                                            <p:cond delay="984"/>
                                          </p:stCondLst>
                                        </p:cTn>
                                        <p:tgtEl>
                                          <p:spTgt spid="12"/>
                                        </p:tgtEl>
                                      </p:cBhvr>
                                      <p:to x="100000" y="80000"/>
                                    </p:animScale>
                                    <p:animScale>
                                      <p:cBhvr>
                                        <p:cTn id="16" dur="124" decel="50000">
                                          <p:stCondLst>
                                            <p:cond delay="1003"/>
                                          </p:stCondLst>
                                        </p:cTn>
                                        <p:tgtEl>
                                          <p:spTgt spid="12"/>
                                        </p:tgtEl>
                                      </p:cBhvr>
                                      <p:to x="100000" y="100000"/>
                                    </p:animScale>
                                    <p:animScale>
                                      <p:cBhvr>
                                        <p:cTn id="17" dur="19">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19">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randombar(horizontal)">
                                      <p:cBhvr>
                                        <p:cTn id="24" dur="250"/>
                                        <p:tgtEl>
                                          <p:spTgt spid="1027"/>
                                        </p:tgtEl>
                                      </p:cBhvr>
                                    </p:animEffect>
                                  </p:childTnLst>
                                </p:cTn>
                              </p:par>
                            </p:childTnLst>
                          </p:cTn>
                        </p:par>
                        <p:par>
                          <p:cTn id="25" fill="hold">
                            <p:stCondLst>
                              <p:cond delay="1750"/>
                            </p:stCondLst>
                            <p:childTnLst>
                              <p:par>
                                <p:cTn id="26" presetID="14" presetClass="entr" presetSubtype="10" fill="hold" nodeType="after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randombar(horizontal)">
                                      <p:cBhvr>
                                        <p:cTn id="28" dur="250"/>
                                        <p:tgtEl>
                                          <p:spTgt spid="1028"/>
                                        </p:tgtEl>
                                      </p:cBhvr>
                                    </p:animEffect>
                                  </p:childTnLst>
                                </p:cTn>
                              </p:par>
                            </p:childTnLst>
                          </p:cTn>
                        </p:par>
                        <p:par>
                          <p:cTn id="29" fill="hold">
                            <p:stCondLst>
                              <p:cond delay="2000"/>
                            </p:stCondLst>
                            <p:childTnLst>
                              <p:par>
                                <p:cTn id="30" presetID="14" presetClass="entr" presetSubtype="10" fill="hold" nodeType="after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randombar(horizontal)">
                                      <p:cBhvr>
                                        <p:cTn id="32" dur="250"/>
                                        <p:tgtEl>
                                          <p:spTgt spid="1026"/>
                                        </p:tgtEl>
                                      </p:cBhvr>
                                    </p:animEffect>
                                  </p:childTnLst>
                                </p:cTn>
                              </p:par>
                            </p:childTnLst>
                          </p:cTn>
                        </p:par>
                        <p:par>
                          <p:cTn id="33" fill="hold">
                            <p:stCondLst>
                              <p:cond delay="2250"/>
                            </p:stCondLst>
                            <p:childTnLst>
                              <p:par>
                                <p:cTn id="34" presetID="14" presetClass="entr" presetSubtype="10" fill="hold" nodeType="afterEffect">
                                  <p:stCondLst>
                                    <p:cond delay="0"/>
                                  </p:stCondLst>
                                  <p:childTnLst>
                                    <p:set>
                                      <p:cBhvr>
                                        <p:cTn id="35" dur="1" fill="hold">
                                          <p:stCondLst>
                                            <p:cond delay="0"/>
                                          </p:stCondLst>
                                        </p:cTn>
                                        <p:tgtEl>
                                          <p:spTgt spid="1029"/>
                                        </p:tgtEl>
                                        <p:attrNameLst>
                                          <p:attrName>style.visibility</p:attrName>
                                        </p:attrNameLst>
                                      </p:cBhvr>
                                      <p:to>
                                        <p:strVal val="visible"/>
                                      </p:to>
                                    </p:set>
                                    <p:animEffect transition="in" filter="randombar(horizontal)">
                                      <p:cBhvr>
                                        <p:cTn id="36" dur="250"/>
                                        <p:tgtEl>
                                          <p:spTgt spid="1029"/>
                                        </p:tgtEl>
                                      </p:cBhvr>
                                    </p:animEffect>
                                  </p:childTnLst>
                                </p:cTn>
                              </p:par>
                            </p:childTnLst>
                          </p:cTn>
                        </p:par>
                        <p:par>
                          <p:cTn id="37" fill="hold">
                            <p:stCondLst>
                              <p:cond delay="2500"/>
                            </p:stCondLst>
                            <p:childTnLst>
                              <p:par>
                                <p:cTn id="38" presetID="14" presetClass="entr" presetSubtype="10" fill="hold" nodeType="after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randombar(horizontal)">
                                      <p:cBhvr>
                                        <p:cTn id="40" dur="250"/>
                                        <p:tgtEl>
                                          <p:spTgt spid="1032"/>
                                        </p:tgtEl>
                                      </p:cBhvr>
                                    </p:animEffect>
                                  </p:childTnLst>
                                </p:cTn>
                              </p:par>
                            </p:childTnLst>
                          </p:cTn>
                        </p:par>
                        <p:par>
                          <p:cTn id="41" fill="hold">
                            <p:stCondLst>
                              <p:cond delay="2750"/>
                            </p:stCondLst>
                            <p:childTnLst>
                              <p:par>
                                <p:cTn id="42" presetID="14" presetClass="entr" presetSubtype="10" fill="hold" nodeType="afterEffect">
                                  <p:stCondLst>
                                    <p:cond delay="0"/>
                                  </p:stCondLst>
                                  <p:childTnLst>
                                    <p:set>
                                      <p:cBhvr>
                                        <p:cTn id="43" dur="1" fill="hold">
                                          <p:stCondLst>
                                            <p:cond delay="0"/>
                                          </p:stCondLst>
                                        </p:cTn>
                                        <p:tgtEl>
                                          <p:spTgt spid="1033"/>
                                        </p:tgtEl>
                                        <p:attrNameLst>
                                          <p:attrName>style.visibility</p:attrName>
                                        </p:attrNameLst>
                                      </p:cBhvr>
                                      <p:to>
                                        <p:strVal val="visible"/>
                                      </p:to>
                                    </p:set>
                                    <p:animEffect transition="in" filter="randombar(horizontal)">
                                      <p:cBhvr>
                                        <p:cTn id="44" dur="250"/>
                                        <p:tgtEl>
                                          <p:spTgt spid="1033"/>
                                        </p:tgtEl>
                                      </p:cBhvr>
                                    </p:animEffect>
                                  </p:childTnLst>
                                </p:cTn>
                              </p:par>
                            </p:childTnLst>
                          </p:cTn>
                        </p:par>
                        <p:par>
                          <p:cTn id="45" fill="hold">
                            <p:stCondLst>
                              <p:cond delay="3000"/>
                            </p:stCondLst>
                            <p:childTnLst>
                              <p:par>
                                <p:cTn id="46" presetID="50" presetClass="path" presetSubtype="0" accel="50000" decel="50000" fill="hold" nodeType="afterEffect">
                                  <p:stCondLst>
                                    <p:cond delay="0"/>
                                  </p:stCondLst>
                                  <p:childTnLst>
                                    <p:animMotion origin="layout" path="M -0.01332 -0.00049 L -0.13717 -0.00049 C -0.1926 -0.00049 -0.26066 0.05818 -0.26066 0.10599 L -0.26066 0.21248 " pathEditMode="relative" rAng="0" ptsTypes="FfFF">
                                      <p:cBhvr>
                                        <p:cTn id="47" dur="1000" fill="hold"/>
                                        <p:tgtEl>
                                          <p:spTgt spid="1027"/>
                                        </p:tgtEl>
                                        <p:attrNameLst>
                                          <p:attrName>ppt_x</p:attrName>
                                          <p:attrName>ppt_y</p:attrName>
                                        </p:attrNameLst>
                                      </p:cBhvr>
                                      <p:rCtr x="-12367" y="10648"/>
                                    </p:animMotion>
                                  </p:childTnLst>
                                </p:cTn>
                              </p:par>
                            </p:childTnLst>
                          </p:cTn>
                        </p:par>
                        <p:par>
                          <p:cTn id="48" fill="hold">
                            <p:stCondLst>
                              <p:cond delay="4000"/>
                            </p:stCondLst>
                            <p:childTnLst>
                              <p:par>
                                <p:cTn id="49" presetID="50" presetClass="path" presetSubtype="0" accel="50000" decel="50000" fill="hold" nodeType="afterEffect">
                                  <p:stCondLst>
                                    <p:cond delay="0"/>
                                  </p:stCondLst>
                                  <p:childTnLst>
                                    <p:animMotion origin="layout" path="M 1.42146E-7 -3.84521E-7 L -0.13735 -3.84521E-7 C -0.19883 -3.84521E-7 -0.27434 0.03796 -0.27434 0.06877 L -0.27434 0.13779 " pathEditMode="relative" rAng="0" ptsTypes="FfFF">
                                      <p:cBhvr>
                                        <p:cTn id="50" dur="1000" fill="hold"/>
                                        <p:tgtEl>
                                          <p:spTgt spid="1028"/>
                                        </p:tgtEl>
                                        <p:attrNameLst>
                                          <p:attrName>ppt_x</p:attrName>
                                          <p:attrName>ppt_y</p:attrName>
                                        </p:attrNameLst>
                                      </p:cBhvr>
                                      <p:rCtr x="-13717" y="6877"/>
                                    </p:animMotion>
                                  </p:childTnLst>
                                </p:cTn>
                              </p:par>
                            </p:childTnLst>
                          </p:cTn>
                        </p:par>
                        <p:par>
                          <p:cTn id="51" fill="hold">
                            <p:stCondLst>
                              <p:cond delay="5000"/>
                            </p:stCondLst>
                            <p:childTnLst>
                              <p:par>
                                <p:cTn id="52" presetID="50" presetClass="path" presetSubtype="0" accel="50000" decel="50000" fill="hold" nodeType="afterEffect">
                                  <p:stCondLst>
                                    <p:cond delay="0"/>
                                  </p:stCondLst>
                                  <p:childTnLst>
                                    <p:animMotion origin="layout" path="M -2.8145E-6 -4.60439E-6 L -0.19776 -4.60439E-6 C -0.28642 -4.60439E-6 -0.39516 0.03156 -0.39516 0.05719 L -0.39516 0.11462 " pathEditMode="relative" rAng="0" ptsTypes="FfFF">
                                      <p:cBhvr>
                                        <p:cTn id="53" dur="1000" fill="hold"/>
                                        <p:tgtEl>
                                          <p:spTgt spid="1026"/>
                                        </p:tgtEl>
                                        <p:attrNameLst>
                                          <p:attrName>ppt_x</p:attrName>
                                          <p:attrName>ppt_y</p:attrName>
                                        </p:attrNameLst>
                                      </p:cBhvr>
                                      <p:rCtr x="-19758" y="5719"/>
                                    </p:animMotion>
                                  </p:childTnLst>
                                </p:cTn>
                              </p:par>
                            </p:childTnLst>
                          </p:cTn>
                        </p:par>
                        <p:par>
                          <p:cTn id="54" fill="hold">
                            <p:stCondLst>
                              <p:cond delay="6000"/>
                            </p:stCondLst>
                            <p:childTnLst>
                              <p:par>
                                <p:cTn id="55" presetID="50" presetClass="path" presetSubtype="0" accel="50000" decel="50000" fill="hold" nodeType="afterEffect">
                                  <p:stCondLst>
                                    <p:cond delay="0"/>
                                  </p:stCondLst>
                                  <p:childTnLst>
                                    <p:animMotion origin="layout" path="M -2.34542E-6 -0.0175 L -0.17875 -0.0175 C -0.2587 -0.0175 -0.35679 0.03599 -0.35679 0.07986 L -0.35679 0.17797 " pathEditMode="relative" rAng="0" ptsTypes="FfFF">
                                      <p:cBhvr>
                                        <p:cTn id="56" dur="1000" fill="hold"/>
                                        <p:tgtEl>
                                          <p:spTgt spid="1029"/>
                                        </p:tgtEl>
                                        <p:attrNameLst>
                                          <p:attrName>ppt_x</p:attrName>
                                          <p:attrName>ppt_y</p:attrName>
                                        </p:attrNameLst>
                                      </p:cBhvr>
                                      <p:rCtr x="-17839" y="9761"/>
                                    </p:animMotion>
                                  </p:childTnLst>
                                </p:cTn>
                              </p:par>
                            </p:childTnLst>
                          </p:cTn>
                        </p:par>
                        <p:par>
                          <p:cTn id="57" fill="hold">
                            <p:stCondLst>
                              <p:cond delay="7000"/>
                            </p:stCondLst>
                            <p:childTnLst>
                              <p:par>
                                <p:cTn id="58" presetID="50" presetClass="path" presetSubtype="0" accel="50000" decel="50000" fill="hold" nodeType="afterEffect">
                                  <p:stCondLst>
                                    <p:cond delay="0"/>
                                  </p:stCondLst>
                                  <p:childTnLst>
                                    <p:animMotion origin="layout" path="M 1.8479E-7 -2.36382E-6 L -0.07658 -2.36382E-6 C -0.1107 -2.36382E-6 -0.15281 0.03205 -0.15281 0.05842 L -0.15281 0.11758 " pathEditMode="relative" rAng="0" ptsTypes="FfFF">
                                      <p:cBhvr>
                                        <p:cTn id="59" dur="1000" fill="hold"/>
                                        <p:tgtEl>
                                          <p:spTgt spid="1032"/>
                                        </p:tgtEl>
                                        <p:attrNameLst>
                                          <p:attrName>ppt_x</p:attrName>
                                          <p:attrName>ppt_y</p:attrName>
                                        </p:attrNameLst>
                                      </p:cBhvr>
                                      <p:rCtr x="-7640" y="5866"/>
                                    </p:animMotion>
                                  </p:childTnLst>
                                </p:cTn>
                              </p:par>
                            </p:childTnLst>
                          </p:cTn>
                        </p:par>
                        <p:par>
                          <p:cTn id="60" fill="hold">
                            <p:stCondLst>
                              <p:cond delay="8000"/>
                            </p:stCondLst>
                            <p:childTnLst>
                              <p:par>
                                <p:cTn id="61" presetID="50" presetClass="path" presetSubtype="0" accel="50000" decel="50000" fill="hold" nodeType="afterEffect">
                                  <p:stCondLst>
                                    <p:cond delay="0"/>
                                  </p:stCondLst>
                                  <p:childTnLst>
                                    <p:animMotion origin="layout" path="M 0.00853 -0.00419 L -0.1736 -0.00419 C -0.25497 -0.00419 -0.35501 0.02711 -0.35501 0.0525 L -0.35501 0.10993 " pathEditMode="relative" rAng="0" ptsTypes="FfFF">
                                      <p:cBhvr>
                                        <p:cTn id="62" dur="1000" fill="hold"/>
                                        <p:tgtEl>
                                          <p:spTgt spid="1033"/>
                                        </p:tgtEl>
                                        <p:attrNameLst>
                                          <p:attrName>ppt_x</p:attrName>
                                          <p:attrName>ppt_y</p:attrName>
                                        </p:attrNameLst>
                                      </p:cBhvr>
                                      <p:rCtr x="-18177" y="5694"/>
                                    </p:animMotion>
                                  </p:childTnLst>
                                </p:cTn>
                              </p:par>
                            </p:childTnLst>
                          </p:cTn>
                        </p:par>
                        <p:par>
                          <p:cTn id="63" fill="hold">
                            <p:stCondLst>
                              <p:cond delay="9000"/>
                            </p:stCondLst>
                            <p:childTnLst>
                              <p:par>
                                <p:cTn id="64" presetID="6" presetClass="entr" presetSubtype="16"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circle(in)">
                                      <p:cBhvr>
                                        <p:cTn id="66" dur="1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2"/>
          <p:cNvSpPr/>
          <p:nvPr/>
        </p:nvSpPr>
        <p:spPr>
          <a:xfrm>
            <a:off x="109894" y="129107"/>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4" name="Snip Diagonal Corner Rectangle 3"/>
          <p:cNvSpPr/>
          <p:nvPr/>
        </p:nvSpPr>
        <p:spPr>
          <a:xfrm>
            <a:off x="105702" y="5514269"/>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dirty="0">
              <a:solidFill>
                <a:srgbClr val="8CAF47"/>
              </a:solidFill>
            </a:endParaRPr>
          </a:p>
        </p:txBody>
      </p:sp>
      <p:sp>
        <p:nvSpPr>
          <p:cNvPr id="5" name="Rectangle 4"/>
          <p:cNvSpPr/>
          <p:nvPr/>
        </p:nvSpPr>
        <p:spPr>
          <a:xfrm>
            <a:off x="271442" y="347626"/>
            <a:ext cx="8334376" cy="519389"/>
          </a:xfrm>
          <a:prstGeom prst="rect">
            <a:avLst/>
          </a:prstGeom>
        </p:spPr>
        <p:txBody>
          <a:bodyPr wrap="square" lIns="87645" tIns="43823" rIns="87645" bIns="43823">
            <a:spAutoFit/>
          </a:bodyPr>
          <a:lstStyle/>
          <a:p>
            <a:r>
              <a:rPr lang="en-US" sz="2800" b="1" i="1" u="sng" dirty="0">
                <a:latin typeface="+mj-lt"/>
              </a:rPr>
              <a:t>THE PROPOSED SOLUTION : 3- SMARTBIN SYSTEM</a:t>
            </a:r>
          </a:p>
        </p:txBody>
      </p:sp>
      <p:sp>
        <p:nvSpPr>
          <p:cNvPr id="7" name="TextBox 6"/>
          <p:cNvSpPr txBox="1"/>
          <p:nvPr/>
        </p:nvSpPr>
        <p:spPr>
          <a:xfrm>
            <a:off x="271442" y="1131701"/>
            <a:ext cx="8334376" cy="4828261"/>
          </a:xfrm>
          <a:prstGeom prst="rect">
            <a:avLst/>
          </a:prstGeom>
          <a:noFill/>
        </p:spPr>
        <p:txBody>
          <a:bodyPr wrap="square" lIns="87645" tIns="43823" rIns="87645" bIns="43823" rtlCol="0">
            <a:spAutoFit/>
          </a:bodyPr>
          <a:lstStyle/>
          <a:p>
            <a:r>
              <a:rPr lang="en-US" sz="1800" dirty="0"/>
              <a:t>To tackle the problem we propose a 3-smartbin system which would minimize the problem and help us to reduce the amount of waste. The waste generated can mainly be divided into three categories: </a:t>
            </a:r>
          </a:p>
          <a:p>
            <a:pPr marL="383448" indent="-383448">
              <a:buAutoNum type="romanUcParenR"/>
            </a:pPr>
            <a:r>
              <a:rPr lang="en-US" sz="1800" dirty="0"/>
              <a:t>Bio-degradable</a:t>
            </a:r>
          </a:p>
          <a:p>
            <a:pPr marL="383448" indent="-383448">
              <a:buAutoNum type="romanUcParenR"/>
            </a:pPr>
            <a:r>
              <a:rPr lang="en-US" sz="1800" dirty="0"/>
              <a:t>Non bio-degradable</a:t>
            </a:r>
          </a:p>
          <a:p>
            <a:pPr marL="383448" indent="-383448">
              <a:buAutoNum type="romanUcParenR"/>
            </a:pPr>
            <a:r>
              <a:rPr lang="en-US" sz="1800" dirty="0"/>
              <a:t>Electronic waste or e-waste</a:t>
            </a:r>
            <a:endParaRPr lang="en-US" sz="1800" b="1" i="1" u="sng" dirty="0"/>
          </a:p>
          <a:p>
            <a:r>
              <a:rPr lang="en-IN" sz="1800" b="1" i="1" u="sng" dirty="0"/>
              <a:t>3-SMARTBIN </a:t>
            </a:r>
            <a:r>
              <a:rPr lang="en-IN" sz="1800" b="1" i="1" u="sng" dirty="0" smtClean="0"/>
              <a:t>SYSTEM:</a:t>
            </a:r>
            <a:r>
              <a:rPr lang="en-US" sz="1800" dirty="0" smtClean="0"/>
              <a:t>According </a:t>
            </a:r>
            <a:r>
              <a:rPr lang="en-US" sz="1800" dirty="0"/>
              <a:t>to the classification of waste into three main types, they need to be disposed in three different types. Hence, 3 </a:t>
            </a:r>
            <a:r>
              <a:rPr lang="en-US" sz="1800" dirty="0" smtClean="0"/>
              <a:t>smartbin </a:t>
            </a:r>
            <a:r>
              <a:rPr lang="en-US" sz="1800" dirty="0"/>
              <a:t>system can be useful in solving the present problem. The waste would be separated into three different types of </a:t>
            </a:r>
            <a:r>
              <a:rPr lang="en-US" sz="1800" b="1" dirty="0" err="1" smtClean="0"/>
              <a:t>smartbins</a:t>
            </a:r>
            <a:r>
              <a:rPr lang="en-US" sz="1800" dirty="0" smtClean="0"/>
              <a:t> </a:t>
            </a:r>
            <a:r>
              <a:rPr lang="en-US" sz="1800" dirty="0"/>
              <a:t>which will be processed in </a:t>
            </a:r>
            <a:r>
              <a:rPr lang="en-US" sz="1800" dirty="0" smtClean="0"/>
              <a:t>three </a:t>
            </a:r>
            <a:r>
              <a:rPr lang="en-US" sz="1800" dirty="0"/>
              <a:t>different methods to manage the garbage. In the first dustbin, bio degradable waste would dumped. In second dustbin, non bio-degradable waste(except e-waste) would be dumped. In third dustbin, electronic waste would be dumped</a:t>
            </a:r>
            <a:r>
              <a:rPr lang="en-US" sz="1800" dirty="0" smtClean="0"/>
              <a:t>. These </a:t>
            </a:r>
            <a:r>
              <a:rPr lang="en-US" sz="1800" dirty="0"/>
              <a:t>would be carried by </a:t>
            </a:r>
            <a:r>
              <a:rPr lang="en-US" sz="1800" dirty="0" smtClean="0"/>
              <a:t>three </a:t>
            </a:r>
            <a:r>
              <a:rPr lang="en-US" sz="1800" dirty="0"/>
              <a:t>different types of trucks and dumped in </a:t>
            </a:r>
            <a:r>
              <a:rPr lang="en-US" sz="1800" dirty="0" smtClean="0"/>
              <a:t>three </a:t>
            </a:r>
            <a:r>
              <a:rPr lang="en-US" sz="1800" dirty="0"/>
              <a:t>different dump yards which would prevent the mixing of garbage.</a:t>
            </a:r>
          </a:p>
          <a:p>
            <a:endParaRPr lang="en-US" sz="1900" dirty="0"/>
          </a:p>
          <a:p>
            <a:endParaRPr lang="en-IN" sz="1900" dirty="0"/>
          </a:p>
        </p:txBody>
      </p:sp>
    </p:spTree>
    <p:extLst>
      <p:ext uri="{BB962C8B-B14F-4D97-AF65-F5344CB8AC3E}">
        <p14:creationId xmlns:p14="http://schemas.microsoft.com/office/powerpoint/2010/main" val="42684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09894" y="129107"/>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sp>
        <p:nvSpPr>
          <p:cNvPr id="3" name="Snip Diagonal Corner Rectangle 2"/>
          <p:cNvSpPr/>
          <p:nvPr/>
        </p:nvSpPr>
        <p:spPr>
          <a:xfrm>
            <a:off x="109894" y="5356225"/>
            <a:ext cx="8665856" cy="1002594"/>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pPr algn="ctr"/>
            <a:endParaRPr lang="en-US">
              <a:solidFill>
                <a:srgbClr val="8CAF47"/>
              </a:solidFill>
            </a:endParaRPr>
          </a:p>
        </p:txBody>
      </p:sp>
      <p:pic>
        <p:nvPicPr>
          <p:cNvPr id="6" name="Picture 3" descr="C:\Users\Rajdeep Debnath\Desktop\can-stock-photo_csp279733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501" y="3222625"/>
            <a:ext cx="1636544"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Rajdeep Debnath\Desktop\use dustb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4" y="2167618"/>
            <a:ext cx="227565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Rajdeep Debnath\Desktop\can-stock-photo_csp279733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5644" y="3222625"/>
            <a:ext cx="1636544"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Rajdeep Debnath\Desktop\can-stock-photo_csp279733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444" y="3194776"/>
            <a:ext cx="1636544" cy="1828800"/>
          </a:xfrm>
          <a:prstGeom prst="rect">
            <a:avLst/>
          </a:prstGeom>
          <a:noFill/>
          <a:extLst>
            <a:ext uri="{909E8E84-426E-40DD-AFC4-6F175D3DCCD1}">
              <a14:hiddenFill xmlns:a14="http://schemas.microsoft.com/office/drawing/2010/main">
                <a:solidFill>
                  <a:srgbClr val="FFFFFF"/>
                </a:solidFill>
              </a14:hiddenFill>
            </a:ext>
          </a:extLst>
        </p:spPr>
      </p:pic>
      <p:sp>
        <p:nvSpPr>
          <p:cNvPr id="25" name="Multiply 24"/>
          <p:cNvSpPr/>
          <p:nvPr/>
        </p:nvSpPr>
        <p:spPr>
          <a:xfrm>
            <a:off x="350044" y="1309357"/>
            <a:ext cx="2057400" cy="1447800"/>
          </a:xfrm>
          <a:prstGeom prst="mathMultiply">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29" name="Picture 5" descr="C:\Users\Rajdeep Debnath\Desktop\fs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8563" y="800100"/>
            <a:ext cx="6286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Rajdeep Debnath\Desktop\asdffg.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1179607"/>
            <a:ext cx="5524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Rajdeep Debnath\Desktop\rtdtfyg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058670">
            <a:off x="5797550" y="711200"/>
            <a:ext cx="361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Rajdeep Debnath\Desktop\df.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711499">
            <a:off x="5242623" y="1181555"/>
            <a:ext cx="552450" cy="9620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Rajdeep Debnath\Desktop\er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234" y="1039308"/>
            <a:ext cx="6858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Rajdeep Debnath\Desktop\0-728-0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78580" y="1066800"/>
            <a:ext cx="1000919" cy="8286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Rajdeep Debnath\Desktop\gh.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063" y="1481138"/>
            <a:ext cx="5524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Rajdeep Debnath\Desktop\jfg.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9570" y="1641522"/>
            <a:ext cx="847725"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ajdeep Debnath\Desktop\gfhgvjhb.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8760" y="1429521"/>
            <a:ext cx="677070" cy="69233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Rajdeep Debnath\Desktop\fgh.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114303">
            <a:off x="5787979" y="1631044"/>
            <a:ext cx="337343" cy="7502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Rajdeep Debnath\Desktop\Untitled.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5071" y="1501338"/>
            <a:ext cx="531812" cy="604651"/>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Rajdeep Debnath\Desktop\ghg.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10835" y="1662113"/>
            <a:ext cx="590550"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Rajdeep Debnath\Desktop\dfcv.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01300" y="1957388"/>
            <a:ext cx="504032" cy="29720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Users\Rajdeep Debnath\Desktop\fgvhbjn.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483744" y="1381078"/>
            <a:ext cx="589672" cy="56206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Users\Rajdeep Debnath\Desktop\dfcgvh.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43518" y="1091406"/>
            <a:ext cx="910830" cy="779462"/>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Users\Rajdeep Debnath\Desktop\cgvhb.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94244" y="1307040"/>
            <a:ext cx="703263" cy="74911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sers\Rajdeep Debnath\Desktop\fdgh.jp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4244" y="1638300"/>
            <a:ext cx="616744" cy="4198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59723" y="4874453"/>
            <a:ext cx="335348" cy="353943"/>
          </a:xfrm>
          <a:prstGeom prst="rect">
            <a:avLst/>
          </a:prstGeom>
          <a:noFill/>
        </p:spPr>
        <p:txBody>
          <a:bodyPr wrap="none" rtlCol="0">
            <a:spAutoFit/>
          </a:bodyPr>
          <a:lstStyle/>
          <a:p>
            <a:r>
              <a:rPr lang="en-US" dirty="0" smtClean="0">
                <a:latin typeface="Berlin Sans FB Demi" pitchFamily="34" charset="0"/>
              </a:rPr>
              <a:t>A</a:t>
            </a:r>
            <a:endParaRPr lang="en-US" dirty="0">
              <a:latin typeface="Berlin Sans FB Demi" pitchFamily="34" charset="0"/>
            </a:endParaRPr>
          </a:p>
        </p:txBody>
      </p:sp>
      <p:sp>
        <p:nvSpPr>
          <p:cNvPr id="5" name="TextBox 4"/>
          <p:cNvSpPr txBox="1"/>
          <p:nvPr/>
        </p:nvSpPr>
        <p:spPr>
          <a:xfrm>
            <a:off x="5774805" y="4874453"/>
            <a:ext cx="324128" cy="353943"/>
          </a:xfrm>
          <a:prstGeom prst="rect">
            <a:avLst/>
          </a:prstGeom>
          <a:noFill/>
        </p:spPr>
        <p:txBody>
          <a:bodyPr wrap="none" rtlCol="0">
            <a:spAutoFit/>
          </a:bodyPr>
          <a:lstStyle/>
          <a:p>
            <a:r>
              <a:rPr lang="en-US" dirty="0" smtClean="0">
                <a:latin typeface="Berlin Sans FB Demi" pitchFamily="34" charset="0"/>
              </a:rPr>
              <a:t>B</a:t>
            </a:r>
            <a:endParaRPr lang="en-US" dirty="0">
              <a:latin typeface="Berlin Sans FB Demi" pitchFamily="34" charset="0"/>
            </a:endParaRPr>
          </a:p>
        </p:txBody>
      </p:sp>
      <p:sp>
        <p:nvSpPr>
          <p:cNvPr id="7" name="TextBox 6"/>
          <p:cNvSpPr txBox="1"/>
          <p:nvPr/>
        </p:nvSpPr>
        <p:spPr>
          <a:xfrm>
            <a:off x="7683715" y="4874453"/>
            <a:ext cx="320922" cy="353943"/>
          </a:xfrm>
          <a:prstGeom prst="rect">
            <a:avLst/>
          </a:prstGeom>
          <a:noFill/>
        </p:spPr>
        <p:txBody>
          <a:bodyPr wrap="none" rtlCol="0">
            <a:spAutoFit/>
          </a:bodyPr>
          <a:lstStyle/>
          <a:p>
            <a:r>
              <a:rPr lang="en-US" dirty="0" smtClean="0">
                <a:latin typeface="Berlin Sans FB Demi" pitchFamily="34" charset="0"/>
              </a:rPr>
              <a:t>C</a:t>
            </a:r>
            <a:endParaRPr lang="en-US" dirty="0">
              <a:latin typeface="Berlin Sans FB Demi" pitchFamily="34" charset="0"/>
            </a:endParaRPr>
          </a:p>
        </p:txBody>
      </p:sp>
    </p:spTree>
    <p:extLst>
      <p:ext uri="{BB962C8B-B14F-4D97-AF65-F5344CB8AC3E}">
        <p14:creationId xmlns:p14="http://schemas.microsoft.com/office/powerpoint/2010/main" val="176106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par>
                          <p:cTn id="10" fill="hold">
                            <p:stCondLst>
                              <p:cond delay="250"/>
                            </p:stCondLst>
                            <p:childTnLst>
                              <p:par>
                                <p:cTn id="11" presetID="21" presetClass="entr" presetSubtype="1"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heel(1)">
                                      <p:cBhvr>
                                        <p:cTn id="13" dur="1000"/>
                                        <p:tgtEl>
                                          <p:spTgt spid="25"/>
                                        </p:tgtEl>
                                      </p:cBhvr>
                                    </p:animEffect>
                                  </p:childTnLst>
                                </p:cTn>
                              </p:par>
                            </p:childTnLst>
                          </p:cTn>
                        </p:par>
                        <p:par>
                          <p:cTn id="14" fill="hold">
                            <p:stCondLst>
                              <p:cond delay="1250"/>
                            </p:stCondLst>
                            <p:childTnLst>
                              <p:par>
                                <p:cTn id="15" presetID="26"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290">
                                          <p:stCondLst>
                                            <p:cond delay="0"/>
                                          </p:stCondLst>
                                        </p:cTn>
                                        <p:tgtEl>
                                          <p:spTgt spid="6"/>
                                        </p:tgtEl>
                                      </p:cBhvr>
                                    </p:animEffect>
                                    <p:anim calcmode="lin" valueType="num">
                                      <p:cBhvr>
                                        <p:cTn id="1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2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23" dur="13">
                                          <p:stCondLst>
                                            <p:cond delay="325"/>
                                          </p:stCondLst>
                                        </p:cTn>
                                        <p:tgtEl>
                                          <p:spTgt spid="6"/>
                                        </p:tgtEl>
                                      </p:cBhvr>
                                      <p:to x="100000" y="60000"/>
                                    </p:animScale>
                                    <p:animScale>
                                      <p:cBhvr>
                                        <p:cTn id="24" dur="83" decel="50000">
                                          <p:stCondLst>
                                            <p:cond delay="338"/>
                                          </p:stCondLst>
                                        </p:cTn>
                                        <p:tgtEl>
                                          <p:spTgt spid="6"/>
                                        </p:tgtEl>
                                      </p:cBhvr>
                                      <p:to x="100000" y="100000"/>
                                    </p:animScale>
                                    <p:animScale>
                                      <p:cBhvr>
                                        <p:cTn id="25" dur="13">
                                          <p:stCondLst>
                                            <p:cond delay="656"/>
                                          </p:stCondLst>
                                        </p:cTn>
                                        <p:tgtEl>
                                          <p:spTgt spid="6"/>
                                        </p:tgtEl>
                                      </p:cBhvr>
                                      <p:to x="100000" y="80000"/>
                                    </p:animScale>
                                    <p:animScale>
                                      <p:cBhvr>
                                        <p:cTn id="26" dur="83" decel="50000">
                                          <p:stCondLst>
                                            <p:cond delay="669"/>
                                          </p:stCondLst>
                                        </p:cTn>
                                        <p:tgtEl>
                                          <p:spTgt spid="6"/>
                                        </p:tgtEl>
                                      </p:cBhvr>
                                      <p:to x="100000" y="100000"/>
                                    </p:animScale>
                                    <p:animScale>
                                      <p:cBhvr>
                                        <p:cTn id="27" dur="13">
                                          <p:stCondLst>
                                            <p:cond delay="821"/>
                                          </p:stCondLst>
                                        </p:cTn>
                                        <p:tgtEl>
                                          <p:spTgt spid="6"/>
                                        </p:tgtEl>
                                      </p:cBhvr>
                                      <p:to x="100000" y="90000"/>
                                    </p:animScale>
                                    <p:animScale>
                                      <p:cBhvr>
                                        <p:cTn id="28" dur="83" decel="50000">
                                          <p:stCondLst>
                                            <p:cond delay="834"/>
                                          </p:stCondLst>
                                        </p:cTn>
                                        <p:tgtEl>
                                          <p:spTgt spid="6"/>
                                        </p:tgtEl>
                                      </p:cBhvr>
                                      <p:to x="100000" y="100000"/>
                                    </p:animScale>
                                    <p:animScale>
                                      <p:cBhvr>
                                        <p:cTn id="29" dur="13">
                                          <p:stCondLst>
                                            <p:cond delay="904"/>
                                          </p:stCondLst>
                                        </p:cTn>
                                        <p:tgtEl>
                                          <p:spTgt spid="6"/>
                                        </p:tgtEl>
                                      </p:cBhvr>
                                      <p:to x="100000" y="95000"/>
                                    </p:animScale>
                                    <p:animScale>
                                      <p:cBhvr>
                                        <p:cTn id="30" dur="83" decel="50000">
                                          <p:stCondLst>
                                            <p:cond delay="917"/>
                                          </p:stCondLst>
                                        </p:cTn>
                                        <p:tgtEl>
                                          <p:spTgt spid="6"/>
                                        </p:tgtEl>
                                      </p:cBhvr>
                                      <p:to x="100000" y="100000"/>
                                    </p:animScale>
                                  </p:childTnLst>
                                </p:cTn>
                              </p:par>
                            </p:childTnLst>
                          </p:cTn>
                        </p:par>
                        <p:par>
                          <p:cTn id="31" fill="hold">
                            <p:stCondLst>
                              <p:cond delay="2250"/>
                            </p:stCondLst>
                            <p:childTnLst>
                              <p:par>
                                <p:cTn id="32" presetID="53" presetClass="entr" presetSubtype="16"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childTnLst>
                          </p:cTn>
                        </p:par>
                        <p:par>
                          <p:cTn id="37" fill="hold">
                            <p:stCondLst>
                              <p:cond delay="2750"/>
                            </p:stCondLst>
                            <p:childTnLst>
                              <p:par>
                                <p:cTn id="38" presetID="26" presetClass="entr" presetSubtype="0"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290">
                                          <p:stCondLst>
                                            <p:cond delay="0"/>
                                          </p:stCondLst>
                                        </p:cTn>
                                        <p:tgtEl>
                                          <p:spTgt spid="12"/>
                                        </p:tgtEl>
                                      </p:cBhvr>
                                    </p:animEffect>
                                    <p:anim calcmode="lin" valueType="num">
                                      <p:cBhvr>
                                        <p:cTn id="41"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2"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3"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44"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45"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46" dur="13">
                                          <p:stCondLst>
                                            <p:cond delay="325"/>
                                          </p:stCondLst>
                                        </p:cTn>
                                        <p:tgtEl>
                                          <p:spTgt spid="12"/>
                                        </p:tgtEl>
                                      </p:cBhvr>
                                      <p:to x="100000" y="60000"/>
                                    </p:animScale>
                                    <p:animScale>
                                      <p:cBhvr>
                                        <p:cTn id="47" dur="83" decel="50000">
                                          <p:stCondLst>
                                            <p:cond delay="338"/>
                                          </p:stCondLst>
                                        </p:cTn>
                                        <p:tgtEl>
                                          <p:spTgt spid="12"/>
                                        </p:tgtEl>
                                      </p:cBhvr>
                                      <p:to x="100000" y="100000"/>
                                    </p:animScale>
                                    <p:animScale>
                                      <p:cBhvr>
                                        <p:cTn id="48" dur="13">
                                          <p:stCondLst>
                                            <p:cond delay="656"/>
                                          </p:stCondLst>
                                        </p:cTn>
                                        <p:tgtEl>
                                          <p:spTgt spid="12"/>
                                        </p:tgtEl>
                                      </p:cBhvr>
                                      <p:to x="100000" y="80000"/>
                                    </p:animScale>
                                    <p:animScale>
                                      <p:cBhvr>
                                        <p:cTn id="49" dur="83" decel="50000">
                                          <p:stCondLst>
                                            <p:cond delay="669"/>
                                          </p:stCondLst>
                                        </p:cTn>
                                        <p:tgtEl>
                                          <p:spTgt spid="12"/>
                                        </p:tgtEl>
                                      </p:cBhvr>
                                      <p:to x="100000" y="100000"/>
                                    </p:animScale>
                                    <p:animScale>
                                      <p:cBhvr>
                                        <p:cTn id="50" dur="13">
                                          <p:stCondLst>
                                            <p:cond delay="821"/>
                                          </p:stCondLst>
                                        </p:cTn>
                                        <p:tgtEl>
                                          <p:spTgt spid="12"/>
                                        </p:tgtEl>
                                      </p:cBhvr>
                                      <p:to x="100000" y="90000"/>
                                    </p:animScale>
                                    <p:animScale>
                                      <p:cBhvr>
                                        <p:cTn id="51" dur="83" decel="50000">
                                          <p:stCondLst>
                                            <p:cond delay="834"/>
                                          </p:stCondLst>
                                        </p:cTn>
                                        <p:tgtEl>
                                          <p:spTgt spid="12"/>
                                        </p:tgtEl>
                                      </p:cBhvr>
                                      <p:to x="100000" y="100000"/>
                                    </p:animScale>
                                    <p:animScale>
                                      <p:cBhvr>
                                        <p:cTn id="52" dur="13">
                                          <p:stCondLst>
                                            <p:cond delay="904"/>
                                          </p:stCondLst>
                                        </p:cTn>
                                        <p:tgtEl>
                                          <p:spTgt spid="12"/>
                                        </p:tgtEl>
                                      </p:cBhvr>
                                      <p:to x="100000" y="95000"/>
                                    </p:animScale>
                                    <p:animScale>
                                      <p:cBhvr>
                                        <p:cTn id="53" dur="83" decel="50000">
                                          <p:stCondLst>
                                            <p:cond delay="917"/>
                                          </p:stCondLst>
                                        </p:cTn>
                                        <p:tgtEl>
                                          <p:spTgt spid="12"/>
                                        </p:tgtEl>
                                      </p:cBhvr>
                                      <p:to x="100000" y="100000"/>
                                    </p:animScale>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4250"/>
                            </p:stCondLst>
                            <p:childTnLst>
                              <p:par>
                                <p:cTn id="61" presetID="26" presetClass="entr" presetSubtype="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290">
                                          <p:stCondLst>
                                            <p:cond delay="0"/>
                                          </p:stCondLst>
                                        </p:cTn>
                                        <p:tgtEl>
                                          <p:spTgt spid="11"/>
                                        </p:tgtEl>
                                      </p:cBhvr>
                                    </p:animEffect>
                                    <p:anim calcmode="lin" valueType="num">
                                      <p:cBhvr>
                                        <p:cTn id="64"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Scale>
                                      <p:cBhvr>
                                        <p:cTn id="69" dur="13">
                                          <p:stCondLst>
                                            <p:cond delay="325"/>
                                          </p:stCondLst>
                                        </p:cTn>
                                        <p:tgtEl>
                                          <p:spTgt spid="11"/>
                                        </p:tgtEl>
                                      </p:cBhvr>
                                      <p:to x="100000" y="60000"/>
                                    </p:animScale>
                                    <p:animScale>
                                      <p:cBhvr>
                                        <p:cTn id="70" dur="83" decel="50000">
                                          <p:stCondLst>
                                            <p:cond delay="338"/>
                                          </p:stCondLst>
                                        </p:cTn>
                                        <p:tgtEl>
                                          <p:spTgt spid="11"/>
                                        </p:tgtEl>
                                      </p:cBhvr>
                                      <p:to x="100000" y="100000"/>
                                    </p:animScale>
                                    <p:animScale>
                                      <p:cBhvr>
                                        <p:cTn id="71" dur="13">
                                          <p:stCondLst>
                                            <p:cond delay="656"/>
                                          </p:stCondLst>
                                        </p:cTn>
                                        <p:tgtEl>
                                          <p:spTgt spid="11"/>
                                        </p:tgtEl>
                                      </p:cBhvr>
                                      <p:to x="100000" y="80000"/>
                                    </p:animScale>
                                    <p:animScale>
                                      <p:cBhvr>
                                        <p:cTn id="72" dur="83" decel="50000">
                                          <p:stCondLst>
                                            <p:cond delay="669"/>
                                          </p:stCondLst>
                                        </p:cTn>
                                        <p:tgtEl>
                                          <p:spTgt spid="11"/>
                                        </p:tgtEl>
                                      </p:cBhvr>
                                      <p:to x="100000" y="100000"/>
                                    </p:animScale>
                                    <p:animScale>
                                      <p:cBhvr>
                                        <p:cTn id="73" dur="13">
                                          <p:stCondLst>
                                            <p:cond delay="821"/>
                                          </p:stCondLst>
                                        </p:cTn>
                                        <p:tgtEl>
                                          <p:spTgt spid="11"/>
                                        </p:tgtEl>
                                      </p:cBhvr>
                                      <p:to x="100000" y="90000"/>
                                    </p:animScale>
                                    <p:animScale>
                                      <p:cBhvr>
                                        <p:cTn id="74" dur="83" decel="50000">
                                          <p:stCondLst>
                                            <p:cond delay="834"/>
                                          </p:stCondLst>
                                        </p:cTn>
                                        <p:tgtEl>
                                          <p:spTgt spid="11"/>
                                        </p:tgtEl>
                                      </p:cBhvr>
                                      <p:to x="100000" y="100000"/>
                                    </p:animScale>
                                    <p:animScale>
                                      <p:cBhvr>
                                        <p:cTn id="75" dur="13">
                                          <p:stCondLst>
                                            <p:cond delay="904"/>
                                          </p:stCondLst>
                                        </p:cTn>
                                        <p:tgtEl>
                                          <p:spTgt spid="11"/>
                                        </p:tgtEl>
                                      </p:cBhvr>
                                      <p:to x="100000" y="95000"/>
                                    </p:animScale>
                                    <p:animScale>
                                      <p:cBhvr>
                                        <p:cTn id="76" dur="83" decel="50000">
                                          <p:stCondLst>
                                            <p:cond delay="917"/>
                                          </p:stCondLst>
                                        </p:cTn>
                                        <p:tgtEl>
                                          <p:spTgt spid="11"/>
                                        </p:tgtEl>
                                      </p:cBhvr>
                                      <p:to x="100000" y="100000"/>
                                    </p:animScale>
                                  </p:childTnLst>
                                </p:cTn>
                              </p:par>
                            </p:childTnLst>
                          </p:cTn>
                        </p:par>
                        <p:par>
                          <p:cTn id="77" fill="hold">
                            <p:stCondLst>
                              <p:cond delay="5250"/>
                            </p:stCondLst>
                            <p:childTnLst>
                              <p:par>
                                <p:cTn id="78" presetID="53" presetClass="entr" presetSubtype="16" fill="hold" grpId="0"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ppt_w</p:attrName>
                                        </p:attrNameLst>
                                      </p:cBhvr>
                                      <p:tavLst>
                                        <p:tav tm="0">
                                          <p:val>
                                            <p:fltVal val="0"/>
                                          </p:val>
                                        </p:tav>
                                        <p:tav tm="100000">
                                          <p:val>
                                            <p:strVal val="#ppt_w"/>
                                          </p:val>
                                        </p:tav>
                                      </p:tavLst>
                                    </p:anim>
                                    <p:anim calcmode="lin" valueType="num">
                                      <p:cBhvr>
                                        <p:cTn id="81" dur="500" fill="hold"/>
                                        <p:tgtEl>
                                          <p:spTgt spid="7"/>
                                        </p:tgtEl>
                                        <p:attrNameLst>
                                          <p:attrName>ppt_h</p:attrName>
                                        </p:attrNameLst>
                                      </p:cBhvr>
                                      <p:tavLst>
                                        <p:tav tm="0">
                                          <p:val>
                                            <p:fltVal val="0"/>
                                          </p:val>
                                        </p:tav>
                                        <p:tav tm="100000">
                                          <p:val>
                                            <p:strVal val="#ppt_h"/>
                                          </p:val>
                                        </p:tav>
                                      </p:tavLst>
                                    </p:anim>
                                    <p:animEffect transition="in" filter="fade">
                                      <p:cBhvr>
                                        <p:cTn id="82" dur="500"/>
                                        <p:tgtEl>
                                          <p:spTgt spid="7"/>
                                        </p:tgtEl>
                                      </p:cBhvr>
                                    </p:animEffect>
                                  </p:childTnLst>
                                </p:cTn>
                              </p:par>
                            </p:childTnLst>
                          </p:cTn>
                        </p:par>
                        <p:par>
                          <p:cTn id="83" fill="hold">
                            <p:stCondLst>
                              <p:cond delay="5750"/>
                            </p:stCondLst>
                            <p:childTnLst>
                              <p:par>
                                <p:cTn id="84" presetID="14" presetClass="entr" presetSubtype="10" fill="hold" nodeType="afterEffect">
                                  <p:stCondLst>
                                    <p:cond delay="0"/>
                                  </p:stCondLst>
                                  <p:childTnLst>
                                    <p:set>
                                      <p:cBhvr>
                                        <p:cTn id="85" dur="1" fill="hold">
                                          <p:stCondLst>
                                            <p:cond delay="0"/>
                                          </p:stCondLst>
                                        </p:cTn>
                                        <p:tgtEl>
                                          <p:spTgt spid="1046"/>
                                        </p:tgtEl>
                                        <p:attrNameLst>
                                          <p:attrName>style.visibility</p:attrName>
                                        </p:attrNameLst>
                                      </p:cBhvr>
                                      <p:to>
                                        <p:strVal val="visible"/>
                                      </p:to>
                                    </p:set>
                                    <p:animEffect transition="in" filter="randombar(horizontal)">
                                      <p:cBhvr>
                                        <p:cTn id="86" dur="250"/>
                                        <p:tgtEl>
                                          <p:spTgt spid="1046"/>
                                        </p:tgtEl>
                                      </p:cBhvr>
                                    </p:animEffect>
                                  </p:childTnLst>
                                </p:cTn>
                              </p:par>
                            </p:childTnLst>
                          </p:cTn>
                        </p:par>
                        <p:par>
                          <p:cTn id="87" fill="hold">
                            <p:stCondLst>
                              <p:cond delay="6000"/>
                            </p:stCondLst>
                            <p:childTnLst>
                              <p:par>
                                <p:cTn id="88" presetID="14" presetClass="entr" presetSubtype="10" fill="hold" nodeType="afterEffect">
                                  <p:stCondLst>
                                    <p:cond delay="0"/>
                                  </p:stCondLst>
                                  <p:childTnLst>
                                    <p:set>
                                      <p:cBhvr>
                                        <p:cTn id="89" dur="1" fill="hold">
                                          <p:stCondLst>
                                            <p:cond delay="0"/>
                                          </p:stCondLst>
                                        </p:cTn>
                                        <p:tgtEl>
                                          <p:spTgt spid="1034"/>
                                        </p:tgtEl>
                                        <p:attrNameLst>
                                          <p:attrName>style.visibility</p:attrName>
                                        </p:attrNameLst>
                                      </p:cBhvr>
                                      <p:to>
                                        <p:strVal val="visible"/>
                                      </p:to>
                                    </p:set>
                                    <p:animEffect transition="in" filter="randombar(horizontal)">
                                      <p:cBhvr>
                                        <p:cTn id="90" dur="250"/>
                                        <p:tgtEl>
                                          <p:spTgt spid="1034"/>
                                        </p:tgtEl>
                                      </p:cBhvr>
                                    </p:animEffect>
                                  </p:childTnLst>
                                </p:cTn>
                              </p:par>
                            </p:childTnLst>
                          </p:cTn>
                        </p:par>
                        <p:par>
                          <p:cTn id="91" fill="hold">
                            <p:stCondLst>
                              <p:cond delay="6250"/>
                            </p:stCondLst>
                            <p:childTnLst>
                              <p:par>
                                <p:cTn id="92" presetID="14" presetClass="entr" presetSubtype="10" fill="hold" nodeType="afterEffect">
                                  <p:stCondLst>
                                    <p:cond delay="0"/>
                                  </p:stCondLst>
                                  <p:childTnLst>
                                    <p:set>
                                      <p:cBhvr>
                                        <p:cTn id="93" dur="1" fill="hold">
                                          <p:stCondLst>
                                            <p:cond delay="0"/>
                                          </p:stCondLst>
                                        </p:cTn>
                                        <p:tgtEl>
                                          <p:spTgt spid="1042"/>
                                        </p:tgtEl>
                                        <p:attrNameLst>
                                          <p:attrName>style.visibility</p:attrName>
                                        </p:attrNameLst>
                                      </p:cBhvr>
                                      <p:to>
                                        <p:strVal val="visible"/>
                                      </p:to>
                                    </p:set>
                                    <p:animEffect transition="in" filter="randombar(horizontal)">
                                      <p:cBhvr>
                                        <p:cTn id="94" dur="250"/>
                                        <p:tgtEl>
                                          <p:spTgt spid="1042"/>
                                        </p:tgtEl>
                                      </p:cBhvr>
                                    </p:animEffect>
                                  </p:childTnLst>
                                </p:cTn>
                              </p:par>
                            </p:childTnLst>
                          </p:cTn>
                        </p:par>
                        <p:par>
                          <p:cTn id="95" fill="hold">
                            <p:stCondLst>
                              <p:cond delay="6500"/>
                            </p:stCondLst>
                            <p:childTnLst>
                              <p:par>
                                <p:cTn id="96" presetID="14" presetClass="entr" presetSubtype="10" fill="hold" nodeType="afterEffect">
                                  <p:stCondLst>
                                    <p:cond delay="0"/>
                                  </p:stCondLst>
                                  <p:childTnLst>
                                    <p:set>
                                      <p:cBhvr>
                                        <p:cTn id="97" dur="1" fill="hold">
                                          <p:stCondLst>
                                            <p:cond delay="0"/>
                                          </p:stCondLst>
                                        </p:cTn>
                                        <p:tgtEl>
                                          <p:spTgt spid="1038"/>
                                        </p:tgtEl>
                                        <p:attrNameLst>
                                          <p:attrName>style.visibility</p:attrName>
                                        </p:attrNameLst>
                                      </p:cBhvr>
                                      <p:to>
                                        <p:strVal val="visible"/>
                                      </p:to>
                                    </p:set>
                                    <p:animEffect transition="in" filter="randombar(horizontal)">
                                      <p:cBhvr>
                                        <p:cTn id="98" dur="250"/>
                                        <p:tgtEl>
                                          <p:spTgt spid="1038"/>
                                        </p:tgtEl>
                                      </p:cBhvr>
                                    </p:animEffect>
                                  </p:childTnLst>
                                </p:cTn>
                              </p:par>
                            </p:childTnLst>
                          </p:cTn>
                        </p:par>
                        <p:par>
                          <p:cTn id="99" fill="hold">
                            <p:stCondLst>
                              <p:cond delay="6750"/>
                            </p:stCondLst>
                            <p:childTnLst>
                              <p:par>
                                <p:cTn id="100" presetID="14" presetClass="entr" presetSubtype="10" fill="hold" nodeType="afterEffect">
                                  <p:stCondLst>
                                    <p:cond delay="0"/>
                                  </p:stCondLst>
                                  <p:childTnLst>
                                    <p:set>
                                      <p:cBhvr>
                                        <p:cTn id="101" dur="1" fill="hold">
                                          <p:stCondLst>
                                            <p:cond delay="0"/>
                                          </p:stCondLst>
                                        </p:cTn>
                                        <p:tgtEl>
                                          <p:spTgt spid="1032"/>
                                        </p:tgtEl>
                                        <p:attrNameLst>
                                          <p:attrName>style.visibility</p:attrName>
                                        </p:attrNameLst>
                                      </p:cBhvr>
                                      <p:to>
                                        <p:strVal val="visible"/>
                                      </p:to>
                                    </p:set>
                                    <p:animEffect transition="in" filter="randombar(horizontal)">
                                      <p:cBhvr>
                                        <p:cTn id="102" dur="250"/>
                                        <p:tgtEl>
                                          <p:spTgt spid="1032"/>
                                        </p:tgtEl>
                                      </p:cBhvr>
                                    </p:animEffect>
                                  </p:childTnLst>
                                </p:cTn>
                              </p:par>
                            </p:childTnLst>
                          </p:cTn>
                        </p:par>
                        <p:par>
                          <p:cTn id="103" fill="hold">
                            <p:stCondLst>
                              <p:cond delay="7000"/>
                            </p:stCondLst>
                            <p:childTnLst>
                              <p:par>
                                <p:cTn id="104" presetID="14" presetClass="entr" presetSubtype="10" fill="hold" nodeType="afterEffect">
                                  <p:stCondLst>
                                    <p:cond delay="0"/>
                                  </p:stCondLst>
                                  <p:childTnLst>
                                    <p:set>
                                      <p:cBhvr>
                                        <p:cTn id="105" dur="1" fill="hold">
                                          <p:stCondLst>
                                            <p:cond delay="0"/>
                                          </p:stCondLst>
                                        </p:cTn>
                                        <p:tgtEl>
                                          <p:spTgt spid="1029"/>
                                        </p:tgtEl>
                                        <p:attrNameLst>
                                          <p:attrName>style.visibility</p:attrName>
                                        </p:attrNameLst>
                                      </p:cBhvr>
                                      <p:to>
                                        <p:strVal val="visible"/>
                                      </p:to>
                                    </p:set>
                                    <p:animEffect transition="in" filter="randombar(horizontal)">
                                      <p:cBhvr>
                                        <p:cTn id="106" dur="250"/>
                                        <p:tgtEl>
                                          <p:spTgt spid="1029"/>
                                        </p:tgtEl>
                                      </p:cBhvr>
                                    </p:animEffect>
                                  </p:childTnLst>
                                </p:cTn>
                              </p:par>
                            </p:childTnLst>
                          </p:cTn>
                        </p:par>
                        <p:par>
                          <p:cTn id="107" fill="hold">
                            <p:stCondLst>
                              <p:cond delay="7250"/>
                            </p:stCondLst>
                            <p:childTnLst>
                              <p:par>
                                <p:cTn id="108" presetID="14" presetClass="entr" presetSubtype="10" fill="hold" nodeType="afterEffect">
                                  <p:stCondLst>
                                    <p:cond delay="0"/>
                                  </p:stCondLst>
                                  <p:childTnLst>
                                    <p:set>
                                      <p:cBhvr>
                                        <p:cTn id="109" dur="1" fill="hold">
                                          <p:stCondLst>
                                            <p:cond delay="0"/>
                                          </p:stCondLst>
                                        </p:cTn>
                                        <p:tgtEl>
                                          <p:spTgt spid="1043"/>
                                        </p:tgtEl>
                                        <p:attrNameLst>
                                          <p:attrName>style.visibility</p:attrName>
                                        </p:attrNameLst>
                                      </p:cBhvr>
                                      <p:to>
                                        <p:strVal val="visible"/>
                                      </p:to>
                                    </p:set>
                                    <p:animEffect transition="in" filter="randombar(horizontal)">
                                      <p:cBhvr>
                                        <p:cTn id="110" dur="250"/>
                                        <p:tgtEl>
                                          <p:spTgt spid="1043"/>
                                        </p:tgtEl>
                                      </p:cBhvr>
                                    </p:animEffect>
                                  </p:childTnLst>
                                </p:cTn>
                              </p:par>
                            </p:childTnLst>
                          </p:cTn>
                        </p:par>
                        <p:par>
                          <p:cTn id="111" fill="hold">
                            <p:stCondLst>
                              <p:cond delay="7500"/>
                            </p:stCondLst>
                            <p:childTnLst>
                              <p:par>
                                <p:cTn id="112" presetID="14" presetClass="entr" presetSubtype="10" fill="hold" nodeType="afterEffect">
                                  <p:stCondLst>
                                    <p:cond delay="0"/>
                                  </p:stCondLst>
                                  <p:childTnLst>
                                    <p:set>
                                      <p:cBhvr>
                                        <p:cTn id="113" dur="1" fill="hold">
                                          <p:stCondLst>
                                            <p:cond delay="0"/>
                                          </p:stCondLst>
                                        </p:cTn>
                                        <p:tgtEl>
                                          <p:spTgt spid="1044"/>
                                        </p:tgtEl>
                                        <p:attrNameLst>
                                          <p:attrName>style.visibility</p:attrName>
                                        </p:attrNameLst>
                                      </p:cBhvr>
                                      <p:to>
                                        <p:strVal val="visible"/>
                                      </p:to>
                                    </p:set>
                                    <p:animEffect transition="in" filter="randombar(horizontal)">
                                      <p:cBhvr>
                                        <p:cTn id="114" dur="250"/>
                                        <p:tgtEl>
                                          <p:spTgt spid="1044"/>
                                        </p:tgtEl>
                                      </p:cBhvr>
                                    </p:animEffect>
                                  </p:childTnLst>
                                </p:cTn>
                              </p:par>
                            </p:childTnLst>
                          </p:cTn>
                        </p:par>
                        <p:par>
                          <p:cTn id="115" fill="hold">
                            <p:stCondLst>
                              <p:cond delay="7750"/>
                            </p:stCondLst>
                            <p:childTnLst>
                              <p:par>
                                <p:cTn id="116" presetID="14" presetClass="entr" presetSubtype="10" fill="hold" nodeType="afterEffect">
                                  <p:stCondLst>
                                    <p:cond delay="0"/>
                                  </p:stCondLst>
                                  <p:childTnLst>
                                    <p:set>
                                      <p:cBhvr>
                                        <p:cTn id="117" dur="1" fill="hold">
                                          <p:stCondLst>
                                            <p:cond delay="0"/>
                                          </p:stCondLst>
                                        </p:cTn>
                                        <p:tgtEl>
                                          <p:spTgt spid="1041"/>
                                        </p:tgtEl>
                                        <p:attrNameLst>
                                          <p:attrName>style.visibility</p:attrName>
                                        </p:attrNameLst>
                                      </p:cBhvr>
                                      <p:to>
                                        <p:strVal val="visible"/>
                                      </p:to>
                                    </p:set>
                                    <p:animEffect transition="in" filter="randombar(horizontal)">
                                      <p:cBhvr>
                                        <p:cTn id="118" dur="250"/>
                                        <p:tgtEl>
                                          <p:spTgt spid="1041"/>
                                        </p:tgtEl>
                                      </p:cBhvr>
                                    </p:animEffect>
                                  </p:childTnLst>
                                </p:cTn>
                              </p:par>
                            </p:childTnLst>
                          </p:cTn>
                        </p:par>
                        <p:par>
                          <p:cTn id="119" fill="hold">
                            <p:stCondLst>
                              <p:cond delay="8000"/>
                            </p:stCondLst>
                            <p:childTnLst>
                              <p:par>
                                <p:cTn id="120" presetID="14" presetClass="entr" presetSubtype="10" fill="hold" nodeType="afterEffect">
                                  <p:stCondLst>
                                    <p:cond delay="0"/>
                                  </p:stCondLst>
                                  <p:childTnLst>
                                    <p:set>
                                      <p:cBhvr>
                                        <p:cTn id="121" dur="1" fill="hold">
                                          <p:stCondLst>
                                            <p:cond delay="0"/>
                                          </p:stCondLst>
                                        </p:cTn>
                                        <p:tgtEl>
                                          <p:spTgt spid="1031"/>
                                        </p:tgtEl>
                                        <p:attrNameLst>
                                          <p:attrName>style.visibility</p:attrName>
                                        </p:attrNameLst>
                                      </p:cBhvr>
                                      <p:to>
                                        <p:strVal val="visible"/>
                                      </p:to>
                                    </p:set>
                                    <p:animEffect transition="in" filter="randombar(horizontal)">
                                      <p:cBhvr>
                                        <p:cTn id="122" dur="250"/>
                                        <p:tgtEl>
                                          <p:spTgt spid="1031"/>
                                        </p:tgtEl>
                                      </p:cBhvr>
                                    </p:animEffect>
                                  </p:childTnLst>
                                </p:cTn>
                              </p:par>
                            </p:childTnLst>
                          </p:cTn>
                        </p:par>
                        <p:par>
                          <p:cTn id="123" fill="hold">
                            <p:stCondLst>
                              <p:cond delay="8250"/>
                            </p:stCondLst>
                            <p:childTnLst>
                              <p:par>
                                <p:cTn id="124" presetID="14" presetClass="entr" presetSubtype="10" fill="hold" nodeType="afterEffect">
                                  <p:stCondLst>
                                    <p:cond delay="0"/>
                                  </p:stCondLst>
                                  <p:childTnLst>
                                    <p:set>
                                      <p:cBhvr>
                                        <p:cTn id="125" dur="1" fill="hold">
                                          <p:stCondLst>
                                            <p:cond delay="0"/>
                                          </p:stCondLst>
                                        </p:cTn>
                                        <p:tgtEl>
                                          <p:spTgt spid="1037"/>
                                        </p:tgtEl>
                                        <p:attrNameLst>
                                          <p:attrName>style.visibility</p:attrName>
                                        </p:attrNameLst>
                                      </p:cBhvr>
                                      <p:to>
                                        <p:strVal val="visible"/>
                                      </p:to>
                                    </p:set>
                                    <p:animEffect transition="in" filter="randombar(horizontal)">
                                      <p:cBhvr>
                                        <p:cTn id="126" dur="250"/>
                                        <p:tgtEl>
                                          <p:spTgt spid="1037"/>
                                        </p:tgtEl>
                                      </p:cBhvr>
                                    </p:animEffect>
                                  </p:childTnLst>
                                </p:cTn>
                              </p:par>
                            </p:childTnLst>
                          </p:cTn>
                        </p:par>
                        <p:par>
                          <p:cTn id="127" fill="hold">
                            <p:stCondLst>
                              <p:cond delay="8500"/>
                            </p:stCondLst>
                            <p:childTnLst>
                              <p:par>
                                <p:cTn id="128" presetID="14" presetClass="entr" presetSubtype="10" fill="hold" nodeType="afterEffect">
                                  <p:stCondLst>
                                    <p:cond delay="0"/>
                                  </p:stCondLst>
                                  <p:childTnLst>
                                    <p:set>
                                      <p:cBhvr>
                                        <p:cTn id="129" dur="1" fill="hold">
                                          <p:stCondLst>
                                            <p:cond delay="0"/>
                                          </p:stCondLst>
                                        </p:cTn>
                                        <p:tgtEl>
                                          <p:spTgt spid="1045"/>
                                        </p:tgtEl>
                                        <p:attrNameLst>
                                          <p:attrName>style.visibility</p:attrName>
                                        </p:attrNameLst>
                                      </p:cBhvr>
                                      <p:to>
                                        <p:strVal val="visible"/>
                                      </p:to>
                                    </p:set>
                                    <p:animEffect transition="in" filter="randombar(horizontal)">
                                      <p:cBhvr>
                                        <p:cTn id="130" dur="250"/>
                                        <p:tgtEl>
                                          <p:spTgt spid="1045"/>
                                        </p:tgtEl>
                                      </p:cBhvr>
                                    </p:animEffect>
                                  </p:childTnLst>
                                </p:cTn>
                              </p:par>
                            </p:childTnLst>
                          </p:cTn>
                        </p:par>
                        <p:par>
                          <p:cTn id="131" fill="hold">
                            <p:stCondLst>
                              <p:cond delay="8750"/>
                            </p:stCondLst>
                            <p:childTnLst>
                              <p:par>
                                <p:cTn id="132" presetID="14" presetClass="entr" presetSubtype="10" fill="hold" nodeType="afterEffect">
                                  <p:stCondLst>
                                    <p:cond delay="0"/>
                                  </p:stCondLst>
                                  <p:childTnLst>
                                    <p:set>
                                      <p:cBhvr>
                                        <p:cTn id="133" dur="1" fill="hold">
                                          <p:stCondLst>
                                            <p:cond delay="0"/>
                                          </p:stCondLst>
                                        </p:cTn>
                                        <p:tgtEl>
                                          <p:spTgt spid="1048"/>
                                        </p:tgtEl>
                                        <p:attrNameLst>
                                          <p:attrName>style.visibility</p:attrName>
                                        </p:attrNameLst>
                                      </p:cBhvr>
                                      <p:to>
                                        <p:strVal val="visible"/>
                                      </p:to>
                                    </p:set>
                                    <p:animEffect transition="in" filter="randombar(horizontal)">
                                      <p:cBhvr>
                                        <p:cTn id="134" dur="250"/>
                                        <p:tgtEl>
                                          <p:spTgt spid="1048"/>
                                        </p:tgtEl>
                                      </p:cBhvr>
                                    </p:animEffect>
                                  </p:childTnLst>
                                </p:cTn>
                              </p:par>
                            </p:childTnLst>
                          </p:cTn>
                        </p:par>
                        <p:par>
                          <p:cTn id="135" fill="hold">
                            <p:stCondLst>
                              <p:cond delay="9000"/>
                            </p:stCondLst>
                            <p:childTnLst>
                              <p:par>
                                <p:cTn id="136" presetID="14" presetClass="entr" presetSubtype="10" fill="hold" nodeType="afterEffect">
                                  <p:stCondLst>
                                    <p:cond delay="0"/>
                                  </p:stCondLst>
                                  <p:childTnLst>
                                    <p:set>
                                      <p:cBhvr>
                                        <p:cTn id="137" dur="1" fill="hold">
                                          <p:stCondLst>
                                            <p:cond delay="0"/>
                                          </p:stCondLst>
                                        </p:cTn>
                                        <p:tgtEl>
                                          <p:spTgt spid="1047"/>
                                        </p:tgtEl>
                                        <p:attrNameLst>
                                          <p:attrName>style.visibility</p:attrName>
                                        </p:attrNameLst>
                                      </p:cBhvr>
                                      <p:to>
                                        <p:strVal val="visible"/>
                                      </p:to>
                                    </p:set>
                                    <p:animEffect transition="in" filter="randombar(horizontal)">
                                      <p:cBhvr>
                                        <p:cTn id="138" dur="250"/>
                                        <p:tgtEl>
                                          <p:spTgt spid="1047"/>
                                        </p:tgtEl>
                                      </p:cBhvr>
                                    </p:animEffect>
                                  </p:childTnLst>
                                </p:cTn>
                              </p:par>
                            </p:childTnLst>
                          </p:cTn>
                        </p:par>
                        <p:par>
                          <p:cTn id="139" fill="hold">
                            <p:stCondLst>
                              <p:cond delay="9250"/>
                            </p:stCondLst>
                            <p:childTnLst>
                              <p:par>
                                <p:cTn id="140" presetID="14" presetClass="entr" presetSubtype="10" fill="hold" nodeType="afterEffect">
                                  <p:stCondLst>
                                    <p:cond delay="0"/>
                                  </p:stCondLst>
                                  <p:childTnLst>
                                    <p:set>
                                      <p:cBhvr>
                                        <p:cTn id="141" dur="1" fill="hold">
                                          <p:stCondLst>
                                            <p:cond delay="0"/>
                                          </p:stCondLst>
                                        </p:cTn>
                                        <p:tgtEl>
                                          <p:spTgt spid="1039"/>
                                        </p:tgtEl>
                                        <p:attrNameLst>
                                          <p:attrName>style.visibility</p:attrName>
                                        </p:attrNameLst>
                                      </p:cBhvr>
                                      <p:to>
                                        <p:strVal val="visible"/>
                                      </p:to>
                                    </p:set>
                                    <p:animEffect transition="in" filter="randombar(horizontal)">
                                      <p:cBhvr>
                                        <p:cTn id="142" dur="250"/>
                                        <p:tgtEl>
                                          <p:spTgt spid="1039"/>
                                        </p:tgtEl>
                                      </p:cBhvr>
                                    </p:animEffect>
                                  </p:childTnLst>
                                </p:cTn>
                              </p:par>
                            </p:childTnLst>
                          </p:cTn>
                        </p:par>
                        <p:par>
                          <p:cTn id="143" fill="hold">
                            <p:stCondLst>
                              <p:cond delay="9500"/>
                            </p:stCondLst>
                            <p:childTnLst>
                              <p:par>
                                <p:cTn id="144" presetID="14" presetClass="entr" presetSubtype="10" fill="hold" nodeType="afterEffect">
                                  <p:stCondLst>
                                    <p:cond delay="0"/>
                                  </p:stCondLst>
                                  <p:childTnLst>
                                    <p:set>
                                      <p:cBhvr>
                                        <p:cTn id="145" dur="1" fill="hold">
                                          <p:stCondLst>
                                            <p:cond delay="0"/>
                                          </p:stCondLst>
                                        </p:cTn>
                                        <p:tgtEl>
                                          <p:spTgt spid="1030"/>
                                        </p:tgtEl>
                                        <p:attrNameLst>
                                          <p:attrName>style.visibility</p:attrName>
                                        </p:attrNameLst>
                                      </p:cBhvr>
                                      <p:to>
                                        <p:strVal val="visible"/>
                                      </p:to>
                                    </p:set>
                                    <p:animEffect transition="in" filter="randombar(horizontal)">
                                      <p:cBhvr>
                                        <p:cTn id="146" dur="250"/>
                                        <p:tgtEl>
                                          <p:spTgt spid="1030"/>
                                        </p:tgtEl>
                                      </p:cBhvr>
                                    </p:animEffect>
                                  </p:childTnLst>
                                </p:cTn>
                              </p:par>
                            </p:childTnLst>
                          </p:cTn>
                        </p:par>
                        <p:par>
                          <p:cTn id="147" fill="hold">
                            <p:stCondLst>
                              <p:cond delay="9750"/>
                            </p:stCondLst>
                            <p:childTnLst>
                              <p:par>
                                <p:cTn id="148" presetID="14" presetClass="entr" presetSubtype="10" fill="hold" nodeType="afterEffect">
                                  <p:stCondLst>
                                    <p:cond delay="0"/>
                                  </p:stCondLst>
                                  <p:childTnLst>
                                    <p:set>
                                      <p:cBhvr>
                                        <p:cTn id="149" dur="1" fill="hold">
                                          <p:stCondLst>
                                            <p:cond delay="0"/>
                                          </p:stCondLst>
                                        </p:cTn>
                                        <p:tgtEl>
                                          <p:spTgt spid="1040"/>
                                        </p:tgtEl>
                                        <p:attrNameLst>
                                          <p:attrName>style.visibility</p:attrName>
                                        </p:attrNameLst>
                                      </p:cBhvr>
                                      <p:to>
                                        <p:strVal val="visible"/>
                                      </p:to>
                                    </p:set>
                                    <p:animEffect transition="in" filter="randombar(horizontal)">
                                      <p:cBhvr>
                                        <p:cTn id="150" dur="250"/>
                                        <p:tgtEl>
                                          <p:spTgt spid="1040"/>
                                        </p:tgtEl>
                                      </p:cBhvr>
                                    </p:animEffect>
                                  </p:childTnLst>
                                </p:cTn>
                              </p:par>
                            </p:childTnLst>
                          </p:cTn>
                        </p:par>
                        <p:par>
                          <p:cTn id="151" fill="hold">
                            <p:stCondLst>
                              <p:cond delay="10000"/>
                            </p:stCondLst>
                            <p:childTnLst>
                              <p:par>
                                <p:cTn id="152" presetID="50" presetClass="path" presetSubtype="0" accel="50000" decel="50000" fill="hold" nodeType="afterEffect">
                                  <p:stCondLst>
                                    <p:cond delay="0"/>
                                  </p:stCondLst>
                                  <p:childTnLst>
                                    <p:animMotion origin="layout" path="M 2.82161E-6 1.40498E-7 L -0.0215 1.40498E-7 C -0.03092 1.40498E-7 -0.04265 0.06409 -0.04265 0.1161 L -0.04265 0.23219 " pathEditMode="relative" rAng="0" ptsTypes="FfFF">
                                      <p:cBhvr>
                                        <p:cTn id="153" dur="1000" fill="hold"/>
                                        <p:tgtEl>
                                          <p:spTgt spid="1042"/>
                                        </p:tgtEl>
                                        <p:attrNameLst>
                                          <p:attrName>ppt_x</p:attrName>
                                          <p:attrName>ppt_y</p:attrName>
                                        </p:attrNameLst>
                                      </p:cBhvr>
                                      <p:rCtr x="-2132" y="11610"/>
                                    </p:animMotion>
                                  </p:childTnLst>
                                </p:cTn>
                              </p:par>
                            </p:childTnLst>
                          </p:cTn>
                        </p:par>
                        <p:par>
                          <p:cTn id="154" fill="hold">
                            <p:stCondLst>
                              <p:cond delay="11000"/>
                            </p:stCondLst>
                            <p:childTnLst>
                              <p:par>
                                <p:cTn id="155" presetID="50" presetClass="path" presetSubtype="0" accel="50000" decel="50000" fill="hold" nodeType="afterEffect">
                                  <p:stCondLst>
                                    <p:cond delay="0"/>
                                  </p:stCondLst>
                                  <p:childTnLst>
                                    <p:animMotion origin="layout" path="M -3.14854E-6 1.66133E-6 L -0.03287 1.66133E-6 C -0.04762 1.66133E-6 -0.06556 0.07148 -0.06556 0.1294 L -0.06556 0.2593 " pathEditMode="relative" rAng="0" ptsTypes="FfFF">
                                      <p:cBhvr>
                                        <p:cTn id="156" dur="1000" fill="hold"/>
                                        <p:tgtEl>
                                          <p:spTgt spid="1030"/>
                                        </p:tgtEl>
                                        <p:attrNameLst>
                                          <p:attrName>ppt_x</p:attrName>
                                          <p:attrName>ppt_y</p:attrName>
                                        </p:attrNameLst>
                                      </p:cBhvr>
                                      <p:rCtr x="-3287" y="12965"/>
                                    </p:animMotion>
                                  </p:childTnLst>
                                </p:cTn>
                              </p:par>
                            </p:childTnLst>
                          </p:cTn>
                        </p:par>
                        <p:par>
                          <p:cTn id="157" fill="hold">
                            <p:stCondLst>
                              <p:cond delay="12000"/>
                            </p:stCondLst>
                            <p:childTnLst>
                              <p:par>
                                <p:cTn id="158" presetID="50" presetClass="path" presetSubtype="0" accel="50000" decel="50000" fill="hold" nodeType="afterEffect">
                                  <p:stCondLst>
                                    <p:cond delay="0"/>
                                  </p:stCondLst>
                                  <p:childTnLst>
                                    <p:animMotion origin="layout" path="M -2.08244E-6 2.56594E-6 L -0.03109 2.56594E-6 C -0.04495 2.56594E-6 -0.06183 0.07764 -0.06183 0.1405 L -0.06183 0.28124 " pathEditMode="relative" rAng="0" ptsTypes="FfFF">
                                      <p:cBhvr>
                                        <p:cTn id="159" dur="1000" fill="hold"/>
                                        <p:tgtEl>
                                          <p:spTgt spid="1034"/>
                                        </p:tgtEl>
                                        <p:attrNameLst>
                                          <p:attrName>ppt_x</p:attrName>
                                          <p:attrName>ppt_y</p:attrName>
                                        </p:attrNameLst>
                                      </p:cBhvr>
                                      <p:rCtr x="-3092" y="14050"/>
                                    </p:animMotion>
                                  </p:childTnLst>
                                </p:cTn>
                              </p:par>
                            </p:childTnLst>
                          </p:cTn>
                        </p:par>
                        <p:par>
                          <p:cTn id="160" fill="hold">
                            <p:stCondLst>
                              <p:cond delay="13000"/>
                            </p:stCondLst>
                            <p:childTnLst>
                              <p:par>
                                <p:cTn id="161" presetID="50" presetClass="path" presetSubtype="0" accel="50000" decel="50000" fill="hold" nodeType="afterEffect">
                                  <p:stCondLst>
                                    <p:cond delay="0"/>
                                  </p:stCondLst>
                                  <p:childTnLst>
                                    <p:animMotion origin="layout" path="M -4.22886E-6 3.01208E-6 L -0.01226 3.01208E-6 C -0.01776 3.01208E-6 -0.02434 0.08873 -0.02434 0.16095 L -0.02434 0.32191 " pathEditMode="relative" rAng="0" ptsTypes="FfFF">
                                      <p:cBhvr>
                                        <p:cTn id="162" dur="1000" fill="hold"/>
                                        <p:tgtEl>
                                          <p:spTgt spid="1031"/>
                                        </p:tgtEl>
                                        <p:attrNameLst>
                                          <p:attrName>ppt_x</p:attrName>
                                          <p:attrName>ppt_y</p:attrName>
                                        </p:attrNameLst>
                                      </p:cBhvr>
                                      <p:rCtr x="-1226" y="16096"/>
                                    </p:animMotion>
                                  </p:childTnLst>
                                </p:cTn>
                              </p:par>
                            </p:childTnLst>
                          </p:cTn>
                        </p:par>
                        <p:par>
                          <p:cTn id="163" fill="hold">
                            <p:stCondLst>
                              <p:cond delay="14000"/>
                            </p:stCondLst>
                            <p:childTnLst>
                              <p:par>
                                <p:cTn id="164" presetID="50" presetClass="path" presetSubtype="0" accel="50000" decel="50000" fill="hold" nodeType="afterEffect">
                                  <p:stCondLst>
                                    <p:cond delay="0"/>
                                  </p:stCondLst>
                                  <p:childTnLst>
                                    <p:animMotion origin="layout" path="M 1.29353E-6 4.71531E-6 L 0.00622 4.71531E-6 C 0.00888 4.71531E-6 0.01244 0.07345 0.01244 0.1331 L 0.01244 0.26645 " pathEditMode="relative" rAng="0" ptsTypes="FfFF">
                                      <p:cBhvr>
                                        <p:cTn id="165" dur="1000" fill="hold"/>
                                        <p:tgtEl>
                                          <p:spTgt spid="1032"/>
                                        </p:tgtEl>
                                        <p:attrNameLst>
                                          <p:attrName>ppt_x</p:attrName>
                                          <p:attrName>ppt_y</p:attrName>
                                        </p:attrNameLst>
                                      </p:cBhvr>
                                      <p:rCtr x="622" y="13310"/>
                                    </p:animMotion>
                                  </p:childTnLst>
                                </p:cTn>
                              </p:par>
                            </p:childTnLst>
                          </p:cTn>
                        </p:par>
                        <p:par>
                          <p:cTn id="166" fill="hold">
                            <p:stCondLst>
                              <p:cond delay="15000"/>
                            </p:stCondLst>
                            <p:childTnLst>
                              <p:par>
                                <p:cTn id="167" presetID="50" presetClass="path" presetSubtype="0" accel="50000" decel="50000" fill="hold" nodeType="afterEffect">
                                  <p:stCondLst>
                                    <p:cond delay="0"/>
                                  </p:stCondLst>
                                  <p:childTnLst>
                                    <p:animMotion origin="layout" path="M -4.45629E-6 -3.08356E-6 L 0.01742 -3.08356E-6 C 0.02524 -3.08356E-6 0.03501 0.06187 0.03501 0.1124 L 0.03501 0.2248 " pathEditMode="relative" rAng="0" ptsTypes="FfFF">
                                      <p:cBhvr>
                                        <p:cTn id="168" dur="1000" fill="hold"/>
                                        <p:tgtEl>
                                          <p:spTgt spid="1040"/>
                                        </p:tgtEl>
                                        <p:attrNameLst>
                                          <p:attrName>ppt_x</p:attrName>
                                          <p:attrName>ppt_y</p:attrName>
                                        </p:attrNameLst>
                                      </p:cBhvr>
                                      <p:rCtr x="1741" y="11240"/>
                                    </p:animMotion>
                                  </p:childTnLst>
                                </p:cTn>
                              </p:par>
                            </p:childTnLst>
                          </p:cTn>
                        </p:par>
                        <p:par>
                          <p:cTn id="169" fill="hold">
                            <p:stCondLst>
                              <p:cond delay="16000"/>
                            </p:stCondLst>
                            <p:childTnLst>
                              <p:par>
                                <p:cTn id="170" presetID="42" presetClass="path" presetSubtype="0" accel="50000" decel="50000" fill="hold" nodeType="afterEffect">
                                  <p:stCondLst>
                                    <p:cond delay="0"/>
                                  </p:stCondLst>
                                  <p:childTnLst>
                                    <p:animMotion origin="layout" path="M -4.98934E-6 3.2068E-6 L -0.04068 0.17944 " pathEditMode="relative" rAng="0" ptsTypes="AA">
                                      <p:cBhvr>
                                        <p:cTn id="171" dur="1000" fill="hold"/>
                                        <p:tgtEl>
                                          <p:spTgt spid="1043"/>
                                        </p:tgtEl>
                                        <p:attrNameLst>
                                          <p:attrName>ppt_x</p:attrName>
                                          <p:attrName>ppt_y</p:attrName>
                                        </p:attrNameLst>
                                      </p:cBhvr>
                                      <p:rCtr x="-2043" y="8972"/>
                                    </p:animMotion>
                                  </p:childTnLst>
                                </p:cTn>
                              </p:par>
                            </p:childTnLst>
                          </p:cTn>
                        </p:par>
                        <p:par>
                          <p:cTn id="172" fill="hold">
                            <p:stCondLst>
                              <p:cond delay="17000"/>
                            </p:stCondLst>
                            <p:childTnLst>
                              <p:par>
                                <p:cTn id="173" presetID="50" presetClass="path" presetSubtype="0" accel="50000" decel="50000" fill="hold" nodeType="afterEffect">
                                  <p:stCondLst>
                                    <p:cond delay="0"/>
                                  </p:stCondLst>
                                  <p:childTnLst>
                                    <p:animMotion origin="layout" path="M 3.38308E-6 -2.88637E-6 L 0.03873 -2.88637E-6 C 0.05597 -2.88637E-6 0.07747 0.07789 0.07747 0.14099 L 0.07747 0.28223 " pathEditMode="relative" rAng="0" ptsTypes="FfFF">
                                      <p:cBhvr>
                                        <p:cTn id="174" dur="1000" fill="hold"/>
                                        <p:tgtEl>
                                          <p:spTgt spid="1037"/>
                                        </p:tgtEl>
                                        <p:attrNameLst>
                                          <p:attrName>ppt_x</p:attrName>
                                          <p:attrName>ppt_y</p:attrName>
                                        </p:attrNameLst>
                                      </p:cBhvr>
                                      <p:rCtr x="3873" y="14099"/>
                                    </p:animMotion>
                                  </p:childTnLst>
                                </p:cTn>
                              </p:par>
                            </p:childTnLst>
                          </p:cTn>
                        </p:par>
                        <p:par>
                          <p:cTn id="175" fill="hold">
                            <p:stCondLst>
                              <p:cond delay="18000"/>
                            </p:stCondLst>
                            <p:childTnLst>
                              <p:par>
                                <p:cTn id="176" presetID="50" presetClass="path" presetSubtype="0" accel="50000" decel="50000" fill="hold" nodeType="afterEffect">
                                  <p:stCondLst>
                                    <p:cond delay="0"/>
                                  </p:stCondLst>
                                  <p:childTnLst>
                                    <p:animMotion origin="layout" path="M 4.40654E-6 -1.51097E-6 L -0.13842 -1.51097E-6 C -0.20025 -1.51097E-6 -0.27648 0.05546 -0.27648 0.10081 L -0.27648 0.20163 " pathEditMode="relative" rAng="0" ptsTypes="FfFF">
                                      <p:cBhvr>
                                        <p:cTn id="177" dur="1000" fill="hold"/>
                                        <p:tgtEl>
                                          <p:spTgt spid="1048"/>
                                        </p:tgtEl>
                                        <p:attrNameLst>
                                          <p:attrName>ppt_x</p:attrName>
                                          <p:attrName>ppt_y</p:attrName>
                                        </p:attrNameLst>
                                      </p:cBhvr>
                                      <p:rCtr x="-13824" y="10081"/>
                                    </p:animMotion>
                                  </p:childTnLst>
                                </p:cTn>
                              </p:par>
                            </p:childTnLst>
                          </p:cTn>
                        </p:par>
                        <p:par>
                          <p:cTn id="178" fill="hold">
                            <p:stCondLst>
                              <p:cond delay="19000"/>
                            </p:stCondLst>
                            <p:childTnLst>
                              <p:par>
                                <p:cTn id="179" presetID="50" presetClass="path" presetSubtype="0" accel="50000" decel="50000" fill="hold" nodeType="afterEffect">
                                  <p:stCondLst>
                                    <p:cond delay="0"/>
                                  </p:stCondLst>
                                  <p:childTnLst>
                                    <p:animMotion origin="layout" path="M -3.09168E-6 3.78358E-6 L 0.12651 3.78358E-6 C 0.18319 3.78358E-6 0.25302 0.05496 0.25302 0.09982 L 0.25302 0.19965 " pathEditMode="relative" rAng="0" ptsTypes="FfFF">
                                      <p:cBhvr>
                                        <p:cTn id="180" dur="1000" fill="hold"/>
                                        <p:tgtEl>
                                          <p:spTgt spid="1039"/>
                                        </p:tgtEl>
                                        <p:attrNameLst>
                                          <p:attrName>ppt_x</p:attrName>
                                          <p:attrName>ppt_y</p:attrName>
                                        </p:attrNameLst>
                                      </p:cBhvr>
                                      <p:rCtr x="12651" y="9983"/>
                                    </p:animMotion>
                                  </p:childTnLst>
                                </p:cTn>
                              </p:par>
                            </p:childTnLst>
                          </p:cTn>
                        </p:par>
                        <p:par>
                          <p:cTn id="181" fill="hold">
                            <p:stCondLst>
                              <p:cond delay="20000"/>
                            </p:stCondLst>
                            <p:childTnLst>
                              <p:par>
                                <p:cTn id="182" presetID="50" presetClass="path" presetSubtype="0" accel="50000" decel="50000" fill="hold" nodeType="afterEffect">
                                  <p:stCondLst>
                                    <p:cond delay="0"/>
                                  </p:stCondLst>
                                  <p:childTnLst>
                                    <p:animMotion origin="layout" path="M 3.53234E-6 -2.46734E-6 L 0.0581 -2.46734E-6 C 0.08422 -2.46734E-6 0.11638 0.0668 0.11638 0.12103 L 0.11638 0.2423 " pathEditMode="relative" rAng="0" ptsTypes="FfFF">
                                      <p:cBhvr>
                                        <p:cTn id="183" dur="1000" fill="hold"/>
                                        <p:tgtEl>
                                          <p:spTgt spid="1045"/>
                                        </p:tgtEl>
                                        <p:attrNameLst>
                                          <p:attrName>ppt_x</p:attrName>
                                          <p:attrName>ppt_y</p:attrName>
                                        </p:attrNameLst>
                                      </p:cBhvr>
                                      <p:rCtr x="5810" y="12103"/>
                                    </p:animMotion>
                                  </p:childTnLst>
                                </p:cTn>
                              </p:par>
                            </p:childTnLst>
                          </p:cTn>
                        </p:par>
                        <p:par>
                          <p:cTn id="184" fill="hold">
                            <p:stCondLst>
                              <p:cond delay="21000"/>
                            </p:stCondLst>
                            <p:childTnLst>
                              <p:par>
                                <p:cTn id="185" presetID="50" presetClass="path" presetSubtype="0" accel="50000" decel="50000" fill="hold" nodeType="afterEffect">
                                  <p:stCondLst>
                                    <p:cond delay="0"/>
                                  </p:stCondLst>
                                  <p:childTnLst>
                                    <p:animMotion origin="layout" path="M -3.24094E-6 -2.49445E-6 L -0.13628 -2.49445E-6 C -0.19705 -2.49445E-6 -0.27203 0.04782 -0.27203 0.08677 L -0.27203 0.17353 " pathEditMode="relative" rAng="0" ptsTypes="FfFF">
                                      <p:cBhvr>
                                        <p:cTn id="186" dur="1000" fill="hold"/>
                                        <p:tgtEl>
                                          <p:spTgt spid="1044"/>
                                        </p:tgtEl>
                                        <p:attrNameLst>
                                          <p:attrName>ppt_x</p:attrName>
                                          <p:attrName>ppt_y</p:attrName>
                                        </p:attrNameLst>
                                      </p:cBhvr>
                                      <p:rCtr x="-13611" y="8676"/>
                                    </p:animMotion>
                                  </p:childTnLst>
                                </p:cTn>
                              </p:par>
                            </p:childTnLst>
                          </p:cTn>
                        </p:par>
                        <p:par>
                          <p:cTn id="187" fill="hold">
                            <p:stCondLst>
                              <p:cond delay="22000"/>
                            </p:stCondLst>
                            <p:childTnLst>
                              <p:par>
                                <p:cTn id="188" presetID="50" presetClass="path" presetSubtype="0" accel="50000" decel="50000" fill="hold" nodeType="afterEffect">
                                  <p:stCondLst>
                                    <p:cond delay="0"/>
                                  </p:stCondLst>
                                  <p:childTnLst>
                                    <p:animMotion origin="layout" path="M 3.33333E-6 -3.77865E-6 L 0.13415 -3.77865E-6 C 0.19403 -3.77865E-6 0.26812 0.05546 0.26812 0.10032 L 0.26812 0.20089 " pathEditMode="relative" rAng="0" ptsTypes="FfFF">
                                      <p:cBhvr>
                                        <p:cTn id="189" dur="1000" fill="hold"/>
                                        <p:tgtEl>
                                          <p:spTgt spid="1041"/>
                                        </p:tgtEl>
                                        <p:attrNameLst>
                                          <p:attrName>ppt_x</p:attrName>
                                          <p:attrName>ppt_y</p:attrName>
                                        </p:attrNameLst>
                                      </p:cBhvr>
                                      <p:rCtr x="13397" y="10032"/>
                                    </p:animMotion>
                                  </p:childTnLst>
                                </p:cTn>
                              </p:par>
                            </p:childTnLst>
                          </p:cTn>
                        </p:par>
                        <p:par>
                          <p:cTn id="190" fill="hold">
                            <p:stCondLst>
                              <p:cond delay="23000"/>
                            </p:stCondLst>
                            <p:childTnLst>
                              <p:par>
                                <p:cTn id="191" presetID="50" presetClass="path" presetSubtype="0" accel="50000" decel="50000" fill="hold" nodeType="afterEffect">
                                  <p:stCondLst>
                                    <p:cond delay="0"/>
                                  </p:stCondLst>
                                  <p:childTnLst>
                                    <p:animMotion origin="layout" path="M -1.14428E-6 -2.44023E-6 L 0.05437 -2.44023E-6 C 0.07871 -2.44023E-6 0.10874 0.08898 0.10874 0.16145 L 0.10874 0.3229 " pathEditMode="relative" rAng="0" ptsTypes="FfFF">
                                      <p:cBhvr>
                                        <p:cTn id="192" dur="1000" fill="hold"/>
                                        <p:tgtEl>
                                          <p:spTgt spid="1029"/>
                                        </p:tgtEl>
                                        <p:attrNameLst>
                                          <p:attrName>ppt_x</p:attrName>
                                          <p:attrName>ppt_y</p:attrName>
                                        </p:attrNameLst>
                                      </p:cBhvr>
                                      <p:rCtr x="5437" y="16145"/>
                                    </p:animMotion>
                                  </p:childTnLst>
                                </p:cTn>
                              </p:par>
                            </p:childTnLst>
                          </p:cTn>
                        </p:par>
                        <p:par>
                          <p:cTn id="193" fill="hold">
                            <p:stCondLst>
                              <p:cond delay="24000"/>
                            </p:stCondLst>
                            <p:childTnLst>
                              <p:par>
                                <p:cTn id="194" presetID="50" presetClass="path" presetSubtype="0" accel="50000" decel="50000" fill="hold" nodeType="afterEffect">
                                  <p:stCondLst>
                                    <p:cond delay="0"/>
                                  </p:stCondLst>
                                  <p:childTnLst>
                                    <p:animMotion origin="layout" path="M -8.67093E-7 -9.73626E-7 L 0.14392 -9.73626E-7 C 0.20842 -9.73626E-7 0.28785 0.06187 0.28785 0.11215 L 0.28785 0.22455 " pathEditMode="relative" rAng="0" ptsTypes="FfFF">
                                      <p:cBhvr>
                                        <p:cTn id="195" dur="1000" fill="hold"/>
                                        <p:tgtEl>
                                          <p:spTgt spid="1038"/>
                                        </p:tgtEl>
                                        <p:attrNameLst>
                                          <p:attrName>ppt_x</p:attrName>
                                          <p:attrName>ppt_y</p:attrName>
                                        </p:attrNameLst>
                                      </p:cBhvr>
                                      <p:rCtr x="14392" y="11215"/>
                                    </p:animMotion>
                                  </p:childTnLst>
                                </p:cTn>
                              </p:par>
                            </p:childTnLst>
                          </p:cTn>
                        </p:par>
                        <p:par>
                          <p:cTn id="196" fill="hold">
                            <p:stCondLst>
                              <p:cond delay="25000"/>
                            </p:stCondLst>
                            <p:childTnLst>
                              <p:par>
                                <p:cTn id="197" presetID="50" presetClass="path" presetSubtype="0" accel="50000" decel="50000" fill="hold" nodeType="afterEffect">
                                  <p:stCondLst>
                                    <p:cond delay="0"/>
                                  </p:stCondLst>
                                  <p:childTnLst>
                                    <p:animMotion origin="layout" path="M -3.03483E-6 -3.17969E-7 L 0.0725 -3.17969E-7 C 0.10501 -3.17969E-7 0.14517 0.06926 0.14517 0.12546 L 0.14517 0.25117 " pathEditMode="relative" rAng="0" ptsTypes="FfFF">
                                      <p:cBhvr>
                                        <p:cTn id="198" dur="1000" fill="hold"/>
                                        <p:tgtEl>
                                          <p:spTgt spid="1047"/>
                                        </p:tgtEl>
                                        <p:attrNameLst>
                                          <p:attrName>ppt_x</p:attrName>
                                          <p:attrName>ppt_y</p:attrName>
                                        </p:attrNameLst>
                                      </p:cBhvr>
                                      <p:rCtr x="7249" y="12546"/>
                                    </p:animMotion>
                                  </p:childTnLst>
                                </p:cTn>
                              </p:par>
                            </p:childTnLst>
                          </p:cTn>
                        </p:par>
                        <p:par>
                          <p:cTn id="199" fill="hold">
                            <p:stCondLst>
                              <p:cond delay="26000"/>
                            </p:stCondLst>
                            <p:childTnLst>
                              <p:par>
                                <p:cTn id="200" presetID="50" presetClass="path" presetSubtype="0" accel="50000" decel="50000" fill="hold" nodeType="afterEffect">
                                  <p:stCondLst>
                                    <p:cond delay="0"/>
                                  </p:stCondLst>
                                  <p:childTnLst>
                                    <p:animMotion origin="layout" path="M 1.86212E-6 3.60118E-6 L 0.10892 3.60118E-6 C 0.15778 3.60118E-6 0.21802 0.07123 0.21802 0.1294 L 0.21802 0.25881 " pathEditMode="relative" rAng="0" ptsTypes="FfFF">
                                      <p:cBhvr>
                                        <p:cTn id="201" dur="1000" fill="hold"/>
                                        <p:tgtEl>
                                          <p:spTgt spid="1046"/>
                                        </p:tgtEl>
                                        <p:attrNameLst>
                                          <p:attrName>ppt_x</p:attrName>
                                          <p:attrName>ppt_y</p:attrName>
                                        </p:attrNameLst>
                                      </p:cBhvr>
                                      <p:rCtr x="10892" y="129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2"/>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Snip Diagonal Corner Rectangle 3"/>
          <p:cNvSpPr/>
          <p:nvPr/>
        </p:nvSpPr>
        <p:spPr>
          <a:xfrm>
            <a:off x="105702"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1800" dirty="0"/>
          </a:p>
        </p:txBody>
      </p:sp>
      <p:sp>
        <p:nvSpPr>
          <p:cNvPr id="5" name="TextBox 4"/>
          <p:cNvSpPr txBox="1"/>
          <p:nvPr/>
        </p:nvSpPr>
        <p:spPr>
          <a:xfrm rot="10800000" flipV="1">
            <a:off x="110840" y="834567"/>
            <a:ext cx="8660717" cy="5078313"/>
          </a:xfrm>
          <a:prstGeom prst="rect">
            <a:avLst/>
          </a:prstGeom>
          <a:noFill/>
        </p:spPr>
        <p:txBody>
          <a:bodyPr wrap="square" rtlCol="0">
            <a:spAutoFit/>
          </a:bodyPr>
          <a:lstStyle/>
          <a:p>
            <a:r>
              <a:rPr lang="en-US" sz="1800" dirty="0" smtClean="0"/>
              <a:t>Smartbin </a:t>
            </a:r>
            <a:r>
              <a:rPr lang="en-US" sz="1800" dirty="0"/>
              <a:t>A would collect the bio degradable waste. Around 50% of the waste generated is bio-degradable.</a:t>
            </a:r>
          </a:p>
          <a:p>
            <a:r>
              <a:rPr lang="en-US" sz="1800" b="1" i="1" u="sng" dirty="0"/>
              <a:t>Bio-degradable waste: </a:t>
            </a:r>
            <a:r>
              <a:rPr lang="en-US" sz="1800" dirty="0"/>
              <a:t> Bio-degradable waste is a type of waste which can be broken down into base compounds by micro-organisms and other living things in a matter of weeks or few months.</a:t>
            </a:r>
          </a:p>
          <a:p>
            <a:r>
              <a:rPr lang="en-US" sz="1800" dirty="0"/>
              <a:t>Common examples are fruit and vegetable peels, kitchen wastes, left over food materials, slaughter house waste, etc.</a:t>
            </a:r>
          </a:p>
          <a:p>
            <a:r>
              <a:rPr lang="en-US" sz="1800" dirty="0"/>
              <a:t>These are used for landfilling, biogas generation and fertilizer producing.</a:t>
            </a:r>
          </a:p>
          <a:p>
            <a:r>
              <a:rPr lang="en-US" sz="1800" b="1" i="1" u="sng" dirty="0"/>
              <a:t>How Bio-degradable waste cause problems: </a:t>
            </a:r>
            <a:r>
              <a:rPr lang="en-US" sz="1800" dirty="0"/>
              <a:t>The bio-degradable decompose easily and give out foul smell. When kept in open, flies and other insects swarm over it and it is also spilled by dogs and cats which is unhygienic and spreads diseases</a:t>
            </a:r>
            <a:r>
              <a:rPr lang="en-US" sz="1800" dirty="0" smtClean="0"/>
              <a:t>.</a:t>
            </a:r>
            <a:r>
              <a:rPr lang="en-US" sz="1800" dirty="0"/>
              <a:t> Due to spread out by animals and also during rainy season, it goes into sewage drains and clog them. It also produces methane, a greenhouse gas</a:t>
            </a:r>
            <a:endParaRPr lang="en-US" sz="1800" b="1" i="1" u="sng" dirty="0"/>
          </a:p>
          <a:p>
            <a:r>
              <a:rPr lang="en-US" sz="1800" b="1" i="1" u="sng" dirty="0"/>
              <a:t>Collection and processing of waste through </a:t>
            </a:r>
            <a:r>
              <a:rPr lang="en-US" sz="1800" b="1" i="1" u="sng" dirty="0" smtClean="0"/>
              <a:t>smartbin </a:t>
            </a:r>
            <a:r>
              <a:rPr lang="en-US" sz="1800" b="1" i="1" u="sng" dirty="0"/>
              <a:t>A</a:t>
            </a:r>
            <a:r>
              <a:rPr lang="en-US" sz="1800" dirty="0"/>
              <a:t>: In </a:t>
            </a:r>
            <a:r>
              <a:rPr lang="en-US" sz="1800" dirty="0" smtClean="0"/>
              <a:t>smartbin </a:t>
            </a:r>
            <a:r>
              <a:rPr lang="en-US" sz="1800" dirty="0"/>
              <a:t>A, the bio-degradable waste would be collected. Then this waste would be collected by truck A and carried to dump yard A. There the waste would be used for generation of energy by incineration process and biogas plant and also in fertilizer making</a:t>
            </a:r>
            <a:r>
              <a:rPr lang="en-US" sz="1800" dirty="0" smtClean="0"/>
              <a:t>.</a:t>
            </a:r>
            <a:endParaRPr lang="en-US" sz="1800" dirty="0"/>
          </a:p>
          <a:p>
            <a:endParaRPr lang="en-US" sz="1800" b="1" i="1" u="sng" dirty="0"/>
          </a:p>
        </p:txBody>
      </p:sp>
      <p:sp>
        <p:nvSpPr>
          <p:cNvPr id="6" name="TextBox 5"/>
          <p:cNvSpPr txBox="1"/>
          <p:nvPr/>
        </p:nvSpPr>
        <p:spPr>
          <a:xfrm>
            <a:off x="128010" y="174625"/>
            <a:ext cx="8643547" cy="523220"/>
          </a:xfrm>
          <a:prstGeom prst="rect">
            <a:avLst/>
          </a:prstGeom>
          <a:noFill/>
        </p:spPr>
        <p:txBody>
          <a:bodyPr wrap="square" rtlCol="0">
            <a:spAutoFit/>
          </a:bodyPr>
          <a:lstStyle/>
          <a:p>
            <a:r>
              <a:rPr lang="en-US" sz="2800" b="1" i="1" dirty="0"/>
              <a:t> </a:t>
            </a:r>
            <a:r>
              <a:rPr lang="en-US" sz="2800" b="1" i="1" dirty="0" smtClean="0"/>
              <a:t> </a:t>
            </a:r>
            <a:r>
              <a:rPr lang="en-US" sz="2800" b="1" i="1" u="sng" dirty="0" smtClean="0"/>
              <a:t>Smartbin </a:t>
            </a:r>
            <a:r>
              <a:rPr lang="en-US" sz="2800" b="1" i="1" u="sng" dirty="0"/>
              <a:t>A: (Green </a:t>
            </a:r>
            <a:r>
              <a:rPr lang="en-US" sz="2800" b="1" i="1" u="sng" dirty="0" err="1"/>
              <a:t>colour</a:t>
            </a:r>
            <a:r>
              <a:rPr lang="en-US" sz="2800" b="1" i="1" u="sng" dirty="0"/>
              <a:t> signifying </a:t>
            </a:r>
            <a:r>
              <a:rPr lang="en-US" sz="2800" b="1" i="1" u="sng" dirty="0" err="1"/>
              <a:t>ecofriendlyness</a:t>
            </a:r>
            <a:r>
              <a:rPr lang="en-US" sz="2800" b="1" i="1" u="sng" dirty="0"/>
              <a:t>)</a:t>
            </a:r>
            <a:endParaRPr lang="en-IN" sz="2800" dirty="0"/>
          </a:p>
        </p:txBody>
      </p:sp>
    </p:spTree>
    <p:extLst>
      <p:ext uri="{BB962C8B-B14F-4D97-AF65-F5344CB8AC3E}">
        <p14:creationId xmlns:p14="http://schemas.microsoft.com/office/powerpoint/2010/main" val="3285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19990"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TextBox 3"/>
          <p:cNvSpPr txBox="1"/>
          <p:nvPr/>
        </p:nvSpPr>
        <p:spPr>
          <a:xfrm>
            <a:off x="119989" y="860477"/>
            <a:ext cx="8656707" cy="4524315"/>
          </a:xfrm>
          <a:prstGeom prst="rect">
            <a:avLst/>
          </a:prstGeom>
          <a:noFill/>
        </p:spPr>
        <p:txBody>
          <a:bodyPr wrap="square" rtlCol="0">
            <a:spAutoFit/>
          </a:bodyPr>
          <a:lstStyle/>
          <a:p>
            <a:endParaRPr lang="en-US" sz="1800" dirty="0" smtClean="0"/>
          </a:p>
          <a:p>
            <a:r>
              <a:rPr lang="en-US" sz="1800" dirty="0" err="1" smtClean="0"/>
              <a:t>Smartbin</a:t>
            </a:r>
            <a:r>
              <a:rPr lang="en-US" sz="1800" dirty="0" smtClean="0"/>
              <a:t> </a:t>
            </a:r>
            <a:r>
              <a:rPr lang="en-US" sz="1800" dirty="0"/>
              <a:t>B would collect the non bio-degradable waste. Around 30% of the waste generated is non bio-degradable.</a:t>
            </a:r>
          </a:p>
          <a:p>
            <a:r>
              <a:rPr lang="en-US" sz="1800" b="1" i="1" u="sng" dirty="0"/>
              <a:t>Non-Biodegradable waste: </a:t>
            </a:r>
            <a:r>
              <a:rPr lang="en-US" sz="1800" dirty="0"/>
              <a:t> Non bio-degradable waste is composed of substances that do not break down to a natural, environmentally safe condition over time by biological processes.</a:t>
            </a:r>
          </a:p>
          <a:p>
            <a:r>
              <a:rPr lang="en-US" sz="1800" dirty="0"/>
              <a:t>Common examples are plastic products, metal products, bottles, tin cans, plastic bags, tires, </a:t>
            </a:r>
            <a:r>
              <a:rPr lang="en-US" sz="1800" dirty="0" err="1"/>
              <a:t>pvc</a:t>
            </a:r>
            <a:r>
              <a:rPr lang="en-US" sz="1800" dirty="0"/>
              <a:t> pipes, used papers, old newspaper, broken </a:t>
            </a:r>
            <a:r>
              <a:rPr lang="en-US" sz="1800" dirty="0" smtClean="0"/>
              <a:t>glass wares, </a:t>
            </a:r>
            <a:r>
              <a:rPr lang="en-US" sz="1800" dirty="0"/>
              <a:t>etc.</a:t>
            </a:r>
          </a:p>
          <a:p>
            <a:r>
              <a:rPr lang="en-US" sz="1800" dirty="0"/>
              <a:t>As they cannot be broken down, they are recycled and reused.</a:t>
            </a:r>
          </a:p>
          <a:p>
            <a:r>
              <a:rPr lang="en-US" sz="1800" b="1" i="1" u="sng" dirty="0"/>
              <a:t>How Non Bio-degradable waste cause problems:  </a:t>
            </a:r>
            <a:r>
              <a:rPr lang="en-US" sz="1800" dirty="0"/>
              <a:t>The plastic and synthetic materials does not decompose easily and get into drains and causes water clogging. It also get mixed in water bodies and causes death of aquatic animals.</a:t>
            </a:r>
          </a:p>
          <a:p>
            <a:r>
              <a:rPr lang="en-US" sz="1800" dirty="0"/>
              <a:t>It emits toxic pollutants coming in contact with air and water harmful for living organisms. When mixed with soil, it reacts and pollutes the soil. As these materials require a long time to decompose so occupies a large area in dumping sites</a:t>
            </a:r>
            <a:r>
              <a:rPr lang="en-US" sz="1800" dirty="0" smtClean="0"/>
              <a:t>.</a:t>
            </a:r>
          </a:p>
          <a:p>
            <a:r>
              <a:rPr lang="en-US" sz="1800" dirty="0" smtClean="0"/>
              <a:t> </a:t>
            </a:r>
            <a:endParaRPr lang="en-IN" sz="1800" dirty="0"/>
          </a:p>
        </p:txBody>
      </p:sp>
      <p:sp>
        <p:nvSpPr>
          <p:cNvPr id="5" name="TextBox 4"/>
          <p:cNvSpPr txBox="1"/>
          <p:nvPr/>
        </p:nvSpPr>
        <p:spPr>
          <a:xfrm>
            <a:off x="350044" y="183660"/>
            <a:ext cx="8229600" cy="784830"/>
          </a:xfrm>
          <a:prstGeom prst="rect">
            <a:avLst/>
          </a:prstGeom>
          <a:noFill/>
        </p:spPr>
        <p:txBody>
          <a:bodyPr wrap="square" rtlCol="0">
            <a:spAutoFit/>
          </a:bodyPr>
          <a:lstStyle/>
          <a:p>
            <a:r>
              <a:rPr lang="en-US" sz="2800" b="1" i="1" u="sng" dirty="0" smtClean="0"/>
              <a:t>Smartbin </a:t>
            </a:r>
            <a:r>
              <a:rPr lang="en-US" sz="2800" b="1" i="1" u="sng" dirty="0"/>
              <a:t>B:(Red </a:t>
            </a:r>
            <a:r>
              <a:rPr lang="en-US" sz="2800" b="1" i="1" u="sng" dirty="0" err="1"/>
              <a:t>colour</a:t>
            </a:r>
            <a:r>
              <a:rPr lang="en-US" sz="2800" b="1" i="1" u="sng" dirty="0"/>
              <a:t> signifying hazardous</a:t>
            </a:r>
            <a:r>
              <a:rPr lang="en-US" sz="2400" b="1" i="1" u="sng" dirty="0"/>
              <a:t>)</a:t>
            </a:r>
          </a:p>
          <a:p>
            <a:endParaRPr lang="en-IN" dirty="0"/>
          </a:p>
        </p:txBody>
      </p:sp>
    </p:spTree>
    <p:extLst>
      <p:ext uri="{BB962C8B-B14F-4D97-AF65-F5344CB8AC3E}">
        <p14:creationId xmlns:p14="http://schemas.microsoft.com/office/powerpoint/2010/main" val="278602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841" y="1012825"/>
            <a:ext cx="8665856" cy="3170099"/>
          </a:xfrm>
          <a:prstGeom prst="rect">
            <a:avLst/>
          </a:prstGeom>
        </p:spPr>
        <p:txBody>
          <a:bodyPr wrap="square">
            <a:spAutoFit/>
          </a:bodyPr>
          <a:lstStyle/>
          <a:p>
            <a:r>
              <a:rPr lang="en-US" sz="2000" b="1" i="1" u="sng" dirty="0"/>
              <a:t>Collection and processing of waste through </a:t>
            </a:r>
            <a:r>
              <a:rPr lang="en-US" sz="2000" b="1" i="1" u="sng" dirty="0" err="1"/>
              <a:t>smartbin</a:t>
            </a:r>
            <a:r>
              <a:rPr lang="en-US" sz="2000" b="1" i="1" u="sng" dirty="0"/>
              <a:t> B: </a:t>
            </a:r>
            <a:r>
              <a:rPr lang="en-US" sz="2000" dirty="0"/>
              <a:t>In </a:t>
            </a:r>
            <a:r>
              <a:rPr lang="en-US" sz="2000" dirty="0" err="1"/>
              <a:t>smartbin</a:t>
            </a:r>
            <a:r>
              <a:rPr lang="en-US" sz="2000" dirty="0"/>
              <a:t> B, non-biodegradable waste would be collected. It will then be collected by dumping truck B and sent to dumping site B. There the waste would be separated by rag pickers and the </a:t>
            </a:r>
            <a:r>
              <a:rPr lang="en-US" sz="2000" dirty="0" smtClean="0"/>
              <a:t>articles</a:t>
            </a:r>
            <a:r>
              <a:rPr lang="en-US" sz="2000" dirty="0"/>
              <a:t> </a:t>
            </a:r>
            <a:r>
              <a:rPr lang="en-US" sz="2000" dirty="0" smtClean="0"/>
              <a:t>which </a:t>
            </a:r>
            <a:r>
              <a:rPr lang="en-US" sz="2000" dirty="0"/>
              <a:t>can be reused would be separated by them. The remaining materials which cannot be recycled would be incinerated. The materials collected by the rag pickers would be accumulated and would be sold to scrap dealers and factories as raw materials. For example the broken glassware would be sold to glass factories who would melt it and reuse it again. </a:t>
            </a:r>
            <a:endParaRPr lang="en-US" sz="2000" b="1" i="1" u="sng" dirty="0"/>
          </a:p>
          <a:p>
            <a:endParaRPr lang="en-US" sz="2000" dirty="0"/>
          </a:p>
          <a:p>
            <a:endParaRPr lang="en-IN" sz="2000" dirty="0"/>
          </a:p>
        </p:txBody>
      </p:sp>
      <p:sp>
        <p:nvSpPr>
          <p:cNvPr id="3" name="Snip Diagonal Corner Rectangle 2"/>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Snip Diagonal Corner Rectangle 3"/>
          <p:cNvSpPr/>
          <p:nvPr/>
        </p:nvSpPr>
        <p:spPr>
          <a:xfrm>
            <a:off x="11084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Tree>
    <p:extLst>
      <p:ext uri="{BB962C8B-B14F-4D97-AF65-F5344CB8AC3E}">
        <p14:creationId xmlns:p14="http://schemas.microsoft.com/office/powerpoint/2010/main" val="187337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p:cNvSpPr/>
          <p:nvPr/>
        </p:nvSpPr>
        <p:spPr>
          <a:xfrm>
            <a:off x="110841" y="984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3" name="Snip Diagonal Corner Rectangle 2"/>
          <p:cNvSpPr/>
          <p:nvPr/>
        </p:nvSpPr>
        <p:spPr>
          <a:xfrm>
            <a:off x="110841" y="5508625"/>
            <a:ext cx="8665856" cy="808510"/>
          </a:xfrm>
          <a:prstGeom prst="snip2DiagRect">
            <a:avLst/>
          </a:prstGeom>
          <a:solidFill>
            <a:srgbClr val="8CAF47"/>
          </a:solidFill>
          <a:ln>
            <a:solidFill>
              <a:srgbClr val="8CAF47"/>
            </a:solid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rtlCol="0" anchor="ctr"/>
          <a:lstStyle/>
          <a:p>
            <a:endParaRPr lang="en-US" sz="2000" b="1" i="1" u="sng" dirty="0"/>
          </a:p>
        </p:txBody>
      </p:sp>
      <p:sp>
        <p:nvSpPr>
          <p:cNvPr id="4" name="Rectangle 3"/>
          <p:cNvSpPr/>
          <p:nvPr/>
        </p:nvSpPr>
        <p:spPr>
          <a:xfrm>
            <a:off x="110841" y="834567"/>
            <a:ext cx="8665856" cy="4524315"/>
          </a:xfrm>
          <a:prstGeom prst="rect">
            <a:avLst/>
          </a:prstGeom>
        </p:spPr>
        <p:txBody>
          <a:bodyPr wrap="square">
            <a:spAutoFit/>
          </a:bodyPr>
          <a:lstStyle/>
          <a:p>
            <a:endParaRPr lang="en-US" sz="1800" dirty="0" smtClean="0"/>
          </a:p>
          <a:p>
            <a:r>
              <a:rPr lang="en-US" sz="1800" dirty="0" err="1" smtClean="0"/>
              <a:t>Smartbin</a:t>
            </a:r>
            <a:r>
              <a:rPr lang="en-US" sz="1800" dirty="0" smtClean="0"/>
              <a:t> </a:t>
            </a:r>
            <a:r>
              <a:rPr lang="en-US" sz="1800" dirty="0"/>
              <a:t>C would collect the electronic waste. With the increase in use of technology a lot of electronic waste is being generated.</a:t>
            </a:r>
          </a:p>
          <a:p>
            <a:r>
              <a:rPr lang="en-US" sz="1800" b="1" i="1" u="sng" dirty="0"/>
              <a:t>Electronic waste:</a:t>
            </a:r>
            <a:r>
              <a:rPr lang="en-US" dirty="0"/>
              <a:t>  </a:t>
            </a:r>
            <a:r>
              <a:rPr lang="en-US" sz="1800" dirty="0"/>
              <a:t>Electronic waste or e-waste is a special category of non biodegradable waste. It describes discarded electrical or electronic devices. Used electronics which are destined for reuse , resale, recycling or disposal are also considered e-waste. </a:t>
            </a:r>
          </a:p>
          <a:p>
            <a:r>
              <a:rPr lang="en-US" sz="1800" dirty="0"/>
              <a:t>Common examples are discarded computers, mobiles, television sets, refrigerators, CRTs, used batteries, etc.</a:t>
            </a:r>
          </a:p>
          <a:p>
            <a:r>
              <a:rPr lang="en-US" sz="1800" dirty="0"/>
              <a:t>They are recycled and used as raw materials for new electronics devices </a:t>
            </a:r>
            <a:r>
              <a:rPr lang="en-US" sz="1800" dirty="0" smtClean="0"/>
              <a:t> and precious metals like gold, copper, beryllium, etc. are extracted.</a:t>
            </a:r>
            <a:endParaRPr lang="en-US" sz="1800" dirty="0"/>
          </a:p>
          <a:p>
            <a:r>
              <a:rPr lang="en-US" sz="1800" b="1" i="1" u="sng" dirty="0"/>
              <a:t>How e-waste cause problems: </a:t>
            </a:r>
            <a:r>
              <a:rPr lang="en-US" sz="1800" dirty="0"/>
              <a:t> Informal processing of e-waste may cause serious health and pollution problems due to limited regulatory oversight of e-waste processing. Electronic components contain contaminants such as lead, </a:t>
            </a:r>
            <a:r>
              <a:rPr lang="en-US" sz="1800" dirty="0" smtClean="0"/>
              <a:t>cadmium, Beryllium</a:t>
            </a:r>
            <a:r>
              <a:rPr lang="en-US" sz="1800" dirty="0"/>
              <a:t>, brominated flame retardants which causes significant risk to the living organisms. It emits radiation harmful for living cells. </a:t>
            </a:r>
            <a:endParaRPr lang="en-US" sz="1800" dirty="0" smtClean="0"/>
          </a:p>
          <a:p>
            <a:endParaRPr lang="en-US" sz="1800" dirty="0"/>
          </a:p>
        </p:txBody>
      </p:sp>
      <p:sp>
        <p:nvSpPr>
          <p:cNvPr id="6" name="TextBox 5"/>
          <p:cNvSpPr txBox="1"/>
          <p:nvPr/>
        </p:nvSpPr>
        <p:spPr>
          <a:xfrm>
            <a:off x="391277" y="241070"/>
            <a:ext cx="7772400" cy="523220"/>
          </a:xfrm>
          <a:prstGeom prst="rect">
            <a:avLst/>
          </a:prstGeom>
          <a:noFill/>
        </p:spPr>
        <p:txBody>
          <a:bodyPr wrap="square" rtlCol="0">
            <a:spAutoFit/>
          </a:bodyPr>
          <a:lstStyle/>
          <a:p>
            <a:r>
              <a:rPr lang="en-US" sz="2800" b="1" i="1" u="sng" dirty="0" smtClean="0"/>
              <a:t>Smartbin </a:t>
            </a:r>
            <a:r>
              <a:rPr lang="en-US" sz="2800" b="1" i="1" u="sng" dirty="0"/>
              <a:t>C:( Blue </a:t>
            </a:r>
            <a:r>
              <a:rPr lang="en-US" sz="2800" b="1" i="1" u="sng" dirty="0" err="1"/>
              <a:t>colour</a:t>
            </a:r>
            <a:r>
              <a:rPr lang="en-US" sz="2800" b="1" i="1" u="sng" dirty="0"/>
              <a:t> signifying recycling)</a:t>
            </a:r>
            <a:endParaRPr lang="en-IN" sz="2800" dirty="0"/>
          </a:p>
        </p:txBody>
      </p:sp>
    </p:spTree>
    <p:extLst>
      <p:ext uri="{BB962C8B-B14F-4D97-AF65-F5344CB8AC3E}">
        <p14:creationId xmlns:p14="http://schemas.microsoft.com/office/powerpoint/2010/main" val="244484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2531</TotalTime>
  <Words>1505</Words>
  <Application>Microsoft Office PowerPoint</Application>
  <PresentationFormat>Custom</PresentationFormat>
  <Paragraphs>106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PREETAM</dc:creator>
  <cp:lastModifiedBy>Rajdeep Debnath</cp:lastModifiedBy>
  <cp:revision>89</cp:revision>
  <dcterms:created xsi:type="dcterms:W3CDTF">2006-08-16T00:00:00Z</dcterms:created>
  <dcterms:modified xsi:type="dcterms:W3CDTF">2017-01-29T09:23:24Z</dcterms:modified>
</cp:coreProperties>
</file>