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8" r:id="rId5"/>
    <p:sldId id="335" r:id="rId6"/>
    <p:sldId id="336" r:id="rId7"/>
    <p:sldId id="321" r:id="rId8"/>
    <p:sldId id="315" r:id="rId9"/>
    <p:sldId id="326" r:id="rId10"/>
    <p:sldId id="322" r:id="rId11"/>
    <p:sldId id="323" r:id="rId12"/>
    <p:sldId id="325" r:id="rId13"/>
    <p:sldId id="338" r:id="rId14"/>
    <p:sldId id="337" r:id="rId15"/>
    <p:sldId id="324" r:id="rId16"/>
    <p:sldId id="327" r:id="rId17"/>
    <p:sldId id="333" r:id="rId18"/>
    <p:sldId id="332" r:id="rId19"/>
    <p:sldId id="329" r:id="rId20"/>
    <p:sldId id="339" r:id="rId21"/>
    <p:sldId id="331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2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/>
        <a:lstStyle/>
        <a:p>
          <a:pPr rtl="0"/>
          <a:endParaRPr lang="en-US" sz="1600" b="0" i="0" dirty="0"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rtl="0"/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Literature Review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Reading research papers and related works.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Data Collection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Collecting data for project from different sources.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Data Cleaning &amp; Preprocessing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Removing noise and irrelevant information , and formatting for model input.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/>
        <a:lstStyle/>
        <a:p>
          <a:pPr rtl="0"/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Using various supervised classification algorithms and evaluating their effectiveness.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Preparation Of Project Report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Applying ML Algorithms and Assessment of Performance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AA4D1C17-26BA-48DC-9220-DE0170D96F67}" type="pres">
      <dgm:prSet presAssocID="{0DD8915E-DC14-41D6-9BB5-F49E1C265163}" presName="linear" presStyleCnt="0">
        <dgm:presLayoutVars>
          <dgm:animLvl val="lvl"/>
          <dgm:resizeHandles val="exact"/>
        </dgm:presLayoutVars>
      </dgm:prSet>
      <dgm:spPr/>
    </dgm:pt>
    <dgm:pt modelId="{08F8C0D8-E862-4D29-BB83-6F04B9A6C18D}" type="pres">
      <dgm:prSet presAssocID="{73D947E0-108F-4D20-A71E-3CF329F972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1D9055-66DD-4998-AF2C-3F2F9BBD6C66}" type="pres">
      <dgm:prSet presAssocID="{73D947E0-108F-4D20-A71E-3CF329F97212}" presName="childText" presStyleLbl="revTx" presStyleIdx="0" presStyleCnt="5">
        <dgm:presLayoutVars>
          <dgm:bulletEnabled val="1"/>
        </dgm:presLayoutVars>
      </dgm:prSet>
      <dgm:spPr/>
    </dgm:pt>
    <dgm:pt modelId="{EDD98A22-04D6-4011-B3B0-D8B4501029E9}" type="pres">
      <dgm:prSet presAssocID="{B1AFA1AF-0FF8-45B3-A6D0-0E255A2F63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0D716C-EE29-4622-A523-C4F744C46885}" type="pres">
      <dgm:prSet presAssocID="{B1AFA1AF-0FF8-45B3-A6D0-0E255A2F637D}" presName="childText" presStyleLbl="revTx" presStyleIdx="1" presStyleCnt="5">
        <dgm:presLayoutVars>
          <dgm:bulletEnabled val="1"/>
        </dgm:presLayoutVars>
      </dgm:prSet>
      <dgm:spPr/>
    </dgm:pt>
    <dgm:pt modelId="{67AE63E5-BB8A-406C-A5D0-496FBF52019B}" type="pres">
      <dgm:prSet presAssocID="{E9682B4F-0217-4B50-923E-C104AA2429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3B493E-33E6-464F-A4E4-0BA8C1CF1CB1}" type="pres">
      <dgm:prSet presAssocID="{E9682B4F-0217-4B50-923E-C104AA24290F}" presName="childText" presStyleLbl="revTx" presStyleIdx="2" presStyleCnt="5">
        <dgm:presLayoutVars>
          <dgm:bulletEnabled val="1"/>
        </dgm:presLayoutVars>
      </dgm:prSet>
      <dgm:spPr/>
    </dgm:pt>
    <dgm:pt modelId="{CE1330EF-C35C-48C6-A784-C6D1A98A8C4E}" type="pres">
      <dgm:prSet presAssocID="{4F85505A-81B6-4FDA-A144-900B71DAD9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3BA2952-F8A6-408C-ADFF-4A75298D6D8F}" type="pres">
      <dgm:prSet presAssocID="{4F85505A-81B6-4FDA-A144-900B71DAD946}" presName="childText" presStyleLbl="revTx" presStyleIdx="3" presStyleCnt="5">
        <dgm:presLayoutVars>
          <dgm:bulletEnabled val="1"/>
        </dgm:presLayoutVars>
      </dgm:prSet>
      <dgm:spPr/>
    </dgm:pt>
    <dgm:pt modelId="{96718966-64A4-4F80-89CD-60B9C41F91C6}" type="pres">
      <dgm:prSet presAssocID="{A2322D3A-7AC2-4C5C-9D7E-EAB2313D47D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5A8CA14-2767-4B70-B777-9F8861FAA3CF}" type="pres">
      <dgm:prSet presAssocID="{A2322D3A-7AC2-4C5C-9D7E-EAB2313D47D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1C4CD18-6C6A-427E-82D5-BE6FFB1B456E}" type="presOf" srcId="{0DD8915E-DC14-41D6-9BB5-F49E1C265163}" destId="{AA4D1C17-26BA-48DC-9220-DE0170D96F67}" srcOrd="0" destOrd="0" presId="urn:microsoft.com/office/officeart/2005/8/layout/vList2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384D22E-7585-4106-A2E6-138FFD236D47}" type="presOf" srcId="{30A490C8-22B4-4D68-875C-0F0DE2FF864D}" destId="{171D9055-66DD-4998-AF2C-3F2F9BBD6C66}" srcOrd="0" destOrd="0" presId="urn:microsoft.com/office/officeart/2005/8/layout/vList2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4FB5357-A240-46B0-A13D-63FEF3ED514E}" type="presOf" srcId="{50418D2B-9486-42DE-AFDD-1D31420040FF}" destId="{530D716C-EE29-4622-A523-C4F744C46885}" srcOrd="0" destOrd="0" presId="urn:microsoft.com/office/officeart/2005/8/layout/vList2"/>
    <dgm:cxn modelId="{AF055679-44B1-4260-B180-A3F0E3171ED7}" type="presOf" srcId="{73D947E0-108F-4D20-A71E-3CF329F97212}" destId="{08F8C0D8-E862-4D29-BB83-6F04B9A6C18D}" srcOrd="0" destOrd="0" presId="urn:microsoft.com/office/officeart/2005/8/layout/vList2"/>
    <dgm:cxn modelId="{6ED0BF98-C240-40C0-A6E9-A1064B2E0C38}" type="presOf" srcId="{A2322D3A-7AC2-4C5C-9D7E-EAB2313D47D4}" destId="{96718966-64A4-4F80-89CD-60B9C41F91C6}" srcOrd="0" destOrd="0" presId="urn:microsoft.com/office/officeart/2005/8/layout/vList2"/>
    <dgm:cxn modelId="{EBD4F4A7-B28C-477B-8084-6F5B2B94549C}" type="presOf" srcId="{FEB4A941-E9FA-4A86-A673-85FF34B35F20}" destId="{A3BA2952-F8A6-408C-ADFF-4A75298D6D8F}" srcOrd="0" destOrd="0" presId="urn:microsoft.com/office/officeart/2005/8/layout/vList2"/>
    <dgm:cxn modelId="{BB9CD0A8-B243-4B2D-BEDF-1BD8DC1527AE}" type="presOf" srcId="{4F85505A-81B6-4FDA-A144-900B71DAD946}" destId="{CE1330EF-C35C-48C6-A784-C6D1A98A8C4E}" srcOrd="0" destOrd="0" presId="urn:microsoft.com/office/officeart/2005/8/layout/vList2"/>
    <dgm:cxn modelId="{D2C84CBC-7462-4010-A23A-3E5185787E89}" type="presOf" srcId="{E9682B4F-0217-4B50-923E-C104AA24290F}" destId="{67AE63E5-BB8A-406C-A5D0-496FBF52019B}" srcOrd="0" destOrd="0" presId="urn:microsoft.com/office/officeart/2005/8/layout/vList2"/>
    <dgm:cxn modelId="{032075C3-BDD5-4EE3-B966-A5AD0163063D}" type="presOf" srcId="{8FE81FEC-2664-411F-AEB3-065F29F52751}" destId="{05A8CA14-2767-4B70-B777-9F8861FAA3CF}" srcOrd="0" destOrd="0" presId="urn:microsoft.com/office/officeart/2005/8/layout/vList2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94A4BD9-9346-478C-B428-227F4EA22E91}" type="presOf" srcId="{B1AFA1AF-0FF8-45B3-A6D0-0E255A2F637D}" destId="{EDD98A22-04D6-4011-B3B0-D8B4501029E9}" srcOrd="0" destOrd="0" presId="urn:microsoft.com/office/officeart/2005/8/layout/vList2"/>
    <dgm:cxn modelId="{0C171BEF-402C-4D39-A865-BBB405DF707C}" type="presOf" srcId="{0EC0C300-11E4-45CF-8418-973585107209}" destId="{F53B493E-33E6-464F-A4E4-0BA8C1CF1CB1}" srcOrd="0" destOrd="0" presId="urn:microsoft.com/office/officeart/2005/8/layout/vList2"/>
    <dgm:cxn modelId="{4109241F-C073-40F0-BA34-276B223FBDF4}" type="presParOf" srcId="{AA4D1C17-26BA-48DC-9220-DE0170D96F67}" destId="{08F8C0D8-E862-4D29-BB83-6F04B9A6C18D}" srcOrd="0" destOrd="0" presId="urn:microsoft.com/office/officeart/2005/8/layout/vList2"/>
    <dgm:cxn modelId="{18F81300-67CF-4DB5-ADAE-29F50A0140EA}" type="presParOf" srcId="{AA4D1C17-26BA-48DC-9220-DE0170D96F67}" destId="{171D9055-66DD-4998-AF2C-3F2F9BBD6C66}" srcOrd="1" destOrd="0" presId="urn:microsoft.com/office/officeart/2005/8/layout/vList2"/>
    <dgm:cxn modelId="{3DC5F7D5-0166-4955-B446-3EDA1DF293E0}" type="presParOf" srcId="{AA4D1C17-26BA-48DC-9220-DE0170D96F67}" destId="{EDD98A22-04D6-4011-B3B0-D8B4501029E9}" srcOrd="2" destOrd="0" presId="urn:microsoft.com/office/officeart/2005/8/layout/vList2"/>
    <dgm:cxn modelId="{266DC696-1970-4848-92B3-A53B8A8F9769}" type="presParOf" srcId="{AA4D1C17-26BA-48DC-9220-DE0170D96F67}" destId="{530D716C-EE29-4622-A523-C4F744C46885}" srcOrd="3" destOrd="0" presId="urn:microsoft.com/office/officeart/2005/8/layout/vList2"/>
    <dgm:cxn modelId="{5DA00F11-E4B7-4645-AB77-7363678EC11D}" type="presParOf" srcId="{AA4D1C17-26BA-48DC-9220-DE0170D96F67}" destId="{67AE63E5-BB8A-406C-A5D0-496FBF52019B}" srcOrd="4" destOrd="0" presId="urn:microsoft.com/office/officeart/2005/8/layout/vList2"/>
    <dgm:cxn modelId="{EF0D2FE1-D0CC-4E97-A4A6-AD40107C5ECC}" type="presParOf" srcId="{AA4D1C17-26BA-48DC-9220-DE0170D96F67}" destId="{F53B493E-33E6-464F-A4E4-0BA8C1CF1CB1}" srcOrd="5" destOrd="0" presId="urn:microsoft.com/office/officeart/2005/8/layout/vList2"/>
    <dgm:cxn modelId="{FE5CA2D9-3961-4454-94BD-FCB024DC242B}" type="presParOf" srcId="{AA4D1C17-26BA-48DC-9220-DE0170D96F67}" destId="{CE1330EF-C35C-48C6-A784-C6D1A98A8C4E}" srcOrd="6" destOrd="0" presId="urn:microsoft.com/office/officeart/2005/8/layout/vList2"/>
    <dgm:cxn modelId="{E87BDA4D-F89D-40E3-8F15-1C5F3A79FCE9}" type="presParOf" srcId="{AA4D1C17-26BA-48DC-9220-DE0170D96F67}" destId="{A3BA2952-F8A6-408C-ADFF-4A75298D6D8F}" srcOrd="7" destOrd="0" presId="urn:microsoft.com/office/officeart/2005/8/layout/vList2"/>
    <dgm:cxn modelId="{566FEA45-8CBA-41F0-ABFB-12070200FC93}" type="presParOf" srcId="{AA4D1C17-26BA-48DC-9220-DE0170D96F67}" destId="{96718966-64A4-4F80-89CD-60B9C41F91C6}" srcOrd="8" destOrd="0" presId="urn:microsoft.com/office/officeart/2005/8/layout/vList2"/>
    <dgm:cxn modelId="{4AD672FA-E6D6-4108-80A3-5BD1E32C0865}" type="presParOf" srcId="{AA4D1C17-26BA-48DC-9220-DE0170D96F67}" destId="{05A8CA14-2767-4B70-B777-9F8861FAA3C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Project Report Preparation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/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/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Feb 24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-March 4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Literature Review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March 13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-20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/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/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March 30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–April 25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/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/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April 25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–May 1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st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/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/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Applying ML Algorithms and Assessing the Performance</a:t>
          </a: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/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/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 Cleaning and Preprocessing</a:t>
          </a: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/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/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 Collection </a:t>
          </a: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/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/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March 20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-30</a:t>
          </a:r>
          <a:r>
            <a:rPr lang="en-US" b="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/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8C0D8-E862-4D29-BB83-6F04B9A6C18D}">
      <dsp:nvSpPr>
        <dsp:cNvPr id="0" name=""/>
        <dsp:cNvSpPr/>
      </dsp:nvSpPr>
      <dsp:spPr>
        <a:xfrm>
          <a:off x="0" y="4142"/>
          <a:ext cx="10515600" cy="458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Literature Review</a:t>
          </a:r>
        </a:p>
      </dsp:txBody>
      <dsp:txXfrm>
        <a:off x="22389" y="26531"/>
        <a:ext cx="10470822" cy="413862"/>
      </dsp:txXfrm>
    </dsp:sp>
    <dsp:sp modelId="{171D9055-66DD-4998-AF2C-3F2F9BBD6C66}">
      <dsp:nvSpPr>
        <dsp:cNvPr id="0" name=""/>
        <dsp:cNvSpPr/>
      </dsp:nvSpPr>
      <dsp:spPr>
        <a:xfrm>
          <a:off x="0" y="462782"/>
          <a:ext cx="10515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Reading research papers and related works.</a:t>
          </a:r>
        </a:p>
      </dsp:txBody>
      <dsp:txXfrm>
        <a:off x="0" y="462782"/>
        <a:ext cx="10515600" cy="281520"/>
      </dsp:txXfrm>
    </dsp:sp>
    <dsp:sp modelId="{EDD98A22-04D6-4011-B3B0-D8B4501029E9}">
      <dsp:nvSpPr>
        <dsp:cNvPr id="0" name=""/>
        <dsp:cNvSpPr/>
      </dsp:nvSpPr>
      <dsp:spPr>
        <a:xfrm>
          <a:off x="0" y="744302"/>
          <a:ext cx="10515600" cy="458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Data Collection</a:t>
          </a:r>
        </a:p>
      </dsp:txBody>
      <dsp:txXfrm>
        <a:off x="22389" y="766691"/>
        <a:ext cx="10470822" cy="413862"/>
      </dsp:txXfrm>
    </dsp:sp>
    <dsp:sp modelId="{530D716C-EE29-4622-A523-C4F744C46885}">
      <dsp:nvSpPr>
        <dsp:cNvPr id="0" name=""/>
        <dsp:cNvSpPr/>
      </dsp:nvSpPr>
      <dsp:spPr>
        <a:xfrm>
          <a:off x="0" y="1202942"/>
          <a:ext cx="10515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Collecting data for project from different sources.</a:t>
          </a:r>
        </a:p>
      </dsp:txBody>
      <dsp:txXfrm>
        <a:off x="0" y="1202942"/>
        <a:ext cx="10515600" cy="281520"/>
      </dsp:txXfrm>
    </dsp:sp>
    <dsp:sp modelId="{67AE63E5-BB8A-406C-A5D0-496FBF52019B}">
      <dsp:nvSpPr>
        <dsp:cNvPr id="0" name=""/>
        <dsp:cNvSpPr/>
      </dsp:nvSpPr>
      <dsp:spPr>
        <a:xfrm>
          <a:off x="0" y="1484462"/>
          <a:ext cx="10515600" cy="458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Data Cleaning &amp; Preprocessing </a:t>
          </a:r>
        </a:p>
      </dsp:txBody>
      <dsp:txXfrm>
        <a:off x="22389" y="1506851"/>
        <a:ext cx="10470822" cy="413862"/>
      </dsp:txXfrm>
    </dsp:sp>
    <dsp:sp modelId="{F53B493E-33E6-464F-A4E4-0BA8C1CF1CB1}">
      <dsp:nvSpPr>
        <dsp:cNvPr id="0" name=""/>
        <dsp:cNvSpPr/>
      </dsp:nvSpPr>
      <dsp:spPr>
        <a:xfrm>
          <a:off x="0" y="1943102"/>
          <a:ext cx="10515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Removing noise and irrelevant information , and formatting for model input.</a:t>
          </a:r>
        </a:p>
      </dsp:txBody>
      <dsp:txXfrm>
        <a:off x="0" y="1943102"/>
        <a:ext cx="10515600" cy="281520"/>
      </dsp:txXfrm>
    </dsp:sp>
    <dsp:sp modelId="{CE1330EF-C35C-48C6-A784-C6D1A98A8C4E}">
      <dsp:nvSpPr>
        <dsp:cNvPr id="0" name=""/>
        <dsp:cNvSpPr/>
      </dsp:nvSpPr>
      <dsp:spPr>
        <a:xfrm>
          <a:off x="0" y="2224622"/>
          <a:ext cx="10515600" cy="458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Applying ML Algorithms and Assessment of Performance</a:t>
          </a:r>
        </a:p>
      </dsp:txBody>
      <dsp:txXfrm>
        <a:off x="22389" y="2247011"/>
        <a:ext cx="10470822" cy="413862"/>
      </dsp:txXfrm>
    </dsp:sp>
    <dsp:sp modelId="{A3BA2952-F8A6-408C-ADFF-4A75298D6D8F}">
      <dsp:nvSpPr>
        <dsp:cNvPr id="0" name=""/>
        <dsp:cNvSpPr/>
      </dsp:nvSpPr>
      <dsp:spPr>
        <a:xfrm>
          <a:off x="0" y="2683262"/>
          <a:ext cx="10515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Using various supervised classification algorithms and evaluating their effectiveness.</a:t>
          </a:r>
        </a:p>
      </dsp:txBody>
      <dsp:txXfrm>
        <a:off x="0" y="2683262"/>
        <a:ext cx="10515600" cy="281520"/>
      </dsp:txXfrm>
    </dsp:sp>
    <dsp:sp modelId="{96718966-64A4-4F80-89CD-60B9C41F91C6}">
      <dsp:nvSpPr>
        <dsp:cNvPr id="0" name=""/>
        <dsp:cNvSpPr/>
      </dsp:nvSpPr>
      <dsp:spPr>
        <a:xfrm>
          <a:off x="0" y="2964782"/>
          <a:ext cx="10515600" cy="458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Preparation Of Project Report</a:t>
          </a:r>
        </a:p>
      </dsp:txBody>
      <dsp:txXfrm>
        <a:off x="22389" y="2987171"/>
        <a:ext cx="10470822" cy="413862"/>
      </dsp:txXfrm>
    </dsp:sp>
    <dsp:sp modelId="{05A8CA14-2767-4B70-B777-9F8861FAA3CF}">
      <dsp:nvSpPr>
        <dsp:cNvPr id="0" name=""/>
        <dsp:cNvSpPr/>
      </dsp:nvSpPr>
      <dsp:spPr>
        <a:xfrm>
          <a:off x="0" y="3423422"/>
          <a:ext cx="10515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b="0" i="0" kern="1200" dirty="0"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0" y="3423422"/>
        <a:ext cx="10515600" cy="26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Literature Review</a:t>
          </a: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Feb 24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-March 4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1953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 Collection </a:t>
          </a: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March 13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-20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004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 Cleaning and Preprocessing</a:t>
          </a: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March 20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-30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05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Applying ML Algorithms and Assessing the Performance</a:t>
          </a: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March 30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–April 25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10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6362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Project Report Preparation</a:t>
          </a:r>
        </a:p>
      </dsp:txBody>
      <dsp:txXfrm>
        <a:off x="7166362" y="677170"/>
        <a:ext cx="2838997" cy="982560"/>
      </dsp:txXfrm>
    </dsp:sp>
    <dsp:sp modelId="{3FA5D5AE-9CAE-4D19-9765-BCEE62095312}">
      <dsp:nvSpPr>
        <dsp:cNvPr id="0" name=""/>
        <dsp:cNvSpPr/>
      </dsp:nvSpPr>
      <dsp:spPr>
        <a:xfrm>
          <a:off x="7166362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April 25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th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–May 1</a:t>
          </a:r>
          <a:r>
            <a:rPr lang="en-US" sz="2000" b="0" kern="1200" baseline="30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st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7166362" y="331946"/>
        <a:ext cx="2838997" cy="345224"/>
      </dsp:txXfrm>
    </dsp:sp>
    <dsp:sp modelId="{FE6CA7EB-68EC-4E76-9051-08C4CF370101}">
      <dsp:nvSpPr>
        <dsp:cNvPr id="0" name=""/>
        <dsp:cNvSpPr/>
      </dsp:nvSpPr>
      <dsp:spPr>
        <a:xfrm>
          <a:off x="6993750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15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dipankardey6297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hf6sf8zrkc/2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CE2E-E2AD-2FD6-65A2-C5B9D3F6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3082565"/>
            <a:ext cx="6693408" cy="1668544"/>
          </a:xfrm>
        </p:spPr>
        <p:txBody>
          <a:bodyPr/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2000" dirty="0"/>
              <a:t>Members: Dipankar Dey</a:t>
            </a:r>
            <a:br>
              <a:rPr lang="en-US" sz="2000" dirty="0"/>
            </a:br>
            <a:r>
              <a:rPr lang="en-US" sz="2000" dirty="0"/>
              <a:t>		Saikat Kumar Ghosh</a:t>
            </a:r>
            <a:br>
              <a:rPr lang="en-US" sz="2000" dirty="0"/>
            </a:br>
            <a:br>
              <a:rPr lang="en-US" sz="20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9A451-2A49-A2BC-0F8D-E23C79322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305" y="1715679"/>
            <a:ext cx="3343867" cy="641024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Project Title : Bengali Handwritten Character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249A4-3B71-59CA-DFC3-2A3664D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27" y="2460397"/>
            <a:ext cx="3432345" cy="518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2EA05-5B89-E856-37E3-D8AD8C528EC3}"/>
              </a:ext>
            </a:extLst>
          </p:cNvPr>
          <p:cNvSpPr txBox="1"/>
          <p:nvPr/>
        </p:nvSpPr>
        <p:spPr>
          <a:xfrm>
            <a:off x="10444899" y="6447934"/>
            <a:ext cx="17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b="1" dirty="0"/>
              <a:t>23/05/2024</a:t>
            </a:r>
          </a:p>
        </p:txBody>
      </p:sp>
    </p:spTree>
    <p:extLst>
      <p:ext uri="{BB962C8B-B14F-4D97-AF65-F5344CB8AC3E}">
        <p14:creationId xmlns:p14="http://schemas.microsoft.com/office/powerpoint/2010/main" val="33852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7026E-B424-2C6B-7EEE-FCFA3357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7E51F-E61A-E5A5-9CBE-96B2BD37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438971"/>
            <a:ext cx="5131144" cy="5445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DBF09-3318-0325-7E94-227E714D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00" y="438970"/>
            <a:ext cx="4857085" cy="5463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ED207-1DC5-3310-D15A-E42B7E4D478F}"/>
              </a:ext>
            </a:extLst>
          </p:cNvPr>
          <p:cNvSpPr txBox="1"/>
          <p:nvPr/>
        </p:nvSpPr>
        <p:spPr>
          <a:xfrm>
            <a:off x="2120024" y="6010744"/>
            <a:ext cx="21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38B12-93EA-ADF1-DBF3-BD76D637D159}"/>
              </a:ext>
            </a:extLst>
          </p:cNvPr>
          <p:cNvSpPr txBox="1"/>
          <p:nvPr/>
        </p:nvSpPr>
        <p:spPr>
          <a:xfrm>
            <a:off x="7643997" y="6010744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284686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43DC2-A182-0C19-BCD8-41A3C446A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70" y="2619964"/>
            <a:ext cx="1618072" cy="16180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B3E6-C13B-CFD6-521B-A5D3EE31B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1A91A-BF7F-E7E6-784A-B266D1036D1A}"/>
              </a:ext>
            </a:extLst>
          </p:cNvPr>
          <p:cNvSpPr txBox="1"/>
          <p:nvPr/>
        </p:nvSpPr>
        <p:spPr>
          <a:xfrm>
            <a:off x="1065229" y="575035"/>
            <a:ext cx="366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03670-2CB8-821F-D1C9-FA0FF773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39" y="2619964"/>
            <a:ext cx="1618072" cy="1618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4DDFC3-9CEB-3F4C-1B99-43C1F9FFA27E}"/>
              </a:ext>
            </a:extLst>
          </p:cNvPr>
          <p:cNvSpPr txBox="1"/>
          <p:nvPr/>
        </p:nvSpPr>
        <p:spPr>
          <a:xfrm>
            <a:off x="1781665" y="4743195"/>
            <a:ext cx="122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Ekush</a:t>
            </a:r>
            <a:r>
              <a:rPr lang="en-US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9310-258B-C846-7451-D4FD9D04AB2E}"/>
              </a:ext>
            </a:extLst>
          </p:cNvPr>
          <p:cNvSpPr txBox="1"/>
          <p:nvPr/>
        </p:nvSpPr>
        <p:spPr>
          <a:xfrm>
            <a:off x="4600281" y="4743195"/>
            <a:ext cx="23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Bangla </a:t>
            </a:r>
            <a:r>
              <a:rPr lang="en-US" b="1" dirty="0" err="1"/>
              <a:t>Lekha</a:t>
            </a:r>
            <a:r>
              <a:rPr lang="en-US" b="1" dirty="0"/>
              <a:t> Isolated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1DBD9-76FF-1979-1E33-B3C4F4BEA56C}"/>
              </a:ext>
            </a:extLst>
          </p:cNvPr>
          <p:cNvSpPr txBox="1"/>
          <p:nvPr/>
        </p:nvSpPr>
        <p:spPr>
          <a:xfrm>
            <a:off x="7899662" y="4743195"/>
            <a:ext cx="163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801B4-1590-AB10-0650-D831B0C9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84022" y="2619965"/>
            <a:ext cx="1655363" cy="16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CDD2-E493-F6C8-8CE5-68E9B7AEED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Training Dataset: </a:t>
            </a:r>
            <a:r>
              <a:rPr lang="en-US" b="1" dirty="0" err="1">
                <a:solidFill>
                  <a:schemeClr val="tx1"/>
                </a:solidFill>
              </a:rPr>
              <a:t>Ekush</a:t>
            </a:r>
            <a:r>
              <a:rPr lang="en-US" b="1" dirty="0">
                <a:solidFill>
                  <a:schemeClr val="tx1"/>
                </a:solidFill>
              </a:rPr>
              <a:t> Dataset.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Test Dataset: </a:t>
            </a:r>
            <a:r>
              <a:rPr lang="en-US" b="1" dirty="0" err="1">
                <a:solidFill>
                  <a:schemeClr val="tx1"/>
                </a:solidFill>
              </a:rPr>
              <a:t>BanglaLekha</a:t>
            </a:r>
            <a:r>
              <a:rPr lang="en-US" b="1" dirty="0">
                <a:solidFill>
                  <a:schemeClr val="tx1"/>
                </a:solidFill>
              </a:rPr>
              <a:t> Isolated, Primary dataset.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Models Used: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KNN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Naïve Bayes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Decision Tree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SVM(Polynomial Kernal)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SVM(RBF Kernal)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Model Performance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70B3F-BD62-51D3-08F6-DC17752F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32554"/>
            <a:ext cx="10972800" cy="4572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chemeClr val="tx1"/>
                </a:solidFill>
              </a:rPr>
              <a:t>Experimental Results summary on Bangla </a:t>
            </a:r>
            <a:r>
              <a:rPr lang="en-US" sz="2400" b="1" dirty="0" err="1">
                <a:solidFill>
                  <a:schemeClr val="tx1"/>
                </a:solidFill>
              </a:rPr>
              <a:t>Lekha</a:t>
            </a:r>
            <a:r>
              <a:rPr lang="en-US" sz="2400" b="1" dirty="0">
                <a:solidFill>
                  <a:schemeClr val="tx1"/>
                </a:solidFill>
              </a:rPr>
              <a:t> Isolated: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532A24-5EB4-42E7-F167-50241153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44399"/>
              </p:ext>
            </p:extLst>
          </p:nvPr>
        </p:nvGraphicFramePr>
        <p:xfrm>
          <a:off x="1011492" y="1800312"/>
          <a:ext cx="10518520" cy="452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04">
                  <a:extLst>
                    <a:ext uri="{9D8B030D-6E8A-4147-A177-3AD203B41FA5}">
                      <a16:colId xmlns:a16="http://schemas.microsoft.com/office/drawing/2014/main" val="2522699007"/>
                    </a:ext>
                  </a:extLst>
                </a:gridCol>
                <a:gridCol w="2103704">
                  <a:extLst>
                    <a:ext uri="{9D8B030D-6E8A-4147-A177-3AD203B41FA5}">
                      <a16:colId xmlns:a16="http://schemas.microsoft.com/office/drawing/2014/main" val="3168931959"/>
                    </a:ext>
                  </a:extLst>
                </a:gridCol>
                <a:gridCol w="2103704">
                  <a:extLst>
                    <a:ext uri="{9D8B030D-6E8A-4147-A177-3AD203B41FA5}">
                      <a16:colId xmlns:a16="http://schemas.microsoft.com/office/drawing/2014/main" val="457019018"/>
                    </a:ext>
                  </a:extLst>
                </a:gridCol>
                <a:gridCol w="2103704">
                  <a:extLst>
                    <a:ext uri="{9D8B030D-6E8A-4147-A177-3AD203B41FA5}">
                      <a16:colId xmlns:a16="http://schemas.microsoft.com/office/drawing/2014/main" val="4025132939"/>
                    </a:ext>
                  </a:extLst>
                </a:gridCol>
                <a:gridCol w="2103704">
                  <a:extLst>
                    <a:ext uri="{9D8B030D-6E8A-4147-A177-3AD203B41FA5}">
                      <a16:colId xmlns:a16="http://schemas.microsoft.com/office/drawing/2014/main" val="3046955616"/>
                    </a:ext>
                  </a:extLst>
                </a:gridCol>
              </a:tblGrid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   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Average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Average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4113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43.28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45.64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2461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KNN(</a:t>
                      </a:r>
                      <a:r>
                        <a:rPr lang="en-US" dirty="0" err="1"/>
                        <a:t>nn</a:t>
                      </a:r>
                      <a:r>
                        <a:rPr lang="en-US" dirty="0"/>
                        <a:t>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61.55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58.11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40382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38.04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37.65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37.82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37.73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14487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Tree(min sample=5,min split=10)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25.17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4228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Random Forest(380 estimators)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51.74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57.44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54.64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03457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SVM(Polynomial Kernal)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72.34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98162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SVM(RBF Kernal)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72.81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74.69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50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Model Performance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70B3F-BD62-51D3-08F6-DC17752F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14" y="1232554"/>
            <a:ext cx="10972800" cy="4572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chemeClr val="tx1"/>
                </a:solidFill>
              </a:rPr>
              <a:t>Experimental Results summary on Primary Dataset: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532A24-5EB4-42E7-F167-50241153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1251"/>
              </p:ext>
            </p:extLst>
          </p:nvPr>
        </p:nvGraphicFramePr>
        <p:xfrm>
          <a:off x="1090467" y="1679706"/>
          <a:ext cx="10169015" cy="479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803">
                  <a:extLst>
                    <a:ext uri="{9D8B030D-6E8A-4147-A177-3AD203B41FA5}">
                      <a16:colId xmlns:a16="http://schemas.microsoft.com/office/drawing/2014/main" val="2522699007"/>
                    </a:ext>
                  </a:extLst>
                </a:gridCol>
                <a:gridCol w="2033803">
                  <a:extLst>
                    <a:ext uri="{9D8B030D-6E8A-4147-A177-3AD203B41FA5}">
                      <a16:colId xmlns:a16="http://schemas.microsoft.com/office/drawing/2014/main" val="3168931959"/>
                    </a:ext>
                  </a:extLst>
                </a:gridCol>
                <a:gridCol w="2033803">
                  <a:extLst>
                    <a:ext uri="{9D8B030D-6E8A-4147-A177-3AD203B41FA5}">
                      <a16:colId xmlns:a16="http://schemas.microsoft.com/office/drawing/2014/main" val="457019018"/>
                    </a:ext>
                  </a:extLst>
                </a:gridCol>
                <a:gridCol w="2033803">
                  <a:extLst>
                    <a:ext uri="{9D8B030D-6E8A-4147-A177-3AD203B41FA5}">
                      <a16:colId xmlns:a16="http://schemas.microsoft.com/office/drawing/2014/main" val="4025132939"/>
                    </a:ext>
                  </a:extLst>
                </a:gridCol>
                <a:gridCol w="2033803">
                  <a:extLst>
                    <a:ext uri="{9D8B030D-6E8A-4147-A177-3AD203B41FA5}">
                      <a16:colId xmlns:a16="http://schemas.microsoft.com/office/drawing/2014/main" val="3046955616"/>
                    </a:ext>
                  </a:extLst>
                </a:gridCol>
              </a:tblGrid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   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Average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Average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4113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57.62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2461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KNN(</a:t>
                      </a:r>
                      <a:r>
                        <a:rPr lang="en-US" dirty="0" err="1"/>
                        <a:t>nn</a:t>
                      </a:r>
                      <a:r>
                        <a:rPr lang="en-US" dirty="0"/>
                        <a:t>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72.92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68.92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40382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45.92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54.27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14487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Decision Tree(min sample=5,min split=10)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24.57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4228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Random Forest(380 estimators)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63.36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69.29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03457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SVM(Polynomial Kernal)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89.09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98162"/>
                  </a:ext>
                </a:extLst>
              </a:tr>
              <a:tr h="532739">
                <a:tc>
                  <a:txBody>
                    <a:bodyPr/>
                    <a:lstStyle/>
                    <a:p>
                      <a:r>
                        <a:rPr lang="en-US" dirty="0"/>
                        <a:t>SVM(RBF Kernal)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88.12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89.41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88.84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5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Graphical Representation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15F818-C1E5-1E7A-CEF9-3BD00D8A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16" y="1875606"/>
            <a:ext cx="5452196" cy="3252575"/>
          </a:xfrm>
          <a:solidFill>
            <a:schemeClr val="tx2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CCE83B-3936-F906-06A1-DBB82036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00" y="1875606"/>
            <a:ext cx="5452196" cy="3252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9581E-274A-D610-66C8-0A1846001DC6}"/>
              </a:ext>
            </a:extLst>
          </p:cNvPr>
          <p:cNvSpPr txBox="1"/>
          <p:nvPr/>
        </p:nvSpPr>
        <p:spPr>
          <a:xfrm>
            <a:off x="1480007" y="566897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Bangla </a:t>
            </a:r>
            <a:r>
              <a:rPr lang="en-US" sz="2000" b="1" dirty="0" err="1"/>
              <a:t>Lekha</a:t>
            </a:r>
            <a:r>
              <a:rPr lang="en-US" sz="2000" b="1" dirty="0"/>
              <a:t> Isolated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13038-D9D4-0C2E-3132-7AD7C6620C7C}"/>
              </a:ext>
            </a:extLst>
          </p:cNvPr>
          <p:cNvSpPr txBox="1"/>
          <p:nvPr/>
        </p:nvSpPr>
        <p:spPr>
          <a:xfrm>
            <a:off x="7814821" y="5668974"/>
            <a:ext cx="250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Our Primary Dataset</a:t>
            </a:r>
          </a:p>
        </p:txBody>
      </p:sp>
    </p:spTree>
    <p:extLst>
      <p:ext uri="{BB962C8B-B14F-4D97-AF65-F5344CB8AC3E}">
        <p14:creationId xmlns:p14="http://schemas.microsoft.com/office/powerpoint/2010/main" val="118820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Comparison with other’s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D08787-A59C-8579-915A-1CBFEA5ED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02" y="1733249"/>
            <a:ext cx="10888595" cy="430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5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0AD61-A279-A19B-11AF-47CC39F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9F2E-7E71-8990-C85D-F119CDC779CE}"/>
              </a:ext>
            </a:extLst>
          </p:cNvPr>
          <p:cNvSpPr txBox="1"/>
          <p:nvPr/>
        </p:nvSpPr>
        <p:spPr>
          <a:xfrm>
            <a:off x="1140643" y="405353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7743-CDFF-02F9-1563-6AC58CD92C91}"/>
              </a:ext>
            </a:extLst>
          </p:cNvPr>
          <p:cNvSpPr txBox="1"/>
          <p:nvPr/>
        </p:nvSpPr>
        <p:spPr>
          <a:xfrm>
            <a:off x="1310326" y="1442301"/>
            <a:ext cx="7897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Through this project we wanted to show the feasibility of using traditional ML models for handwritten character classification.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future work will consist of applying more feature extraction techniques and then to apply ML or deep learning techniques for classification to get better results.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0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D4A4A-3A51-5B31-15AD-32381FAFC68F}"/>
              </a:ext>
            </a:extLst>
          </p:cNvPr>
          <p:cNvSpPr txBox="1"/>
          <p:nvPr/>
        </p:nvSpPr>
        <p:spPr>
          <a:xfrm>
            <a:off x="1395167" y="1338606"/>
            <a:ext cx="8436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References:</a:t>
            </a:r>
          </a:p>
          <a:p>
            <a:endParaRPr lang="en-US" sz="2400" b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</a:rPr>
              <a:t>A Machine Learning Approach for Bengali Handwritten Vowel Character Recognition.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Universal Way to Collect and Process Handwritten Data for Any Language.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BornoNet</a:t>
            </a:r>
            <a:r>
              <a:rPr lang="en-US" sz="18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: Bangla Handwritten Characters Recognition Using Convolutional Neural Network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Ekush</a:t>
            </a:r>
            <a:r>
              <a:rPr lang="en-US" sz="18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: A Multipurpose and Multitype Comprehensive Database for Online Off-Line Bangla Handwritten Characters.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</a:rPr>
              <a:t> Two Decades of Bengali Handwritten Digit Recognition : A Survey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Bengali handwritten character recognition using modified syntactic method. 2005.</a:t>
            </a:r>
            <a:endParaRPr lang="en-US" b="1" dirty="0">
              <a:latin typeface="Aptos" panose="020B00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Handwritten </a:t>
            </a:r>
            <a:r>
              <a:rPr lang="en-US" b="1" dirty="0" err="1"/>
              <a:t>bangla</a:t>
            </a:r>
            <a:r>
              <a:rPr lang="en-US" b="1" dirty="0"/>
              <a:t> character recognition using neural network. International Journal of Advanced Research in Computer Science and Software Engineering, 2, 2012.</a:t>
            </a:r>
            <a:endParaRPr lang="en-US" sz="1800" b="1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6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076" y="2011680"/>
            <a:ext cx="3235468" cy="2843784"/>
          </a:xfrm>
        </p:spPr>
        <p:txBody>
          <a:bodyPr/>
          <a:lstStyle/>
          <a:p>
            <a:r>
              <a:rPr lang="en-US" dirty="0"/>
              <a:t>Dipankar Dey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3A1C"/>
                </a:solidFill>
                <a:effectLst/>
                <a:uLnTx/>
                <a:uFillTx/>
                <a:latin typeface="Gill Sans Nova Light" panose="020F0302020204030204" pitchFamily="34" charset="0"/>
                <a:ea typeface="+mn-ea"/>
                <a:hlinkClick r:id="rId2"/>
              </a:rPr>
              <a:t>dipankardey6297@gmail.com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A3A1C"/>
              </a:solidFill>
              <a:effectLst/>
              <a:uLnTx/>
              <a:uFillTx/>
              <a:latin typeface="Gill Sans Nova Light" panose="020F0302020204030204" pitchFamily="34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A3A1C"/>
                </a:solidFill>
                <a:effectLst/>
                <a:uLnTx/>
                <a:uFillTx/>
                <a:latin typeface="Gill Sans Nova Light" panose="020F0302020204030204" pitchFamily="34" charset="0"/>
                <a:ea typeface="+mn-ea"/>
              </a:rPr>
              <a:t>Saikat Kumar Ghosh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4A3A1C"/>
                </a:solidFill>
              </a:rPr>
              <a:t>saikatghosh2782001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3A1C"/>
                </a:solidFill>
                <a:effectLst/>
                <a:uLnTx/>
                <a:uFillTx/>
                <a:latin typeface="Gill Sans Nova Light" panose="020F0302020204030204" pitchFamily="34" charset="0"/>
                <a:ea typeface="+mn-ea"/>
              </a:rPr>
              <a:t>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0CFA-7A70-D5CA-36A8-2E66D437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589741"/>
          </a:xfrm>
        </p:spPr>
        <p:txBody>
          <a:bodyPr>
            <a:normAutofit fontScale="90000"/>
          </a:bodyPr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FDEF-D917-9A3B-FD94-199FEDBD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445" y="1979629"/>
            <a:ext cx="7772039" cy="3369611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Develop a model using ML techniques to classify handwritten Bengali characters.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Bengali Script Details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script consists of 11 vowels and 39 consonants, making up a total of 50 basic characters.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Approach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Utilize ML algorithms to identify handwritten characters.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7D64B-1DD8-C0CC-BEF6-242A74874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0CFA-7A70-D5CA-36A8-2E66D437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589741"/>
          </a:xfrm>
        </p:spPr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FDEF-D917-9A3B-FD94-199FEDBD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445" y="1979629"/>
            <a:ext cx="7772039" cy="3369611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Language Significance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Bengali's cultural heritage necessitates effective character recognition solutions.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Current Limitations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Recognition systems for Bengali lag behind than those available for other languages.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Variations in size, shape, and writing styles complicate recognition process.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7D64B-1DD8-C0CC-BEF6-242A74874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1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092-06D6-7A95-A9C0-F7D5C616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3CEE-299D-88E0-730E-A7AAD5B1F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99664"/>
              </p:ext>
            </p:extLst>
          </p:nvPr>
        </p:nvGraphicFramePr>
        <p:xfrm>
          <a:off x="838200" y="2771775"/>
          <a:ext cx="10515600" cy="369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28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Timeline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ontent Placeholder 9" descr="Timeline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092-06D6-7A95-A9C0-F7D5C616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277475" cy="1134618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3CEE-299D-88E0-730E-A7AAD5B1F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BED11-5AFB-B580-5DAD-CCEA61A0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7024"/>
            <a:ext cx="10515600" cy="35977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A Machine Learning Approach for Bengali Handwritten Vowel Character Recognition.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Universal Way to Collect and Process Handwritten Data for Any Language.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BornoNet</a:t>
            </a:r>
            <a:r>
              <a:rPr lang="en-US" sz="20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: Bangla Handwritten Characters Recognition Using Convolutional Neural Network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Ekush</a:t>
            </a:r>
            <a:r>
              <a:rPr lang="en-US" sz="20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: A Multipurpose and Multitype Comprehensive Database for Online Off-Line Bangla Handwritten Characters.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 Two Decades of Bengali Handwritten Digit Recognition : A Survey</a:t>
            </a:r>
            <a:endParaRPr lang="en-US" sz="200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82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CDD2-E493-F6C8-8CE5-68E9B7AE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00200"/>
            <a:ext cx="10972800" cy="4572000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1.Ekush Comprehensive Bengali Isolated Characters Dataset.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Contains </a:t>
            </a:r>
            <a:r>
              <a:rPr lang="en-IN" b="1" dirty="0"/>
              <a:t>149,456</a:t>
            </a:r>
            <a:r>
              <a:rPr lang="en-US" b="1" dirty="0"/>
              <a:t> primary Bengali Characters.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 Source: https://rabby.dev/ekush/#external</a:t>
            </a:r>
          </a:p>
          <a:p>
            <a:pPr marL="0" indent="0">
              <a:buNone/>
            </a:pPr>
            <a:r>
              <a:rPr lang="en-US" b="1" dirty="0"/>
              <a:t>2.BanglaLekha Isolated Dataset.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Contains some 86,458 primary Bengali Characters.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 Source: </a:t>
            </a:r>
            <a:r>
              <a:rPr lang="en-US" b="1" dirty="0">
                <a:hlinkClick r:id="rId2"/>
              </a:rPr>
              <a:t>https://data.mendeley.com/datasets/hf6sf8zrkc/2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3.Data Collected by us.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Contains 2500 primary Bengali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CDD2-E493-F6C8-8CE5-68E9B7AE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419475"/>
          </a:xfrm>
          <a:solidFill>
            <a:schemeClr val="tx2"/>
          </a:solidFill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1.For data collected from </a:t>
            </a:r>
            <a:r>
              <a:rPr lang="en-US" b="1" dirty="0" err="1">
                <a:solidFill>
                  <a:schemeClr val="tx1"/>
                </a:solidFill>
              </a:rPr>
              <a:t>Ekush</a:t>
            </a:r>
            <a:r>
              <a:rPr lang="en-US" b="1" dirty="0">
                <a:solidFill>
                  <a:schemeClr val="tx1"/>
                </a:solidFill>
              </a:rPr>
              <a:t> &amp; Bangla </a:t>
            </a:r>
            <a:r>
              <a:rPr lang="en-US" b="1" dirty="0" err="1">
                <a:solidFill>
                  <a:schemeClr val="tx1"/>
                </a:solidFill>
              </a:rPr>
              <a:t>Lekha</a:t>
            </a:r>
            <a:r>
              <a:rPr lang="en-US" b="1" dirty="0">
                <a:solidFill>
                  <a:schemeClr val="tx1"/>
                </a:solidFill>
              </a:rPr>
              <a:t> Isolated 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Removed extra characters other than the primary 50 characters from the dataset.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Manually removed the mistakes which were there in the dataset 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Used </a:t>
            </a:r>
            <a:r>
              <a:rPr lang="en-US" b="1" dirty="0" err="1">
                <a:solidFill>
                  <a:schemeClr val="tx1"/>
                </a:solidFill>
              </a:rPr>
              <a:t>dask</a:t>
            </a:r>
            <a:r>
              <a:rPr lang="en-US" b="1" dirty="0">
                <a:solidFill>
                  <a:schemeClr val="tx1"/>
                </a:solidFill>
              </a:rPr>
              <a:t> for multiprocessing of the images.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Resized the images in uniform 28x28 dimension.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Created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files to store the whole image dataset.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580-5DC9-AD6B-5C0D-0C8EF87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410825" cy="103505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CDD2-E493-F6C8-8CE5-68E9B7AEED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2.For Data Collected by Us: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We </a:t>
            </a:r>
            <a:r>
              <a:rPr lang="en-US" sz="2800" b="1" dirty="0">
                <a:solidFill>
                  <a:schemeClr val="tx1"/>
                </a:solidFill>
              </a:rPr>
              <a:t>prepared a form to collect the data.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Scanned all data forms.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Used Computer Vision techniques to extract the characters  from the </a:t>
            </a:r>
            <a:r>
              <a:rPr lang="en-US" b="1" dirty="0">
                <a:solidFill>
                  <a:schemeClr val="tx1"/>
                </a:solidFill>
              </a:rPr>
              <a:t>forms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Then we applied Otsu’s method to get the threshold and binarized the images.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Thereafter we used Gaussian filter for smoothing and inverted the image.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Stored the data into a </a:t>
            </a:r>
            <a:r>
              <a:rPr lang="en-US" sz="2800" b="1" dirty="0" err="1">
                <a:solidFill>
                  <a:schemeClr val="tx1"/>
                </a:solidFill>
              </a:rPr>
              <a:t>numpy</a:t>
            </a:r>
            <a:r>
              <a:rPr lang="en-US" sz="2800" b="1" dirty="0">
                <a:solidFill>
                  <a:schemeClr val="tx1"/>
                </a:solidFill>
              </a:rPr>
              <a:t> file.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95CE-9FD0-1B4C-8E4F-B6F03B510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{4A824344-97D4-40D5-A91F-67370C0F76DA}tf56410444_win32</Template>
  <TotalTime>752</TotalTime>
  <Words>977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Wingdings</vt:lpstr>
      <vt:lpstr>Office Theme</vt:lpstr>
      <vt:lpstr>   Members: Dipankar Dey   Saikat Kumar Ghosh       </vt:lpstr>
      <vt:lpstr>What?</vt:lpstr>
      <vt:lpstr>Why?</vt:lpstr>
      <vt:lpstr>HOW?</vt:lpstr>
      <vt:lpstr>Timeline </vt:lpstr>
      <vt:lpstr>Literature Review</vt:lpstr>
      <vt:lpstr>Data Collection</vt:lpstr>
      <vt:lpstr>Data Preprocessing</vt:lpstr>
      <vt:lpstr>Data Preprocessing</vt:lpstr>
      <vt:lpstr>PowerPoint Presentation</vt:lpstr>
      <vt:lpstr>PowerPoint Presentation</vt:lpstr>
      <vt:lpstr>Model Deployment</vt:lpstr>
      <vt:lpstr>Model Performance Details</vt:lpstr>
      <vt:lpstr>Model Performance Details</vt:lpstr>
      <vt:lpstr>Graphical Representation</vt:lpstr>
      <vt:lpstr>Comparison with other’s work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Saikat Ghosh</dc:creator>
  <cp:lastModifiedBy>Saikat Ghosh</cp:lastModifiedBy>
  <cp:revision>19</cp:revision>
  <dcterms:created xsi:type="dcterms:W3CDTF">2024-05-22T12:34:17Z</dcterms:created>
  <dcterms:modified xsi:type="dcterms:W3CDTF">2024-05-23T11:33:41Z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