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305" r:id="rId5"/>
    <p:sldId id="306" r:id="rId6"/>
    <p:sldId id="310" r:id="rId7"/>
    <p:sldId id="309" r:id="rId8"/>
    <p:sldId id="315" r:id="rId9"/>
    <p:sldId id="31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Saikat Ghosh" initials="SG" lastIdx="1" clrIdx="3">
    <p:extLst>
      <p:ext uri="{19B8F6BF-5375-455C-9EA6-DF929625EA0E}">
        <p15:presenceInfo xmlns:p15="http://schemas.microsoft.com/office/powerpoint/2012/main" userId="81fa123b5481a3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vList2" loCatId="list" qsTypeId="urn:microsoft.com/office/officeart/2005/8/quickstyle/3d4" qsCatId="3D" csTypeId="urn:microsoft.com/office/officeart/2005/8/colors/accent1_1" csCatId="accent1" phldr="1"/>
      <dgm:spPr/>
      <dgm:t>
        <a:bodyPr/>
        <a:lstStyle/>
        <a:p>
          <a:endParaRPr lang="en-US"/>
        </a:p>
      </dgm:t>
    </dgm:pt>
    <dgm:pt modelId="{8FE81FEC-2664-411F-AEB3-065F29F52751}">
      <dgm:prSet custT="1"/>
      <dgm:spPr/>
      <dgm:t>
        <a:bodyPr/>
        <a:lstStyle/>
        <a:p>
          <a:pPr rtl="0"/>
          <a:endParaRPr lang="en-US" sz="1600" b="0" i="0" dirty="0">
            <a:latin typeface="Gill Sans Nova Light" panose="020B0302020104020203" pitchFamily="34" charset="0"/>
            <a:cs typeface="Gill Sans Light" panose="020B0302020104020203" pitchFamily="34" charset="-79"/>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lstStyle/>
        <a:p>
          <a:pPr rtl="0"/>
          <a:r>
            <a:rPr lang="en-US" sz="2000" dirty="0">
              <a:latin typeface="Baskerville Old Face" panose="02020602080505020303" pitchFamily="18" charset="77"/>
              <a:ea typeface="Baskerville" panose="02020502070401020303" pitchFamily="18" charset="0"/>
            </a:rPr>
            <a:t>Literature Review</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lstStyle/>
        <a:p>
          <a:r>
            <a:rPr lang="en-US" sz="1600" b="0" i="0" dirty="0">
              <a:latin typeface="Gill Sans Nova Light" panose="020B0302020104020203" pitchFamily="34" charset="0"/>
              <a:cs typeface="Gill Sans Light" panose="020B0302020104020203" pitchFamily="34" charset="-79"/>
            </a:rPr>
            <a:t>Reading research papers and related works.</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lstStyle/>
        <a:p>
          <a:r>
            <a:rPr lang="en-US" sz="2000" dirty="0">
              <a:latin typeface="Baskerville Old Face" panose="02020602080505020303" pitchFamily="18" charset="77"/>
              <a:ea typeface="Baskerville" panose="02020502070401020303" pitchFamily="18" charset="0"/>
            </a:rPr>
            <a:t>Data Collection</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lstStyle/>
        <a:p>
          <a:r>
            <a:rPr lang="en-US" sz="1600" b="0" i="0" dirty="0">
              <a:latin typeface="Gill Sans Nova Light" panose="020B0302020104020203" pitchFamily="34" charset="0"/>
              <a:cs typeface="Gill Sans Light" panose="020B0302020104020203" pitchFamily="34" charset="-79"/>
            </a:rPr>
            <a:t>Collecting data for project from different sources.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lstStyle/>
        <a:p>
          <a:r>
            <a:rPr lang="en-US" sz="2000" dirty="0">
              <a:latin typeface="Baskerville Old Face" panose="02020602080505020303" pitchFamily="18" charset="77"/>
              <a:ea typeface="Baskerville" panose="02020502070401020303" pitchFamily="18" charset="0"/>
            </a:rPr>
            <a:t>Data Cleaning &amp; Preprocessing </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lstStyle/>
        <a:p>
          <a:r>
            <a:rPr lang="en-US" sz="1600" b="0" i="0" dirty="0">
              <a:latin typeface="Gill Sans Nova Light" panose="020B0302020104020203" pitchFamily="34" charset="0"/>
              <a:cs typeface="Gill Sans Light" panose="020B0302020104020203" pitchFamily="34" charset="-79"/>
            </a:rPr>
            <a:t>Removing noise and irrelevant information , and formatting for model input.</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lstStyle/>
        <a:p>
          <a:pPr rtl="0"/>
          <a:r>
            <a:rPr lang="en-US" sz="1600" b="0" i="0" dirty="0">
              <a:latin typeface="Gill Sans Nova Light" panose="020B0302020104020203" pitchFamily="34" charset="0"/>
              <a:cs typeface="Gill Sans Light" panose="020B0302020104020203" pitchFamily="34" charset="-79"/>
            </a:rPr>
            <a:t>Using various supervised classification algorithms and evaluating their effectiveness.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lstStyle/>
        <a:p>
          <a:r>
            <a:rPr lang="en-US" sz="2000" dirty="0">
              <a:latin typeface="Baskerville Old Face" panose="02020602080505020303" pitchFamily="18" charset="77"/>
              <a:ea typeface="Baskerville" panose="02020502070401020303" pitchFamily="18" charset="0"/>
            </a:rPr>
            <a:t>Preparation Of Project Report</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lstStyle/>
        <a:p>
          <a:r>
            <a:rPr lang="en-US" sz="2000" dirty="0">
              <a:latin typeface="Baskerville Old Face" panose="02020602080505020303" pitchFamily="18" charset="77"/>
              <a:ea typeface="Baskerville" panose="02020502070401020303" pitchFamily="18" charset="0"/>
            </a:rPr>
            <a:t>Applying ML Algorithms and Assessment of Performance</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AA4D1C17-26BA-48DC-9220-DE0170D96F67}" type="pres">
      <dgm:prSet presAssocID="{0DD8915E-DC14-41D6-9BB5-F49E1C265163}" presName="linear" presStyleCnt="0">
        <dgm:presLayoutVars>
          <dgm:animLvl val="lvl"/>
          <dgm:resizeHandles val="exact"/>
        </dgm:presLayoutVars>
      </dgm:prSet>
      <dgm:spPr/>
    </dgm:pt>
    <dgm:pt modelId="{08F8C0D8-E862-4D29-BB83-6F04B9A6C18D}" type="pres">
      <dgm:prSet presAssocID="{73D947E0-108F-4D20-A71E-3CF329F97212}" presName="parentText" presStyleLbl="node1" presStyleIdx="0" presStyleCnt="5">
        <dgm:presLayoutVars>
          <dgm:chMax val="0"/>
          <dgm:bulletEnabled val="1"/>
        </dgm:presLayoutVars>
      </dgm:prSet>
      <dgm:spPr/>
    </dgm:pt>
    <dgm:pt modelId="{171D9055-66DD-4998-AF2C-3F2F9BBD6C66}" type="pres">
      <dgm:prSet presAssocID="{73D947E0-108F-4D20-A71E-3CF329F97212}" presName="childText" presStyleLbl="revTx" presStyleIdx="0" presStyleCnt="5">
        <dgm:presLayoutVars>
          <dgm:bulletEnabled val="1"/>
        </dgm:presLayoutVars>
      </dgm:prSet>
      <dgm:spPr/>
    </dgm:pt>
    <dgm:pt modelId="{EDD98A22-04D6-4011-B3B0-D8B4501029E9}" type="pres">
      <dgm:prSet presAssocID="{B1AFA1AF-0FF8-45B3-A6D0-0E255A2F637D}" presName="parentText" presStyleLbl="node1" presStyleIdx="1" presStyleCnt="5">
        <dgm:presLayoutVars>
          <dgm:chMax val="0"/>
          <dgm:bulletEnabled val="1"/>
        </dgm:presLayoutVars>
      </dgm:prSet>
      <dgm:spPr/>
    </dgm:pt>
    <dgm:pt modelId="{530D716C-EE29-4622-A523-C4F744C46885}" type="pres">
      <dgm:prSet presAssocID="{B1AFA1AF-0FF8-45B3-A6D0-0E255A2F637D}" presName="childText" presStyleLbl="revTx" presStyleIdx="1" presStyleCnt="5">
        <dgm:presLayoutVars>
          <dgm:bulletEnabled val="1"/>
        </dgm:presLayoutVars>
      </dgm:prSet>
      <dgm:spPr/>
    </dgm:pt>
    <dgm:pt modelId="{67AE63E5-BB8A-406C-A5D0-496FBF52019B}" type="pres">
      <dgm:prSet presAssocID="{E9682B4F-0217-4B50-923E-C104AA24290F}" presName="parentText" presStyleLbl="node1" presStyleIdx="2" presStyleCnt="5">
        <dgm:presLayoutVars>
          <dgm:chMax val="0"/>
          <dgm:bulletEnabled val="1"/>
        </dgm:presLayoutVars>
      </dgm:prSet>
      <dgm:spPr/>
    </dgm:pt>
    <dgm:pt modelId="{F53B493E-33E6-464F-A4E4-0BA8C1CF1CB1}" type="pres">
      <dgm:prSet presAssocID="{E9682B4F-0217-4B50-923E-C104AA24290F}" presName="childText" presStyleLbl="revTx" presStyleIdx="2" presStyleCnt="5">
        <dgm:presLayoutVars>
          <dgm:bulletEnabled val="1"/>
        </dgm:presLayoutVars>
      </dgm:prSet>
      <dgm:spPr/>
    </dgm:pt>
    <dgm:pt modelId="{CE1330EF-C35C-48C6-A784-C6D1A98A8C4E}" type="pres">
      <dgm:prSet presAssocID="{4F85505A-81B6-4FDA-A144-900B71DAD946}" presName="parentText" presStyleLbl="node1" presStyleIdx="3" presStyleCnt="5">
        <dgm:presLayoutVars>
          <dgm:chMax val="0"/>
          <dgm:bulletEnabled val="1"/>
        </dgm:presLayoutVars>
      </dgm:prSet>
      <dgm:spPr/>
    </dgm:pt>
    <dgm:pt modelId="{A3BA2952-F8A6-408C-ADFF-4A75298D6D8F}" type="pres">
      <dgm:prSet presAssocID="{4F85505A-81B6-4FDA-A144-900B71DAD946}" presName="childText" presStyleLbl="revTx" presStyleIdx="3" presStyleCnt="5">
        <dgm:presLayoutVars>
          <dgm:bulletEnabled val="1"/>
        </dgm:presLayoutVars>
      </dgm:prSet>
      <dgm:spPr/>
    </dgm:pt>
    <dgm:pt modelId="{96718966-64A4-4F80-89CD-60B9C41F91C6}" type="pres">
      <dgm:prSet presAssocID="{A2322D3A-7AC2-4C5C-9D7E-EAB2313D47D4}" presName="parentText" presStyleLbl="node1" presStyleIdx="4" presStyleCnt="5">
        <dgm:presLayoutVars>
          <dgm:chMax val="0"/>
          <dgm:bulletEnabled val="1"/>
        </dgm:presLayoutVars>
      </dgm:prSet>
      <dgm:spPr/>
    </dgm:pt>
    <dgm:pt modelId="{05A8CA14-2767-4B70-B777-9F8861FAA3CF}" type="pres">
      <dgm:prSet presAssocID="{A2322D3A-7AC2-4C5C-9D7E-EAB2313D47D4}" presName="childText" presStyleLbl="revTx" presStyleIdx="4" presStyleCnt="5">
        <dgm:presLayoutVars>
          <dgm:bulletEnabled val="1"/>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1C4CD18-6C6A-427E-82D5-BE6FFB1B456E}" type="presOf" srcId="{0DD8915E-DC14-41D6-9BB5-F49E1C265163}" destId="{AA4D1C17-26BA-48DC-9220-DE0170D96F67}" srcOrd="0" destOrd="0" presId="urn:microsoft.com/office/officeart/2005/8/layout/vList2"/>
    <dgm:cxn modelId="{5A5BA622-5DEB-48B9-88D9-C1DE36C711E5}" srcId="{B1AFA1AF-0FF8-45B3-A6D0-0E255A2F637D}" destId="{50418D2B-9486-42DE-AFDD-1D31420040FF}" srcOrd="0" destOrd="0" parTransId="{D5A17F6B-93F5-442B-938A-0F38C281BE88}" sibTransId="{1D87A0A5-8024-4710-846B-D5BFAC785107}"/>
    <dgm:cxn modelId="{F384D22E-7585-4106-A2E6-138FFD236D47}" type="presOf" srcId="{30A490C8-22B4-4D68-875C-0F0DE2FF864D}" destId="{171D9055-66DD-4998-AF2C-3F2F9BBD6C66}" srcOrd="0" destOrd="0" presId="urn:microsoft.com/office/officeart/2005/8/layout/vList2"/>
    <dgm:cxn modelId="{711E093C-AD42-45A4-8D40-A2D39702062E}" srcId="{A2322D3A-7AC2-4C5C-9D7E-EAB2313D47D4}" destId="{8FE81FEC-2664-411F-AEB3-065F29F52751}" srcOrd="0" destOrd="0" parTransId="{BCBC007E-0269-421B-9C41-DE26D5C3A822}" sibTransId="{80230EB7-7230-4881-A631-309C07417378}"/>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2D633B56-E147-4EFC-B9EE-6C0413F329B0}" srcId="{0DD8915E-DC14-41D6-9BB5-F49E1C265163}" destId="{4F85505A-81B6-4FDA-A144-900B71DAD946}" srcOrd="3" destOrd="0" parTransId="{D9A96E25-7BBE-4DDD-8DDE-B4970D4340A8}" sibTransId="{68F74A88-49DC-44B1-BC0D-220A7B97601C}"/>
    <dgm:cxn modelId="{04FB5357-A240-46B0-A13D-63FEF3ED514E}" type="presOf" srcId="{50418D2B-9486-42DE-AFDD-1D31420040FF}" destId="{530D716C-EE29-4622-A523-C4F744C46885}" srcOrd="0" destOrd="0" presId="urn:microsoft.com/office/officeart/2005/8/layout/vList2"/>
    <dgm:cxn modelId="{AF055679-44B1-4260-B180-A3F0E3171ED7}" type="presOf" srcId="{73D947E0-108F-4D20-A71E-3CF329F97212}" destId="{08F8C0D8-E862-4D29-BB83-6F04B9A6C18D}" srcOrd="0" destOrd="0" presId="urn:microsoft.com/office/officeart/2005/8/layout/vList2"/>
    <dgm:cxn modelId="{6ED0BF98-C240-40C0-A6E9-A1064B2E0C38}" type="presOf" srcId="{A2322D3A-7AC2-4C5C-9D7E-EAB2313D47D4}" destId="{96718966-64A4-4F80-89CD-60B9C41F91C6}" srcOrd="0" destOrd="0" presId="urn:microsoft.com/office/officeart/2005/8/layout/vList2"/>
    <dgm:cxn modelId="{EBD4F4A7-B28C-477B-8084-6F5B2B94549C}" type="presOf" srcId="{FEB4A941-E9FA-4A86-A673-85FF34B35F20}" destId="{A3BA2952-F8A6-408C-ADFF-4A75298D6D8F}" srcOrd="0" destOrd="0" presId="urn:microsoft.com/office/officeart/2005/8/layout/vList2"/>
    <dgm:cxn modelId="{BB9CD0A8-B243-4B2D-BEDF-1BD8DC1527AE}" type="presOf" srcId="{4F85505A-81B6-4FDA-A144-900B71DAD946}" destId="{CE1330EF-C35C-48C6-A784-C6D1A98A8C4E}" srcOrd="0" destOrd="0" presId="urn:microsoft.com/office/officeart/2005/8/layout/vList2"/>
    <dgm:cxn modelId="{D2C84CBC-7462-4010-A23A-3E5185787E89}" type="presOf" srcId="{E9682B4F-0217-4B50-923E-C104AA24290F}" destId="{67AE63E5-BB8A-406C-A5D0-496FBF52019B}" srcOrd="0" destOrd="0" presId="urn:microsoft.com/office/officeart/2005/8/layout/vList2"/>
    <dgm:cxn modelId="{032075C3-BDD5-4EE3-B966-A5AD0163063D}" type="presOf" srcId="{8FE81FEC-2664-411F-AEB3-065F29F52751}" destId="{05A8CA14-2767-4B70-B777-9F8861FAA3CF}" srcOrd="0" destOrd="0" presId="urn:microsoft.com/office/officeart/2005/8/layout/vList2"/>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94A4BD9-9346-478C-B428-227F4EA22E91}" type="presOf" srcId="{B1AFA1AF-0FF8-45B3-A6D0-0E255A2F637D}" destId="{EDD98A22-04D6-4011-B3B0-D8B4501029E9}" srcOrd="0" destOrd="0" presId="urn:microsoft.com/office/officeart/2005/8/layout/vList2"/>
    <dgm:cxn modelId="{0C171BEF-402C-4D39-A865-BBB405DF707C}" type="presOf" srcId="{0EC0C300-11E4-45CF-8418-973585107209}" destId="{F53B493E-33E6-464F-A4E4-0BA8C1CF1CB1}" srcOrd="0" destOrd="0" presId="urn:microsoft.com/office/officeart/2005/8/layout/vList2"/>
    <dgm:cxn modelId="{4109241F-C073-40F0-BA34-276B223FBDF4}" type="presParOf" srcId="{AA4D1C17-26BA-48DC-9220-DE0170D96F67}" destId="{08F8C0D8-E862-4D29-BB83-6F04B9A6C18D}" srcOrd="0" destOrd="0" presId="urn:microsoft.com/office/officeart/2005/8/layout/vList2"/>
    <dgm:cxn modelId="{18F81300-67CF-4DB5-ADAE-29F50A0140EA}" type="presParOf" srcId="{AA4D1C17-26BA-48DC-9220-DE0170D96F67}" destId="{171D9055-66DD-4998-AF2C-3F2F9BBD6C66}" srcOrd="1" destOrd="0" presId="urn:microsoft.com/office/officeart/2005/8/layout/vList2"/>
    <dgm:cxn modelId="{3DC5F7D5-0166-4955-B446-3EDA1DF293E0}" type="presParOf" srcId="{AA4D1C17-26BA-48DC-9220-DE0170D96F67}" destId="{EDD98A22-04D6-4011-B3B0-D8B4501029E9}" srcOrd="2" destOrd="0" presId="urn:microsoft.com/office/officeart/2005/8/layout/vList2"/>
    <dgm:cxn modelId="{266DC696-1970-4848-92B3-A53B8A8F9769}" type="presParOf" srcId="{AA4D1C17-26BA-48DC-9220-DE0170D96F67}" destId="{530D716C-EE29-4622-A523-C4F744C46885}" srcOrd="3" destOrd="0" presId="urn:microsoft.com/office/officeart/2005/8/layout/vList2"/>
    <dgm:cxn modelId="{5DA00F11-E4B7-4645-AB77-7363678EC11D}" type="presParOf" srcId="{AA4D1C17-26BA-48DC-9220-DE0170D96F67}" destId="{67AE63E5-BB8A-406C-A5D0-496FBF52019B}" srcOrd="4" destOrd="0" presId="urn:microsoft.com/office/officeart/2005/8/layout/vList2"/>
    <dgm:cxn modelId="{EF0D2FE1-D0CC-4E97-A4A6-AD40107C5ECC}" type="presParOf" srcId="{AA4D1C17-26BA-48DC-9220-DE0170D96F67}" destId="{F53B493E-33E6-464F-A4E4-0BA8C1CF1CB1}" srcOrd="5" destOrd="0" presId="urn:microsoft.com/office/officeart/2005/8/layout/vList2"/>
    <dgm:cxn modelId="{FE5CA2D9-3961-4454-94BD-FCB024DC242B}" type="presParOf" srcId="{AA4D1C17-26BA-48DC-9220-DE0170D96F67}" destId="{CE1330EF-C35C-48C6-A784-C6D1A98A8C4E}" srcOrd="6" destOrd="0" presId="urn:microsoft.com/office/officeart/2005/8/layout/vList2"/>
    <dgm:cxn modelId="{E87BDA4D-F89D-40E3-8F15-1C5F3A79FCE9}" type="presParOf" srcId="{AA4D1C17-26BA-48DC-9220-DE0170D96F67}" destId="{A3BA2952-F8A6-408C-ADFF-4A75298D6D8F}" srcOrd="7" destOrd="0" presId="urn:microsoft.com/office/officeart/2005/8/layout/vList2"/>
    <dgm:cxn modelId="{566FEA45-8CBA-41F0-ABFB-12070200FC93}" type="presParOf" srcId="{AA4D1C17-26BA-48DC-9220-DE0170D96F67}" destId="{96718966-64A4-4F80-89CD-60B9C41F91C6}" srcOrd="8" destOrd="0" presId="urn:microsoft.com/office/officeart/2005/8/layout/vList2"/>
    <dgm:cxn modelId="{4AD672FA-E6D6-4108-80A3-5BD1E32C0865}" type="presParOf" srcId="{AA4D1C17-26BA-48DC-9220-DE0170D96F67}" destId="{05A8CA14-2767-4B70-B777-9F8861FAA3CF}"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Project Report Preparation</a:t>
          </a: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Feb 24</a:t>
          </a:r>
          <a:r>
            <a:rPr lang="en-US" b="0" baseline="30000" dirty="0">
              <a:solidFill>
                <a:schemeClr val="accent3"/>
              </a:solidFill>
              <a:latin typeface="Baskerville Old Face" panose="02020602080505020303" pitchFamily="18" charset="77"/>
              <a:ea typeface="Baskerville" panose="02020502070401020303" pitchFamily="18" charset="0"/>
            </a:rPr>
            <a:t>th</a:t>
          </a:r>
          <a:r>
            <a:rPr lang="en-US" b="0" dirty="0">
              <a:solidFill>
                <a:schemeClr val="accent3"/>
              </a:solidFill>
              <a:latin typeface="Baskerville Old Face" panose="02020602080505020303" pitchFamily="18" charset="77"/>
              <a:ea typeface="Baskerville" panose="02020502070401020303" pitchFamily="18" charset="0"/>
            </a:rPr>
            <a:t>-March 4</a:t>
          </a:r>
          <a:r>
            <a:rPr lang="en-US" b="0" baseline="30000" dirty="0">
              <a:solidFill>
                <a:schemeClr val="accent3"/>
              </a:solidFill>
              <a:latin typeface="Baskerville Old Face" panose="02020602080505020303" pitchFamily="18" charset="77"/>
              <a:ea typeface="Baskerville" panose="02020502070401020303" pitchFamily="18" charset="0"/>
            </a:rPr>
            <a:t>th</a:t>
          </a:r>
          <a:r>
            <a:rPr lang="en-US" b="0" dirty="0">
              <a:solidFill>
                <a:schemeClr val="accent3"/>
              </a:solidFill>
              <a:latin typeface="Baskerville Old Face" panose="02020602080505020303" pitchFamily="18" charset="77"/>
              <a:ea typeface="Baskerville" panose="02020502070401020303" pitchFamily="18" charset="0"/>
            </a:rPr>
            <a:t> </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Literature Review</a:t>
          </a: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March 13</a:t>
          </a:r>
          <a:r>
            <a:rPr lang="en-US" b="0" baseline="30000" dirty="0">
              <a:solidFill>
                <a:schemeClr val="accent3"/>
              </a:solidFill>
              <a:latin typeface="Baskerville Old Face" panose="02020602080505020303" pitchFamily="18" charset="77"/>
              <a:ea typeface="Baskerville" panose="02020502070401020303" pitchFamily="18" charset="0"/>
            </a:rPr>
            <a:t>th</a:t>
          </a:r>
          <a:r>
            <a:rPr lang="en-US" b="0" dirty="0">
              <a:solidFill>
                <a:schemeClr val="accent3"/>
              </a:solidFill>
              <a:latin typeface="Baskerville Old Face" panose="02020602080505020303" pitchFamily="18" charset="77"/>
              <a:ea typeface="Baskerville" panose="02020502070401020303" pitchFamily="18" charset="0"/>
            </a:rPr>
            <a:t> -20</a:t>
          </a:r>
          <a:r>
            <a:rPr lang="en-US" b="0" baseline="30000" dirty="0">
              <a:solidFill>
                <a:schemeClr val="accent3"/>
              </a:solidFill>
              <a:latin typeface="Baskerville Old Face" panose="02020602080505020303" pitchFamily="18" charset="77"/>
              <a:ea typeface="Baskerville" panose="02020502070401020303" pitchFamily="18" charset="0"/>
            </a:rPr>
            <a:t>th</a:t>
          </a:r>
          <a:r>
            <a:rPr lang="en-US" b="0" dirty="0">
              <a:solidFill>
                <a:schemeClr val="accent3"/>
              </a:solidFill>
              <a:latin typeface="Baskerville Old Face" panose="02020602080505020303" pitchFamily="18" charset="77"/>
              <a:ea typeface="Baskerville" panose="02020502070401020303" pitchFamily="18" charset="0"/>
            </a:rPr>
            <a:t> </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8BAB5E6F-A65E-41DB-A296-0818B0E49F7C}">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March 30</a:t>
          </a:r>
          <a:r>
            <a:rPr lang="en-US" b="0" baseline="30000" dirty="0">
              <a:solidFill>
                <a:schemeClr val="accent3"/>
              </a:solidFill>
              <a:latin typeface="Baskerville Old Face" panose="02020602080505020303" pitchFamily="18" charset="77"/>
              <a:ea typeface="Baskerville" panose="02020502070401020303" pitchFamily="18" charset="0"/>
            </a:rPr>
            <a:t>th</a:t>
          </a:r>
          <a:r>
            <a:rPr lang="en-US" b="0" dirty="0">
              <a:solidFill>
                <a:schemeClr val="accent3"/>
              </a:solidFill>
              <a:latin typeface="Baskerville Old Face" panose="02020602080505020303" pitchFamily="18" charset="77"/>
              <a:ea typeface="Baskerville" panose="02020502070401020303" pitchFamily="18" charset="0"/>
            </a:rPr>
            <a:t> –April 25</a:t>
          </a:r>
          <a:r>
            <a:rPr lang="en-US" b="0" baseline="30000" dirty="0">
              <a:solidFill>
                <a:schemeClr val="accent3"/>
              </a:solidFill>
              <a:latin typeface="Baskerville Old Face" panose="02020602080505020303" pitchFamily="18" charset="77"/>
              <a:ea typeface="Baskerville" panose="02020502070401020303" pitchFamily="18" charset="0"/>
            </a:rPr>
            <a:t>th</a:t>
          </a:r>
          <a:r>
            <a:rPr lang="en-US" b="0" dirty="0">
              <a:solidFill>
                <a:schemeClr val="accent3"/>
              </a:solidFill>
              <a:latin typeface="Baskerville Old Face" panose="02020602080505020303" pitchFamily="18" charset="77"/>
              <a:ea typeface="Baskerville" panose="02020502070401020303" pitchFamily="18" charset="0"/>
            </a:rPr>
            <a:t> </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8B9AF88A-E1F7-4D3A-905F-87228D6A8655}">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April 25</a:t>
          </a:r>
          <a:r>
            <a:rPr lang="en-US" b="0" baseline="30000" dirty="0">
              <a:solidFill>
                <a:schemeClr val="accent3"/>
              </a:solidFill>
              <a:latin typeface="Baskerville Old Face" panose="02020602080505020303" pitchFamily="18" charset="77"/>
              <a:ea typeface="Baskerville" panose="02020502070401020303" pitchFamily="18" charset="0"/>
            </a:rPr>
            <a:t>th</a:t>
          </a:r>
          <a:r>
            <a:rPr lang="en-US" b="0" dirty="0">
              <a:solidFill>
                <a:schemeClr val="accent3"/>
              </a:solidFill>
              <a:latin typeface="Baskerville Old Face" panose="02020602080505020303" pitchFamily="18" charset="77"/>
              <a:ea typeface="Baskerville" panose="02020502070401020303" pitchFamily="18" charset="0"/>
            </a:rPr>
            <a:t> –May 1</a:t>
          </a:r>
          <a:r>
            <a:rPr lang="en-US" b="0" baseline="30000" dirty="0">
              <a:solidFill>
                <a:schemeClr val="accent3"/>
              </a:solidFill>
              <a:latin typeface="Baskerville Old Face" panose="02020602080505020303" pitchFamily="18" charset="77"/>
              <a:ea typeface="Baskerville" panose="02020502070401020303" pitchFamily="18" charset="0"/>
            </a:rPr>
            <a:t>st</a:t>
          </a:r>
          <a:r>
            <a:rPr lang="en-US" b="0" dirty="0">
              <a:solidFill>
                <a:schemeClr val="accent3"/>
              </a:solidFill>
              <a:latin typeface="Baskerville Old Face" panose="02020602080505020303" pitchFamily="18" charset="77"/>
              <a:ea typeface="Baskerville" panose="02020502070401020303" pitchFamily="18" charset="0"/>
            </a:rPr>
            <a:t> </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332BC85C-1CF3-4F8F-ACB7-5B6D53744AE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Applying ML Algorithms and Assessing the Performance</a:t>
          </a:r>
        </a:p>
      </dgm:t>
    </dgm:pt>
    <dgm:pt modelId="{8D1CC686-B05C-4470-A959-236CC9C8BB70}" type="sibTrans" cxnId="{2617C475-F537-46A6-ADE1-4EB764853601}">
      <dgm:prSet/>
      <dgm:spPr/>
      <dgm:t>
        <a:bodyPr/>
        <a:lstStyle/>
        <a:p>
          <a:endParaRPr lang="en-US"/>
        </a:p>
      </dgm:t>
    </dgm:pt>
    <dgm:pt modelId="{99F218FD-90FE-450E-A368-B3E3677E74E8}" type="parTrans" cxnId="{2617C475-F537-46A6-ADE1-4EB764853601}">
      <dgm:prSet/>
      <dgm:spPr/>
      <dgm:t>
        <a:bodyPr/>
        <a:lstStyle/>
        <a:p>
          <a:endParaRPr lang="en-US"/>
        </a:p>
      </dgm:t>
    </dgm:pt>
    <dgm:pt modelId="{EFEB4D61-3A9C-4140-977F-3C3F5C9EE9D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Data Cleaning and Preprocessing</a:t>
          </a:r>
        </a:p>
      </dgm:t>
    </dgm:pt>
    <dgm:pt modelId="{0ECC32B6-1E7C-4AA4-9DBF-D69B7C5E64A9}" type="sibTrans" cxnId="{1B32EF2C-9DB5-4504-A9DA-B4956CC00208}">
      <dgm:prSet/>
      <dgm:spPr/>
      <dgm:t>
        <a:bodyPr/>
        <a:lstStyle/>
        <a:p>
          <a:endParaRPr lang="en-US"/>
        </a:p>
      </dgm:t>
    </dgm:pt>
    <dgm:pt modelId="{57D352E4-0431-4F68-B8F1-61BFA34799AA}" type="parTrans" cxnId="{1B32EF2C-9DB5-4504-A9DA-B4956CC00208}">
      <dgm:prSet/>
      <dgm:spPr/>
      <dgm:t>
        <a:bodyPr/>
        <a:lstStyle/>
        <a:p>
          <a:endParaRPr lang="en-US"/>
        </a:p>
      </dgm:t>
    </dgm:pt>
    <dgm:pt modelId="{579089A8-5362-4BA4-9163-D19228C1808F}">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Data Collection </a:t>
          </a:r>
        </a:p>
      </dgm:t>
    </dgm:pt>
    <dgm:pt modelId="{1C5328B1-AC18-4CF7-A034-BB0592F4A2A1}" type="sibTrans" cxnId="{4876CF51-F110-4E25-8FD4-08D25B4B0AB8}">
      <dgm:prSet/>
      <dgm:spPr/>
      <dgm:t>
        <a:bodyPr/>
        <a:lstStyle/>
        <a:p>
          <a:endParaRPr lang="en-US"/>
        </a:p>
      </dgm:t>
    </dgm:pt>
    <dgm:pt modelId="{FB2DEB6E-B29F-4E51-960A-23ECC62EBF38}" type="parTrans" cxnId="{4876CF51-F110-4E25-8FD4-08D25B4B0AB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March 20</a:t>
          </a:r>
          <a:r>
            <a:rPr lang="en-US" b="0" baseline="30000" dirty="0">
              <a:solidFill>
                <a:schemeClr val="accent3"/>
              </a:solidFill>
              <a:latin typeface="Baskerville Old Face" panose="02020602080505020303" pitchFamily="18" charset="77"/>
              <a:ea typeface="Baskerville" panose="02020502070401020303" pitchFamily="18" charset="0"/>
            </a:rPr>
            <a:t>th</a:t>
          </a:r>
          <a:r>
            <a:rPr lang="en-US" b="0" dirty="0">
              <a:solidFill>
                <a:schemeClr val="accent3"/>
              </a:solidFill>
              <a:latin typeface="Baskerville Old Face" panose="02020602080505020303" pitchFamily="18" charset="77"/>
              <a:ea typeface="Baskerville" panose="02020502070401020303" pitchFamily="18" charset="0"/>
            </a:rPr>
            <a:t> -30</a:t>
          </a:r>
          <a:r>
            <a:rPr lang="en-US" b="0" baseline="30000" dirty="0">
              <a:solidFill>
                <a:schemeClr val="accent3"/>
              </a:solidFill>
              <a:latin typeface="Baskerville Old Face" panose="02020602080505020303" pitchFamily="18" charset="77"/>
              <a:ea typeface="Baskerville" panose="02020502070401020303" pitchFamily="18" charset="0"/>
            </a:rPr>
            <a:t>th</a:t>
          </a:r>
          <a:r>
            <a:rPr lang="en-US" b="0" dirty="0">
              <a:solidFill>
                <a:schemeClr val="accent3"/>
              </a:solidFill>
              <a:latin typeface="Baskerville Old Face" panose="02020602080505020303" pitchFamily="18" charset="77"/>
              <a:ea typeface="Baskerville" panose="02020502070401020303" pitchFamily="18" charset="0"/>
            </a:rPr>
            <a:t> </a:t>
          </a:r>
        </a:p>
      </dgm:t>
    </dgm:pt>
    <dgm:pt modelId="{8C8A9736-03DA-4B1C-A590-10B4AD89452B}" type="sibTrans" cxnId="{0D51BD2E-4619-469B-B233-EBAC3D4D0BA6}">
      <dgm:prSet/>
      <dgm:spPr/>
      <dgm:t>
        <a:bodyPr/>
        <a:lstStyle/>
        <a:p>
          <a:endParaRPr lang="en-US"/>
        </a:p>
      </dgm:t>
    </dgm:pt>
    <dgm:pt modelId="{F47063EE-4B58-4EDE-A4F2-A4BD81B82F21}" type="parTrans" cxnId="{0D51BD2E-4619-469B-B233-EBAC3D4D0BA6}">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8C0D8-E862-4D29-BB83-6F04B9A6C18D}">
      <dsp:nvSpPr>
        <dsp:cNvPr id="0" name=""/>
        <dsp:cNvSpPr/>
      </dsp:nvSpPr>
      <dsp:spPr>
        <a:xfrm>
          <a:off x="0" y="1286"/>
          <a:ext cx="10515600" cy="45611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Literature Review</a:t>
          </a:r>
        </a:p>
      </dsp:txBody>
      <dsp:txXfrm>
        <a:off x="22266" y="23552"/>
        <a:ext cx="10471068" cy="411585"/>
      </dsp:txXfrm>
    </dsp:sp>
    <dsp:sp modelId="{171D9055-66DD-4998-AF2C-3F2F9BBD6C66}">
      <dsp:nvSpPr>
        <dsp:cNvPr id="0" name=""/>
        <dsp:cNvSpPr/>
      </dsp:nvSpPr>
      <dsp:spPr>
        <a:xfrm>
          <a:off x="0" y="457404"/>
          <a:ext cx="10515600" cy="277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latin typeface="Gill Sans Nova Light" panose="020B0302020104020203" pitchFamily="34" charset="0"/>
              <a:cs typeface="Gill Sans Light" panose="020B0302020104020203" pitchFamily="34" charset="-79"/>
            </a:rPr>
            <a:t>Reading research papers and related works.</a:t>
          </a:r>
        </a:p>
      </dsp:txBody>
      <dsp:txXfrm>
        <a:off x="0" y="457404"/>
        <a:ext cx="10515600" cy="277398"/>
      </dsp:txXfrm>
    </dsp:sp>
    <dsp:sp modelId="{EDD98A22-04D6-4011-B3B0-D8B4501029E9}">
      <dsp:nvSpPr>
        <dsp:cNvPr id="0" name=""/>
        <dsp:cNvSpPr/>
      </dsp:nvSpPr>
      <dsp:spPr>
        <a:xfrm>
          <a:off x="0" y="734802"/>
          <a:ext cx="10515600" cy="45611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Data Collection</a:t>
          </a:r>
        </a:p>
      </dsp:txBody>
      <dsp:txXfrm>
        <a:off x="22266" y="757068"/>
        <a:ext cx="10471068" cy="411585"/>
      </dsp:txXfrm>
    </dsp:sp>
    <dsp:sp modelId="{530D716C-EE29-4622-A523-C4F744C46885}">
      <dsp:nvSpPr>
        <dsp:cNvPr id="0" name=""/>
        <dsp:cNvSpPr/>
      </dsp:nvSpPr>
      <dsp:spPr>
        <a:xfrm>
          <a:off x="0" y="1190919"/>
          <a:ext cx="10515600" cy="277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latin typeface="Gill Sans Nova Light" panose="020B0302020104020203" pitchFamily="34" charset="0"/>
              <a:cs typeface="Gill Sans Light" panose="020B0302020104020203" pitchFamily="34" charset="-79"/>
            </a:rPr>
            <a:t>Collecting data for project from different sources.</a:t>
          </a:r>
        </a:p>
      </dsp:txBody>
      <dsp:txXfrm>
        <a:off x="0" y="1190919"/>
        <a:ext cx="10515600" cy="277398"/>
      </dsp:txXfrm>
    </dsp:sp>
    <dsp:sp modelId="{67AE63E5-BB8A-406C-A5D0-496FBF52019B}">
      <dsp:nvSpPr>
        <dsp:cNvPr id="0" name=""/>
        <dsp:cNvSpPr/>
      </dsp:nvSpPr>
      <dsp:spPr>
        <a:xfrm>
          <a:off x="0" y="1468317"/>
          <a:ext cx="10515600" cy="45611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Data Cleaning &amp; Preprocessing </a:t>
          </a:r>
        </a:p>
      </dsp:txBody>
      <dsp:txXfrm>
        <a:off x="22266" y="1490583"/>
        <a:ext cx="10471068" cy="411585"/>
      </dsp:txXfrm>
    </dsp:sp>
    <dsp:sp modelId="{F53B493E-33E6-464F-A4E4-0BA8C1CF1CB1}">
      <dsp:nvSpPr>
        <dsp:cNvPr id="0" name=""/>
        <dsp:cNvSpPr/>
      </dsp:nvSpPr>
      <dsp:spPr>
        <a:xfrm>
          <a:off x="0" y="1924434"/>
          <a:ext cx="10515600" cy="277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latin typeface="Gill Sans Nova Light" panose="020B0302020104020203" pitchFamily="34" charset="0"/>
              <a:cs typeface="Gill Sans Light" panose="020B0302020104020203" pitchFamily="34" charset="-79"/>
            </a:rPr>
            <a:t>Removing noise and irrelevant information , and formatting for model input.</a:t>
          </a:r>
        </a:p>
      </dsp:txBody>
      <dsp:txXfrm>
        <a:off x="0" y="1924434"/>
        <a:ext cx="10515600" cy="277398"/>
      </dsp:txXfrm>
    </dsp:sp>
    <dsp:sp modelId="{CE1330EF-C35C-48C6-A784-C6D1A98A8C4E}">
      <dsp:nvSpPr>
        <dsp:cNvPr id="0" name=""/>
        <dsp:cNvSpPr/>
      </dsp:nvSpPr>
      <dsp:spPr>
        <a:xfrm>
          <a:off x="0" y="2201832"/>
          <a:ext cx="10515600" cy="45611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Applying ML Algorithms and Assessment of Performance</a:t>
          </a:r>
        </a:p>
      </dsp:txBody>
      <dsp:txXfrm>
        <a:off x="22266" y="2224098"/>
        <a:ext cx="10471068" cy="411585"/>
      </dsp:txXfrm>
    </dsp:sp>
    <dsp:sp modelId="{A3BA2952-F8A6-408C-ADFF-4A75298D6D8F}">
      <dsp:nvSpPr>
        <dsp:cNvPr id="0" name=""/>
        <dsp:cNvSpPr/>
      </dsp:nvSpPr>
      <dsp:spPr>
        <a:xfrm>
          <a:off x="0" y="2657950"/>
          <a:ext cx="10515600" cy="277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i="0" kern="1200" dirty="0">
              <a:latin typeface="Gill Sans Nova Light" panose="020B0302020104020203" pitchFamily="34" charset="0"/>
              <a:cs typeface="Gill Sans Light" panose="020B0302020104020203" pitchFamily="34" charset="-79"/>
            </a:rPr>
            <a:t>Using various supervised classification algorithms and evaluating their effectiveness.</a:t>
          </a:r>
        </a:p>
      </dsp:txBody>
      <dsp:txXfrm>
        <a:off x="0" y="2657950"/>
        <a:ext cx="10515600" cy="277398"/>
      </dsp:txXfrm>
    </dsp:sp>
    <dsp:sp modelId="{96718966-64A4-4F80-89CD-60B9C41F91C6}">
      <dsp:nvSpPr>
        <dsp:cNvPr id="0" name=""/>
        <dsp:cNvSpPr/>
      </dsp:nvSpPr>
      <dsp:spPr>
        <a:xfrm>
          <a:off x="0" y="2935348"/>
          <a:ext cx="10515600" cy="45611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Preparation Of Project Report</a:t>
          </a:r>
        </a:p>
      </dsp:txBody>
      <dsp:txXfrm>
        <a:off x="22266" y="2957614"/>
        <a:ext cx="10471068" cy="411585"/>
      </dsp:txXfrm>
    </dsp:sp>
    <dsp:sp modelId="{05A8CA14-2767-4B70-B777-9F8861FAA3CF}">
      <dsp:nvSpPr>
        <dsp:cNvPr id="0" name=""/>
        <dsp:cNvSpPr/>
      </dsp:nvSpPr>
      <dsp:spPr>
        <a:xfrm>
          <a:off x="0" y="3391465"/>
          <a:ext cx="10515600" cy="80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711200" rtl="0">
            <a:lnSpc>
              <a:spcPct val="90000"/>
            </a:lnSpc>
            <a:spcBef>
              <a:spcPct val="0"/>
            </a:spcBef>
            <a:spcAft>
              <a:spcPct val="20000"/>
            </a:spcAft>
            <a:buChar char="•"/>
          </a:pPr>
          <a:endParaRPr lang="en-US" sz="1600" b="0" i="0" kern="1200" dirty="0">
            <a:latin typeface="Gill Sans Nova Light" panose="020B0302020104020203" pitchFamily="34" charset="0"/>
            <a:cs typeface="Gill Sans Light" panose="020B0302020104020203" pitchFamily="34" charset="-79"/>
          </a:endParaRPr>
        </a:p>
      </dsp:txBody>
      <dsp:txXfrm>
        <a:off x="0" y="3391465"/>
        <a:ext cx="10515600" cy="80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Literature Review</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Feb 24</a:t>
          </a:r>
          <a:r>
            <a:rPr lang="en-US" sz="2000" b="0" kern="1200" baseline="30000" dirty="0">
              <a:solidFill>
                <a:schemeClr val="accent3"/>
              </a:solidFill>
              <a:latin typeface="Baskerville Old Face" panose="02020602080505020303" pitchFamily="18" charset="77"/>
              <a:ea typeface="Baskerville" panose="02020502070401020303" pitchFamily="18" charset="0"/>
            </a:rPr>
            <a:t>th</a:t>
          </a:r>
          <a:r>
            <a:rPr lang="en-US" sz="2000" b="0" kern="1200" dirty="0">
              <a:solidFill>
                <a:schemeClr val="accent3"/>
              </a:solidFill>
              <a:latin typeface="Baskerville Old Face" panose="02020602080505020303" pitchFamily="18" charset="77"/>
              <a:ea typeface="Baskerville" panose="02020502070401020303" pitchFamily="18" charset="0"/>
            </a:rPr>
            <a:t>-March 4</a:t>
          </a:r>
          <a:r>
            <a:rPr lang="en-US" sz="2000" b="0" kern="1200" baseline="30000" dirty="0">
              <a:solidFill>
                <a:schemeClr val="accent3"/>
              </a:solidFill>
              <a:latin typeface="Baskerville Old Face" panose="02020602080505020303" pitchFamily="18" charset="77"/>
              <a:ea typeface="Baskerville" panose="02020502070401020303" pitchFamily="18" charset="0"/>
            </a:rPr>
            <a:t>th</a:t>
          </a:r>
          <a:r>
            <a:rPr lang="en-US" sz="2000" b="0" kern="1200" dirty="0">
              <a:solidFill>
                <a:schemeClr val="accent3"/>
              </a:solidFill>
              <a:latin typeface="Baskerville Old Face" panose="02020602080505020303" pitchFamily="18" charset="77"/>
              <a:ea typeface="Baskerville" panose="02020502070401020303" pitchFamily="18" charset="0"/>
            </a:rPr>
            <a:t> </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Data Collection </a:t>
          </a: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March 13</a:t>
          </a:r>
          <a:r>
            <a:rPr lang="en-US" sz="2000" b="0" kern="1200" baseline="30000" dirty="0">
              <a:solidFill>
                <a:schemeClr val="accent3"/>
              </a:solidFill>
              <a:latin typeface="Baskerville Old Face" panose="02020602080505020303" pitchFamily="18" charset="77"/>
              <a:ea typeface="Baskerville" panose="02020502070401020303" pitchFamily="18" charset="0"/>
            </a:rPr>
            <a:t>th</a:t>
          </a:r>
          <a:r>
            <a:rPr lang="en-US" sz="2000" b="0" kern="1200" dirty="0">
              <a:solidFill>
                <a:schemeClr val="accent3"/>
              </a:solidFill>
              <a:latin typeface="Baskerville Old Face" panose="02020602080505020303" pitchFamily="18" charset="77"/>
              <a:ea typeface="Baskerville" panose="02020502070401020303" pitchFamily="18" charset="0"/>
            </a:rPr>
            <a:t> -20</a:t>
          </a:r>
          <a:r>
            <a:rPr lang="en-US" sz="2000" b="0" kern="1200" baseline="30000" dirty="0">
              <a:solidFill>
                <a:schemeClr val="accent3"/>
              </a:solidFill>
              <a:latin typeface="Baskerville Old Face" panose="02020602080505020303" pitchFamily="18" charset="77"/>
              <a:ea typeface="Baskerville" panose="02020502070401020303" pitchFamily="18" charset="0"/>
            </a:rPr>
            <a:t>th</a:t>
          </a:r>
          <a:r>
            <a:rPr lang="en-US" sz="2000" b="0" kern="1200" dirty="0">
              <a:solidFill>
                <a:schemeClr val="accent3"/>
              </a:solidFill>
              <a:latin typeface="Baskerville Old Face" panose="02020602080505020303" pitchFamily="18" charset="77"/>
              <a:ea typeface="Baskerville" panose="02020502070401020303" pitchFamily="18" charset="0"/>
            </a:rPr>
            <a:t> </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Data Cleaning and Preprocessing</a:t>
          </a: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March 20</a:t>
          </a:r>
          <a:r>
            <a:rPr lang="en-US" sz="2000" b="0" kern="1200" baseline="30000" dirty="0">
              <a:solidFill>
                <a:schemeClr val="accent3"/>
              </a:solidFill>
              <a:latin typeface="Baskerville Old Face" panose="02020602080505020303" pitchFamily="18" charset="77"/>
              <a:ea typeface="Baskerville" panose="02020502070401020303" pitchFamily="18" charset="0"/>
            </a:rPr>
            <a:t>th</a:t>
          </a:r>
          <a:r>
            <a:rPr lang="en-US" sz="2000" b="0" kern="1200" dirty="0">
              <a:solidFill>
                <a:schemeClr val="accent3"/>
              </a:solidFill>
              <a:latin typeface="Baskerville Old Face" panose="02020602080505020303" pitchFamily="18" charset="77"/>
              <a:ea typeface="Baskerville" panose="02020502070401020303" pitchFamily="18" charset="0"/>
            </a:rPr>
            <a:t> -30</a:t>
          </a:r>
          <a:r>
            <a:rPr lang="en-US" sz="2000" b="0" kern="1200" baseline="30000" dirty="0">
              <a:solidFill>
                <a:schemeClr val="accent3"/>
              </a:solidFill>
              <a:latin typeface="Baskerville Old Face" panose="02020602080505020303" pitchFamily="18" charset="77"/>
              <a:ea typeface="Baskerville" panose="02020502070401020303" pitchFamily="18" charset="0"/>
            </a:rPr>
            <a:t>th</a:t>
          </a:r>
          <a:r>
            <a:rPr lang="en-US" sz="2000" b="0" kern="1200" dirty="0">
              <a:solidFill>
                <a:schemeClr val="accent3"/>
              </a:solidFill>
              <a:latin typeface="Baskerville Old Face" panose="02020602080505020303" pitchFamily="18" charset="77"/>
              <a:ea typeface="Baskerville" panose="02020502070401020303" pitchFamily="18" charset="0"/>
            </a:rPr>
            <a:t> </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Applying ML Algorithms and Assessing the Performance</a:t>
          </a: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March 30</a:t>
          </a:r>
          <a:r>
            <a:rPr lang="en-US" sz="2000" b="0" kern="1200" baseline="30000" dirty="0">
              <a:solidFill>
                <a:schemeClr val="accent3"/>
              </a:solidFill>
              <a:latin typeface="Baskerville Old Face" panose="02020602080505020303" pitchFamily="18" charset="77"/>
              <a:ea typeface="Baskerville" panose="02020502070401020303" pitchFamily="18" charset="0"/>
            </a:rPr>
            <a:t>th</a:t>
          </a:r>
          <a:r>
            <a:rPr lang="en-US" sz="2000" b="0" kern="1200" dirty="0">
              <a:solidFill>
                <a:schemeClr val="accent3"/>
              </a:solidFill>
              <a:latin typeface="Baskerville Old Face" panose="02020602080505020303" pitchFamily="18" charset="77"/>
              <a:ea typeface="Baskerville" panose="02020502070401020303" pitchFamily="18" charset="0"/>
            </a:rPr>
            <a:t> –April 25</a:t>
          </a:r>
          <a:r>
            <a:rPr lang="en-US" sz="2000" b="0" kern="1200" baseline="30000" dirty="0">
              <a:solidFill>
                <a:schemeClr val="accent3"/>
              </a:solidFill>
              <a:latin typeface="Baskerville Old Face" panose="02020602080505020303" pitchFamily="18" charset="77"/>
              <a:ea typeface="Baskerville" panose="02020502070401020303" pitchFamily="18" charset="0"/>
            </a:rPr>
            <a:t>th</a:t>
          </a:r>
          <a:r>
            <a:rPr lang="en-US" sz="2000" b="0" kern="1200" dirty="0">
              <a:solidFill>
                <a:schemeClr val="accent3"/>
              </a:solidFill>
              <a:latin typeface="Baskerville Old Face" panose="02020602080505020303" pitchFamily="18" charset="77"/>
              <a:ea typeface="Baskerville" panose="02020502070401020303" pitchFamily="18" charset="0"/>
            </a:rPr>
            <a:t> </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6362"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Project Report Preparation</a:t>
          </a:r>
        </a:p>
      </dsp:txBody>
      <dsp:txXfrm>
        <a:off x="7166362" y="677170"/>
        <a:ext cx="2838997" cy="982560"/>
      </dsp:txXfrm>
    </dsp:sp>
    <dsp:sp modelId="{3FA5D5AE-9CAE-4D19-9765-BCEE62095312}">
      <dsp:nvSpPr>
        <dsp:cNvPr id="0" name=""/>
        <dsp:cNvSpPr/>
      </dsp:nvSpPr>
      <dsp:spPr>
        <a:xfrm>
          <a:off x="7166362"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April 25</a:t>
          </a:r>
          <a:r>
            <a:rPr lang="en-US" sz="2000" b="0" kern="1200" baseline="30000" dirty="0">
              <a:solidFill>
                <a:schemeClr val="accent3"/>
              </a:solidFill>
              <a:latin typeface="Baskerville Old Face" panose="02020602080505020303" pitchFamily="18" charset="77"/>
              <a:ea typeface="Baskerville" panose="02020502070401020303" pitchFamily="18" charset="0"/>
            </a:rPr>
            <a:t>th</a:t>
          </a:r>
          <a:r>
            <a:rPr lang="en-US" sz="2000" b="0" kern="1200" dirty="0">
              <a:solidFill>
                <a:schemeClr val="accent3"/>
              </a:solidFill>
              <a:latin typeface="Baskerville Old Face" panose="02020602080505020303" pitchFamily="18" charset="77"/>
              <a:ea typeface="Baskerville" panose="02020502070401020303" pitchFamily="18" charset="0"/>
            </a:rPr>
            <a:t> –May 1</a:t>
          </a:r>
          <a:r>
            <a:rPr lang="en-US" sz="2000" b="0" kern="1200" baseline="30000" dirty="0">
              <a:solidFill>
                <a:schemeClr val="accent3"/>
              </a:solidFill>
              <a:latin typeface="Baskerville Old Face" panose="02020602080505020303" pitchFamily="18" charset="77"/>
              <a:ea typeface="Baskerville" panose="02020502070401020303" pitchFamily="18" charset="0"/>
            </a:rPr>
            <a:t>st</a:t>
          </a:r>
          <a:r>
            <a:rPr lang="en-US" sz="2000" b="0" kern="1200" dirty="0">
              <a:solidFill>
                <a:schemeClr val="accent3"/>
              </a:solidFill>
              <a:latin typeface="Baskerville Old Face" panose="02020602080505020303" pitchFamily="18" charset="77"/>
              <a:ea typeface="Baskerville" panose="02020502070401020303" pitchFamily="18" charset="0"/>
            </a:rPr>
            <a:t> </a:t>
          </a:r>
        </a:p>
      </dsp:txBody>
      <dsp:txXfrm>
        <a:off x="7166362" y="331946"/>
        <a:ext cx="2838997"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2/24/2024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2/24/2024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hyperlink" Target="mailto:dipankardey6297@gmail.co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817399" y="3195961"/>
            <a:ext cx="4580878" cy="955416"/>
          </a:xfrm>
        </p:spPr>
        <p:txBody>
          <a:bodyPr/>
          <a:lstStyle/>
          <a:p>
            <a:r>
              <a:rPr lang="bn-IN" sz="2000" dirty="0"/>
              <a:t>   </a:t>
            </a:r>
            <a:r>
              <a:rPr lang="en-US" sz="2000" dirty="0"/>
              <a:t>Group Name :</a:t>
            </a:r>
            <a:r>
              <a:rPr lang="bn-IN" sz="2000" dirty="0"/>
              <a:t> বর্ণমালার বন্ধু</a:t>
            </a:r>
            <a:br>
              <a:rPr lang="en-US" sz="2000" dirty="0"/>
            </a:br>
            <a:br>
              <a:rPr lang="en-US" sz="2000" dirty="0"/>
            </a:br>
            <a:r>
              <a:rPr lang="en-US" sz="2000" dirty="0"/>
              <a:t>Members: Dipankar Dey</a:t>
            </a:r>
            <a:br>
              <a:rPr lang="en-US" sz="2000" dirty="0"/>
            </a:br>
            <a:r>
              <a:rPr lang="en-US" sz="2000" dirty="0"/>
              <a:t>		Saikat Kumar Ghosh</a:t>
            </a:r>
            <a:br>
              <a:rPr lang="en-US" sz="2800" dirty="0"/>
            </a:br>
            <a:endParaRPr lang="en-US" sz="2800" dirty="0"/>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596384" y="1669002"/>
            <a:ext cx="2999232" cy="639192"/>
          </a:xfrm>
        </p:spPr>
        <p:txBody>
          <a:bodyPr>
            <a:noAutofit/>
          </a:bodyPr>
          <a:lstStyle/>
          <a:p>
            <a:r>
              <a:rPr lang="en-US" sz="1600" b="1" dirty="0"/>
              <a:t>Project Title : Bangla Handwritten Letters Recognition​</a:t>
            </a:r>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latin typeface="Arial Black" panose="020B0A04020102020204" pitchFamily="34" charset="0"/>
              </a:rPr>
              <a:t>What?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normAutofit/>
          </a:bodyPr>
          <a:lstStyle/>
          <a:p>
            <a:r>
              <a:rPr lang="en-US" sz="1400" b="0" i="0" dirty="0">
                <a:solidFill>
                  <a:srgbClr val="0D0D0D"/>
                </a:solidFill>
                <a:effectLst/>
                <a:latin typeface="Söhne"/>
              </a:rPr>
              <a:t>The objective of this project is to leverage machine learning techniques to classify handwritten Bengali characters. The Bengali script comprises 11 vowels and 39 consonants, totaling 50 basic characters. By employing machine learning algorithms, we aim to develop a robust classification system capable of accurately identifying and categorizing handwritten Bengali characters into their respective vowels and consonants categories.</a:t>
            </a:r>
            <a:endParaRPr lang="en-US" sz="1600"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latin typeface="Arial Black" panose="020B0A04020102020204" pitchFamily="34" charset="0"/>
              </a:rPr>
              <a:t>Why?</a:t>
            </a:r>
            <a:r>
              <a:rPr lang="en-US" dirty="0">
                <a:solidFill>
                  <a:schemeClr val="accent3"/>
                </a:solidFill>
                <a:latin typeface="Arial Black" panose="020B0A04020102020204" pitchFamily="34" charset="0"/>
              </a:rPr>
              <a:t> </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normAutofit/>
          </a:bodyPr>
          <a:lstStyle/>
          <a:p>
            <a:pPr marL="0" indent="0">
              <a:lnSpc>
                <a:spcPct val="100000"/>
              </a:lnSpc>
              <a:buNone/>
            </a:pPr>
            <a:r>
              <a:rPr lang="en-US" sz="1400" b="0" i="0" dirty="0">
                <a:solidFill>
                  <a:srgbClr val="222222"/>
                </a:solidFill>
                <a:effectLst/>
                <a:latin typeface="Söhne"/>
              </a:rPr>
              <a:t>The complexity of handwritten character recognition, particularly in Bengali, poses significant challenges due to variations in size, shape, and individual writing styles. These challenges are increased by similarities in character shapes, and variations in strokes. Bengali, as one of the world's most spoken languages with rich cultural heritage, demands attention in automatic character recognition. Despite its importance, the available methods for character recognition in Bengali lag behind those for languages like English. With 50 characters, Bengali presents unique obstacles, including distinguishing similar characters that differ by subtle marks. Addressing these challenges through machine learning holds promise for enhancing recognition accuracy and advancing linguistic technology.</a:t>
            </a:r>
            <a:endParaRPr lang="en-US" sz="1400" dirty="0">
              <a:solidFill>
                <a:schemeClr val="accent3"/>
              </a:solidFill>
              <a:latin typeface="Söhne"/>
              <a:cs typeface="Calibri"/>
            </a:endParaRP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latin typeface="Arial Black" panose="020B0A04020102020204" pitchFamily="34" charset="0"/>
              </a:rPr>
              <a:t>HOW?</a:t>
            </a:r>
            <a:r>
              <a:rPr lang="en-US" dirty="0">
                <a:solidFill>
                  <a:schemeClr val="accent3"/>
                </a:solidFill>
                <a:latin typeface="Arial Black" panose="020B0A04020102020204" pitchFamily="34" charset="0"/>
              </a:rPr>
              <a:t> </a:t>
            </a:r>
            <a:endParaRPr lang="en-US"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4</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2128736449"/>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Timeline</a:t>
            </a:r>
            <a:r>
              <a:rPr lang="en-US" dirty="0">
                <a:solidFill>
                  <a:schemeClr val="accent3"/>
                </a:solidFill>
                <a:latin typeface="Baskerville Old Face" panose="02020602080505020303" pitchFamily="18" charset="77"/>
              </a:rPr>
              <a:t> </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5</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1625254352"/>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normAutofit/>
          </a:bodyPr>
          <a:lstStyle/>
          <a:p>
            <a:r>
              <a:rPr lang="en-US" sz="1800" dirty="0"/>
              <a:t>Dipankar Dey</a:t>
            </a:r>
          </a:p>
          <a:p>
            <a:r>
              <a:rPr lang="en-US" sz="1800" dirty="0">
                <a:hlinkClick r:id="rId2"/>
              </a:rPr>
              <a:t>dipankardey6297@gmail.com</a:t>
            </a:r>
            <a:endParaRPr lang="en-US" sz="1800" dirty="0"/>
          </a:p>
          <a:p>
            <a:r>
              <a:rPr lang="en-US" sz="1800" dirty="0"/>
              <a:t>Saikat Kumar Ghosh</a:t>
            </a:r>
          </a:p>
          <a:p>
            <a:r>
              <a:rPr lang="en-US" sz="1800" dirty="0"/>
              <a:t>ghoshsaikat2017@gmail.com</a:t>
            </a:r>
          </a:p>
        </p:txBody>
      </p:sp>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{6BDF097F-DC1A-4D3B-BE6A-832A8810165E}tf56410444_win32</Template>
  <TotalTime>396</TotalTime>
  <Words>334</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Arial Black</vt:lpstr>
      <vt:lpstr>Baskerville</vt:lpstr>
      <vt:lpstr>Baskerville Old Face</vt:lpstr>
      <vt:lpstr>Calibri</vt:lpstr>
      <vt:lpstr>Gill Sans Light</vt:lpstr>
      <vt:lpstr>Gill Sans Nova</vt:lpstr>
      <vt:lpstr>Gill Sans Nova Light</vt:lpstr>
      <vt:lpstr>Söhne</vt:lpstr>
      <vt:lpstr>Office Theme</vt:lpstr>
      <vt:lpstr>   Group Name : বর্ণমালার বন্ধু  Members: Dipankar Dey   Saikat Kumar Ghosh </vt:lpstr>
      <vt:lpstr>What?</vt:lpstr>
      <vt:lpstr>Why? </vt:lpstr>
      <vt:lpstr>HOW? </vt:lpstr>
      <vt:lpstr>Timeline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Name :  Members: Dipankar Dey   Saikat Kumar Ghosh </dc:title>
  <dc:creator>Saikat Ghosh</dc:creator>
  <cp:lastModifiedBy>Saikat Ghosh</cp:lastModifiedBy>
  <cp:revision>9</cp:revision>
  <dcterms:created xsi:type="dcterms:W3CDTF">2024-02-23T13:36:57Z</dcterms:created>
  <dcterms:modified xsi:type="dcterms:W3CDTF">2024-02-23T21:07:32Z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