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18" r:id="rId6"/>
    <p:sldId id="319" r:id="rId7"/>
    <p:sldId id="320" r:id="rId8"/>
    <p:sldId id="32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47" d="100"/>
          <a:sy n="47" d="100"/>
        </p:scale>
        <p:origin x="1046" y="2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bera" userId="2ecd604b8d17e288" providerId="LiveId" clId="{11CB9F2C-0CBA-4086-8AE7-7E4C3B155757}"/>
    <pc:docChg chg="custSel modSld">
      <pc:chgData name="amit bera" userId="2ecd604b8d17e288" providerId="LiveId" clId="{11CB9F2C-0CBA-4086-8AE7-7E4C3B155757}" dt="2024-04-15T06:06:29.476" v="224" actId="20577"/>
      <pc:docMkLst>
        <pc:docMk/>
      </pc:docMkLst>
      <pc:sldChg chg="delSp modSp mod">
        <pc:chgData name="amit bera" userId="2ecd604b8d17e288" providerId="LiveId" clId="{11CB9F2C-0CBA-4086-8AE7-7E4C3B155757}" dt="2024-04-15T06:06:08.549" v="223" actId="478"/>
        <pc:sldMkLst>
          <pc:docMk/>
          <pc:sldMk cId="2188828507" sldId="304"/>
        </pc:sldMkLst>
        <pc:spChg chg="del mod">
          <ac:chgData name="amit bera" userId="2ecd604b8d17e288" providerId="LiveId" clId="{11CB9F2C-0CBA-4086-8AE7-7E4C3B155757}" dt="2024-04-15T06:06:08.549" v="223" actId="478"/>
          <ac:spMkLst>
            <pc:docMk/>
            <pc:sldMk cId="2188828507" sldId="304"/>
            <ac:spMk id="11" creationId="{C6DCC38C-603B-CCD0-2914-0BBCD4F4F74E}"/>
          </ac:spMkLst>
        </pc:spChg>
      </pc:sldChg>
      <pc:sldChg chg="modSp mod">
        <pc:chgData name="amit bera" userId="2ecd604b8d17e288" providerId="LiveId" clId="{11CB9F2C-0CBA-4086-8AE7-7E4C3B155757}" dt="2024-04-15T06:06:29.476" v="224" actId="20577"/>
        <pc:sldMkLst>
          <pc:docMk/>
          <pc:sldMk cId="3268250191" sldId="318"/>
        </pc:sldMkLst>
        <pc:spChg chg="mod">
          <ac:chgData name="amit bera" userId="2ecd604b8d17e288" providerId="LiveId" clId="{11CB9F2C-0CBA-4086-8AE7-7E4C3B155757}" dt="2024-04-15T06:06:29.476" v="224" actId="20577"/>
          <ac:spMkLst>
            <pc:docMk/>
            <pc:sldMk cId="3268250191" sldId="318"/>
            <ac:spMk id="3" creationId="{4A84879F-0905-2ED2-C638-C269DED07279}"/>
          </ac:spMkLst>
        </pc:spChg>
      </pc:sldChg>
      <pc:sldChg chg="modSp mod">
        <pc:chgData name="amit bera" userId="2ecd604b8d17e288" providerId="LiveId" clId="{11CB9F2C-0CBA-4086-8AE7-7E4C3B155757}" dt="2024-04-15T05:53:17.104" v="1" actId="255"/>
        <pc:sldMkLst>
          <pc:docMk/>
          <pc:sldMk cId="1801664412" sldId="319"/>
        </pc:sldMkLst>
        <pc:spChg chg="mod">
          <ac:chgData name="amit bera" userId="2ecd604b8d17e288" providerId="LiveId" clId="{11CB9F2C-0CBA-4086-8AE7-7E4C3B155757}" dt="2024-04-15T05:53:17.104" v="1" actId="255"/>
          <ac:spMkLst>
            <pc:docMk/>
            <pc:sldMk cId="1801664412" sldId="319"/>
            <ac:spMk id="3" creationId="{41693968-953C-1F83-E400-803DD0F77717}"/>
          </ac:spMkLst>
        </pc:spChg>
      </pc:sldChg>
      <pc:sldChg chg="modSp mod">
        <pc:chgData name="amit bera" userId="2ecd604b8d17e288" providerId="LiveId" clId="{11CB9F2C-0CBA-4086-8AE7-7E4C3B155757}" dt="2024-04-15T06:05:48.143" v="220" actId="20577"/>
        <pc:sldMkLst>
          <pc:docMk/>
          <pc:sldMk cId="3695794525" sldId="320"/>
        </pc:sldMkLst>
        <pc:spChg chg="mod">
          <ac:chgData name="amit bera" userId="2ecd604b8d17e288" providerId="LiveId" clId="{11CB9F2C-0CBA-4086-8AE7-7E4C3B155757}" dt="2024-04-15T06:05:48.143" v="220" actId="20577"/>
          <ac:spMkLst>
            <pc:docMk/>
            <pc:sldMk cId="3695794525" sldId="320"/>
            <ac:spMk id="3" creationId="{99866D06-404D-AD2B-D6F0-DF729DDD3000}"/>
          </ac:spMkLst>
        </pc:spChg>
      </pc:sldChg>
      <pc:sldChg chg="modSp mod">
        <pc:chgData name="amit bera" userId="2ecd604b8d17e288" providerId="LiveId" clId="{11CB9F2C-0CBA-4086-8AE7-7E4C3B155757}" dt="2024-04-15T06:03:01.226" v="185" actId="20577"/>
        <pc:sldMkLst>
          <pc:docMk/>
          <pc:sldMk cId="3702983481" sldId="321"/>
        </pc:sldMkLst>
        <pc:spChg chg="mod">
          <ac:chgData name="amit bera" userId="2ecd604b8d17e288" providerId="LiveId" clId="{11CB9F2C-0CBA-4086-8AE7-7E4C3B155757}" dt="2024-04-15T06:03:01.226" v="185" actId="20577"/>
          <ac:spMkLst>
            <pc:docMk/>
            <pc:sldMk cId="3702983481" sldId="321"/>
            <ac:spMk id="3" creationId="{0EA410AE-DDFB-4F1D-CE45-97D2B2D575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2400" dirty="0"/>
              <a:t>Bengali Handwritten Characters Recognition</a:t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dirty="0" err="1"/>
              <a:t>Bornomalar</a:t>
            </a:r>
            <a:r>
              <a:rPr lang="en-US" sz="2400" dirty="0"/>
              <a:t> </a:t>
            </a:r>
            <a:r>
              <a:rPr lang="en-US" sz="2400" dirty="0" err="1"/>
              <a:t>Bondhu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-Dipankar Dey</a:t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dirty="0" err="1"/>
              <a:t>Saikat</a:t>
            </a:r>
            <a:r>
              <a:rPr lang="en-US" sz="2400" dirty="0"/>
              <a:t> Kumar Ghosh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C935-3210-48C3-8927-D19A416B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879F-0905-2ED2-C638-C269DED072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Model Deployment </a:t>
            </a:r>
          </a:p>
          <a:p>
            <a:r>
              <a:rPr lang="en-IN" dirty="0"/>
              <a:t>Performance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0F3C-3E1A-A2AB-9FB2-8C1DE4E75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5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2E77-CCBB-A8BF-A382-D9D2956F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3968-953C-1F83-E400-803DD0F777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/>
              <a:t>Since the image datasets of </a:t>
            </a:r>
            <a:r>
              <a:rPr lang="en-IN" sz="2400" dirty="0" err="1"/>
              <a:t>Ekush</a:t>
            </a:r>
            <a:r>
              <a:rPr lang="en-IN" sz="2400" dirty="0"/>
              <a:t>(149,456 images) and Bangla Isolated(86,458 images) are huge so we converted them into </a:t>
            </a:r>
            <a:r>
              <a:rPr lang="en-IN" sz="2400" dirty="0" err="1"/>
              <a:t>numpy</a:t>
            </a:r>
            <a:r>
              <a:rPr lang="en-IN" sz="2400" dirty="0"/>
              <a:t> array and then stored in .</a:t>
            </a:r>
            <a:r>
              <a:rPr lang="en-IN" sz="2400" dirty="0" err="1"/>
              <a:t>npy</a:t>
            </a:r>
            <a:r>
              <a:rPr lang="en-IN" sz="2400" dirty="0"/>
              <a:t> file format for further processing.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0F320-85B8-059A-5D15-336307B9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2FB6-50DC-7A34-6C53-8B468643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err="1"/>
              <a:t>Performence</a:t>
            </a:r>
            <a:r>
              <a:rPr lang="en-IN" dirty="0"/>
              <a:t>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6D06-404D-AD2B-D6F0-DF729DDD30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Naïve Bayes:</a:t>
            </a:r>
          </a:p>
          <a:p>
            <a:pPr lvl="1"/>
            <a:r>
              <a:rPr lang="en-IN" dirty="0"/>
              <a:t>It gives validation accuracy of 43.2% and test accuracy of 38.63%.</a:t>
            </a:r>
          </a:p>
          <a:p>
            <a:pPr lvl="2"/>
            <a:r>
              <a:rPr lang="en-IN" dirty="0"/>
              <a:t>Recall:0.40,Precision:0.398,F1 score:0.383</a:t>
            </a:r>
          </a:p>
          <a:p>
            <a:r>
              <a:rPr lang="en-IN" dirty="0"/>
              <a:t>Logistic Regression :</a:t>
            </a:r>
          </a:p>
          <a:p>
            <a:pPr lvl="1"/>
            <a:r>
              <a:rPr lang="en-IN" dirty="0"/>
              <a:t>It gives validation accuracy of 47.8% and test accuracy</a:t>
            </a:r>
          </a:p>
          <a:p>
            <a:pPr lvl="1"/>
            <a:r>
              <a:rPr lang="en-IN" dirty="0"/>
              <a:t> of 43.28%.</a:t>
            </a:r>
          </a:p>
          <a:p>
            <a:r>
              <a:rPr lang="en-IN" dirty="0"/>
              <a:t>Random Forest(n estimators=380):</a:t>
            </a:r>
          </a:p>
          <a:p>
            <a:pPr lvl="1"/>
            <a:r>
              <a:rPr lang="en-IN" dirty="0"/>
              <a:t>It gives validation accuracy of 67.29% and test accuracy of 51.74%.</a:t>
            </a:r>
          </a:p>
          <a:p>
            <a:pPr lvl="2"/>
            <a:r>
              <a:rPr lang="en-IN" dirty="0"/>
              <a:t>Recall:0.57,Precision:0.61,F1 score:0.58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FA75-76CB-560E-F3B2-043F9F9A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9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10AE-DDFB-4F1D-CE45-97D2B2D57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07689"/>
            <a:ext cx="9370142" cy="4365523"/>
          </a:xfrm>
        </p:spPr>
        <p:txBody>
          <a:bodyPr/>
          <a:lstStyle/>
          <a:p>
            <a:r>
              <a:rPr lang="en-IN" dirty="0"/>
              <a:t>Decision Tree(min sample leaf:12,min sample split:14):</a:t>
            </a:r>
          </a:p>
          <a:p>
            <a:pPr lvl="1"/>
            <a:r>
              <a:rPr lang="en-IN" dirty="0"/>
              <a:t>It gives validation accuracy of 35.72% and test accuracy of 21.9%.</a:t>
            </a:r>
          </a:p>
          <a:p>
            <a:pPr lvl="2"/>
            <a:r>
              <a:rPr lang="en-IN" dirty="0"/>
              <a:t>Recall:0.20,Precision:0.23,F1 score:0.21.</a:t>
            </a:r>
          </a:p>
          <a:p>
            <a:r>
              <a:rPr lang="en-IN" dirty="0"/>
              <a:t>SVM:</a:t>
            </a:r>
          </a:p>
          <a:p>
            <a:pPr lvl="1"/>
            <a:r>
              <a:rPr lang="en-IN" dirty="0"/>
              <a:t>SVM with polynomial kernel gives validation accuracy of 76.18% and test accuracy of 72.34 %.</a:t>
            </a:r>
          </a:p>
          <a:p>
            <a:pPr lvl="2"/>
            <a:r>
              <a:rPr lang="en-IN" dirty="0"/>
              <a:t>Recall:0.73,Precision:0.739,F1 score:0.734</a:t>
            </a:r>
          </a:p>
          <a:p>
            <a:pPr lvl="1"/>
            <a:r>
              <a:rPr lang="en-IN" dirty="0"/>
              <a:t>SVM with gaussian kernel gives validation accuracy of 78.23% and test accuracy of 72.81 %.</a:t>
            </a:r>
          </a:p>
          <a:p>
            <a:pPr lvl="2"/>
            <a:r>
              <a:rPr lang="en-IN" dirty="0"/>
              <a:t>Recall:0.74,Precision:0.756,F1 score:0.7</a:t>
            </a:r>
          </a:p>
          <a:p>
            <a:r>
              <a:rPr lang="en-IN" dirty="0"/>
              <a:t>KNN:</a:t>
            </a:r>
          </a:p>
          <a:p>
            <a:pPr lvl="1"/>
            <a:r>
              <a:rPr lang="en-IN" dirty="0"/>
              <a:t>It gives validation accuracy of 63.28% and test accuracy of 58.81%.</a:t>
            </a:r>
          </a:p>
          <a:p>
            <a:pPr lvl="2"/>
            <a:r>
              <a:rPr lang="en-IN" dirty="0"/>
              <a:t>Recall:0.47,Precision:0.61,F1 score:0.58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1706-4CA6-983D-C2E8-97213F8E7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{789AE06F-1BA9-4B8C-86CE-2345410AF35F}tf11964407_win32</Template>
  <TotalTime>33</TotalTime>
  <Words>286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Bengali Handwritten Characters Recognition -Bornomalar Bondhu      -Dipankar Dey -Saikat Kumar Ghosh</vt:lpstr>
      <vt:lpstr>Work outline</vt:lpstr>
      <vt:lpstr>Data Preparation</vt:lpstr>
      <vt:lpstr>Model Performence Details: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Handwritten Characters Recognition -Bornomalar Bondhu      -Dipankar Dey -Saikat Kumar Ghosh</dc:title>
  <dc:creator>amit bera</dc:creator>
  <cp:lastModifiedBy>amit bera</cp:lastModifiedBy>
  <cp:revision>1</cp:revision>
  <dcterms:created xsi:type="dcterms:W3CDTF">2024-04-15T05:33:32Z</dcterms:created>
  <dcterms:modified xsi:type="dcterms:W3CDTF">2024-04-15T06:06:37Z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