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83" r:id="rId4"/>
    <p:sldId id="285" r:id="rId5"/>
    <p:sldId id="286" r:id="rId6"/>
    <p:sldId id="287" r:id="rId7"/>
    <p:sldId id="288" r:id="rId8"/>
    <p:sldId id="1166" r:id="rId9"/>
    <p:sldId id="1167" r:id="rId10"/>
    <p:sldId id="1200" r:id="rId11"/>
    <p:sldId id="1201" r:id="rId12"/>
    <p:sldId id="289"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80" r:id="rId27"/>
    <p:sldId id="273" r:id="rId28"/>
    <p:sldId id="274" r:id="rId29"/>
    <p:sldId id="281" r:id="rId30"/>
    <p:sldId id="275" r:id="rId31"/>
    <p:sldId id="276" r:id="rId32"/>
    <p:sldId id="278" r:id="rId33"/>
    <p:sldId id="279" r:id="rId34"/>
    <p:sldId id="1203" r:id="rId35"/>
    <p:sldId id="1202"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55FBC-14F8-4B31-95A5-9FCC6DE6597B}" type="datetimeFigureOut">
              <a:rPr lang="en-US" smtClean="0"/>
              <a:t>6/30/2019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25B8D-D362-4224-B32D-FB20DABF9B74}" type="slidenum">
              <a:rPr lang="en-US" smtClean="0"/>
              <a:t>‹#›</a:t>
            </a:fld>
            <a:endParaRPr lang="en-US"/>
          </a:p>
        </p:txBody>
      </p:sp>
    </p:spTree>
    <p:extLst>
      <p:ext uri="{BB962C8B-B14F-4D97-AF65-F5344CB8AC3E}">
        <p14:creationId xmlns:p14="http://schemas.microsoft.com/office/powerpoint/2010/main" val="401987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Cut this.</a:t>
            </a:r>
          </a:p>
        </p:txBody>
      </p:sp>
      <p:sp>
        <p:nvSpPr>
          <p:cNvPr id="4" name="Slide Number Placeholder 3"/>
          <p:cNvSpPr>
            <a:spLocks noGrp="1"/>
          </p:cNvSpPr>
          <p:nvPr>
            <p:ph type="sldNum" sz="quarter" idx="10"/>
          </p:nvPr>
        </p:nvSpPr>
        <p:spPr/>
        <p:txBody>
          <a:bodyPr/>
          <a:lstStyle/>
          <a:p>
            <a:fld id="{3BC97D60-1F67-9049-9332-09B31DA49069}" type="slidenum">
              <a:rPr lang="en-US" smtClean="0"/>
              <a:pPr/>
              <a:t>9</a:t>
            </a:fld>
            <a:endParaRPr lang="en-US"/>
          </a:p>
        </p:txBody>
      </p:sp>
    </p:spTree>
    <p:extLst>
      <p:ext uri="{BB962C8B-B14F-4D97-AF65-F5344CB8AC3E}">
        <p14:creationId xmlns:p14="http://schemas.microsoft.com/office/powerpoint/2010/main" val="277358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B5407-42DC-4764-A5C8-39027198840B}" type="slidenum">
              <a:rPr lang="en-US"/>
              <a:pPr/>
              <a:t>10</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946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CF2FE-0122-4A1F-A384-F203D3DC8214}" type="slidenum">
              <a:rPr lang="en-US"/>
              <a:pPr/>
              <a:t>11</a:t>
            </a:fld>
            <a:endParaRPr lang="en-US"/>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01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752B-A2E6-4428-ACE6-048940547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012065-BE82-4D6C-877C-E32A209D8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2A8E7-85E1-4828-ADA6-10986EC70762}"/>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5" name="Footer Placeholder 4">
            <a:extLst>
              <a:ext uri="{FF2B5EF4-FFF2-40B4-BE49-F238E27FC236}">
                <a16:creationId xmlns:a16="http://schemas.microsoft.com/office/drawing/2014/main" id="{ECC08C0C-2971-450F-B5D2-AAD060644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87328-4B94-4E2C-9C3A-1B361860A062}"/>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303609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2BDD-AC09-41FC-9EBC-1F2AABC884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75D6D-CC83-4B81-A62F-0EA169896E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719B4-6B7D-4EF1-A2FD-2AE0B48AC3F2}"/>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5" name="Footer Placeholder 4">
            <a:extLst>
              <a:ext uri="{FF2B5EF4-FFF2-40B4-BE49-F238E27FC236}">
                <a16:creationId xmlns:a16="http://schemas.microsoft.com/office/drawing/2014/main" id="{51D9EF78-EA68-484F-916C-FA06359CC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5C1CA-DAB6-4493-8F76-ED6AC848C4DE}"/>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362451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7EE78-3CAF-4BCA-B7E2-DD5CF4526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07BC5-48D2-44DB-957B-476DE10B3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D4B18-4008-4850-B40E-8C8236E0BBD0}"/>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5" name="Footer Placeholder 4">
            <a:extLst>
              <a:ext uri="{FF2B5EF4-FFF2-40B4-BE49-F238E27FC236}">
                <a16:creationId xmlns:a16="http://schemas.microsoft.com/office/drawing/2014/main" id="{EFA042CA-E922-449C-9811-7DA15D11D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8BA5-0DDA-42FE-803F-02984DB7CB0A}"/>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3790826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609600" y="142875"/>
            <a:ext cx="3556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4802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C641-3248-423D-A8BA-9718933FF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B9478-66A6-4589-A937-1C099768A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0573A-DDE3-46C0-8658-26502EE5B523}"/>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5" name="Footer Placeholder 4">
            <a:extLst>
              <a:ext uri="{FF2B5EF4-FFF2-40B4-BE49-F238E27FC236}">
                <a16:creationId xmlns:a16="http://schemas.microsoft.com/office/drawing/2014/main" id="{0E0A9718-0344-46EF-BF84-73EDFB495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24FA0-2DAC-4D39-A7A3-ECDF25CF42E9}"/>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34584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7D0C-4B2C-4333-9080-81FE0A186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6C4044-B98E-44EF-8346-481F769A34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E2E71-94F8-4A48-A392-28FB055BF55D}"/>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5" name="Footer Placeholder 4">
            <a:extLst>
              <a:ext uri="{FF2B5EF4-FFF2-40B4-BE49-F238E27FC236}">
                <a16:creationId xmlns:a16="http://schemas.microsoft.com/office/drawing/2014/main" id="{B7BEAF8E-851B-4616-A4E5-5DD3F7B13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6A9BE-A1F4-4808-9456-6EF6E0F1FB99}"/>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66224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1152-D045-496D-9DC1-C94A41908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CEAD2C-FE44-4B15-B7DD-88BAC2A89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EEA8B-3F7E-47D5-8A6C-68485A4C5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09D4D-F30E-4AC8-A832-3FE5FC393C4F}"/>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6" name="Footer Placeholder 5">
            <a:extLst>
              <a:ext uri="{FF2B5EF4-FFF2-40B4-BE49-F238E27FC236}">
                <a16:creationId xmlns:a16="http://schemas.microsoft.com/office/drawing/2014/main" id="{0D1B42F3-5F3D-4EEE-89F0-78F630B22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342B8-E1CF-4F2E-A7DD-45423098D17D}"/>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403290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FB5F-29C0-4ED4-A5B8-C38A76ACB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853DC-C915-4B46-A254-503E7143D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01570-7AD8-4551-8366-6B4F7E4D2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77B986-1ECC-4235-A6BB-D604FBFAD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95018-12F1-425E-9E3D-EB61AD734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1F498-76F1-4E47-8D4D-72A6ACB3AD97}"/>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8" name="Footer Placeholder 7">
            <a:extLst>
              <a:ext uri="{FF2B5EF4-FFF2-40B4-BE49-F238E27FC236}">
                <a16:creationId xmlns:a16="http://schemas.microsoft.com/office/drawing/2014/main" id="{9F3D51C8-45DA-4B61-9D2A-A90532C47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636D59-B3BB-4986-88AA-DEE183C23022}"/>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222959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611E-81AF-4A00-8CED-28DCCF176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0269A-7F4F-4763-AD7B-B3617F5FC521}"/>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4" name="Footer Placeholder 3">
            <a:extLst>
              <a:ext uri="{FF2B5EF4-FFF2-40B4-BE49-F238E27FC236}">
                <a16:creationId xmlns:a16="http://schemas.microsoft.com/office/drawing/2014/main" id="{992F6BF7-24AA-4866-9C4D-B27CC4E635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E31946-C4AA-4BA8-85A1-B74C6EABC0D2}"/>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42269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00EB-7BE8-4797-BFF7-663D95DC6D8F}"/>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3" name="Footer Placeholder 2">
            <a:extLst>
              <a:ext uri="{FF2B5EF4-FFF2-40B4-BE49-F238E27FC236}">
                <a16:creationId xmlns:a16="http://schemas.microsoft.com/office/drawing/2014/main" id="{E744B324-3F2C-4863-B936-6447868895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889C5-BE41-4023-A63F-86C60D8BD936}"/>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316705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2B14-77D2-44A9-AE0C-D7E8DDB74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6A86D-8BFE-4D14-BE9B-B543A2A73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6F4065-CE30-4C13-817A-31A964EC1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F842A-DD76-4119-9F52-BACCC5B431A0}"/>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6" name="Footer Placeholder 5">
            <a:extLst>
              <a:ext uri="{FF2B5EF4-FFF2-40B4-BE49-F238E27FC236}">
                <a16:creationId xmlns:a16="http://schemas.microsoft.com/office/drawing/2014/main" id="{77EDBC5C-F251-4CDE-8D87-785470FA3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23723-DF3F-43A3-A33D-3D46799C830D}"/>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4656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B560-609C-416C-8415-A2D3BAC0B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D8261-E918-42A3-BFE9-2964D8071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16EB1A-EE61-4069-8781-60AE407FC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C1090-E551-499C-B48D-20598B9E1F60}"/>
              </a:ext>
            </a:extLst>
          </p:cNvPr>
          <p:cNvSpPr>
            <a:spLocks noGrp="1"/>
          </p:cNvSpPr>
          <p:nvPr>
            <p:ph type="dt" sz="half" idx="10"/>
          </p:nvPr>
        </p:nvSpPr>
        <p:spPr/>
        <p:txBody>
          <a:bodyPr/>
          <a:lstStyle/>
          <a:p>
            <a:fld id="{7EA8EB74-8DC4-4E70-A1BB-2438BF24DA52}" type="datetimeFigureOut">
              <a:rPr lang="en-US" smtClean="0"/>
              <a:t>6/30/2019</a:t>
            </a:fld>
            <a:endParaRPr lang="en-US"/>
          </a:p>
        </p:txBody>
      </p:sp>
      <p:sp>
        <p:nvSpPr>
          <p:cNvPr id="6" name="Footer Placeholder 5">
            <a:extLst>
              <a:ext uri="{FF2B5EF4-FFF2-40B4-BE49-F238E27FC236}">
                <a16:creationId xmlns:a16="http://schemas.microsoft.com/office/drawing/2014/main" id="{DC3D7320-D53B-4587-9120-14732D83C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26716-CC23-4040-A5B6-3DE805A14BDB}"/>
              </a:ext>
            </a:extLst>
          </p:cNvPr>
          <p:cNvSpPr>
            <a:spLocks noGrp="1"/>
          </p:cNvSpPr>
          <p:nvPr>
            <p:ph type="sldNum" sz="quarter" idx="12"/>
          </p:nvPr>
        </p:nvSpPr>
        <p:spPr/>
        <p:txBody>
          <a:bodyPr/>
          <a:lstStyle/>
          <a:p>
            <a:fld id="{B1F47A1F-5FA8-4E87-9F9C-01660CC07B4C}" type="slidenum">
              <a:rPr lang="en-US" smtClean="0"/>
              <a:t>‹#›</a:t>
            </a:fld>
            <a:endParaRPr lang="en-US"/>
          </a:p>
        </p:txBody>
      </p:sp>
    </p:spTree>
    <p:extLst>
      <p:ext uri="{BB962C8B-B14F-4D97-AF65-F5344CB8AC3E}">
        <p14:creationId xmlns:p14="http://schemas.microsoft.com/office/powerpoint/2010/main" val="231792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D1849-4A0B-4307-8601-B37DC5B61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8A2D01-3FFA-4967-830B-2CFB768D3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2928C-D96C-4AB0-8EA7-3F9251B0D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8EB74-8DC4-4E70-A1BB-2438BF24DA52}" type="datetimeFigureOut">
              <a:rPr lang="en-US" smtClean="0"/>
              <a:t>6/30/2019</a:t>
            </a:fld>
            <a:endParaRPr lang="en-US"/>
          </a:p>
        </p:txBody>
      </p:sp>
      <p:sp>
        <p:nvSpPr>
          <p:cNvPr id="5" name="Footer Placeholder 4">
            <a:extLst>
              <a:ext uri="{FF2B5EF4-FFF2-40B4-BE49-F238E27FC236}">
                <a16:creationId xmlns:a16="http://schemas.microsoft.com/office/drawing/2014/main" id="{13C8711B-DAB3-455D-96D4-DDBFC07A8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083D68-9112-4744-B60D-FF5B84F85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47A1F-5FA8-4E87-9F9C-01660CC07B4C}" type="slidenum">
              <a:rPr lang="en-US" smtClean="0"/>
              <a:t>‹#›</a:t>
            </a:fld>
            <a:endParaRPr lang="en-US"/>
          </a:p>
        </p:txBody>
      </p:sp>
    </p:spTree>
    <p:extLst>
      <p:ext uri="{BB962C8B-B14F-4D97-AF65-F5344CB8AC3E}">
        <p14:creationId xmlns:p14="http://schemas.microsoft.com/office/powerpoint/2010/main" val="174237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image" Target="../media/image12.wmf"/><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 Id="rId1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hyperlink" Target="https://www.nrl.navy.mil/itd/aic/content/predicting-and-preventing-errors" TargetMode="External"/><Relationship Id="rId3" Type="http://schemas.openxmlformats.org/officeDocument/2006/relationships/hyperlink" Target="https://www.nrl.navy.mil/itd/aic/content/adaptive-testing-autonomous-systems" TargetMode="External"/><Relationship Id="rId7" Type="http://schemas.openxmlformats.org/officeDocument/2006/relationships/hyperlink" Target="https://www.nrl.navy.mil/itd/aic/content/machine-classification-spoken-language" TargetMode="External"/><Relationship Id="rId2" Type="http://schemas.openxmlformats.org/officeDocument/2006/relationships/hyperlink" Target="https://www.nrl.navy.mil/itd/aic/content/3d-audio-cued-operator-performance-modeling" TargetMode="External"/><Relationship Id="rId1" Type="http://schemas.openxmlformats.org/officeDocument/2006/relationships/slideLayout" Target="../slideLayouts/slideLayout6.xml"/><Relationship Id="rId6" Type="http://schemas.openxmlformats.org/officeDocument/2006/relationships/hyperlink" Target="https://www.nrl.navy.mil/itd/aic/content/human-mimetic-active-sonar-classification" TargetMode="External"/><Relationship Id="rId5" Type="http://schemas.openxmlformats.org/officeDocument/2006/relationships/hyperlink" Target="https://www.nrl.navy.mil/itd/aic/content/cognitive-robotics-and-human-robot-interaction" TargetMode="External"/><Relationship Id="rId4" Type="http://schemas.openxmlformats.org/officeDocument/2006/relationships/hyperlink" Target="https://www.nrl.navy.mil/itd/aic/content/chat-attention-management-enhanced-situational-awareness" TargetMode="External"/><Relationship Id="rId9" Type="http://schemas.openxmlformats.org/officeDocument/2006/relationships/hyperlink" Target="https://www.nrl.navy.mil/itd/aic/content/unifying-inference-through-attention"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hyperlink" Target="https://blackboard.tamuk.edu/webapps/blackboard/content/listContentEditable.jsp?content_id=_5046091_1&amp;course_id=_283835_1#contextMenu"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4EBBA7F-6BD3-4685-8EC1-F24BDB01C26E}"/>
              </a:ext>
            </a:extLst>
          </p:cNvPr>
          <p:cNvSpPr>
            <a:spLocks noGrp="1" noChangeArrowheads="1"/>
          </p:cNvSpPr>
          <p:nvPr>
            <p:ph type="ctrTitle"/>
          </p:nvPr>
        </p:nvSpPr>
        <p:spPr/>
        <p:txBody>
          <a:bodyPr/>
          <a:lstStyle/>
          <a:p>
            <a:pPr eaLnBrk="1" hangingPunct="1"/>
            <a:r>
              <a:rPr lang="en-GB" altLang="en-US" dirty="0"/>
              <a:t>Application of Neural Networks</a:t>
            </a:r>
          </a:p>
        </p:txBody>
      </p:sp>
      <p:sp>
        <p:nvSpPr>
          <p:cNvPr id="4099" name="Rectangle 3">
            <a:extLst>
              <a:ext uri="{FF2B5EF4-FFF2-40B4-BE49-F238E27FC236}">
                <a16:creationId xmlns:a16="http://schemas.microsoft.com/office/drawing/2014/main" id="{2CD0FB64-22F0-4A8D-8E3A-23899B271C4E}"/>
              </a:ext>
            </a:extLst>
          </p:cNvPr>
          <p:cNvSpPr>
            <a:spLocks noGrp="1" noChangeArrowheads="1"/>
          </p:cNvSpPr>
          <p:nvPr>
            <p:ph type="subTitle" idx="1"/>
          </p:nvPr>
        </p:nvSpPr>
        <p:spPr>
          <a:xfrm>
            <a:off x="3048000" y="3886200"/>
            <a:ext cx="7086600" cy="914400"/>
          </a:xfrm>
        </p:spPr>
        <p:txBody>
          <a:bodyPr/>
          <a:lstStyle/>
          <a:p>
            <a:pPr eaLnBrk="1" hangingPunct="1"/>
            <a:r>
              <a:rPr lang="en-GB" altLang="en-US" dirty="0" err="1"/>
              <a:t>Dr.</a:t>
            </a:r>
            <a:r>
              <a:rPr lang="en-GB" altLang="en-US" dirty="0"/>
              <a:t> </a:t>
            </a:r>
            <a:r>
              <a:rPr lang="en-GB" altLang="en-US" dirty="0" err="1"/>
              <a:t>Gahangir</a:t>
            </a:r>
            <a:r>
              <a:rPr lang="en-GB" altLang="en-US" dirty="0"/>
              <a:t> Hossain</a:t>
            </a:r>
          </a:p>
          <a:p>
            <a:pPr eaLnBrk="1" hangingPunct="1"/>
            <a:r>
              <a:rPr lang="en-GB" altLang="en-US" dirty="0"/>
              <a:t>Texas A&amp;M University—Kingsville, TX</a:t>
            </a:r>
          </a:p>
        </p:txBody>
      </p:sp>
      <p:sp>
        <p:nvSpPr>
          <p:cNvPr id="4100" name="Rectangle 1">
            <a:extLst>
              <a:ext uri="{FF2B5EF4-FFF2-40B4-BE49-F238E27FC236}">
                <a16:creationId xmlns:a16="http://schemas.microsoft.com/office/drawing/2014/main" id="{BC203A31-75CB-49AF-84E0-90736655A738}"/>
              </a:ext>
            </a:extLst>
          </p:cNvPr>
          <p:cNvSpPr>
            <a:spLocks noChangeArrowheads="1"/>
          </p:cNvSpPr>
          <p:nvPr/>
        </p:nvSpPr>
        <p:spPr bwMode="auto">
          <a:xfrm>
            <a:off x="2362200" y="5867401"/>
            <a:ext cx="8229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r>
              <a:rPr lang="en-GB" altLang="en-US" dirty="0"/>
              <a:t>Some Slides from: Peter Andras, peter.andras@ncl.ac.uk</a:t>
            </a:r>
          </a:p>
          <a:p>
            <a:pPr eaLnBrk="1" hangingPunct="1"/>
            <a:r>
              <a:rPr lang="en-GB" altLang="en-US" dirty="0"/>
              <a:t>www.staff.ncl.ac.uk/peter.andras/lectures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9" name="Rectangle 3"/>
          <p:cNvSpPr>
            <a:spLocks noGrp="1" noChangeArrowheads="1"/>
          </p:cNvSpPr>
          <p:nvPr>
            <p:ph type="title"/>
          </p:nvPr>
        </p:nvSpPr>
        <p:spPr/>
        <p:txBody>
          <a:bodyPr>
            <a:normAutofit/>
          </a:bodyPr>
          <a:lstStyle/>
          <a:p>
            <a:r>
              <a:rPr lang="en-US"/>
              <a:t>Perceptron and Neural Nets</a:t>
            </a:r>
          </a:p>
        </p:txBody>
      </p:sp>
      <p:sp>
        <p:nvSpPr>
          <p:cNvPr id="756738" name="Rectangle 2"/>
          <p:cNvSpPr>
            <a:spLocks noGrp="1" noChangeArrowheads="1"/>
          </p:cNvSpPr>
          <p:nvPr>
            <p:ph idx="1"/>
          </p:nvPr>
        </p:nvSpPr>
        <p:spPr>
          <a:xfrm>
            <a:off x="838200" y="1493655"/>
            <a:ext cx="10515600" cy="4351338"/>
          </a:xfrm>
        </p:spPr>
        <p:txBody>
          <a:bodyPr>
            <a:normAutofit fontScale="85000" lnSpcReduction="20000"/>
          </a:bodyPr>
          <a:lstStyle/>
          <a:p>
            <a:r>
              <a:rPr lang="en-US" dirty="0"/>
              <a:t>From biological neuron to artificial neuron (perceptron)</a:t>
            </a:r>
          </a:p>
          <a:p>
            <a:endParaRPr lang="en-US" dirty="0"/>
          </a:p>
          <a:p>
            <a:endParaRPr lang="en-US" dirty="0"/>
          </a:p>
          <a:p>
            <a:endParaRPr lang="en-US" dirty="0"/>
          </a:p>
          <a:p>
            <a:endParaRPr lang="en-US" dirty="0"/>
          </a:p>
          <a:p>
            <a:r>
              <a:rPr lang="en-US" dirty="0"/>
              <a:t>Activation function</a:t>
            </a:r>
          </a:p>
          <a:p>
            <a:endParaRPr lang="en-US" dirty="0"/>
          </a:p>
          <a:p>
            <a:endParaRPr lang="en-US" dirty="0"/>
          </a:p>
          <a:p>
            <a:endParaRPr lang="en-US" dirty="0"/>
          </a:p>
          <a:p>
            <a:r>
              <a:rPr lang="en-US" dirty="0"/>
              <a:t>Artificial neuron networks</a:t>
            </a:r>
          </a:p>
          <a:p>
            <a:pPr lvl="1"/>
            <a:r>
              <a:rPr lang="en-US" dirty="0"/>
              <a:t>supervised learning</a:t>
            </a:r>
          </a:p>
          <a:p>
            <a:pPr lvl="1"/>
            <a:r>
              <a:rPr lang="en-US" dirty="0"/>
              <a:t>gradient descent</a:t>
            </a:r>
          </a:p>
          <a:p>
            <a:endParaRPr lang="en-US" sz="2000" dirty="0"/>
          </a:p>
        </p:txBody>
      </p:sp>
      <p:sp>
        <p:nvSpPr>
          <p:cNvPr id="18" name="Footer Placeholder 17"/>
          <p:cNvSpPr>
            <a:spLocks noGrp="1"/>
          </p:cNvSpPr>
          <p:nvPr>
            <p:ph type="ftr" sz="quarter" idx="11"/>
          </p:nvPr>
        </p:nvSpPr>
        <p:spPr/>
        <p:txBody>
          <a:bodyPr/>
          <a:lstStyle/>
          <a:p>
            <a:r>
              <a:rPr lang="en-US" altLang="zh-CN" dirty="0"/>
              <a:t>Slide from: </a:t>
            </a:r>
            <a:r>
              <a:rPr lang="en-US" dirty="0">
                <a:solidFill>
                  <a:srgbClr val="000000"/>
                </a:solidFill>
              </a:rPr>
              <a:t>Matt Gormley, CMU</a:t>
            </a:r>
          </a:p>
          <a:p>
            <a:endParaRPr lang="en-US" altLang="en-US" dirty="0"/>
          </a:p>
        </p:txBody>
      </p:sp>
      <p:sp>
        <p:nvSpPr>
          <p:cNvPr id="17" name="Slide Number Placeholder 16"/>
          <p:cNvSpPr>
            <a:spLocks noGrp="1"/>
          </p:cNvSpPr>
          <p:nvPr>
            <p:ph type="sldNum" sz="quarter" idx="12"/>
          </p:nvPr>
        </p:nvSpPr>
        <p:spPr/>
        <p:txBody>
          <a:bodyPr/>
          <a:lstStyle/>
          <a:p>
            <a:fld id="{1A30F549-F879-4053-8685-4286A63136EA}" type="slidenum">
              <a:rPr lang="en-US" altLang="en-US" smtClean="0"/>
              <a:pPr/>
              <a:t>10</a:t>
            </a:fld>
            <a:endParaRPr lang="en-US" altLang="en-US"/>
          </a:p>
        </p:txBody>
      </p:sp>
      <p:graphicFrame>
        <p:nvGraphicFramePr>
          <p:cNvPr id="756740" name="Object 4"/>
          <p:cNvGraphicFramePr>
            <a:graphicFrameLocks noChangeAspect="1"/>
          </p:cNvGraphicFramePr>
          <p:nvPr/>
        </p:nvGraphicFramePr>
        <p:xfrm>
          <a:off x="2133600" y="2036641"/>
          <a:ext cx="3505200" cy="1497013"/>
        </p:xfrm>
        <a:graphic>
          <a:graphicData uri="http://schemas.openxmlformats.org/presentationml/2006/ole">
            <mc:AlternateContent xmlns:mc="http://schemas.openxmlformats.org/markup-compatibility/2006">
              <mc:Choice xmlns:v="urn:schemas-microsoft-com:vml" Requires="v">
                <p:oleObj spid="_x0000_s7195" name="Picture" r:id="rId4" imgW="4594320" imgH="1935000" progId="Word.Picture.8">
                  <p:embed/>
                </p:oleObj>
              </mc:Choice>
              <mc:Fallback>
                <p:oleObj name="Picture" r:id="rId4" imgW="4594320" imgH="1935000" progId="Word.Picture.8">
                  <p:embed/>
                  <p:pic>
                    <p:nvPicPr>
                      <p:cNvPr id="7567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36641"/>
                        <a:ext cx="3505200" cy="149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56741" name="Object 5"/>
          <p:cNvGraphicFramePr>
            <a:graphicFrameLocks noChangeAspect="1"/>
          </p:cNvGraphicFramePr>
          <p:nvPr/>
        </p:nvGraphicFramePr>
        <p:xfrm>
          <a:off x="6781800" y="1956391"/>
          <a:ext cx="3352800" cy="1649413"/>
        </p:xfrm>
        <a:graphic>
          <a:graphicData uri="http://schemas.openxmlformats.org/presentationml/2006/ole">
            <mc:AlternateContent xmlns:mc="http://schemas.openxmlformats.org/markup-compatibility/2006">
              <mc:Choice xmlns:v="urn:schemas-microsoft-com:vml" Requires="v">
                <p:oleObj spid="_x0000_s7196" name="Picture" r:id="rId6" imgW="3714840" imgH="1828800" progId="Word.Picture.8">
                  <p:embed/>
                </p:oleObj>
              </mc:Choice>
              <mc:Fallback>
                <p:oleObj name="Picture" r:id="rId6" imgW="3714840" imgH="1828800" progId="Word.Picture.8">
                  <p:embed/>
                  <p:pic>
                    <p:nvPicPr>
                      <p:cNvPr id="7567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956391"/>
                        <a:ext cx="3352800" cy="164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56742" name="AutoShape 6"/>
          <p:cNvSpPr>
            <a:spLocks noChangeArrowheads="1"/>
          </p:cNvSpPr>
          <p:nvPr/>
        </p:nvSpPr>
        <p:spPr bwMode="auto">
          <a:xfrm>
            <a:off x="5943600" y="2718390"/>
            <a:ext cx="533400" cy="381000"/>
          </a:xfrm>
          <a:prstGeom prst="righ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7"/>
          <p:cNvGrpSpPr>
            <a:grpSpLocks/>
          </p:cNvGrpSpPr>
          <p:nvPr/>
        </p:nvGrpSpPr>
        <p:grpSpPr bwMode="auto">
          <a:xfrm>
            <a:off x="2286000" y="3669324"/>
            <a:ext cx="7162800" cy="1252537"/>
            <a:chOff x="480" y="2208"/>
            <a:chExt cx="4512" cy="789"/>
          </a:xfrm>
        </p:grpSpPr>
        <p:graphicFrame>
          <p:nvGraphicFramePr>
            <p:cNvPr id="756744" name="Object 8"/>
            <p:cNvGraphicFramePr>
              <a:graphicFrameLocks noChangeAspect="1"/>
            </p:cNvGraphicFramePr>
            <p:nvPr/>
          </p:nvGraphicFramePr>
          <p:xfrm>
            <a:off x="480" y="2401"/>
            <a:ext cx="754" cy="477"/>
          </p:xfrm>
          <a:graphic>
            <a:graphicData uri="http://schemas.openxmlformats.org/presentationml/2006/ole">
              <mc:AlternateContent xmlns:mc="http://schemas.openxmlformats.org/markup-compatibility/2006">
                <mc:Choice xmlns:v="urn:schemas-microsoft-com:vml" Requires="v">
                  <p:oleObj spid="_x0000_s7197" name="Equation" r:id="rId8" imgW="774360" imgH="507960" progId="Equation.3">
                    <p:embed/>
                  </p:oleObj>
                </mc:Choice>
                <mc:Fallback>
                  <p:oleObj name="Equation" r:id="rId8" imgW="774360" imgH="507960" progId="Equation.3">
                    <p:embed/>
                    <p:pic>
                      <p:nvPicPr>
                        <p:cNvPr id="75674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 y="2401"/>
                          <a:ext cx="754"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56745" name="Object 9"/>
            <p:cNvGraphicFramePr>
              <a:graphicFrameLocks noChangeAspect="1"/>
            </p:cNvGraphicFramePr>
            <p:nvPr/>
          </p:nvGraphicFramePr>
          <p:xfrm>
            <a:off x="1826" y="2435"/>
            <a:ext cx="1175" cy="455"/>
          </p:xfrm>
          <a:graphic>
            <a:graphicData uri="http://schemas.openxmlformats.org/presentationml/2006/ole">
              <mc:AlternateContent xmlns:mc="http://schemas.openxmlformats.org/markup-compatibility/2006">
                <mc:Choice xmlns:v="urn:schemas-microsoft-com:vml" Requires="v">
                  <p:oleObj spid="_x0000_s7198" name="Equation" r:id="rId10" imgW="1244520" imgH="482400" progId="Equation.3">
                    <p:embed/>
                  </p:oleObj>
                </mc:Choice>
                <mc:Fallback>
                  <p:oleObj name="Equation" r:id="rId10" imgW="1244520" imgH="482400" progId="Equation.3">
                    <p:embed/>
                    <p:pic>
                      <p:nvPicPr>
                        <p:cNvPr id="75674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6" y="2435"/>
                          <a:ext cx="1175" cy="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756746" name="Picture 10"/>
            <p:cNvPicPr>
              <a:picLocks noChangeAspect="1" noChangeArrowheads="1"/>
            </p:cNvPicPr>
            <p:nvPr/>
          </p:nvPicPr>
          <p:blipFill>
            <a:blip r:embed="rId12"/>
            <a:srcRect/>
            <a:stretch>
              <a:fillRect/>
            </a:stretch>
          </p:blipFill>
          <p:spPr bwMode="auto">
            <a:xfrm>
              <a:off x="4128" y="2208"/>
              <a:ext cx="864" cy="789"/>
            </a:xfrm>
            <a:prstGeom prst="rect">
              <a:avLst/>
            </a:prstGeom>
            <a:noFill/>
            <a:ln w="9525">
              <a:noFill/>
              <a:miter lim="800000"/>
              <a:headEnd/>
              <a:tailEnd/>
            </a:ln>
            <a:effectLst/>
          </p:spPr>
        </p:pic>
        <p:sp>
          <p:nvSpPr>
            <p:cNvPr id="756747" name="AutoShape 11"/>
            <p:cNvSpPr>
              <a:spLocks noChangeArrowheads="1"/>
            </p:cNvSpPr>
            <p:nvPr/>
          </p:nvSpPr>
          <p:spPr bwMode="auto">
            <a:xfrm>
              <a:off x="3456" y="2592"/>
              <a:ext cx="240" cy="192"/>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en-US"/>
            </a:p>
          </p:txBody>
        </p:sp>
      </p:grpSp>
      <p:graphicFrame>
        <p:nvGraphicFramePr>
          <p:cNvPr id="756748" name="Object 12"/>
          <p:cNvGraphicFramePr>
            <a:graphicFrameLocks noChangeAspect="1"/>
          </p:cNvGraphicFramePr>
          <p:nvPr/>
        </p:nvGraphicFramePr>
        <p:xfrm>
          <a:off x="7315201" y="5268914"/>
          <a:ext cx="2532063" cy="1436687"/>
        </p:xfrm>
        <a:graphic>
          <a:graphicData uri="http://schemas.openxmlformats.org/presentationml/2006/ole">
            <mc:AlternateContent xmlns:mc="http://schemas.openxmlformats.org/markup-compatibility/2006">
              <mc:Choice xmlns:v="urn:schemas-microsoft-com:vml" Requires="v">
                <p:oleObj spid="_x0000_s7199" name="Picture" r:id="rId13" imgW="4229280" imgH="2400480" progId="Word.Picture.8">
                  <p:embed/>
                </p:oleObj>
              </mc:Choice>
              <mc:Fallback>
                <p:oleObj name="Picture" r:id="rId13" imgW="4229280" imgH="2400480" progId="Word.Picture.8">
                  <p:embed/>
                  <p:pic>
                    <p:nvPicPr>
                      <p:cNvPr id="75674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5201" y="5268914"/>
                        <a:ext cx="2532063" cy="1436687"/>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8794915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7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673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673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6738">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6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normAutofit/>
          </a:bodyPr>
          <a:lstStyle/>
          <a:p>
            <a:r>
              <a:rPr lang="en-US"/>
              <a:t>Connectionist Models</a:t>
            </a:r>
          </a:p>
        </p:txBody>
      </p:sp>
      <p:sp>
        <p:nvSpPr>
          <p:cNvPr id="757763" name="Rectangle 3"/>
          <p:cNvSpPr>
            <a:spLocks noGrp="1" noChangeArrowheads="1"/>
          </p:cNvSpPr>
          <p:nvPr>
            <p:ph idx="1"/>
          </p:nvPr>
        </p:nvSpPr>
        <p:spPr/>
        <p:txBody>
          <a:bodyPr>
            <a:normAutofit fontScale="85000" lnSpcReduction="20000"/>
          </a:bodyPr>
          <a:lstStyle/>
          <a:p>
            <a:r>
              <a:rPr lang="en-US"/>
              <a:t>Consider humans:</a:t>
            </a:r>
          </a:p>
          <a:p>
            <a:pPr lvl="1"/>
            <a:r>
              <a:rPr lang="en-US"/>
              <a:t>Neuron switching time </a:t>
            </a:r>
          </a:p>
          <a:p>
            <a:pPr lvl="1">
              <a:buFont typeface="Wingdings" pitchFamily="2" charset="2"/>
              <a:buNone/>
            </a:pPr>
            <a:r>
              <a:rPr lang="en-US"/>
              <a:t>	~ 0.001 second</a:t>
            </a:r>
          </a:p>
          <a:p>
            <a:pPr lvl="1"/>
            <a:r>
              <a:rPr lang="en-US"/>
              <a:t>Number of neurons </a:t>
            </a:r>
          </a:p>
          <a:p>
            <a:pPr lvl="1">
              <a:buFont typeface="Wingdings" pitchFamily="2" charset="2"/>
              <a:buNone/>
            </a:pPr>
            <a:r>
              <a:rPr lang="en-US"/>
              <a:t>	~ 10</a:t>
            </a:r>
            <a:r>
              <a:rPr lang="en-US" baseline="30000"/>
              <a:t>10</a:t>
            </a:r>
          </a:p>
          <a:p>
            <a:pPr lvl="1"/>
            <a:r>
              <a:rPr lang="en-US"/>
              <a:t>Connections per neuron </a:t>
            </a:r>
          </a:p>
          <a:p>
            <a:pPr lvl="1">
              <a:buFont typeface="Wingdings" pitchFamily="2" charset="2"/>
              <a:buNone/>
            </a:pPr>
            <a:r>
              <a:rPr lang="en-US"/>
              <a:t>	~ 10</a:t>
            </a:r>
            <a:r>
              <a:rPr lang="en-US" baseline="30000"/>
              <a:t>4-5</a:t>
            </a:r>
          </a:p>
          <a:p>
            <a:pPr lvl="1"/>
            <a:r>
              <a:rPr lang="en-US"/>
              <a:t>Scene recognition time </a:t>
            </a:r>
          </a:p>
          <a:p>
            <a:pPr lvl="1">
              <a:buFont typeface="Wingdings" pitchFamily="2" charset="2"/>
              <a:buNone/>
            </a:pPr>
            <a:r>
              <a:rPr lang="en-US"/>
              <a:t>	~ 0.1 second</a:t>
            </a:r>
          </a:p>
          <a:p>
            <a:pPr lvl="1"/>
            <a:r>
              <a:rPr lang="en-US"/>
              <a:t>100 inference steps doesn't seem like enough</a:t>
            </a:r>
          </a:p>
          <a:p>
            <a:pPr lvl="1">
              <a:buFont typeface="Wingdings" pitchFamily="2" charset="2"/>
              <a:buNone/>
            </a:pPr>
            <a:r>
              <a:rPr lang="en-US">
                <a:sym typeface="Wingdings" pitchFamily="2" charset="2"/>
              </a:rPr>
              <a:t>	 much parallel computation</a:t>
            </a:r>
          </a:p>
          <a:p>
            <a:r>
              <a:rPr lang="en-US"/>
              <a:t>Properties of artificial neural nets (ANN)</a:t>
            </a:r>
          </a:p>
          <a:p>
            <a:pPr lvl="1"/>
            <a:r>
              <a:rPr lang="en-US"/>
              <a:t>Many neuron-like threshold switching units</a:t>
            </a:r>
          </a:p>
          <a:p>
            <a:pPr lvl="1"/>
            <a:r>
              <a:rPr lang="en-US"/>
              <a:t>Many weighted interconnections among units</a:t>
            </a:r>
          </a:p>
          <a:p>
            <a:pPr lvl="1"/>
            <a:r>
              <a:rPr lang="en-US"/>
              <a:t>Highly parallel, distributed processes </a:t>
            </a:r>
          </a:p>
        </p:txBody>
      </p:sp>
      <p:sp>
        <p:nvSpPr>
          <p:cNvPr id="10" name="Footer Placeholder 9"/>
          <p:cNvSpPr>
            <a:spLocks noGrp="1"/>
          </p:cNvSpPr>
          <p:nvPr>
            <p:ph type="ftr" sz="quarter" idx="11"/>
          </p:nvPr>
        </p:nvSpPr>
        <p:spPr/>
        <p:txBody>
          <a:bodyPr/>
          <a:lstStyle/>
          <a:p>
            <a:r>
              <a:rPr lang="en-US" altLang="zh-CN" dirty="0"/>
              <a:t>© Eric Xing @ CMU, 2006-2011</a:t>
            </a:r>
            <a:endParaRPr lang="en-US" altLang="en-US" dirty="0"/>
          </a:p>
        </p:txBody>
      </p:sp>
      <p:sp>
        <p:nvSpPr>
          <p:cNvPr id="9" name="Slide Number Placeholder 8"/>
          <p:cNvSpPr>
            <a:spLocks noGrp="1"/>
          </p:cNvSpPr>
          <p:nvPr>
            <p:ph type="sldNum" sz="quarter" idx="12"/>
          </p:nvPr>
        </p:nvSpPr>
        <p:spPr/>
        <p:txBody>
          <a:bodyPr/>
          <a:lstStyle/>
          <a:p>
            <a:fld id="{1A30F549-F879-4053-8685-4286A63136EA}" type="slidenum">
              <a:rPr lang="en-US" altLang="en-US" smtClean="0"/>
              <a:pPr/>
              <a:t>11</a:t>
            </a:fld>
            <a:endParaRPr lang="en-US" altLang="en-US"/>
          </a:p>
        </p:txBody>
      </p:sp>
      <p:pic>
        <p:nvPicPr>
          <p:cNvPr id="757764" name="Picture 4"/>
          <p:cNvPicPr>
            <a:picLocks noChangeArrowheads="1"/>
          </p:cNvPicPr>
          <p:nvPr/>
        </p:nvPicPr>
        <p:blipFill>
          <a:blip r:embed="rId3"/>
          <a:srcRect/>
          <a:stretch>
            <a:fillRect/>
          </a:stretch>
        </p:blipFill>
        <p:spPr bwMode="auto">
          <a:xfrm>
            <a:off x="6172200" y="1808164"/>
            <a:ext cx="4038600" cy="2306637"/>
          </a:xfrm>
          <a:prstGeom prst="rect">
            <a:avLst/>
          </a:prstGeom>
          <a:noFill/>
          <a:ln w="12700">
            <a:noFill/>
            <a:miter lim="800000"/>
            <a:headEnd/>
            <a:tailEnd/>
          </a:ln>
          <a:effectLst/>
        </p:spPr>
      </p:pic>
      <p:sp>
        <p:nvSpPr>
          <p:cNvPr id="7" name="Footer Placeholder 17">
            <a:extLst>
              <a:ext uri="{FF2B5EF4-FFF2-40B4-BE49-F238E27FC236}">
                <a16:creationId xmlns:a16="http://schemas.microsoft.com/office/drawing/2014/main" id="{271719E6-E0BE-40C3-A725-D73BFE2FD44C}"/>
              </a:ext>
            </a:extLst>
          </p:cNvPr>
          <p:cNvSpPr txBox="1">
            <a:spLocks/>
          </p:cNvSpPr>
          <p:nvPr/>
        </p:nvSpPr>
        <p:spPr>
          <a:xfrm>
            <a:off x="5675244" y="622928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Slide from: </a:t>
            </a:r>
            <a:r>
              <a:rPr lang="en-US">
                <a:solidFill>
                  <a:srgbClr val="000000"/>
                </a:solidFill>
              </a:rPr>
              <a:t>Matt Gormley, CMU</a:t>
            </a:r>
          </a:p>
          <a:p>
            <a:endParaRPr lang="en-US" altLang="en-US" dirty="0"/>
          </a:p>
        </p:txBody>
      </p:sp>
    </p:spTree>
    <p:extLst>
      <p:ext uri="{BB962C8B-B14F-4D97-AF65-F5344CB8AC3E}">
        <p14:creationId xmlns:p14="http://schemas.microsoft.com/office/powerpoint/2010/main" val="413147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AE5EB9F-1786-4F59-88AF-60BE8436F666}"/>
              </a:ext>
            </a:extLst>
          </p:cNvPr>
          <p:cNvSpPr>
            <a:spLocks noGrp="1" noChangeArrowheads="1"/>
          </p:cNvSpPr>
          <p:nvPr>
            <p:ph type="title"/>
          </p:nvPr>
        </p:nvSpPr>
        <p:spPr/>
        <p:txBody>
          <a:bodyPr/>
          <a:lstStyle/>
          <a:p>
            <a:pPr eaLnBrk="1" hangingPunct="1"/>
            <a:r>
              <a:rPr lang="en-GB" altLang="en-US"/>
              <a:t>Application principles</a:t>
            </a:r>
          </a:p>
        </p:txBody>
      </p:sp>
      <p:sp>
        <p:nvSpPr>
          <p:cNvPr id="12291" name="Text Box 3">
            <a:extLst>
              <a:ext uri="{FF2B5EF4-FFF2-40B4-BE49-F238E27FC236}">
                <a16:creationId xmlns:a16="http://schemas.microsoft.com/office/drawing/2014/main" id="{248158D6-3E9B-4D32-A4BB-8E3C812DFE79}"/>
              </a:ext>
            </a:extLst>
          </p:cNvPr>
          <p:cNvSpPr txBox="1">
            <a:spLocks noChangeArrowheads="1"/>
          </p:cNvSpPr>
          <p:nvPr/>
        </p:nvSpPr>
        <p:spPr bwMode="auto">
          <a:xfrm>
            <a:off x="2971800" y="25146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The solution of a problem must be the simple.</a:t>
            </a:r>
          </a:p>
        </p:txBody>
      </p:sp>
      <p:sp>
        <p:nvSpPr>
          <p:cNvPr id="12292" name="Text Box 4">
            <a:extLst>
              <a:ext uri="{FF2B5EF4-FFF2-40B4-BE49-F238E27FC236}">
                <a16:creationId xmlns:a16="http://schemas.microsoft.com/office/drawing/2014/main" id="{63E5BD11-F9A6-41C7-B634-8C86C306ACD9}"/>
              </a:ext>
            </a:extLst>
          </p:cNvPr>
          <p:cNvSpPr txBox="1">
            <a:spLocks noChangeArrowheads="1"/>
          </p:cNvSpPr>
          <p:nvPr/>
        </p:nvSpPr>
        <p:spPr bwMode="auto">
          <a:xfrm>
            <a:off x="2971800" y="3657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Complicated solutions waste time and resources.</a:t>
            </a:r>
          </a:p>
        </p:txBody>
      </p:sp>
      <p:sp>
        <p:nvSpPr>
          <p:cNvPr id="12293" name="Text Box 5">
            <a:extLst>
              <a:ext uri="{FF2B5EF4-FFF2-40B4-BE49-F238E27FC236}">
                <a16:creationId xmlns:a16="http://schemas.microsoft.com/office/drawing/2014/main" id="{F3B7878C-C82F-441A-818A-0D4EA595E149}"/>
              </a:ext>
            </a:extLst>
          </p:cNvPr>
          <p:cNvSpPr txBox="1">
            <a:spLocks noChangeArrowheads="1"/>
          </p:cNvSpPr>
          <p:nvPr/>
        </p:nvSpPr>
        <p:spPr bwMode="auto">
          <a:xfrm>
            <a:off x="3048000" y="4724400"/>
            <a:ext cx="6553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If a problem can be solved with a small look-up table that can be easily calculated that is a more preferred solution than a complex neural network with many layers that learns with back-propagation.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147D07B-EADD-4829-8ACD-92D7B7507694}"/>
              </a:ext>
            </a:extLst>
          </p:cNvPr>
          <p:cNvSpPr>
            <a:spLocks noGrp="1" noChangeArrowheads="1"/>
          </p:cNvSpPr>
          <p:nvPr>
            <p:ph type="title"/>
          </p:nvPr>
        </p:nvSpPr>
        <p:spPr/>
        <p:txBody>
          <a:bodyPr/>
          <a:lstStyle/>
          <a:p>
            <a:pPr eaLnBrk="1" hangingPunct="1"/>
            <a:r>
              <a:rPr lang="en-GB" altLang="en-US"/>
              <a:t>Application principles</a:t>
            </a:r>
          </a:p>
        </p:txBody>
      </p:sp>
      <p:sp>
        <p:nvSpPr>
          <p:cNvPr id="13315" name="Text Box 3">
            <a:extLst>
              <a:ext uri="{FF2B5EF4-FFF2-40B4-BE49-F238E27FC236}">
                <a16:creationId xmlns:a16="http://schemas.microsoft.com/office/drawing/2014/main" id="{93E74EED-1295-4D44-8B1B-C148A8ACA665}"/>
              </a:ext>
            </a:extLst>
          </p:cNvPr>
          <p:cNvSpPr txBox="1">
            <a:spLocks noChangeArrowheads="1"/>
          </p:cNvSpPr>
          <p:nvPr/>
        </p:nvSpPr>
        <p:spPr bwMode="auto">
          <a:xfrm>
            <a:off x="2743200" y="2362200"/>
            <a:ext cx="7391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The speed is crucial for computer game applications.</a:t>
            </a:r>
          </a:p>
          <a:p>
            <a:pPr algn="l" eaLnBrk="1" hangingPunct="1">
              <a:spcBef>
                <a:spcPct val="50000"/>
              </a:spcBef>
            </a:pPr>
            <a:endParaRPr lang="en-GB" altLang="en-US"/>
          </a:p>
          <a:p>
            <a:pPr algn="l" eaLnBrk="1" hangingPunct="1">
              <a:spcBef>
                <a:spcPct val="50000"/>
              </a:spcBef>
            </a:pPr>
            <a:r>
              <a:rPr lang="en-GB" altLang="en-US"/>
              <a:t>If it is possible on-line neural network solutions should be avoided, because they are big time consumers. Preferably, neural networks should be applied in an off-line fashion, when the learning phase doesn’t happen during the game playing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D77896-0143-40DB-990B-360EFEED6BEE}"/>
              </a:ext>
            </a:extLst>
          </p:cNvPr>
          <p:cNvSpPr>
            <a:spLocks noGrp="1" noChangeArrowheads="1"/>
          </p:cNvSpPr>
          <p:nvPr>
            <p:ph type="title"/>
          </p:nvPr>
        </p:nvSpPr>
        <p:spPr/>
        <p:txBody>
          <a:bodyPr/>
          <a:lstStyle/>
          <a:p>
            <a:pPr eaLnBrk="1" hangingPunct="1"/>
            <a:r>
              <a:rPr lang="en-GB" altLang="en-US"/>
              <a:t>Application principles</a:t>
            </a:r>
          </a:p>
        </p:txBody>
      </p:sp>
      <p:sp>
        <p:nvSpPr>
          <p:cNvPr id="14339" name="Text Box 3">
            <a:extLst>
              <a:ext uri="{FF2B5EF4-FFF2-40B4-BE49-F238E27FC236}">
                <a16:creationId xmlns:a16="http://schemas.microsoft.com/office/drawing/2014/main" id="{3C587DB5-FC19-402D-B061-ACC453D44A09}"/>
              </a:ext>
            </a:extLst>
          </p:cNvPr>
          <p:cNvSpPr txBox="1">
            <a:spLocks noChangeArrowheads="1"/>
          </p:cNvSpPr>
          <p:nvPr/>
        </p:nvSpPr>
        <p:spPr bwMode="auto">
          <a:xfrm>
            <a:off x="2743200" y="2286000"/>
            <a:ext cx="7239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On-line neural network solutions should be very simple.</a:t>
            </a:r>
          </a:p>
          <a:p>
            <a:pPr algn="l" eaLnBrk="1" hangingPunct="1">
              <a:spcBef>
                <a:spcPct val="50000"/>
              </a:spcBef>
            </a:pPr>
            <a:endParaRPr lang="en-GB" altLang="en-US"/>
          </a:p>
          <a:p>
            <a:pPr algn="l" eaLnBrk="1" hangingPunct="1">
              <a:spcBef>
                <a:spcPct val="50000"/>
              </a:spcBef>
            </a:pPr>
            <a:r>
              <a:rPr lang="en-GB" altLang="en-US"/>
              <a:t>Using many layer neural networks should be avoided, if possible. Complex learning algorithms should be avoided. If possible a priori knowledge should be used to set the initial parameters such that very short training is needed for optimal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24B7132-3C86-4276-943E-C25D4D437241}"/>
              </a:ext>
            </a:extLst>
          </p:cNvPr>
          <p:cNvSpPr>
            <a:spLocks noGrp="1" noChangeArrowheads="1"/>
          </p:cNvSpPr>
          <p:nvPr>
            <p:ph type="title"/>
          </p:nvPr>
        </p:nvSpPr>
        <p:spPr/>
        <p:txBody>
          <a:bodyPr/>
          <a:lstStyle/>
          <a:p>
            <a:pPr eaLnBrk="1" hangingPunct="1"/>
            <a:r>
              <a:rPr lang="en-GB" altLang="en-US"/>
              <a:t>Application principles</a:t>
            </a:r>
          </a:p>
        </p:txBody>
      </p:sp>
      <p:sp>
        <p:nvSpPr>
          <p:cNvPr id="15363" name="Text Box 3">
            <a:extLst>
              <a:ext uri="{FF2B5EF4-FFF2-40B4-BE49-F238E27FC236}">
                <a16:creationId xmlns:a16="http://schemas.microsoft.com/office/drawing/2014/main" id="{60DEC60B-CA44-4B08-82D7-CF9456C636E0}"/>
              </a:ext>
            </a:extLst>
          </p:cNvPr>
          <p:cNvSpPr txBox="1">
            <a:spLocks noChangeArrowheads="1"/>
          </p:cNvSpPr>
          <p:nvPr/>
        </p:nvSpPr>
        <p:spPr bwMode="auto">
          <a:xfrm>
            <a:off x="2743200" y="2286000"/>
            <a:ext cx="7239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All the available data should be collected about the problem.</a:t>
            </a:r>
          </a:p>
          <a:p>
            <a:pPr algn="l" eaLnBrk="1" hangingPunct="1">
              <a:spcBef>
                <a:spcPct val="50000"/>
              </a:spcBef>
            </a:pPr>
            <a:endParaRPr lang="en-GB" altLang="en-US"/>
          </a:p>
          <a:p>
            <a:pPr algn="l" eaLnBrk="1" hangingPunct="1">
              <a:spcBef>
                <a:spcPct val="50000"/>
              </a:spcBef>
            </a:pPr>
            <a:r>
              <a:rPr lang="en-GB" altLang="en-US"/>
              <a:t>Having redundant data is usually a smaller problem than not having the necessary data.</a:t>
            </a:r>
          </a:p>
          <a:p>
            <a:pPr algn="l" eaLnBrk="1" hangingPunct="1">
              <a:spcBef>
                <a:spcPct val="50000"/>
              </a:spcBef>
            </a:pPr>
            <a:endParaRPr lang="en-GB" altLang="en-US"/>
          </a:p>
          <a:p>
            <a:pPr algn="l" eaLnBrk="1" hangingPunct="1">
              <a:spcBef>
                <a:spcPct val="50000"/>
              </a:spcBef>
            </a:pPr>
            <a:r>
              <a:rPr lang="en-GB" altLang="en-US"/>
              <a:t>The data should be partitioned in training, validation and testing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C28A540-3350-4110-967F-19AEE4916980}"/>
              </a:ext>
            </a:extLst>
          </p:cNvPr>
          <p:cNvSpPr>
            <a:spLocks noGrp="1" noChangeArrowheads="1"/>
          </p:cNvSpPr>
          <p:nvPr>
            <p:ph type="title"/>
          </p:nvPr>
        </p:nvSpPr>
        <p:spPr/>
        <p:txBody>
          <a:bodyPr/>
          <a:lstStyle/>
          <a:p>
            <a:pPr eaLnBrk="1" hangingPunct="1"/>
            <a:r>
              <a:rPr lang="en-GB" altLang="en-US"/>
              <a:t>Application principles</a:t>
            </a:r>
          </a:p>
        </p:txBody>
      </p:sp>
      <p:sp>
        <p:nvSpPr>
          <p:cNvPr id="16387" name="Text Box 3">
            <a:extLst>
              <a:ext uri="{FF2B5EF4-FFF2-40B4-BE49-F238E27FC236}">
                <a16:creationId xmlns:a16="http://schemas.microsoft.com/office/drawing/2014/main" id="{5A9BE7B7-C26E-4304-A7D6-F70F1A25C783}"/>
              </a:ext>
            </a:extLst>
          </p:cNvPr>
          <p:cNvSpPr txBox="1">
            <a:spLocks noChangeArrowheads="1"/>
          </p:cNvSpPr>
          <p:nvPr/>
        </p:nvSpPr>
        <p:spPr bwMode="auto">
          <a:xfrm>
            <a:off x="2819400" y="2057401"/>
            <a:ext cx="7239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The neural network solution of a problem should be selected from a large enough pool of potential solutions.</a:t>
            </a:r>
          </a:p>
          <a:p>
            <a:pPr algn="l" eaLnBrk="1" hangingPunct="1">
              <a:spcBef>
                <a:spcPct val="50000"/>
              </a:spcBef>
            </a:pPr>
            <a:endParaRPr lang="en-GB" altLang="en-US"/>
          </a:p>
          <a:p>
            <a:pPr algn="l" eaLnBrk="1" hangingPunct="1">
              <a:spcBef>
                <a:spcPct val="50000"/>
              </a:spcBef>
            </a:pPr>
            <a:r>
              <a:rPr lang="en-GB" altLang="en-US"/>
              <a:t>Because of the nature of the neural networks, it is likely that if a single solution is build than that will not be the optimal one.</a:t>
            </a:r>
          </a:p>
          <a:p>
            <a:pPr algn="l" eaLnBrk="1" hangingPunct="1">
              <a:spcBef>
                <a:spcPct val="50000"/>
              </a:spcBef>
            </a:pPr>
            <a:endParaRPr lang="en-GB" altLang="en-US"/>
          </a:p>
          <a:p>
            <a:pPr algn="l" eaLnBrk="1" hangingPunct="1">
              <a:spcBef>
                <a:spcPct val="50000"/>
              </a:spcBef>
            </a:pPr>
            <a:r>
              <a:rPr lang="en-GB" altLang="en-US"/>
              <a:t>If a pool of potential solutions is generated and trained, it is more likely that one which is close to the optimal one is found.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B00D910-05D7-41D1-AEC2-1F5BC339DBFC}"/>
              </a:ext>
            </a:extLst>
          </p:cNvPr>
          <p:cNvSpPr>
            <a:spLocks noGrp="1" noChangeArrowheads="1"/>
          </p:cNvSpPr>
          <p:nvPr>
            <p:ph type="title"/>
          </p:nvPr>
        </p:nvSpPr>
        <p:spPr/>
        <p:txBody>
          <a:bodyPr/>
          <a:lstStyle/>
          <a:p>
            <a:pPr eaLnBrk="1" hangingPunct="1"/>
            <a:r>
              <a:rPr lang="en-GB" altLang="en-US"/>
              <a:t>Problem</a:t>
            </a:r>
          </a:p>
        </p:txBody>
      </p:sp>
      <p:sp>
        <p:nvSpPr>
          <p:cNvPr id="17411" name="Text Box 3">
            <a:extLst>
              <a:ext uri="{FF2B5EF4-FFF2-40B4-BE49-F238E27FC236}">
                <a16:creationId xmlns:a16="http://schemas.microsoft.com/office/drawing/2014/main" id="{A7982EFB-CF52-4BA6-A163-A29700D75A2D}"/>
              </a:ext>
            </a:extLst>
          </p:cNvPr>
          <p:cNvSpPr txBox="1">
            <a:spLocks noChangeArrowheads="1"/>
          </p:cNvSpPr>
          <p:nvPr/>
        </p:nvSpPr>
        <p:spPr bwMode="auto">
          <a:xfrm>
            <a:off x="2667000" y="2133600"/>
            <a:ext cx="7620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Control:</a:t>
            </a:r>
          </a:p>
          <a:p>
            <a:pPr algn="l" eaLnBrk="1" hangingPunct="1">
              <a:spcBef>
                <a:spcPct val="50000"/>
              </a:spcBef>
            </a:pPr>
            <a:endParaRPr lang="en-GB" altLang="en-US"/>
          </a:p>
          <a:p>
            <a:pPr algn="l" eaLnBrk="1" hangingPunct="1">
              <a:spcBef>
                <a:spcPct val="50000"/>
              </a:spcBef>
            </a:pPr>
            <a:r>
              <a:rPr lang="en-GB" altLang="en-US"/>
              <a:t>	The objective is to maintain some variable in a given 	range (possibly around a fixed value), by changing 	the value of other, directly modifiable (controllable) 	variables.</a:t>
            </a:r>
          </a:p>
        </p:txBody>
      </p:sp>
      <p:pic>
        <p:nvPicPr>
          <p:cNvPr id="17412" name="Picture 4" descr="E:\PFiles\MSOffice\Clipart\standard\stddir1\bd05378_.wmf">
            <a:extLst>
              <a:ext uri="{FF2B5EF4-FFF2-40B4-BE49-F238E27FC236}">
                <a16:creationId xmlns:a16="http://schemas.microsoft.com/office/drawing/2014/main" id="{BB77170D-631A-43EC-88D4-654B8576C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5791201"/>
            <a:ext cx="9144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Line 5">
            <a:extLst>
              <a:ext uri="{FF2B5EF4-FFF2-40B4-BE49-F238E27FC236}">
                <a16:creationId xmlns:a16="http://schemas.microsoft.com/office/drawing/2014/main" id="{49328F52-4829-4AEE-980B-8094A6D952C5}"/>
              </a:ext>
            </a:extLst>
          </p:cNvPr>
          <p:cNvSpPr>
            <a:spLocks noChangeShapeType="1"/>
          </p:cNvSpPr>
          <p:nvPr/>
        </p:nvSpPr>
        <p:spPr bwMode="auto">
          <a:xfrm flipH="1">
            <a:off x="9601200" y="4648200"/>
            <a:ext cx="152400" cy="1143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14" name="AutoShape 6">
            <a:extLst>
              <a:ext uri="{FF2B5EF4-FFF2-40B4-BE49-F238E27FC236}">
                <a16:creationId xmlns:a16="http://schemas.microsoft.com/office/drawing/2014/main" id="{1964E811-290B-44C1-9FDB-673A47527C51}"/>
              </a:ext>
            </a:extLst>
          </p:cNvPr>
          <p:cNvSpPr>
            <a:spLocks noChangeArrowheads="1"/>
          </p:cNvSpPr>
          <p:nvPr/>
        </p:nvSpPr>
        <p:spPr bwMode="auto">
          <a:xfrm>
            <a:off x="8305800" y="5943600"/>
            <a:ext cx="381000" cy="457200"/>
          </a:xfrm>
          <a:prstGeom prst="curvedRightArrow">
            <a:avLst>
              <a:gd name="adj1" fmla="val 24000"/>
              <a:gd name="adj2" fmla="val 48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15" name="AutoShape 7">
            <a:extLst>
              <a:ext uri="{FF2B5EF4-FFF2-40B4-BE49-F238E27FC236}">
                <a16:creationId xmlns:a16="http://schemas.microsoft.com/office/drawing/2014/main" id="{DA3EE8EA-9C1F-4561-A7ED-22FFC5BE8B75}"/>
              </a:ext>
            </a:extLst>
          </p:cNvPr>
          <p:cNvSpPr>
            <a:spLocks noChangeArrowheads="1"/>
          </p:cNvSpPr>
          <p:nvPr/>
        </p:nvSpPr>
        <p:spPr bwMode="auto">
          <a:xfrm>
            <a:off x="9829800" y="5638800"/>
            <a:ext cx="228600" cy="228600"/>
          </a:xfrm>
          <a:prstGeom prst="curvedDownArrow">
            <a:avLst>
              <a:gd name="adj1" fmla="val 20000"/>
              <a:gd name="adj2" fmla="val 4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16" name="Text Box 8">
            <a:extLst>
              <a:ext uri="{FF2B5EF4-FFF2-40B4-BE49-F238E27FC236}">
                <a16:creationId xmlns:a16="http://schemas.microsoft.com/office/drawing/2014/main" id="{9C5C0967-EA25-49D8-B045-13E537C3C3E1}"/>
              </a:ext>
            </a:extLst>
          </p:cNvPr>
          <p:cNvSpPr txBox="1">
            <a:spLocks noChangeArrowheads="1"/>
          </p:cNvSpPr>
          <p:nvPr/>
        </p:nvSpPr>
        <p:spPr bwMode="auto">
          <a:xfrm>
            <a:off x="2743200" y="5213351"/>
            <a:ext cx="5181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Example: keeping a stick vertically on a finger, by moving your arm, such that the stick doesn’t fall.</a:t>
            </a:r>
          </a:p>
        </p:txBody>
      </p:sp>
      <p:pic>
        <p:nvPicPr>
          <p:cNvPr id="17417" name="Picture 9">
            <a:extLst>
              <a:ext uri="{FF2B5EF4-FFF2-40B4-BE49-F238E27FC236}">
                <a16:creationId xmlns:a16="http://schemas.microsoft.com/office/drawing/2014/main" id="{4B39BB09-2953-4E16-9CB6-63789DC7C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752601"/>
            <a:ext cx="38862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1C5E27-CA8E-4069-97C5-B022594A0C61}"/>
              </a:ext>
            </a:extLst>
          </p:cNvPr>
          <p:cNvSpPr>
            <a:spLocks noGrp="1" noChangeArrowheads="1"/>
          </p:cNvSpPr>
          <p:nvPr>
            <p:ph type="title"/>
          </p:nvPr>
        </p:nvSpPr>
        <p:spPr/>
        <p:txBody>
          <a:bodyPr/>
          <a:lstStyle/>
          <a:p>
            <a:pPr eaLnBrk="1" hangingPunct="1"/>
            <a:r>
              <a:rPr lang="en-GB" altLang="en-US"/>
              <a:t>Problem</a:t>
            </a:r>
          </a:p>
        </p:txBody>
      </p:sp>
      <p:sp>
        <p:nvSpPr>
          <p:cNvPr id="18435" name="Text Box 3">
            <a:extLst>
              <a:ext uri="{FF2B5EF4-FFF2-40B4-BE49-F238E27FC236}">
                <a16:creationId xmlns:a16="http://schemas.microsoft.com/office/drawing/2014/main" id="{59F11C8A-A547-48DD-AB83-6AE51183D6A4}"/>
              </a:ext>
            </a:extLst>
          </p:cNvPr>
          <p:cNvSpPr txBox="1">
            <a:spLocks noChangeArrowheads="1"/>
          </p:cNvSpPr>
          <p:nvPr/>
        </p:nvSpPr>
        <p:spPr bwMode="auto">
          <a:xfrm>
            <a:off x="2819400" y="1905000"/>
            <a:ext cx="7239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Movement control:</a:t>
            </a:r>
          </a:p>
          <a:p>
            <a:pPr algn="l" eaLnBrk="1" hangingPunct="1">
              <a:spcBef>
                <a:spcPct val="50000"/>
              </a:spcBef>
            </a:pPr>
            <a:endParaRPr lang="en-GB" altLang="en-US"/>
          </a:p>
          <a:p>
            <a:pPr algn="l" eaLnBrk="1" hangingPunct="1">
              <a:spcBef>
                <a:spcPct val="50000"/>
              </a:spcBef>
            </a:pPr>
            <a:r>
              <a:rPr lang="en-GB" altLang="en-US"/>
              <a:t>	How to move the parts (e.g., legs, arms, head) of 	an animated figure that moves on some terrain, 	using various types of movements (e.g., walks, 	runs, jumps) ?</a:t>
            </a:r>
          </a:p>
        </p:txBody>
      </p:sp>
      <p:sp>
        <p:nvSpPr>
          <p:cNvPr id="18436" name="Oval 4">
            <a:extLst>
              <a:ext uri="{FF2B5EF4-FFF2-40B4-BE49-F238E27FC236}">
                <a16:creationId xmlns:a16="http://schemas.microsoft.com/office/drawing/2014/main" id="{E8B63F5D-7B09-4837-90AC-405CCECFDDC8}"/>
              </a:ext>
            </a:extLst>
          </p:cNvPr>
          <p:cNvSpPr>
            <a:spLocks noChangeArrowheads="1"/>
          </p:cNvSpPr>
          <p:nvPr/>
        </p:nvSpPr>
        <p:spPr bwMode="auto">
          <a:xfrm>
            <a:off x="3048000" y="4724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37" name="Line 5">
            <a:extLst>
              <a:ext uri="{FF2B5EF4-FFF2-40B4-BE49-F238E27FC236}">
                <a16:creationId xmlns:a16="http://schemas.microsoft.com/office/drawing/2014/main" id="{E8FA1E00-5E4F-4B9F-8658-D4BAE2CA2D2D}"/>
              </a:ext>
            </a:extLst>
          </p:cNvPr>
          <p:cNvSpPr>
            <a:spLocks noChangeShapeType="1"/>
          </p:cNvSpPr>
          <p:nvPr/>
        </p:nvSpPr>
        <p:spPr bwMode="auto">
          <a:xfrm flipH="1">
            <a:off x="2971800" y="5029200"/>
            <a:ext cx="22860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8" name="Line 6">
            <a:extLst>
              <a:ext uri="{FF2B5EF4-FFF2-40B4-BE49-F238E27FC236}">
                <a16:creationId xmlns:a16="http://schemas.microsoft.com/office/drawing/2014/main" id="{8460A519-F894-47E8-B4A2-285D66D9F7B4}"/>
              </a:ext>
            </a:extLst>
          </p:cNvPr>
          <p:cNvSpPr>
            <a:spLocks noChangeShapeType="1"/>
          </p:cNvSpPr>
          <p:nvPr/>
        </p:nvSpPr>
        <p:spPr bwMode="auto">
          <a:xfrm flipV="1">
            <a:off x="3124200" y="5181600"/>
            <a:ext cx="5334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9" name="Line 7">
            <a:extLst>
              <a:ext uri="{FF2B5EF4-FFF2-40B4-BE49-F238E27FC236}">
                <a16:creationId xmlns:a16="http://schemas.microsoft.com/office/drawing/2014/main" id="{13BAABF3-5DAA-46BD-B939-5548A33C9B75}"/>
              </a:ext>
            </a:extLst>
          </p:cNvPr>
          <p:cNvSpPr>
            <a:spLocks noChangeShapeType="1"/>
          </p:cNvSpPr>
          <p:nvPr/>
        </p:nvSpPr>
        <p:spPr bwMode="auto">
          <a:xfrm>
            <a:off x="3657600" y="5181600"/>
            <a:ext cx="1524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0" name="Line 8">
            <a:extLst>
              <a:ext uri="{FF2B5EF4-FFF2-40B4-BE49-F238E27FC236}">
                <a16:creationId xmlns:a16="http://schemas.microsoft.com/office/drawing/2014/main" id="{0004D2AD-B1D1-454E-8540-FBC1702F5137}"/>
              </a:ext>
            </a:extLst>
          </p:cNvPr>
          <p:cNvSpPr>
            <a:spLocks noChangeShapeType="1"/>
          </p:cNvSpPr>
          <p:nvPr/>
        </p:nvSpPr>
        <p:spPr bwMode="auto">
          <a:xfrm flipH="1" flipV="1">
            <a:off x="2667000" y="5257800"/>
            <a:ext cx="457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1" name="Line 9">
            <a:extLst>
              <a:ext uri="{FF2B5EF4-FFF2-40B4-BE49-F238E27FC236}">
                <a16:creationId xmlns:a16="http://schemas.microsoft.com/office/drawing/2014/main" id="{2BB6A3F4-3FF8-4D19-B87E-0057A738E4E0}"/>
              </a:ext>
            </a:extLst>
          </p:cNvPr>
          <p:cNvSpPr>
            <a:spLocks noChangeShapeType="1"/>
          </p:cNvSpPr>
          <p:nvPr/>
        </p:nvSpPr>
        <p:spPr bwMode="auto">
          <a:xfrm flipH="1" flipV="1">
            <a:off x="2514600" y="49530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2" name="Line 10">
            <a:extLst>
              <a:ext uri="{FF2B5EF4-FFF2-40B4-BE49-F238E27FC236}">
                <a16:creationId xmlns:a16="http://schemas.microsoft.com/office/drawing/2014/main" id="{97D446CE-77C7-47C5-A8F2-4982EC86AFAE}"/>
              </a:ext>
            </a:extLst>
          </p:cNvPr>
          <p:cNvSpPr>
            <a:spLocks noChangeShapeType="1"/>
          </p:cNvSpPr>
          <p:nvPr/>
        </p:nvSpPr>
        <p:spPr bwMode="auto">
          <a:xfrm>
            <a:off x="2971800" y="5867400"/>
            <a:ext cx="1524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3" name="Line 11">
            <a:extLst>
              <a:ext uri="{FF2B5EF4-FFF2-40B4-BE49-F238E27FC236}">
                <a16:creationId xmlns:a16="http://schemas.microsoft.com/office/drawing/2014/main" id="{102C923E-1357-4B80-BB1B-1E1BDCB3AC11}"/>
              </a:ext>
            </a:extLst>
          </p:cNvPr>
          <p:cNvSpPr>
            <a:spLocks noChangeShapeType="1"/>
          </p:cNvSpPr>
          <p:nvPr/>
        </p:nvSpPr>
        <p:spPr bwMode="auto">
          <a:xfrm flipH="1">
            <a:off x="3048000" y="6248400"/>
            <a:ext cx="762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4" name="Line 12">
            <a:extLst>
              <a:ext uri="{FF2B5EF4-FFF2-40B4-BE49-F238E27FC236}">
                <a16:creationId xmlns:a16="http://schemas.microsoft.com/office/drawing/2014/main" id="{9905665E-DA2E-4316-B6F5-08843536DD54}"/>
              </a:ext>
            </a:extLst>
          </p:cNvPr>
          <p:cNvSpPr>
            <a:spLocks noChangeShapeType="1"/>
          </p:cNvSpPr>
          <p:nvPr/>
        </p:nvSpPr>
        <p:spPr bwMode="auto">
          <a:xfrm flipH="1">
            <a:off x="2743200" y="579120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5" name="Line 13">
            <a:extLst>
              <a:ext uri="{FF2B5EF4-FFF2-40B4-BE49-F238E27FC236}">
                <a16:creationId xmlns:a16="http://schemas.microsoft.com/office/drawing/2014/main" id="{4CA82102-D4E7-4763-907A-DAD8FFC57F9A}"/>
              </a:ext>
            </a:extLst>
          </p:cNvPr>
          <p:cNvSpPr>
            <a:spLocks noChangeShapeType="1"/>
          </p:cNvSpPr>
          <p:nvPr/>
        </p:nvSpPr>
        <p:spPr bwMode="auto">
          <a:xfrm flipH="1">
            <a:off x="2743200" y="61722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6" name="Oval 14">
            <a:extLst>
              <a:ext uri="{FF2B5EF4-FFF2-40B4-BE49-F238E27FC236}">
                <a16:creationId xmlns:a16="http://schemas.microsoft.com/office/drawing/2014/main" id="{3AC3F6C9-32D2-4D88-B597-A486F8793796}"/>
              </a:ext>
            </a:extLst>
          </p:cNvPr>
          <p:cNvSpPr>
            <a:spLocks noChangeArrowheads="1"/>
          </p:cNvSpPr>
          <p:nvPr/>
        </p:nvSpPr>
        <p:spPr bwMode="auto">
          <a:xfrm>
            <a:off x="5943600" y="4724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47" name="Line 15">
            <a:extLst>
              <a:ext uri="{FF2B5EF4-FFF2-40B4-BE49-F238E27FC236}">
                <a16:creationId xmlns:a16="http://schemas.microsoft.com/office/drawing/2014/main" id="{A85D1836-EB05-4DB3-8A61-B2CB2611AFB7}"/>
              </a:ext>
            </a:extLst>
          </p:cNvPr>
          <p:cNvSpPr>
            <a:spLocks noChangeShapeType="1"/>
          </p:cNvSpPr>
          <p:nvPr/>
        </p:nvSpPr>
        <p:spPr bwMode="auto">
          <a:xfrm flipH="1">
            <a:off x="5867400" y="5029200"/>
            <a:ext cx="22860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8" name="Line 16">
            <a:extLst>
              <a:ext uri="{FF2B5EF4-FFF2-40B4-BE49-F238E27FC236}">
                <a16:creationId xmlns:a16="http://schemas.microsoft.com/office/drawing/2014/main" id="{3182A472-7B44-4423-92D1-D0ED88DD49CA}"/>
              </a:ext>
            </a:extLst>
          </p:cNvPr>
          <p:cNvSpPr>
            <a:spLocks noChangeShapeType="1"/>
          </p:cNvSpPr>
          <p:nvPr/>
        </p:nvSpPr>
        <p:spPr bwMode="auto">
          <a:xfrm>
            <a:off x="6019800" y="5334000"/>
            <a:ext cx="3810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9" name="Line 17">
            <a:extLst>
              <a:ext uri="{FF2B5EF4-FFF2-40B4-BE49-F238E27FC236}">
                <a16:creationId xmlns:a16="http://schemas.microsoft.com/office/drawing/2014/main" id="{FC838C18-E368-49F7-A07B-6901E35427B6}"/>
              </a:ext>
            </a:extLst>
          </p:cNvPr>
          <p:cNvSpPr>
            <a:spLocks noChangeShapeType="1"/>
          </p:cNvSpPr>
          <p:nvPr/>
        </p:nvSpPr>
        <p:spPr bwMode="auto">
          <a:xfrm flipV="1">
            <a:off x="6400800" y="5334000"/>
            <a:ext cx="3048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0" name="Line 18">
            <a:extLst>
              <a:ext uri="{FF2B5EF4-FFF2-40B4-BE49-F238E27FC236}">
                <a16:creationId xmlns:a16="http://schemas.microsoft.com/office/drawing/2014/main" id="{4A3CBA9C-E9DB-415E-A346-62044879F98F}"/>
              </a:ext>
            </a:extLst>
          </p:cNvPr>
          <p:cNvSpPr>
            <a:spLocks noChangeShapeType="1"/>
          </p:cNvSpPr>
          <p:nvPr/>
        </p:nvSpPr>
        <p:spPr bwMode="auto">
          <a:xfrm flipH="1" flipV="1">
            <a:off x="5486400" y="5181600"/>
            <a:ext cx="5334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1" name="Line 19">
            <a:extLst>
              <a:ext uri="{FF2B5EF4-FFF2-40B4-BE49-F238E27FC236}">
                <a16:creationId xmlns:a16="http://schemas.microsoft.com/office/drawing/2014/main" id="{088E753E-4A15-47EB-9A1C-9F9B4A5468E2}"/>
              </a:ext>
            </a:extLst>
          </p:cNvPr>
          <p:cNvSpPr>
            <a:spLocks noChangeShapeType="1"/>
          </p:cNvSpPr>
          <p:nvPr/>
        </p:nvSpPr>
        <p:spPr bwMode="auto">
          <a:xfrm flipH="1">
            <a:off x="5410200" y="5181600"/>
            <a:ext cx="76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2" name="Line 20">
            <a:extLst>
              <a:ext uri="{FF2B5EF4-FFF2-40B4-BE49-F238E27FC236}">
                <a16:creationId xmlns:a16="http://schemas.microsoft.com/office/drawing/2014/main" id="{8D482B5C-7BEE-47FA-AF04-103B71E98CE1}"/>
              </a:ext>
            </a:extLst>
          </p:cNvPr>
          <p:cNvSpPr>
            <a:spLocks noChangeShapeType="1"/>
          </p:cNvSpPr>
          <p:nvPr/>
        </p:nvSpPr>
        <p:spPr bwMode="auto">
          <a:xfrm>
            <a:off x="5867400" y="5867400"/>
            <a:ext cx="1524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3" name="Line 21">
            <a:extLst>
              <a:ext uri="{FF2B5EF4-FFF2-40B4-BE49-F238E27FC236}">
                <a16:creationId xmlns:a16="http://schemas.microsoft.com/office/drawing/2014/main" id="{54387F0F-0C01-4C5E-9826-F99764225940}"/>
              </a:ext>
            </a:extLst>
          </p:cNvPr>
          <p:cNvSpPr>
            <a:spLocks noChangeShapeType="1"/>
          </p:cNvSpPr>
          <p:nvPr/>
        </p:nvSpPr>
        <p:spPr bwMode="auto">
          <a:xfrm flipH="1">
            <a:off x="5943600" y="6248400"/>
            <a:ext cx="762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4" name="Line 22">
            <a:extLst>
              <a:ext uri="{FF2B5EF4-FFF2-40B4-BE49-F238E27FC236}">
                <a16:creationId xmlns:a16="http://schemas.microsoft.com/office/drawing/2014/main" id="{394C6E39-31A4-4FBE-A65E-FC297B6E33BF}"/>
              </a:ext>
            </a:extLst>
          </p:cNvPr>
          <p:cNvSpPr>
            <a:spLocks noChangeShapeType="1"/>
          </p:cNvSpPr>
          <p:nvPr/>
        </p:nvSpPr>
        <p:spPr bwMode="auto">
          <a:xfrm flipH="1">
            <a:off x="5486400" y="5791200"/>
            <a:ext cx="3810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5" name="Line 23">
            <a:extLst>
              <a:ext uri="{FF2B5EF4-FFF2-40B4-BE49-F238E27FC236}">
                <a16:creationId xmlns:a16="http://schemas.microsoft.com/office/drawing/2014/main" id="{8631871B-72B2-4942-A43E-CF8C3DBEE458}"/>
              </a:ext>
            </a:extLst>
          </p:cNvPr>
          <p:cNvSpPr>
            <a:spLocks noChangeShapeType="1"/>
          </p:cNvSpPr>
          <p:nvPr/>
        </p:nvSpPr>
        <p:spPr bwMode="auto">
          <a:xfrm flipH="1">
            <a:off x="5486400" y="59436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6" name="Oval 24">
            <a:extLst>
              <a:ext uri="{FF2B5EF4-FFF2-40B4-BE49-F238E27FC236}">
                <a16:creationId xmlns:a16="http://schemas.microsoft.com/office/drawing/2014/main" id="{1A528689-FD95-4442-A2BE-DF0711B35308}"/>
              </a:ext>
            </a:extLst>
          </p:cNvPr>
          <p:cNvSpPr>
            <a:spLocks noChangeArrowheads="1"/>
          </p:cNvSpPr>
          <p:nvPr/>
        </p:nvSpPr>
        <p:spPr bwMode="auto">
          <a:xfrm>
            <a:off x="8686800" y="4648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57" name="Line 25">
            <a:extLst>
              <a:ext uri="{FF2B5EF4-FFF2-40B4-BE49-F238E27FC236}">
                <a16:creationId xmlns:a16="http://schemas.microsoft.com/office/drawing/2014/main" id="{3BC43BF2-A075-4483-964D-9EEFA6EE3D53}"/>
              </a:ext>
            </a:extLst>
          </p:cNvPr>
          <p:cNvSpPr>
            <a:spLocks noChangeShapeType="1"/>
          </p:cNvSpPr>
          <p:nvPr/>
        </p:nvSpPr>
        <p:spPr bwMode="auto">
          <a:xfrm flipH="1">
            <a:off x="8610600" y="4953000"/>
            <a:ext cx="22860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8" name="Line 26">
            <a:extLst>
              <a:ext uri="{FF2B5EF4-FFF2-40B4-BE49-F238E27FC236}">
                <a16:creationId xmlns:a16="http://schemas.microsoft.com/office/drawing/2014/main" id="{1E1C784D-44A4-4B20-9D74-FA44F76939FB}"/>
              </a:ext>
            </a:extLst>
          </p:cNvPr>
          <p:cNvSpPr>
            <a:spLocks noChangeShapeType="1"/>
          </p:cNvSpPr>
          <p:nvPr/>
        </p:nvSpPr>
        <p:spPr bwMode="auto">
          <a:xfrm>
            <a:off x="8763000" y="5257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9" name="Line 27">
            <a:extLst>
              <a:ext uri="{FF2B5EF4-FFF2-40B4-BE49-F238E27FC236}">
                <a16:creationId xmlns:a16="http://schemas.microsoft.com/office/drawing/2014/main" id="{91B69913-D9C8-4FC9-BC03-BAB97F61D858}"/>
              </a:ext>
            </a:extLst>
          </p:cNvPr>
          <p:cNvSpPr>
            <a:spLocks noChangeShapeType="1"/>
          </p:cNvSpPr>
          <p:nvPr/>
        </p:nvSpPr>
        <p:spPr bwMode="auto">
          <a:xfrm flipV="1">
            <a:off x="8915400" y="5334000"/>
            <a:ext cx="2286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0" name="Line 28">
            <a:extLst>
              <a:ext uri="{FF2B5EF4-FFF2-40B4-BE49-F238E27FC236}">
                <a16:creationId xmlns:a16="http://schemas.microsoft.com/office/drawing/2014/main" id="{FAE41A29-CAE6-4961-8686-56ADD04D5835}"/>
              </a:ext>
            </a:extLst>
          </p:cNvPr>
          <p:cNvSpPr>
            <a:spLocks noChangeShapeType="1"/>
          </p:cNvSpPr>
          <p:nvPr/>
        </p:nvSpPr>
        <p:spPr bwMode="auto">
          <a:xfrm flipH="1">
            <a:off x="8458200" y="5257800"/>
            <a:ext cx="3048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1" name="Line 29">
            <a:extLst>
              <a:ext uri="{FF2B5EF4-FFF2-40B4-BE49-F238E27FC236}">
                <a16:creationId xmlns:a16="http://schemas.microsoft.com/office/drawing/2014/main" id="{E0C164E7-3727-4362-B3E8-EFF3F3787F46}"/>
              </a:ext>
            </a:extLst>
          </p:cNvPr>
          <p:cNvSpPr>
            <a:spLocks noChangeShapeType="1"/>
          </p:cNvSpPr>
          <p:nvPr/>
        </p:nvSpPr>
        <p:spPr bwMode="auto">
          <a:xfrm flipH="1" flipV="1">
            <a:off x="8153400" y="55626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2" name="Line 30">
            <a:extLst>
              <a:ext uri="{FF2B5EF4-FFF2-40B4-BE49-F238E27FC236}">
                <a16:creationId xmlns:a16="http://schemas.microsoft.com/office/drawing/2014/main" id="{E2712FCE-AF6D-449D-8ED6-0FB05BF5BEBC}"/>
              </a:ext>
            </a:extLst>
          </p:cNvPr>
          <p:cNvSpPr>
            <a:spLocks noChangeShapeType="1"/>
          </p:cNvSpPr>
          <p:nvPr/>
        </p:nvSpPr>
        <p:spPr bwMode="auto">
          <a:xfrm>
            <a:off x="8610600" y="5791200"/>
            <a:ext cx="3048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3" name="Line 31">
            <a:extLst>
              <a:ext uri="{FF2B5EF4-FFF2-40B4-BE49-F238E27FC236}">
                <a16:creationId xmlns:a16="http://schemas.microsoft.com/office/drawing/2014/main" id="{C58C2499-ABA7-401C-ABB6-F8A144EA312E}"/>
              </a:ext>
            </a:extLst>
          </p:cNvPr>
          <p:cNvSpPr>
            <a:spLocks noChangeShapeType="1"/>
          </p:cNvSpPr>
          <p:nvPr/>
        </p:nvSpPr>
        <p:spPr bwMode="auto">
          <a:xfrm>
            <a:off x="8915400" y="5943600"/>
            <a:ext cx="152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4" name="Line 32">
            <a:extLst>
              <a:ext uri="{FF2B5EF4-FFF2-40B4-BE49-F238E27FC236}">
                <a16:creationId xmlns:a16="http://schemas.microsoft.com/office/drawing/2014/main" id="{4EE05111-EE9C-40BD-BB26-CE958E62EBAD}"/>
              </a:ext>
            </a:extLst>
          </p:cNvPr>
          <p:cNvSpPr>
            <a:spLocks noChangeShapeType="1"/>
          </p:cNvSpPr>
          <p:nvPr/>
        </p:nvSpPr>
        <p:spPr bwMode="auto">
          <a:xfrm flipH="1">
            <a:off x="8382000" y="571500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5" name="Line 33">
            <a:extLst>
              <a:ext uri="{FF2B5EF4-FFF2-40B4-BE49-F238E27FC236}">
                <a16:creationId xmlns:a16="http://schemas.microsoft.com/office/drawing/2014/main" id="{2B447705-0C18-4978-9246-89178A0D2A9A}"/>
              </a:ext>
            </a:extLst>
          </p:cNvPr>
          <p:cNvSpPr>
            <a:spLocks noChangeShapeType="1"/>
          </p:cNvSpPr>
          <p:nvPr/>
        </p:nvSpPr>
        <p:spPr bwMode="auto">
          <a:xfrm>
            <a:off x="8382000" y="6096000"/>
            <a:ext cx="228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BEA5FD3-81F3-42CF-A2C1-7299E1290EBA}"/>
              </a:ext>
            </a:extLst>
          </p:cNvPr>
          <p:cNvSpPr>
            <a:spLocks noGrp="1" noChangeArrowheads="1"/>
          </p:cNvSpPr>
          <p:nvPr>
            <p:ph type="title"/>
          </p:nvPr>
        </p:nvSpPr>
        <p:spPr/>
        <p:txBody>
          <a:bodyPr/>
          <a:lstStyle/>
          <a:p>
            <a:pPr eaLnBrk="1" hangingPunct="1"/>
            <a:r>
              <a:rPr lang="en-GB" altLang="en-US"/>
              <a:t>Problem</a:t>
            </a:r>
          </a:p>
        </p:txBody>
      </p:sp>
      <p:sp>
        <p:nvSpPr>
          <p:cNvPr id="19459" name="Text Box 3">
            <a:extLst>
              <a:ext uri="{FF2B5EF4-FFF2-40B4-BE49-F238E27FC236}">
                <a16:creationId xmlns:a16="http://schemas.microsoft.com/office/drawing/2014/main" id="{783E711C-014E-4708-9D86-47C0BCA782E9}"/>
              </a:ext>
            </a:extLst>
          </p:cNvPr>
          <p:cNvSpPr txBox="1">
            <a:spLocks noChangeArrowheads="1"/>
          </p:cNvSpPr>
          <p:nvPr/>
        </p:nvSpPr>
        <p:spPr bwMode="auto">
          <a:xfrm>
            <a:off x="2971800" y="2209800"/>
            <a:ext cx="6934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Problem analysis:</a:t>
            </a:r>
          </a:p>
          <a:p>
            <a:pPr lvl="1" algn="l" eaLnBrk="1" hangingPunct="1">
              <a:spcBef>
                <a:spcPct val="50000"/>
              </a:spcBef>
              <a:buFontTx/>
              <a:buChar char="•"/>
            </a:pPr>
            <a:r>
              <a:rPr lang="en-GB" altLang="en-US"/>
              <a:t> variables</a:t>
            </a:r>
          </a:p>
          <a:p>
            <a:pPr lvl="1" algn="l" eaLnBrk="1" hangingPunct="1">
              <a:spcBef>
                <a:spcPct val="50000"/>
              </a:spcBef>
              <a:buFontTx/>
              <a:buChar char="•"/>
            </a:pPr>
            <a:r>
              <a:rPr lang="en-GB" altLang="en-US"/>
              <a:t> modularisation into sub-problems</a:t>
            </a:r>
          </a:p>
          <a:p>
            <a:pPr lvl="1" algn="l" eaLnBrk="1" hangingPunct="1">
              <a:spcBef>
                <a:spcPct val="50000"/>
              </a:spcBef>
              <a:buFontTx/>
              <a:buChar char="•"/>
            </a:pPr>
            <a:r>
              <a:rPr lang="en-GB" altLang="en-US"/>
              <a:t> objectives</a:t>
            </a:r>
          </a:p>
          <a:p>
            <a:pPr lvl="1" algn="l" eaLnBrk="1" hangingPunct="1">
              <a:spcBef>
                <a:spcPct val="50000"/>
              </a:spcBef>
              <a:buFontTx/>
              <a:buChar char="•"/>
            </a:pPr>
            <a:r>
              <a:rPr lang="en-GB" altLang="en-US"/>
              <a:t> data collection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A108334-543D-4BE4-8DD6-763BC49D5798}"/>
              </a:ext>
            </a:extLst>
          </p:cNvPr>
          <p:cNvSpPr>
            <a:spLocks noGrp="1" noChangeArrowheads="1"/>
          </p:cNvSpPr>
          <p:nvPr>
            <p:ph type="title"/>
          </p:nvPr>
        </p:nvSpPr>
        <p:spPr/>
        <p:txBody>
          <a:bodyPr/>
          <a:lstStyle/>
          <a:p>
            <a:pPr eaLnBrk="1" hangingPunct="1"/>
            <a:r>
              <a:rPr lang="en-GB" altLang="en-US"/>
              <a:t>Overview</a:t>
            </a:r>
          </a:p>
        </p:txBody>
      </p:sp>
      <p:sp>
        <p:nvSpPr>
          <p:cNvPr id="5123" name="Text Box 3">
            <a:extLst>
              <a:ext uri="{FF2B5EF4-FFF2-40B4-BE49-F238E27FC236}">
                <a16:creationId xmlns:a16="http://schemas.microsoft.com/office/drawing/2014/main" id="{438EB25B-A78E-48E7-814D-34F96034091C}"/>
              </a:ext>
            </a:extLst>
          </p:cNvPr>
          <p:cNvSpPr txBox="1">
            <a:spLocks noChangeArrowheads="1"/>
          </p:cNvSpPr>
          <p:nvPr/>
        </p:nvSpPr>
        <p:spPr bwMode="auto">
          <a:xfrm>
            <a:off x="2186609" y="2133601"/>
            <a:ext cx="76431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Blip>
                <a:blip r:embed="rId2"/>
              </a:buBlip>
              <a:defRPr sz="3200">
                <a:solidFill>
                  <a:schemeClr val="tx1"/>
                </a:solidFill>
                <a:latin typeface="Times New Roman" panose="02020603050405020304" pitchFamily="18" charset="0"/>
              </a:defRPr>
            </a:lvl1pPr>
            <a:lvl2pPr marL="914400" indent="-457200">
              <a:spcBef>
                <a:spcPct val="20000"/>
              </a:spcBef>
              <a:buClr>
                <a:schemeClr val="accent2"/>
              </a:buClr>
              <a:buFont typeface="Wingdings" panose="05000000000000000000" pitchFamily="2" charset="2"/>
              <a:buBlip>
                <a:blip r:embed="rId3"/>
              </a:buBlip>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lr>
                <a:schemeClr val="tx2"/>
              </a:buClr>
              <a:buFont typeface="Wingdings" panose="05000000000000000000" pitchFamily="2" charset="2"/>
              <a:buChar char="s"/>
              <a:defRPr sz="2000">
                <a:solidFill>
                  <a:schemeClr val="tx1"/>
                </a:solidFill>
                <a:latin typeface="Times New Roman" panose="02020603050405020304" pitchFamily="18" charset="0"/>
              </a:defRPr>
            </a:lvl4pPr>
            <a:lvl5pPr marL="2286000" indent="-457200">
              <a:spcBef>
                <a:spcPct val="20000"/>
              </a:spcBef>
              <a:buClr>
                <a:schemeClr val="tx2"/>
              </a:buClr>
              <a:buFont typeface="Wingdings" panose="05000000000000000000" pitchFamily="2" charset="2"/>
              <a:buChar char="s"/>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9pPr>
          </a:lstStyle>
          <a:p>
            <a:pPr eaLnBrk="1" hangingPunct="1">
              <a:spcBef>
                <a:spcPct val="50000"/>
              </a:spcBef>
              <a:buFontTx/>
              <a:buAutoNum type="arabicPeriod"/>
            </a:pPr>
            <a:r>
              <a:rPr lang="en-GB" altLang="en-US" sz="2400" dirty="0"/>
              <a:t>What are Neural Networks?</a:t>
            </a:r>
          </a:p>
          <a:p>
            <a:pPr eaLnBrk="1" hangingPunct="1">
              <a:spcBef>
                <a:spcPct val="50000"/>
              </a:spcBef>
              <a:buFontTx/>
              <a:buAutoNum type="arabicPeriod"/>
            </a:pPr>
            <a:r>
              <a:rPr lang="en-GB" altLang="en-US" sz="2400" dirty="0"/>
              <a:t>Application Principles </a:t>
            </a:r>
          </a:p>
          <a:p>
            <a:pPr eaLnBrk="1" hangingPunct="1">
              <a:spcBef>
                <a:spcPct val="50000"/>
              </a:spcBef>
              <a:buFontTx/>
              <a:buAutoNum type="arabicPeriod"/>
            </a:pPr>
            <a:r>
              <a:rPr lang="en-GB" altLang="en-US" sz="2400" dirty="0"/>
              <a:t>Neural Network Solutions</a:t>
            </a:r>
          </a:p>
          <a:p>
            <a:pPr eaLnBrk="1" hangingPunct="1">
              <a:spcBef>
                <a:spcPct val="50000"/>
              </a:spcBef>
              <a:buFontTx/>
              <a:buAutoNum type="arabicPeriod"/>
            </a:pPr>
            <a:r>
              <a:rPr lang="en-GB" altLang="en-US" sz="2400" dirty="0"/>
              <a:t>Course Outlines</a:t>
            </a:r>
          </a:p>
          <a:p>
            <a:pPr marL="0" indent="0" eaLnBrk="1" hangingPunct="1">
              <a:spcBef>
                <a:spcPct val="50000"/>
              </a:spcBef>
              <a:buNone/>
            </a:pPr>
            <a:endParaRPr lang="en-GB"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AF7171F-48FE-498E-ADD9-F19010611214}"/>
              </a:ext>
            </a:extLst>
          </p:cNvPr>
          <p:cNvSpPr>
            <a:spLocks noGrp="1" noChangeArrowheads="1"/>
          </p:cNvSpPr>
          <p:nvPr>
            <p:ph type="title"/>
          </p:nvPr>
        </p:nvSpPr>
        <p:spPr/>
        <p:txBody>
          <a:bodyPr/>
          <a:lstStyle/>
          <a:p>
            <a:pPr eaLnBrk="1" hangingPunct="1"/>
            <a:r>
              <a:rPr lang="en-GB" altLang="en-US"/>
              <a:t>Problem</a:t>
            </a:r>
          </a:p>
        </p:txBody>
      </p:sp>
      <p:sp>
        <p:nvSpPr>
          <p:cNvPr id="20483" name="Text Box 3">
            <a:extLst>
              <a:ext uri="{FF2B5EF4-FFF2-40B4-BE49-F238E27FC236}">
                <a16:creationId xmlns:a16="http://schemas.microsoft.com/office/drawing/2014/main" id="{19FEB21A-C448-4A66-A0D1-9EF099CB1A82}"/>
              </a:ext>
            </a:extLst>
          </p:cNvPr>
          <p:cNvSpPr txBox="1">
            <a:spLocks noChangeArrowheads="1"/>
          </p:cNvSpPr>
          <p:nvPr/>
        </p:nvSpPr>
        <p:spPr bwMode="auto">
          <a:xfrm>
            <a:off x="2895600" y="2438400"/>
            <a:ext cx="6781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Simple problems need simple solutions.</a:t>
            </a:r>
          </a:p>
          <a:p>
            <a:pPr algn="l" eaLnBrk="1" hangingPunct="1">
              <a:spcBef>
                <a:spcPct val="50000"/>
              </a:spcBef>
            </a:pPr>
            <a:endParaRPr lang="en-GB" altLang="en-US"/>
          </a:p>
          <a:p>
            <a:pPr algn="l" eaLnBrk="1" hangingPunct="1">
              <a:spcBef>
                <a:spcPct val="50000"/>
              </a:spcBef>
            </a:pPr>
            <a:r>
              <a:rPr lang="en-GB" altLang="en-US"/>
              <a:t>If the animated figure has only a few components, moves on simple terrains, and is intended to do a few simple moves (e.g., two types of leg and arm movements, no head movement), the movement control can be described by a few rules.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7159D10-6151-4B62-8608-530E4D544E72}"/>
              </a:ext>
            </a:extLst>
          </p:cNvPr>
          <p:cNvSpPr>
            <a:spLocks noGrp="1" noChangeArrowheads="1"/>
          </p:cNvSpPr>
          <p:nvPr>
            <p:ph type="title"/>
          </p:nvPr>
        </p:nvSpPr>
        <p:spPr/>
        <p:txBody>
          <a:bodyPr/>
          <a:lstStyle/>
          <a:p>
            <a:pPr eaLnBrk="1" hangingPunct="1"/>
            <a:r>
              <a:rPr lang="en-GB" altLang="en-US"/>
              <a:t>Problem</a:t>
            </a:r>
          </a:p>
        </p:txBody>
      </p:sp>
      <p:sp>
        <p:nvSpPr>
          <p:cNvPr id="21507" name="Text Box 3">
            <a:extLst>
              <a:ext uri="{FF2B5EF4-FFF2-40B4-BE49-F238E27FC236}">
                <a16:creationId xmlns:a16="http://schemas.microsoft.com/office/drawing/2014/main" id="{13714D69-AD36-45AE-A377-04A97C2E0333}"/>
              </a:ext>
            </a:extLst>
          </p:cNvPr>
          <p:cNvSpPr txBox="1">
            <a:spLocks noChangeArrowheads="1"/>
          </p:cNvSpPr>
          <p:nvPr/>
        </p:nvSpPr>
        <p:spPr bwMode="auto">
          <a:xfrm>
            <a:off x="2743200" y="22098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Example rules for a simple problem:</a:t>
            </a:r>
          </a:p>
        </p:txBody>
      </p:sp>
      <p:sp>
        <p:nvSpPr>
          <p:cNvPr id="21508" name="Text Box 4">
            <a:extLst>
              <a:ext uri="{FF2B5EF4-FFF2-40B4-BE49-F238E27FC236}">
                <a16:creationId xmlns:a16="http://schemas.microsoft.com/office/drawing/2014/main" id="{8EE53EFB-EF85-4B43-93C5-57DC8100AFB3}"/>
              </a:ext>
            </a:extLst>
          </p:cNvPr>
          <p:cNvSpPr txBox="1">
            <a:spLocks noChangeArrowheads="1"/>
          </p:cNvSpPr>
          <p:nvPr/>
        </p:nvSpPr>
        <p:spPr bwMode="auto">
          <a:xfrm>
            <a:off x="3276600" y="2895600"/>
            <a:ext cx="6400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IF (left_leg IS forward) AND (right_leg IS backward) THEN</a:t>
            </a:r>
          </a:p>
          <a:p>
            <a:pPr algn="l" eaLnBrk="1" hangingPunct="1">
              <a:spcBef>
                <a:spcPct val="50000"/>
              </a:spcBef>
            </a:pPr>
            <a:r>
              <a:rPr lang="en-GB" altLang="en-US"/>
              <a:t>	right_leg CHANGES TO forward </a:t>
            </a:r>
          </a:p>
          <a:p>
            <a:pPr algn="l" eaLnBrk="1" hangingPunct="1">
              <a:spcBef>
                <a:spcPct val="50000"/>
              </a:spcBef>
            </a:pPr>
            <a:r>
              <a:rPr lang="en-GB" altLang="en-US"/>
              <a:t>	left_leg CHANGES TO backward</a:t>
            </a:r>
          </a:p>
        </p:txBody>
      </p:sp>
      <p:sp>
        <p:nvSpPr>
          <p:cNvPr id="21509" name="Oval 5">
            <a:extLst>
              <a:ext uri="{FF2B5EF4-FFF2-40B4-BE49-F238E27FC236}">
                <a16:creationId xmlns:a16="http://schemas.microsoft.com/office/drawing/2014/main" id="{E28700F7-8A07-4E89-B375-FE6D32CC8361}"/>
              </a:ext>
            </a:extLst>
          </p:cNvPr>
          <p:cNvSpPr>
            <a:spLocks noChangeArrowheads="1"/>
          </p:cNvSpPr>
          <p:nvPr/>
        </p:nvSpPr>
        <p:spPr bwMode="auto">
          <a:xfrm>
            <a:off x="3352800" y="4648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0" name="Line 6">
            <a:extLst>
              <a:ext uri="{FF2B5EF4-FFF2-40B4-BE49-F238E27FC236}">
                <a16:creationId xmlns:a16="http://schemas.microsoft.com/office/drawing/2014/main" id="{45463AA0-9134-4F47-AF2A-37ABDCAB8635}"/>
              </a:ext>
            </a:extLst>
          </p:cNvPr>
          <p:cNvSpPr>
            <a:spLocks noChangeShapeType="1"/>
          </p:cNvSpPr>
          <p:nvPr/>
        </p:nvSpPr>
        <p:spPr bwMode="auto">
          <a:xfrm flipH="1">
            <a:off x="3505200" y="4953000"/>
            <a:ext cx="0" cy="914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1" name="Line 7">
            <a:extLst>
              <a:ext uri="{FF2B5EF4-FFF2-40B4-BE49-F238E27FC236}">
                <a16:creationId xmlns:a16="http://schemas.microsoft.com/office/drawing/2014/main" id="{7D7A5183-FEA3-4819-A560-A175DC8F110A}"/>
              </a:ext>
            </a:extLst>
          </p:cNvPr>
          <p:cNvSpPr>
            <a:spLocks noChangeShapeType="1"/>
          </p:cNvSpPr>
          <p:nvPr/>
        </p:nvSpPr>
        <p:spPr bwMode="auto">
          <a:xfrm>
            <a:off x="3505200" y="5181600"/>
            <a:ext cx="3810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2" name="Line 9">
            <a:extLst>
              <a:ext uri="{FF2B5EF4-FFF2-40B4-BE49-F238E27FC236}">
                <a16:creationId xmlns:a16="http://schemas.microsoft.com/office/drawing/2014/main" id="{379D5802-B61A-480F-BB3B-D624E4A5151D}"/>
              </a:ext>
            </a:extLst>
          </p:cNvPr>
          <p:cNvSpPr>
            <a:spLocks noChangeShapeType="1"/>
          </p:cNvSpPr>
          <p:nvPr/>
        </p:nvSpPr>
        <p:spPr bwMode="auto">
          <a:xfrm flipH="1">
            <a:off x="2971800" y="5181600"/>
            <a:ext cx="5334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3" name="Line 12">
            <a:extLst>
              <a:ext uri="{FF2B5EF4-FFF2-40B4-BE49-F238E27FC236}">
                <a16:creationId xmlns:a16="http://schemas.microsoft.com/office/drawing/2014/main" id="{5DB83AA1-90FC-4448-9080-A21D54ECADA3}"/>
              </a:ext>
            </a:extLst>
          </p:cNvPr>
          <p:cNvSpPr>
            <a:spLocks noChangeShapeType="1"/>
          </p:cNvSpPr>
          <p:nvPr/>
        </p:nvSpPr>
        <p:spPr bwMode="auto">
          <a:xfrm>
            <a:off x="3505200" y="5867400"/>
            <a:ext cx="457200" cy="762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4" name="Line 14">
            <a:extLst>
              <a:ext uri="{FF2B5EF4-FFF2-40B4-BE49-F238E27FC236}">
                <a16:creationId xmlns:a16="http://schemas.microsoft.com/office/drawing/2014/main" id="{5035FFE9-D89D-406B-B232-ADBDB4E88446}"/>
              </a:ext>
            </a:extLst>
          </p:cNvPr>
          <p:cNvSpPr>
            <a:spLocks noChangeShapeType="1"/>
          </p:cNvSpPr>
          <p:nvPr/>
        </p:nvSpPr>
        <p:spPr bwMode="auto">
          <a:xfrm flipH="1">
            <a:off x="3200400" y="5867400"/>
            <a:ext cx="304800" cy="8382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5" name="Oval 15">
            <a:extLst>
              <a:ext uri="{FF2B5EF4-FFF2-40B4-BE49-F238E27FC236}">
                <a16:creationId xmlns:a16="http://schemas.microsoft.com/office/drawing/2014/main" id="{1F517827-36D1-4934-8F18-50F72E6E8F65}"/>
              </a:ext>
            </a:extLst>
          </p:cNvPr>
          <p:cNvSpPr>
            <a:spLocks noChangeArrowheads="1"/>
          </p:cNvSpPr>
          <p:nvPr/>
        </p:nvSpPr>
        <p:spPr bwMode="auto">
          <a:xfrm>
            <a:off x="9067800" y="457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6" name="Line 16">
            <a:extLst>
              <a:ext uri="{FF2B5EF4-FFF2-40B4-BE49-F238E27FC236}">
                <a16:creationId xmlns:a16="http://schemas.microsoft.com/office/drawing/2014/main" id="{4A193A35-F270-4629-A495-0CE2C2CCAEDD}"/>
              </a:ext>
            </a:extLst>
          </p:cNvPr>
          <p:cNvSpPr>
            <a:spLocks noChangeShapeType="1"/>
          </p:cNvSpPr>
          <p:nvPr/>
        </p:nvSpPr>
        <p:spPr bwMode="auto">
          <a:xfrm flipH="1">
            <a:off x="9220200" y="4876800"/>
            <a:ext cx="0" cy="914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7" name="Line 17">
            <a:extLst>
              <a:ext uri="{FF2B5EF4-FFF2-40B4-BE49-F238E27FC236}">
                <a16:creationId xmlns:a16="http://schemas.microsoft.com/office/drawing/2014/main" id="{E86DB550-E518-44A2-B1B0-20D4F791AD7B}"/>
              </a:ext>
            </a:extLst>
          </p:cNvPr>
          <p:cNvSpPr>
            <a:spLocks noChangeShapeType="1"/>
          </p:cNvSpPr>
          <p:nvPr/>
        </p:nvSpPr>
        <p:spPr bwMode="auto">
          <a:xfrm>
            <a:off x="9220200" y="5105400"/>
            <a:ext cx="3810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8" name="Line 18">
            <a:extLst>
              <a:ext uri="{FF2B5EF4-FFF2-40B4-BE49-F238E27FC236}">
                <a16:creationId xmlns:a16="http://schemas.microsoft.com/office/drawing/2014/main" id="{50DC4D7E-7822-4924-B32B-A423642F4A30}"/>
              </a:ext>
            </a:extLst>
          </p:cNvPr>
          <p:cNvSpPr>
            <a:spLocks noChangeShapeType="1"/>
          </p:cNvSpPr>
          <p:nvPr/>
        </p:nvSpPr>
        <p:spPr bwMode="auto">
          <a:xfrm flipH="1">
            <a:off x="8686800" y="5105400"/>
            <a:ext cx="5334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9" name="Line 19">
            <a:extLst>
              <a:ext uri="{FF2B5EF4-FFF2-40B4-BE49-F238E27FC236}">
                <a16:creationId xmlns:a16="http://schemas.microsoft.com/office/drawing/2014/main" id="{2C7C3153-78D2-458C-877B-B8B13267D59D}"/>
              </a:ext>
            </a:extLst>
          </p:cNvPr>
          <p:cNvSpPr>
            <a:spLocks noChangeShapeType="1"/>
          </p:cNvSpPr>
          <p:nvPr/>
        </p:nvSpPr>
        <p:spPr bwMode="auto">
          <a:xfrm flipH="1">
            <a:off x="9067800" y="5791200"/>
            <a:ext cx="152400" cy="838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20" name="Line 20">
            <a:extLst>
              <a:ext uri="{FF2B5EF4-FFF2-40B4-BE49-F238E27FC236}">
                <a16:creationId xmlns:a16="http://schemas.microsoft.com/office/drawing/2014/main" id="{FFCBA3A5-292B-46D7-AC85-8D14D4A3ADCF}"/>
              </a:ext>
            </a:extLst>
          </p:cNvPr>
          <p:cNvSpPr>
            <a:spLocks noChangeShapeType="1"/>
          </p:cNvSpPr>
          <p:nvPr/>
        </p:nvSpPr>
        <p:spPr bwMode="auto">
          <a:xfrm>
            <a:off x="9220200" y="5791200"/>
            <a:ext cx="228600" cy="8382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F872DC-8EF7-4294-A688-7B391A49CBE3}"/>
              </a:ext>
            </a:extLst>
          </p:cNvPr>
          <p:cNvSpPr>
            <a:spLocks noGrp="1" noChangeArrowheads="1"/>
          </p:cNvSpPr>
          <p:nvPr>
            <p:ph type="title"/>
          </p:nvPr>
        </p:nvSpPr>
        <p:spPr/>
        <p:txBody>
          <a:bodyPr/>
          <a:lstStyle/>
          <a:p>
            <a:pPr eaLnBrk="1" hangingPunct="1"/>
            <a:r>
              <a:rPr lang="en-GB" altLang="en-US"/>
              <a:t>Problem</a:t>
            </a:r>
          </a:p>
        </p:txBody>
      </p:sp>
      <p:sp>
        <p:nvSpPr>
          <p:cNvPr id="22531" name="Text Box 3">
            <a:extLst>
              <a:ext uri="{FF2B5EF4-FFF2-40B4-BE49-F238E27FC236}">
                <a16:creationId xmlns:a16="http://schemas.microsoft.com/office/drawing/2014/main" id="{BE7B58F8-DE3E-430D-8927-044728DD5E58}"/>
              </a:ext>
            </a:extLst>
          </p:cNvPr>
          <p:cNvSpPr txBox="1">
            <a:spLocks noChangeArrowheads="1"/>
          </p:cNvSpPr>
          <p:nvPr/>
        </p:nvSpPr>
        <p:spPr bwMode="auto">
          <a:xfrm>
            <a:off x="2590800" y="22098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Controlling complex movements needs complex rules.</a:t>
            </a:r>
          </a:p>
        </p:txBody>
      </p:sp>
      <p:sp>
        <p:nvSpPr>
          <p:cNvPr id="22532" name="Oval 4">
            <a:extLst>
              <a:ext uri="{FF2B5EF4-FFF2-40B4-BE49-F238E27FC236}">
                <a16:creationId xmlns:a16="http://schemas.microsoft.com/office/drawing/2014/main" id="{E5CAE608-BD0F-435E-8973-52653C24EA8F}"/>
              </a:ext>
            </a:extLst>
          </p:cNvPr>
          <p:cNvSpPr>
            <a:spLocks noChangeArrowheads="1"/>
          </p:cNvSpPr>
          <p:nvPr/>
        </p:nvSpPr>
        <p:spPr bwMode="auto">
          <a:xfrm>
            <a:off x="91440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33" name="Line 5">
            <a:extLst>
              <a:ext uri="{FF2B5EF4-FFF2-40B4-BE49-F238E27FC236}">
                <a16:creationId xmlns:a16="http://schemas.microsoft.com/office/drawing/2014/main" id="{5BC86BA6-832F-4CF8-8C40-49C68BBF054D}"/>
              </a:ext>
            </a:extLst>
          </p:cNvPr>
          <p:cNvSpPr>
            <a:spLocks noChangeShapeType="1"/>
          </p:cNvSpPr>
          <p:nvPr/>
        </p:nvSpPr>
        <p:spPr bwMode="auto">
          <a:xfrm flipH="1">
            <a:off x="9067800" y="3886200"/>
            <a:ext cx="22860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4" name="Line 6">
            <a:extLst>
              <a:ext uri="{FF2B5EF4-FFF2-40B4-BE49-F238E27FC236}">
                <a16:creationId xmlns:a16="http://schemas.microsoft.com/office/drawing/2014/main" id="{589DBDEC-828D-4B6F-AC3D-51805C25EC98}"/>
              </a:ext>
            </a:extLst>
          </p:cNvPr>
          <p:cNvSpPr>
            <a:spLocks noChangeShapeType="1"/>
          </p:cNvSpPr>
          <p:nvPr/>
        </p:nvSpPr>
        <p:spPr bwMode="auto">
          <a:xfrm>
            <a:off x="9220200" y="4191000"/>
            <a:ext cx="3810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5" name="Line 7">
            <a:extLst>
              <a:ext uri="{FF2B5EF4-FFF2-40B4-BE49-F238E27FC236}">
                <a16:creationId xmlns:a16="http://schemas.microsoft.com/office/drawing/2014/main" id="{220C617E-5C9B-4835-8061-A34145CBF10C}"/>
              </a:ext>
            </a:extLst>
          </p:cNvPr>
          <p:cNvSpPr>
            <a:spLocks noChangeShapeType="1"/>
          </p:cNvSpPr>
          <p:nvPr/>
        </p:nvSpPr>
        <p:spPr bwMode="auto">
          <a:xfrm flipV="1">
            <a:off x="9601200" y="4191000"/>
            <a:ext cx="3048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6" name="Line 8">
            <a:extLst>
              <a:ext uri="{FF2B5EF4-FFF2-40B4-BE49-F238E27FC236}">
                <a16:creationId xmlns:a16="http://schemas.microsoft.com/office/drawing/2014/main" id="{D6314360-451D-45EF-A7D6-DC0ED83704CC}"/>
              </a:ext>
            </a:extLst>
          </p:cNvPr>
          <p:cNvSpPr>
            <a:spLocks noChangeShapeType="1"/>
          </p:cNvSpPr>
          <p:nvPr/>
        </p:nvSpPr>
        <p:spPr bwMode="auto">
          <a:xfrm flipH="1" flipV="1">
            <a:off x="8686800" y="4038600"/>
            <a:ext cx="5334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7" name="Line 9">
            <a:extLst>
              <a:ext uri="{FF2B5EF4-FFF2-40B4-BE49-F238E27FC236}">
                <a16:creationId xmlns:a16="http://schemas.microsoft.com/office/drawing/2014/main" id="{0E0C952B-4CC8-4F7E-A975-6E077813A22B}"/>
              </a:ext>
            </a:extLst>
          </p:cNvPr>
          <p:cNvSpPr>
            <a:spLocks noChangeShapeType="1"/>
          </p:cNvSpPr>
          <p:nvPr/>
        </p:nvSpPr>
        <p:spPr bwMode="auto">
          <a:xfrm flipH="1">
            <a:off x="8610600" y="4038600"/>
            <a:ext cx="76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8" name="Line 10">
            <a:extLst>
              <a:ext uri="{FF2B5EF4-FFF2-40B4-BE49-F238E27FC236}">
                <a16:creationId xmlns:a16="http://schemas.microsoft.com/office/drawing/2014/main" id="{7087C857-4B79-4005-8508-927F8AB9A4B0}"/>
              </a:ext>
            </a:extLst>
          </p:cNvPr>
          <p:cNvSpPr>
            <a:spLocks noChangeShapeType="1"/>
          </p:cNvSpPr>
          <p:nvPr/>
        </p:nvSpPr>
        <p:spPr bwMode="auto">
          <a:xfrm>
            <a:off x="9067800" y="4724400"/>
            <a:ext cx="1524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9" name="Line 11">
            <a:extLst>
              <a:ext uri="{FF2B5EF4-FFF2-40B4-BE49-F238E27FC236}">
                <a16:creationId xmlns:a16="http://schemas.microsoft.com/office/drawing/2014/main" id="{FE530955-207C-4DA5-9C10-B75F74BB3155}"/>
              </a:ext>
            </a:extLst>
          </p:cNvPr>
          <p:cNvSpPr>
            <a:spLocks noChangeShapeType="1"/>
          </p:cNvSpPr>
          <p:nvPr/>
        </p:nvSpPr>
        <p:spPr bwMode="auto">
          <a:xfrm flipH="1">
            <a:off x="9144000" y="5105400"/>
            <a:ext cx="762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0" name="Line 12">
            <a:extLst>
              <a:ext uri="{FF2B5EF4-FFF2-40B4-BE49-F238E27FC236}">
                <a16:creationId xmlns:a16="http://schemas.microsoft.com/office/drawing/2014/main" id="{7B25C19F-DEAF-4110-B6C6-5AA1DB33DB6B}"/>
              </a:ext>
            </a:extLst>
          </p:cNvPr>
          <p:cNvSpPr>
            <a:spLocks noChangeShapeType="1"/>
          </p:cNvSpPr>
          <p:nvPr/>
        </p:nvSpPr>
        <p:spPr bwMode="auto">
          <a:xfrm flipH="1">
            <a:off x="8686800" y="4648200"/>
            <a:ext cx="3810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1" name="Line 13">
            <a:extLst>
              <a:ext uri="{FF2B5EF4-FFF2-40B4-BE49-F238E27FC236}">
                <a16:creationId xmlns:a16="http://schemas.microsoft.com/office/drawing/2014/main" id="{C8140343-A317-4D8C-8BC1-796EED36713D}"/>
              </a:ext>
            </a:extLst>
          </p:cNvPr>
          <p:cNvSpPr>
            <a:spLocks noChangeShapeType="1"/>
          </p:cNvSpPr>
          <p:nvPr/>
        </p:nvSpPr>
        <p:spPr bwMode="auto">
          <a:xfrm flipH="1">
            <a:off x="8686800" y="48006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2" name="Line 15">
            <a:extLst>
              <a:ext uri="{FF2B5EF4-FFF2-40B4-BE49-F238E27FC236}">
                <a16:creationId xmlns:a16="http://schemas.microsoft.com/office/drawing/2014/main" id="{588C1387-0228-4CD5-8C9E-13D111366066}"/>
              </a:ext>
            </a:extLst>
          </p:cNvPr>
          <p:cNvSpPr>
            <a:spLocks noChangeShapeType="1"/>
          </p:cNvSpPr>
          <p:nvPr/>
        </p:nvSpPr>
        <p:spPr bwMode="auto">
          <a:xfrm flipH="1">
            <a:off x="8534400" y="53340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3" name="Line 16">
            <a:extLst>
              <a:ext uri="{FF2B5EF4-FFF2-40B4-BE49-F238E27FC236}">
                <a16:creationId xmlns:a16="http://schemas.microsoft.com/office/drawing/2014/main" id="{1D5A507A-51B6-42CD-9100-F02E16F57838}"/>
              </a:ext>
            </a:extLst>
          </p:cNvPr>
          <p:cNvSpPr>
            <a:spLocks noChangeShapeType="1"/>
          </p:cNvSpPr>
          <p:nvPr/>
        </p:nvSpPr>
        <p:spPr bwMode="auto">
          <a:xfrm>
            <a:off x="9144000" y="5638800"/>
            <a:ext cx="7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4" name="Line 17">
            <a:extLst>
              <a:ext uri="{FF2B5EF4-FFF2-40B4-BE49-F238E27FC236}">
                <a16:creationId xmlns:a16="http://schemas.microsoft.com/office/drawing/2014/main" id="{67B840E6-D096-4904-8119-906032B4F370}"/>
              </a:ext>
            </a:extLst>
          </p:cNvPr>
          <p:cNvSpPr>
            <a:spLocks noChangeShapeType="1"/>
          </p:cNvSpPr>
          <p:nvPr/>
        </p:nvSpPr>
        <p:spPr bwMode="auto">
          <a:xfrm flipH="1">
            <a:off x="8458200" y="44196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5" name="Line 18">
            <a:extLst>
              <a:ext uri="{FF2B5EF4-FFF2-40B4-BE49-F238E27FC236}">
                <a16:creationId xmlns:a16="http://schemas.microsoft.com/office/drawing/2014/main" id="{E79390ED-1EF0-4083-B5E8-DD5F6C9D143B}"/>
              </a:ext>
            </a:extLst>
          </p:cNvPr>
          <p:cNvSpPr>
            <a:spLocks noChangeShapeType="1"/>
          </p:cNvSpPr>
          <p:nvPr/>
        </p:nvSpPr>
        <p:spPr bwMode="auto">
          <a:xfrm>
            <a:off x="9906000" y="4191000"/>
            <a:ext cx="762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6" name="Text Box 19">
            <a:extLst>
              <a:ext uri="{FF2B5EF4-FFF2-40B4-BE49-F238E27FC236}">
                <a16:creationId xmlns:a16="http://schemas.microsoft.com/office/drawing/2014/main" id="{CE6FD70A-C30E-4565-B19A-02EADF272493}"/>
              </a:ext>
            </a:extLst>
          </p:cNvPr>
          <p:cNvSpPr txBox="1">
            <a:spLocks noChangeArrowheads="1"/>
          </p:cNvSpPr>
          <p:nvPr/>
        </p:nvSpPr>
        <p:spPr bwMode="auto">
          <a:xfrm>
            <a:off x="2590800" y="30480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Complex rules by simple solutions:</a:t>
            </a:r>
          </a:p>
        </p:txBody>
      </p:sp>
      <p:graphicFrame>
        <p:nvGraphicFramePr>
          <p:cNvPr id="15418" name="Group 58">
            <a:extLst>
              <a:ext uri="{FF2B5EF4-FFF2-40B4-BE49-F238E27FC236}">
                <a16:creationId xmlns:a16="http://schemas.microsoft.com/office/drawing/2014/main" id="{2AA14687-AA7D-4774-ADC2-BB290E1F8B12}"/>
              </a:ext>
            </a:extLst>
          </p:cNvPr>
          <p:cNvGraphicFramePr>
            <a:graphicFrameLocks noGrp="1"/>
          </p:cNvGraphicFramePr>
          <p:nvPr/>
        </p:nvGraphicFramePr>
        <p:xfrm>
          <a:off x="3048000" y="3810000"/>
          <a:ext cx="4495800" cy="2362200"/>
        </p:xfrm>
        <a:graphic>
          <a:graphicData uri="http://schemas.openxmlformats.org/drawingml/2006/table">
            <a:tbl>
              <a:tblPr/>
              <a:tblGrid>
                <a:gridCol w="898525">
                  <a:extLst>
                    <a:ext uri="{9D8B030D-6E8A-4147-A177-3AD203B41FA5}">
                      <a16:colId xmlns:a16="http://schemas.microsoft.com/office/drawing/2014/main" val="1919769509"/>
                    </a:ext>
                  </a:extLst>
                </a:gridCol>
                <a:gridCol w="900113">
                  <a:extLst>
                    <a:ext uri="{9D8B030D-6E8A-4147-A177-3AD203B41FA5}">
                      <a16:colId xmlns:a16="http://schemas.microsoft.com/office/drawing/2014/main" val="1339016361"/>
                    </a:ext>
                  </a:extLst>
                </a:gridCol>
                <a:gridCol w="898525">
                  <a:extLst>
                    <a:ext uri="{9D8B030D-6E8A-4147-A177-3AD203B41FA5}">
                      <a16:colId xmlns:a16="http://schemas.microsoft.com/office/drawing/2014/main" val="782118537"/>
                    </a:ext>
                  </a:extLst>
                </a:gridCol>
                <a:gridCol w="900112">
                  <a:extLst>
                    <a:ext uri="{9D8B030D-6E8A-4147-A177-3AD203B41FA5}">
                      <a16:colId xmlns:a16="http://schemas.microsoft.com/office/drawing/2014/main" val="999847666"/>
                    </a:ext>
                  </a:extLst>
                </a:gridCol>
                <a:gridCol w="898525">
                  <a:extLst>
                    <a:ext uri="{9D8B030D-6E8A-4147-A177-3AD203B41FA5}">
                      <a16:colId xmlns:a16="http://schemas.microsoft.com/office/drawing/2014/main" val="3772356451"/>
                    </a:ext>
                  </a:extLst>
                </a:gridCol>
              </a:tblGrid>
              <a:tr h="590550">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A4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0336568"/>
                  </a:ext>
                </a:extLst>
              </a:tr>
              <a:tr h="590550">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M1a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4455188"/>
                  </a:ext>
                </a:extLst>
              </a:tr>
              <a:tr h="590550">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3807323"/>
                  </a:ext>
                </a:extLst>
              </a:tr>
              <a:tr h="590550">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B3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M1a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buClr>
                          <a:schemeClr val="accent2"/>
                        </a:buClr>
                        <a:buFont typeface="Wingdings" panose="05000000000000000000" pitchFamily="2" charset="2"/>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buClr>
                          <a:schemeClr val="tx2"/>
                        </a:buClr>
                        <a:buFont typeface="Wingdings" panose="05000000000000000000" pitchFamily="2" charset="2"/>
                        <a:defRPr>
                          <a:solidFill>
                            <a:schemeClr val="tx1"/>
                          </a:solidFill>
                          <a:latin typeface="Times New Roman" panose="02020603050405020304" pitchFamily="18" charset="0"/>
                        </a:defRPr>
                      </a:lvl4pPr>
                      <a:lvl5pPr algn="l">
                        <a:buClr>
                          <a:schemeClr val="tx2"/>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tx2"/>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Times New Roman" panose="02020603050405020304" pitchFamily="18" charset="0"/>
                        </a:rPr>
                        <a:t>M4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8055212"/>
                  </a:ext>
                </a:extLst>
              </a:tr>
            </a:tbl>
          </a:graphicData>
        </a:graphic>
      </p:graphicFrame>
      <p:sp>
        <p:nvSpPr>
          <p:cNvPr id="22581" name="Text Box 59">
            <a:extLst>
              <a:ext uri="{FF2B5EF4-FFF2-40B4-BE49-F238E27FC236}">
                <a16:creationId xmlns:a16="http://schemas.microsoft.com/office/drawing/2014/main" id="{3986BDAA-6E3F-4264-A147-69E390D68610}"/>
              </a:ext>
            </a:extLst>
          </p:cNvPr>
          <p:cNvSpPr txBox="1">
            <a:spLocks noChangeArrowheads="1"/>
          </p:cNvSpPr>
          <p:nvPr/>
        </p:nvSpPr>
        <p:spPr bwMode="auto">
          <a:xfrm>
            <a:off x="3505200" y="62484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Simple solutions get very complex structure.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DBB1C2B-2464-4C9D-9861-BF5A221F9494}"/>
              </a:ext>
            </a:extLst>
          </p:cNvPr>
          <p:cNvSpPr>
            <a:spLocks noGrp="1" noChangeArrowheads="1"/>
          </p:cNvSpPr>
          <p:nvPr>
            <p:ph type="title"/>
          </p:nvPr>
        </p:nvSpPr>
        <p:spPr/>
        <p:txBody>
          <a:bodyPr/>
          <a:lstStyle/>
          <a:p>
            <a:pPr eaLnBrk="1" hangingPunct="1"/>
            <a:r>
              <a:rPr lang="en-GB" altLang="en-US"/>
              <a:t>Problem</a:t>
            </a:r>
          </a:p>
        </p:txBody>
      </p:sp>
      <p:sp>
        <p:nvSpPr>
          <p:cNvPr id="23555" name="Text Box 3">
            <a:extLst>
              <a:ext uri="{FF2B5EF4-FFF2-40B4-BE49-F238E27FC236}">
                <a16:creationId xmlns:a16="http://schemas.microsoft.com/office/drawing/2014/main" id="{6B2A1E73-4B7A-4B80-9C90-9EAB9A38166C}"/>
              </a:ext>
            </a:extLst>
          </p:cNvPr>
          <p:cNvSpPr txBox="1">
            <a:spLocks noChangeArrowheads="1"/>
          </p:cNvSpPr>
          <p:nvPr/>
        </p:nvSpPr>
        <p:spPr bwMode="auto">
          <a:xfrm>
            <a:off x="2819400" y="19050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Complex solutions by complex methods:</a:t>
            </a:r>
          </a:p>
        </p:txBody>
      </p:sp>
      <p:sp>
        <p:nvSpPr>
          <p:cNvPr id="23556" name="Line 4">
            <a:extLst>
              <a:ext uri="{FF2B5EF4-FFF2-40B4-BE49-F238E27FC236}">
                <a16:creationId xmlns:a16="http://schemas.microsoft.com/office/drawing/2014/main" id="{1A51C086-DBC2-4F7F-8DEF-A8C879D2EBAF}"/>
              </a:ext>
            </a:extLst>
          </p:cNvPr>
          <p:cNvSpPr>
            <a:spLocks noChangeShapeType="1"/>
          </p:cNvSpPr>
          <p:nvPr/>
        </p:nvSpPr>
        <p:spPr bwMode="auto">
          <a:xfrm>
            <a:off x="3886200" y="4419600"/>
            <a:ext cx="358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7" name="Line 5">
            <a:extLst>
              <a:ext uri="{FF2B5EF4-FFF2-40B4-BE49-F238E27FC236}">
                <a16:creationId xmlns:a16="http://schemas.microsoft.com/office/drawing/2014/main" id="{3ACAE7A5-FE29-4016-AE1A-1A7C299A2F17}"/>
              </a:ext>
            </a:extLst>
          </p:cNvPr>
          <p:cNvSpPr>
            <a:spLocks noChangeShapeType="1"/>
          </p:cNvSpPr>
          <p:nvPr/>
        </p:nvSpPr>
        <p:spPr bwMode="auto">
          <a:xfrm flipV="1">
            <a:off x="3886200" y="27432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8" name="Text Box 6">
            <a:extLst>
              <a:ext uri="{FF2B5EF4-FFF2-40B4-BE49-F238E27FC236}">
                <a16:creationId xmlns:a16="http://schemas.microsoft.com/office/drawing/2014/main" id="{462E79C3-6896-444D-86C8-B233D4C4B835}"/>
              </a:ext>
            </a:extLst>
          </p:cNvPr>
          <p:cNvSpPr txBox="1">
            <a:spLocks noChangeArrowheads="1"/>
          </p:cNvSpPr>
          <p:nvPr/>
        </p:nvSpPr>
        <p:spPr bwMode="auto">
          <a:xfrm>
            <a:off x="4800600" y="4572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Variable A</a:t>
            </a:r>
          </a:p>
        </p:txBody>
      </p:sp>
      <p:sp>
        <p:nvSpPr>
          <p:cNvPr id="23559" name="Text Box 7">
            <a:extLst>
              <a:ext uri="{FF2B5EF4-FFF2-40B4-BE49-F238E27FC236}">
                <a16:creationId xmlns:a16="http://schemas.microsoft.com/office/drawing/2014/main" id="{8E2317D7-973B-4A21-9C77-B12A8CA66D5E}"/>
              </a:ext>
            </a:extLst>
          </p:cNvPr>
          <p:cNvSpPr txBox="1">
            <a:spLocks noChangeArrowheads="1"/>
          </p:cNvSpPr>
          <p:nvPr/>
        </p:nvSpPr>
        <p:spPr bwMode="auto">
          <a:xfrm>
            <a:off x="3179802" y="2819400"/>
            <a:ext cx="55399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a:t>Variable B</a:t>
            </a:r>
          </a:p>
        </p:txBody>
      </p:sp>
      <p:sp>
        <p:nvSpPr>
          <p:cNvPr id="23560" name="Freeform 8">
            <a:extLst>
              <a:ext uri="{FF2B5EF4-FFF2-40B4-BE49-F238E27FC236}">
                <a16:creationId xmlns:a16="http://schemas.microsoft.com/office/drawing/2014/main" id="{CC1199D5-03EC-4963-A52A-DD43A99FBEE9}"/>
              </a:ext>
            </a:extLst>
          </p:cNvPr>
          <p:cNvSpPr>
            <a:spLocks/>
          </p:cNvSpPr>
          <p:nvPr/>
        </p:nvSpPr>
        <p:spPr bwMode="auto">
          <a:xfrm>
            <a:off x="4038600" y="2819400"/>
            <a:ext cx="3200400" cy="914400"/>
          </a:xfrm>
          <a:custGeom>
            <a:avLst/>
            <a:gdLst>
              <a:gd name="T0" fmla="*/ 0 w 2016"/>
              <a:gd name="T1" fmla="*/ 914400 h 576"/>
              <a:gd name="T2" fmla="*/ 304800 w 2016"/>
              <a:gd name="T3" fmla="*/ 533400 h 576"/>
              <a:gd name="T4" fmla="*/ 762000 w 2016"/>
              <a:gd name="T5" fmla="*/ 457200 h 576"/>
              <a:gd name="T6" fmla="*/ 990600 w 2016"/>
              <a:gd name="T7" fmla="*/ 685800 h 576"/>
              <a:gd name="T8" fmla="*/ 1524000 w 2016"/>
              <a:gd name="T9" fmla="*/ 533400 h 576"/>
              <a:gd name="T10" fmla="*/ 1600200 w 2016"/>
              <a:gd name="T11" fmla="*/ 304800 h 576"/>
              <a:gd name="T12" fmla="*/ 1905000 w 2016"/>
              <a:gd name="T13" fmla="*/ 0 h 576"/>
              <a:gd name="T14" fmla="*/ 2362200 w 2016"/>
              <a:gd name="T15" fmla="*/ 304800 h 576"/>
              <a:gd name="T16" fmla="*/ 2819400 w 2016"/>
              <a:gd name="T17" fmla="*/ 152400 h 576"/>
              <a:gd name="T18" fmla="*/ 3200400 w 2016"/>
              <a:gd name="T19" fmla="*/ 762000 h 5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6" h="576">
                <a:moveTo>
                  <a:pt x="0" y="576"/>
                </a:moveTo>
                <a:cubicBezTo>
                  <a:pt x="56" y="480"/>
                  <a:pt x="112" y="384"/>
                  <a:pt x="192" y="336"/>
                </a:cubicBezTo>
                <a:cubicBezTo>
                  <a:pt x="272" y="288"/>
                  <a:pt x="408" y="272"/>
                  <a:pt x="480" y="288"/>
                </a:cubicBezTo>
                <a:cubicBezTo>
                  <a:pt x="552" y="304"/>
                  <a:pt x="544" y="424"/>
                  <a:pt x="624" y="432"/>
                </a:cubicBezTo>
                <a:cubicBezTo>
                  <a:pt x="704" y="440"/>
                  <a:pt x="896" y="376"/>
                  <a:pt x="960" y="336"/>
                </a:cubicBezTo>
                <a:cubicBezTo>
                  <a:pt x="1024" y="296"/>
                  <a:pt x="968" y="248"/>
                  <a:pt x="1008" y="192"/>
                </a:cubicBezTo>
                <a:cubicBezTo>
                  <a:pt x="1048" y="136"/>
                  <a:pt x="1120" y="0"/>
                  <a:pt x="1200" y="0"/>
                </a:cubicBezTo>
                <a:cubicBezTo>
                  <a:pt x="1280" y="0"/>
                  <a:pt x="1392" y="176"/>
                  <a:pt x="1488" y="192"/>
                </a:cubicBezTo>
                <a:cubicBezTo>
                  <a:pt x="1584" y="208"/>
                  <a:pt x="1688" y="48"/>
                  <a:pt x="1776" y="96"/>
                </a:cubicBezTo>
                <a:cubicBezTo>
                  <a:pt x="1864" y="144"/>
                  <a:pt x="1976" y="416"/>
                  <a:pt x="2016" y="48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61" name="Text Box 9">
            <a:extLst>
              <a:ext uri="{FF2B5EF4-FFF2-40B4-BE49-F238E27FC236}">
                <a16:creationId xmlns:a16="http://schemas.microsoft.com/office/drawing/2014/main" id="{F5AB747A-32B5-4BF4-B012-7580AFCFE3D1}"/>
              </a:ext>
            </a:extLst>
          </p:cNvPr>
          <p:cNvSpPr txBox="1">
            <a:spLocks noChangeArrowheads="1"/>
          </p:cNvSpPr>
          <p:nvPr/>
        </p:nvSpPr>
        <p:spPr bwMode="auto">
          <a:xfrm>
            <a:off x="3429000" y="5410201"/>
            <a:ext cx="5638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Approximation of functional relationship by a neural network.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90390E0-1DC2-4B49-802C-C20DE757D2B5}"/>
              </a:ext>
            </a:extLst>
          </p:cNvPr>
          <p:cNvSpPr>
            <a:spLocks noGrp="1" noChangeArrowheads="1"/>
          </p:cNvSpPr>
          <p:nvPr>
            <p:ph type="title"/>
          </p:nvPr>
        </p:nvSpPr>
        <p:spPr/>
        <p:txBody>
          <a:bodyPr/>
          <a:lstStyle/>
          <a:p>
            <a:pPr eaLnBrk="1" hangingPunct="1"/>
            <a:r>
              <a:rPr lang="en-GB" altLang="en-US"/>
              <a:t>Neural network solution</a:t>
            </a:r>
          </a:p>
        </p:txBody>
      </p:sp>
      <p:sp>
        <p:nvSpPr>
          <p:cNvPr id="24579" name="Text Box 3">
            <a:extLst>
              <a:ext uri="{FF2B5EF4-FFF2-40B4-BE49-F238E27FC236}">
                <a16:creationId xmlns:a16="http://schemas.microsoft.com/office/drawing/2014/main" id="{4D8F3B43-0172-411D-9084-FCBD411011FC}"/>
              </a:ext>
            </a:extLst>
          </p:cNvPr>
          <p:cNvSpPr txBox="1">
            <a:spLocks noChangeArrowheads="1"/>
          </p:cNvSpPr>
          <p:nvPr/>
        </p:nvSpPr>
        <p:spPr bwMode="auto">
          <a:xfrm>
            <a:off x="2819400" y="2057400"/>
            <a:ext cx="7848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Problem specification:</a:t>
            </a:r>
          </a:p>
          <a:p>
            <a:pPr algn="l" eaLnBrk="1" hangingPunct="1">
              <a:spcBef>
                <a:spcPct val="50000"/>
              </a:spcBef>
            </a:pPr>
            <a:r>
              <a:rPr lang="en-GB" altLang="en-US"/>
              <a:t>	input and output variables</a:t>
            </a:r>
          </a:p>
          <a:p>
            <a:pPr algn="l" eaLnBrk="1" hangingPunct="1">
              <a:spcBef>
                <a:spcPct val="50000"/>
              </a:spcBef>
            </a:pPr>
            <a:r>
              <a:rPr lang="en-GB" altLang="en-US"/>
              <a:t>	other specifications (e.g., smoothness)</a:t>
            </a:r>
          </a:p>
          <a:p>
            <a:pPr algn="l" eaLnBrk="1" hangingPunct="1">
              <a:spcBef>
                <a:spcPct val="50000"/>
              </a:spcBef>
            </a:pPr>
            <a:r>
              <a:rPr lang="en-GB" altLang="en-US"/>
              <a:t>Example: desired movement parameters for given input values</a:t>
            </a:r>
          </a:p>
        </p:txBody>
      </p:sp>
      <p:graphicFrame>
        <p:nvGraphicFramePr>
          <p:cNvPr id="24580" name="Object 13">
            <a:extLst>
              <a:ext uri="{FF2B5EF4-FFF2-40B4-BE49-F238E27FC236}">
                <a16:creationId xmlns:a16="http://schemas.microsoft.com/office/drawing/2014/main" id="{E576B21F-F9EF-45B1-976A-39C041239FC4}"/>
              </a:ext>
            </a:extLst>
          </p:cNvPr>
          <p:cNvGraphicFramePr>
            <a:graphicFrameLocks noChangeAspect="1"/>
          </p:cNvGraphicFramePr>
          <p:nvPr/>
        </p:nvGraphicFramePr>
        <p:xfrm>
          <a:off x="2438400" y="4267200"/>
          <a:ext cx="8001000" cy="1981200"/>
        </p:xfrm>
        <a:graphic>
          <a:graphicData uri="http://schemas.openxmlformats.org/presentationml/2006/ole">
            <mc:AlternateContent xmlns:mc="http://schemas.openxmlformats.org/markup-compatibility/2006">
              <mc:Choice xmlns:v="urn:schemas-microsoft-com:vml" Requires="v">
                <p:oleObj spid="_x0000_s1032" name="Worksheet" r:id="rId3" imgW="6715534" imgH="981606" progId="Excel.Sheet.8">
                  <p:embed/>
                </p:oleObj>
              </mc:Choice>
              <mc:Fallback>
                <p:oleObj name="Worksheet" r:id="rId3" imgW="6715534" imgH="981606" progId="Excel.Sheet.8">
                  <p:embed/>
                  <p:pic>
                    <p:nvPicPr>
                      <p:cNvPr id="24580" name="Object 13">
                        <a:extLst>
                          <a:ext uri="{FF2B5EF4-FFF2-40B4-BE49-F238E27FC236}">
                            <a16:creationId xmlns:a16="http://schemas.microsoft.com/office/drawing/2014/main" id="{E576B21F-F9EF-45B1-976A-39C041239F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267200"/>
                        <a:ext cx="8001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267D566-BBBE-4DB7-BAE5-5BC467F1C3DE}"/>
              </a:ext>
            </a:extLst>
          </p:cNvPr>
          <p:cNvSpPr>
            <a:spLocks noGrp="1" noChangeArrowheads="1"/>
          </p:cNvSpPr>
          <p:nvPr>
            <p:ph type="title"/>
          </p:nvPr>
        </p:nvSpPr>
        <p:spPr/>
        <p:txBody>
          <a:bodyPr/>
          <a:lstStyle/>
          <a:p>
            <a:pPr eaLnBrk="1" hangingPunct="1"/>
            <a:r>
              <a:rPr lang="en-GB" altLang="en-US"/>
              <a:t>Neural network solution</a:t>
            </a:r>
          </a:p>
        </p:txBody>
      </p:sp>
      <p:sp>
        <p:nvSpPr>
          <p:cNvPr id="25603" name="Text Box 3">
            <a:extLst>
              <a:ext uri="{FF2B5EF4-FFF2-40B4-BE49-F238E27FC236}">
                <a16:creationId xmlns:a16="http://schemas.microsoft.com/office/drawing/2014/main" id="{7CE957CF-EAEB-4984-8926-71F75A959008}"/>
              </a:ext>
            </a:extLst>
          </p:cNvPr>
          <p:cNvSpPr txBox="1">
            <a:spLocks noChangeArrowheads="1"/>
          </p:cNvSpPr>
          <p:nvPr/>
        </p:nvSpPr>
        <p:spPr bwMode="auto">
          <a:xfrm>
            <a:off x="2362200" y="1981201"/>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Problem modularisation:</a:t>
            </a:r>
          </a:p>
          <a:p>
            <a:pPr algn="l" eaLnBrk="1" hangingPunct="1">
              <a:spcBef>
                <a:spcPct val="50000"/>
              </a:spcBef>
            </a:pPr>
            <a:r>
              <a:rPr lang="en-GB" altLang="en-US"/>
              <a:t>	separating sub-problems that are solved separately</a:t>
            </a:r>
          </a:p>
          <a:p>
            <a:pPr algn="l" eaLnBrk="1" hangingPunct="1">
              <a:spcBef>
                <a:spcPct val="50000"/>
              </a:spcBef>
            </a:pPr>
            <a:r>
              <a:rPr lang="en-GB" altLang="en-US"/>
              <a:t>Example:</a:t>
            </a:r>
          </a:p>
          <a:p>
            <a:pPr algn="l" eaLnBrk="1" hangingPunct="1">
              <a:spcBef>
                <a:spcPct val="50000"/>
              </a:spcBef>
            </a:pPr>
            <a:r>
              <a:rPr lang="en-GB" altLang="en-US"/>
              <a:t>	the movements should be separated on the basis of 	causal independence and connectedness</a:t>
            </a:r>
          </a:p>
          <a:p>
            <a:pPr algn="l" eaLnBrk="1" hangingPunct="1">
              <a:spcBef>
                <a:spcPct val="50000"/>
              </a:spcBef>
            </a:pPr>
            <a:endParaRPr lang="en-GB" altLang="en-US"/>
          </a:p>
          <a:p>
            <a:pPr algn="l" eaLnBrk="1" hangingPunct="1">
              <a:spcBef>
                <a:spcPct val="50000"/>
              </a:spcBef>
            </a:pPr>
            <a:r>
              <a:rPr lang="en-GB" altLang="en-US"/>
              <a:t>	separate solution for y1 and y2 if they are causally 	independent, joint solution if they are interdependent, 	connected solution if one is causally dependent on the 	other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40AB0E-44DF-4C93-A0C4-6331C81D97BD}"/>
              </a:ext>
            </a:extLst>
          </p:cNvPr>
          <p:cNvSpPr>
            <a:spLocks noGrp="1" noChangeArrowheads="1"/>
          </p:cNvSpPr>
          <p:nvPr>
            <p:ph type="title"/>
          </p:nvPr>
        </p:nvSpPr>
        <p:spPr/>
        <p:txBody>
          <a:bodyPr/>
          <a:lstStyle/>
          <a:p>
            <a:pPr eaLnBrk="1" hangingPunct="1"/>
            <a:r>
              <a:rPr lang="en-GB" altLang="en-US"/>
              <a:t>Neural network solution</a:t>
            </a:r>
          </a:p>
        </p:txBody>
      </p:sp>
      <p:sp>
        <p:nvSpPr>
          <p:cNvPr id="26627" name="Text Box 3">
            <a:extLst>
              <a:ext uri="{FF2B5EF4-FFF2-40B4-BE49-F238E27FC236}">
                <a16:creationId xmlns:a16="http://schemas.microsoft.com/office/drawing/2014/main" id="{6971EFE9-6793-4DE5-8AC2-3D3113E96964}"/>
              </a:ext>
            </a:extLst>
          </p:cNvPr>
          <p:cNvSpPr txBox="1">
            <a:spLocks noChangeArrowheads="1"/>
          </p:cNvSpPr>
          <p:nvPr/>
        </p:nvSpPr>
        <p:spPr bwMode="auto">
          <a:xfrm>
            <a:off x="2971800" y="2286000"/>
            <a:ext cx="6400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Data collection and organization:</a:t>
            </a:r>
          </a:p>
          <a:p>
            <a:pPr algn="l" eaLnBrk="1" hangingPunct="1">
              <a:spcBef>
                <a:spcPct val="50000"/>
              </a:spcBef>
            </a:pPr>
            <a:r>
              <a:rPr lang="en-GB" altLang="en-US"/>
              <a:t>	training, validation and testing data sets</a:t>
            </a:r>
          </a:p>
          <a:p>
            <a:pPr algn="l" eaLnBrk="1" hangingPunct="1">
              <a:spcBef>
                <a:spcPct val="50000"/>
              </a:spcBef>
            </a:pPr>
            <a:endParaRPr lang="en-GB" altLang="en-US"/>
          </a:p>
          <a:p>
            <a:pPr algn="l" eaLnBrk="1" hangingPunct="1">
              <a:spcBef>
                <a:spcPct val="50000"/>
              </a:spcBef>
            </a:pPr>
            <a:r>
              <a:rPr lang="en-GB" altLang="en-US"/>
              <a:t>Example:</a:t>
            </a:r>
          </a:p>
          <a:p>
            <a:pPr algn="l" eaLnBrk="1" hangingPunct="1">
              <a:spcBef>
                <a:spcPct val="50000"/>
              </a:spcBef>
            </a:pPr>
            <a:r>
              <a:rPr lang="en-GB" altLang="en-US"/>
              <a:t>	Training set: ~ 75% of the data</a:t>
            </a:r>
          </a:p>
          <a:p>
            <a:pPr algn="l" eaLnBrk="1" hangingPunct="1">
              <a:spcBef>
                <a:spcPct val="50000"/>
              </a:spcBef>
            </a:pPr>
            <a:r>
              <a:rPr lang="en-GB" altLang="en-US"/>
              <a:t>	Validation set: ~ 10% of the data</a:t>
            </a:r>
          </a:p>
          <a:p>
            <a:pPr algn="l" eaLnBrk="1" hangingPunct="1">
              <a:spcBef>
                <a:spcPct val="50000"/>
              </a:spcBef>
            </a:pPr>
            <a:r>
              <a:rPr lang="en-GB" altLang="en-US"/>
              <a:t>	Testing set: ~ 5% of the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3451E98A-FFEB-4D45-B0E1-245712C65D37}"/>
              </a:ext>
            </a:extLst>
          </p:cNvPr>
          <p:cNvSpPr>
            <a:spLocks noGrp="1" noChangeArrowheads="1"/>
          </p:cNvSpPr>
          <p:nvPr>
            <p:ph type="title"/>
          </p:nvPr>
        </p:nvSpPr>
        <p:spPr>
          <a:noFill/>
        </p:spPr>
        <p:txBody>
          <a:bodyPr/>
          <a:lstStyle/>
          <a:p>
            <a:pPr eaLnBrk="1" hangingPunct="1"/>
            <a:r>
              <a:rPr lang="en-GB" altLang="en-US"/>
              <a:t>Neural network solution</a:t>
            </a:r>
          </a:p>
        </p:txBody>
      </p:sp>
      <p:sp>
        <p:nvSpPr>
          <p:cNvPr id="27651" name="Text Box 4">
            <a:extLst>
              <a:ext uri="{FF2B5EF4-FFF2-40B4-BE49-F238E27FC236}">
                <a16:creationId xmlns:a16="http://schemas.microsoft.com/office/drawing/2014/main" id="{D8491C67-C754-49BC-99DF-F3583A312BEC}"/>
              </a:ext>
            </a:extLst>
          </p:cNvPr>
          <p:cNvSpPr txBox="1">
            <a:spLocks noChangeArrowheads="1"/>
          </p:cNvSpPr>
          <p:nvPr/>
        </p:nvSpPr>
        <p:spPr bwMode="auto">
          <a:xfrm>
            <a:off x="2971800" y="2286000"/>
            <a:ext cx="6781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Solution design:</a:t>
            </a:r>
          </a:p>
          <a:p>
            <a:pPr algn="l" eaLnBrk="1" hangingPunct="1">
              <a:spcBef>
                <a:spcPct val="50000"/>
              </a:spcBef>
            </a:pPr>
            <a:r>
              <a:rPr lang="en-GB" altLang="en-US"/>
              <a:t>	neural network model selection</a:t>
            </a:r>
          </a:p>
          <a:p>
            <a:pPr algn="l" eaLnBrk="1" hangingPunct="1">
              <a:spcBef>
                <a:spcPct val="50000"/>
              </a:spcBef>
            </a:pPr>
            <a:endParaRPr lang="en-GB" altLang="en-US"/>
          </a:p>
          <a:p>
            <a:pPr algn="l" eaLnBrk="1" hangingPunct="1">
              <a:spcBef>
                <a:spcPct val="50000"/>
              </a:spcBef>
            </a:pPr>
            <a:r>
              <a:rPr lang="en-GB" altLang="en-US"/>
              <a:t>Example:</a:t>
            </a:r>
          </a:p>
        </p:txBody>
      </p:sp>
      <p:sp>
        <p:nvSpPr>
          <p:cNvPr id="27652" name="Oval 5">
            <a:extLst>
              <a:ext uri="{FF2B5EF4-FFF2-40B4-BE49-F238E27FC236}">
                <a16:creationId xmlns:a16="http://schemas.microsoft.com/office/drawing/2014/main" id="{C50D479B-DD13-4771-A681-CE55163B6B48}"/>
              </a:ext>
            </a:extLst>
          </p:cNvPr>
          <p:cNvSpPr>
            <a:spLocks noChangeArrowheads="1"/>
          </p:cNvSpPr>
          <p:nvPr/>
        </p:nvSpPr>
        <p:spPr bwMode="auto">
          <a:xfrm>
            <a:off x="3962400" y="44958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653" name="Oval 6">
            <a:extLst>
              <a:ext uri="{FF2B5EF4-FFF2-40B4-BE49-F238E27FC236}">
                <a16:creationId xmlns:a16="http://schemas.microsoft.com/office/drawing/2014/main" id="{0FCDA247-45AA-4767-BBC2-14298F7733E1}"/>
              </a:ext>
            </a:extLst>
          </p:cNvPr>
          <p:cNvSpPr>
            <a:spLocks noChangeArrowheads="1"/>
          </p:cNvSpPr>
          <p:nvPr/>
        </p:nvSpPr>
        <p:spPr bwMode="auto">
          <a:xfrm>
            <a:off x="3962400" y="56388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654" name="Oval 7">
            <a:extLst>
              <a:ext uri="{FF2B5EF4-FFF2-40B4-BE49-F238E27FC236}">
                <a16:creationId xmlns:a16="http://schemas.microsoft.com/office/drawing/2014/main" id="{891C9724-0369-4E69-8552-B5AF030CF8FB}"/>
              </a:ext>
            </a:extLst>
          </p:cNvPr>
          <p:cNvSpPr>
            <a:spLocks noChangeArrowheads="1"/>
          </p:cNvSpPr>
          <p:nvPr/>
        </p:nvSpPr>
        <p:spPr bwMode="auto">
          <a:xfrm>
            <a:off x="3962400" y="61722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655" name="Oval 8">
            <a:extLst>
              <a:ext uri="{FF2B5EF4-FFF2-40B4-BE49-F238E27FC236}">
                <a16:creationId xmlns:a16="http://schemas.microsoft.com/office/drawing/2014/main" id="{B45DA859-0284-499F-A25F-77E98F1322FF}"/>
              </a:ext>
            </a:extLst>
          </p:cNvPr>
          <p:cNvSpPr>
            <a:spLocks noChangeArrowheads="1"/>
          </p:cNvSpPr>
          <p:nvPr/>
        </p:nvSpPr>
        <p:spPr bwMode="auto">
          <a:xfrm>
            <a:off x="5029200" y="54864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656" name="Line 9">
            <a:extLst>
              <a:ext uri="{FF2B5EF4-FFF2-40B4-BE49-F238E27FC236}">
                <a16:creationId xmlns:a16="http://schemas.microsoft.com/office/drawing/2014/main" id="{56B7C4D3-802F-4558-A32D-E5ED3DA4ACCB}"/>
              </a:ext>
            </a:extLst>
          </p:cNvPr>
          <p:cNvSpPr>
            <a:spLocks noChangeShapeType="1"/>
          </p:cNvSpPr>
          <p:nvPr/>
        </p:nvSpPr>
        <p:spPr bwMode="auto">
          <a:xfrm flipV="1">
            <a:off x="3505200" y="47244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57" name="Line 10">
            <a:extLst>
              <a:ext uri="{FF2B5EF4-FFF2-40B4-BE49-F238E27FC236}">
                <a16:creationId xmlns:a16="http://schemas.microsoft.com/office/drawing/2014/main" id="{8E4CA7AC-B06A-42FF-975A-99B00D98C5FE}"/>
              </a:ext>
            </a:extLst>
          </p:cNvPr>
          <p:cNvSpPr>
            <a:spLocks noChangeShapeType="1"/>
          </p:cNvSpPr>
          <p:nvPr/>
        </p:nvSpPr>
        <p:spPr bwMode="auto">
          <a:xfrm flipV="1">
            <a:off x="3657600" y="48006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58" name="Line 11">
            <a:extLst>
              <a:ext uri="{FF2B5EF4-FFF2-40B4-BE49-F238E27FC236}">
                <a16:creationId xmlns:a16="http://schemas.microsoft.com/office/drawing/2014/main" id="{811EF2B8-AFCF-4E49-9DC7-44ABB7125735}"/>
              </a:ext>
            </a:extLst>
          </p:cNvPr>
          <p:cNvSpPr>
            <a:spLocks noChangeShapeType="1"/>
          </p:cNvSpPr>
          <p:nvPr/>
        </p:nvSpPr>
        <p:spPr bwMode="auto">
          <a:xfrm flipV="1">
            <a:off x="3505200" y="48006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59" name="Line 12">
            <a:extLst>
              <a:ext uri="{FF2B5EF4-FFF2-40B4-BE49-F238E27FC236}">
                <a16:creationId xmlns:a16="http://schemas.microsoft.com/office/drawing/2014/main" id="{BB94A729-7675-401C-BA81-5C5A82F2E225}"/>
              </a:ext>
            </a:extLst>
          </p:cNvPr>
          <p:cNvSpPr>
            <a:spLocks noChangeShapeType="1"/>
          </p:cNvSpPr>
          <p:nvPr/>
        </p:nvSpPr>
        <p:spPr bwMode="auto">
          <a:xfrm flipV="1">
            <a:off x="3581400" y="57912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0" name="Line 13">
            <a:extLst>
              <a:ext uri="{FF2B5EF4-FFF2-40B4-BE49-F238E27FC236}">
                <a16:creationId xmlns:a16="http://schemas.microsoft.com/office/drawing/2014/main" id="{9CE07E98-C3A4-49FC-926C-0B447BFB4E86}"/>
              </a:ext>
            </a:extLst>
          </p:cNvPr>
          <p:cNvSpPr>
            <a:spLocks noChangeShapeType="1"/>
          </p:cNvSpPr>
          <p:nvPr/>
        </p:nvSpPr>
        <p:spPr bwMode="auto">
          <a:xfrm flipV="1">
            <a:off x="3581400" y="58674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1" name="Line 14">
            <a:extLst>
              <a:ext uri="{FF2B5EF4-FFF2-40B4-BE49-F238E27FC236}">
                <a16:creationId xmlns:a16="http://schemas.microsoft.com/office/drawing/2014/main" id="{9BD31CA0-B5BE-4ECF-9EF8-234A0821E2A4}"/>
              </a:ext>
            </a:extLst>
          </p:cNvPr>
          <p:cNvSpPr>
            <a:spLocks noChangeShapeType="1"/>
          </p:cNvSpPr>
          <p:nvPr/>
        </p:nvSpPr>
        <p:spPr bwMode="auto">
          <a:xfrm>
            <a:off x="3581400" y="6019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2" name="Line 15">
            <a:extLst>
              <a:ext uri="{FF2B5EF4-FFF2-40B4-BE49-F238E27FC236}">
                <a16:creationId xmlns:a16="http://schemas.microsoft.com/office/drawing/2014/main" id="{66312D0F-C246-4FE0-A719-3DCAC768D0E2}"/>
              </a:ext>
            </a:extLst>
          </p:cNvPr>
          <p:cNvSpPr>
            <a:spLocks noChangeShapeType="1"/>
          </p:cNvSpPr>
          <p:nvPr/>
        </p:nvSpPr>
        <p:spPr bwMode="auto">
          <a:xfrm>
            <a:off x="3505200" y="60198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3" name="Line 16">
            <a:extLst>
              <a:ext uri="{FF2B5EF4-FFF2-40B4-BE49-F238E27FC236}">
                <a16:creationId xmlns:a16="http://schemas.microsoft.com/office/drawing/2014/main" id="{9CF06E09-B973-4C17-B911-5069B90F06A5}"/>
              </a:ext>
            </a:extLst>
          </p:cNvPr>
          <p:cNvSpPr>
            <a:spLocks noChangeShapeType="1"/>
          </p:cNvSpPr>
          <p:nvPr/>
        </p:nvSpPr>
        <p:spPr bwMode="auto">
          <a:xfrm>
            <a:off x="3505200" y="61722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4" name="Line 17">
            <a:extLst>
              <a:ext uri="{FF2B5EF4-FFF2-40B4-BE49-F238E27FC236}">
                <a16:creationId xmlns:a16="http://schemas.microsoft.com/office/drawing/2014/main" id="{E1312914-F920-47EE-B962-D75A0F99F726}"/>
              </a:ext>
            </a:extLst>
          </p:cNvPr>
          <p:cNvSpPr>
            <a:spLocks noChangeShapeType="1"/>
          </p:cNvSpPr>
          <p:nvPr/>
        </p:nvSpPr>
        <p:spPr bwMode="auto">
          <a:xfrm>
            <a:off x="3505200" y="60960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5" name="Text Box 18">
            <a:extLst>
              <a:ext uri="{FF2B5EF4-FFF2-40B4-BE49-F238E27FC236}">
                <a16:creationId xmlns:a16="http://schemas.microsoft.com/office/drawing/2014/main" id="{3EAF6EB9-BE9F-48FC-8258-25E7B18B5C21}"/>
              </a:ext>
            </a:extLst>
          </p:cNvPr>
          <p:cNvSpPr txBox="1">
            <a:spLocks noChangeArrowheads="1"/>
          </p:cNvSpPr>
          <p:nvPr/>
        </p:nvSpPr>
        <p:spPr bwMode="auto">
          <a:xfrm>
            <a:off x="2667000" y="5029201"/>
            <a:ext cx="60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a:t>x1x2x3</a:t>
            </a:r>
          </a:p>
        </p:txBody>
      </p:sp>
      <p:sp>
        <p:nvSpPr>
          <p:cNvPr id="27666" name="Line 19">
            <a:extLst>
              <a:ext uri="{FF2B5EF4-FFF2-40B4-BE49-F238E27FC236}">
                <a16:creationId xmlns:a16="http://schemas.microsoft.com/office/drawing/2014/main" id="{8A20A3D5-A54A-423A-AB9A-266E8A94DC24}"/>
              </a:ext>
            </a:extLst>
          </p:cNvPr>
          <p:cNvSpPr>
            <a:spLocks noChangeShapeType="1"/>
          </p:cNvSpPr>
          <p:nvPr/>
        </p:nvSpPr>
        <p:spPr bwMode="auto">
          <a:xfrm>
            <a:off x="5410200" y="5638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7" name="Oval 20">
            <a:extLst>
              <a:ext uri="{FF2B5EF4-FFF2-40B4-BE49-F238E27FC236}">
                <a16:creationId xmlns:a16="http://schemas.microsoft.com/office/drawing/2014/main" id="{F8DCDB5A-0698-4F29-8770-A25C4F00502A}"/>
              </a:ext>
            </a:extLst>
          </p:cNvPr>
          <p:cNvSpPr>
            <a:spLocks noChangeArrowheads="1"/>
          </p:cNvSpPr>
          <p:nvPr/>
        </p:nvSpPr>
        <p:spPr bwMode="auto">
          <a:xfrm>
            <a:off x="3962400" y="51054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668" name="Line 21">
            <a:extLst>
              <a:ext uri="{FF2B5EF4-FFF2-40B4-BE49-F238E27FC236}">
                <a16:creationId xmlns:a16="http://schemas.microsoft.com/office/drawing/2014/main" id="{CFE3AFD4-834B-4A46-800E-C26FE79C1B25}"/>
              </a:ext>
            </a:extLst>
          </p:cNvPr>
          <p:cNvSpPr>
            <a:spLocks noChangeShapeType="1"/>
          </p:cNvSpPr>
          <p:nvPr/>
        </p:nvSpPr>
        <p:spPr bwMode="auto">
          <a:xfrm flipV="1">
            <a:off x="3581400" y="52578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9" name="Line 22">
            <a:extLst>
              <a:ext uri="{FF2B5EF4-FFF2-40B4-BE49-F238E27FC236}">
                <a16:creationId xmlns:a16="http://schemas.microsoft.com/office/drawing/2014/main" id="{22FBD841-6301-4D83-8670-D904BC60C025}"/>
              </a:ext>
            </a:extLst>
          </p:cNvPr>
          <p:cNvSpPr>
            <a:spLocks noChangeShapeType="1"/>
          </p:cNvSpPr>
          <p:nvPr/>
        </p:nvSpPr>
        <p:spPr bwMode="auto">
          <a:xfrm flipV="1">
            <a:off x="3581400" y="53340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0" name="Line 23">
            <a:extLst>
              <a:ext uri="{FF2B5EF4-FFF2-40B4-BE49-F238E27FC236}">
                <a16:creationId xmlns:a16="http://schemas.microsoft.com/office/drawing/2014/main" id="{933B08C2-9D69-4E6E-92D7-EB52593F6686}"/>
              </a:ext>
            </a:extLst>
          </p:cNvPr>
          <p:cNvSpPr>
            <a:spLocks noChangeShapeType="1"/>
          </p:cNvSpPr>
          <p:nvPr/>
        </p:nvSpPr>
        <p:spPr bwMode="auto">
          <a:xfrm>
            <a:off x="3581400" y="5486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1" name="Line 24">
            <a:extLst>
              <a:ext uri="{FF2B5EF4-FFF2-40B4-BE49-F238E27FC236}">
                <a16:creationId xmlns:a16="http://schemas.microsoft.com/office/drawing/2014/main" id="{A972F9AE-F76C-4689-9908-53FC0050B335}"/>
              </a:ext>
            </a:extLst>
          </p:cNvPr>
          <p:cNvSpPr>
            <a:spLocks noChangeShapeType="1"/>
          </p:cNvSpPr>
          <p:nvPr/>
        </p:nvSpPr>
        <p:spPr bwMode="auto">
          <a:xfrm>
            <a:off x="4343400" y="4724400"/>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2" name="Line 25">
            <a:extLst>
              <a:ext uri="{FF2B5EF4-FFF2-40B4-BE49-F238E27FC236}">
                <a16:creationId xmlns:a16="http://schemas.microsoft.com/office/drawing/2014/main" id="{35D84FBB-ED2B-40E2-A058-8A2806214CE0}"/>
              </a:ext>
            </a:extLst>
          </p:cNvPr>
          <p:cNvSpPr>
            <a:spLocks noChangeShapeType="1"/>
          </p:cNvSpPr>
          <p:nvPr/>
        </p:nvSpPr>
        <p:spPr bwMode="auto">
          <a:xfrm>
            <a:off x="4343400" y="5334000"/>
            <a:ext cx="685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3" name="Line 26">
            <a:extLst>
              <a:ext uri="{FF2B5EF4-FFF2-40B4-BE49-F238E27FC236}">
                <a16:creationId xmlns:a16="http://schemas.microsoft.com/office/drawing/2014/main" id="{C59EF41F-440F-4CFD-928A-A69DB2E3D4A2}"/>
              </a:ext>
            </a:extLst>
          </p:cNvPr>
          <p:cNvSpPr>
            <a:spLocks noChangeShapeType="1"/>
          </p:cNvSpPr>
          <p:nvPr/>
        </p:nvSpPr>
        <p:spPr bwMode="auto">
          <a:xfrm flipV="1">
            <a:off x="4343400" y="5715000"/>
            <a:ext cx="685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4" name="Line 27">
            <a:extLst>
              <a:ext uri="{FF2B5EF4-FFF2-40B4-BE49-F238E27FC236}">
                <a16:creationId xmlns:a16="http://schemas.microsoft.com/office/drawing/2014/main" id="{473F5E18-F8C3-4A21-91C1-DE1F88502BAC}"/>
              </a:ext>
            </a:extLst>
          </p:cNvPr>
          <p:cNvSpPr>
            <a:spLocks noChangeShapeType="1"/>
          </p:cNvSpPr>
          <p:nvPr/>
        </p:nvSpPr>
        <p:spPr bwMode="auto">
          <a:xfrm flipV="1">
            <a:off x="4343400" y="58674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5" name="Text Box 28">
            <a:extLst>
              <a:ext uri="{FF2B5EF4-FFF2-40B4-BE49-F238E27FC236}">
                <a16:creationId xmlns:a16="http://schemas.microsoft.com/office/drawing/2014/main" id="{B6F5F487-A6D2-4F60-9AAB-6F618DE9CE68}"/>
              </a:ext>
            </a:extLst>
          </p:cNvPr>
          <p:cNvSpPr txBox="1">
            <a:spLocks noChangeArrowheads="1"/>
          </p:cNvSpPr>
          <p:nvPr/>
        </p:nvSpPr>
        <p:spPr bwMode="auto">
          <a:xfrm>
            <a:off x="5562600" y="5562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a:t>y</a:t>
            </a:r>
            <a:r>
              <a:rPr lang="en-GB" altLang="en-US" baseline="-25000"/>
              <a:t>out</a:t>
            </a:r>
            <a:endParaRPr lang="en-GB" altLang="en-US"/>
          </a:p>
        </p:txBody>
      </p:sp>
      <p:graphicFrame>
        <p:nvGraphicFramePr>
          <p:cNvPr id="27676" name="Object 29">
            <a:extLst>
              <a:ext uri="{FF2B5EF4-FFF2-40B4-BE49-F238E27FC236}">
                <a16:creationId xmlns:a16="http://schemas.microsoft.com/office/drawing/2014/main" id="{163C8F98-5213-4440-9D66-1EA73B7863B1}"/>
              </a:ext>
            </a:extLst>
          </p:cNvPr>
          <p:cNvGraphicFramePr>
            <a:graphicFrameLocks noChangeAspect="1"/>
          </p:cNvGraphicFramePr>
          <p:nvPr/>
        </p:nvGraphicFramePr>
        <p:xfrm>
          <a:off x="7239001" y="4343401"/>
          <a:ext cx="2570163" cy="1019175"/>
        </p:xfrm>
        <a:graphic>
          <a:graphicData uri="http://schemas.openxmlformats.org/presentationml/2006/ole">
            <mc:AlternateContent xmlns:mc="http://schemas.openxmlformats.org/markup-compatibility/2006">
              <mc:Choice xmlns:v="urn:schemas-microsoft-com:vml" Requires="v">
                <p:oleObj spid="_x0000_s2056" name="Equation" r:id="rId3" imgW="799753" imgH="317362" progId="Equation.3">
                  <p:embed/>
                </p:oleObj>
              </mc:Choice>
              <mc:Fallback>
                <p:oleObj name="Equation" r:id="rId3" imgW="799753" imgH="317362" progId="Equation.3">
                  <p:embed/>
                  <p:pic>
                    <p:nvPicPr>
                      <p:cNvPr id="27676" name="Object 29">
                        <a:extLst>
                          <a:ext uri="{FF2B5EF4-FFF2-40B4-BE49-F238E27FC236}">
                            <a16:creationId xmlns:a16="http://schemas.microsoft.com/office/drawing/2014/main" id="{163C8F98-5213-4440-9D66-1EA73B786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1" y="4343401"/>
                        <a:ext cx="2570163"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7" name="Text Box 30">
            <a:extLst>
              <a:ext uri="{FF2B5EF4-FFF2-40B4-BE49-F238E27FC236}">
                <a16:creationId xmlns:a16="http://schemas.microsoft.com/office/drawing/2014/main" id="{3B699E06-A53D-449A-A328-FF0ADA1F22C4}"/>
              </a:ext>
            </a:extLst>
          </p:cNvPr>
          <p:cNvSpPr txBox="1">
            <a:spLocks noChangeArrowheads="1"/>
          </p:cNvSpPr>
          <p:nvPr/>
        </p:nvSpPr>
        <p:spPr bwMode="auto">
          <a:xfrm>
            <a:off x="7315200" y="5715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a:t>Gaussian neurons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4340ED5E-648D-420C-B80F-008702F07A8B}"/>
              </a:ext>
            </a:extLst>
          </p:cNvPr>
          <p:cNvSpPr>
            <a:spLocks noGrp="1" noChangeArrowheads="1"/>
          </p:cNvSpPr>
          <p:nvPr>
            <p:ph type="title"/>
          </p:nvPr>
        </p:nvSpPr>
        <p:spPr>
          <a:noFill/>
        </p:spPr>
        <p:txBody>
          <a:bodyPr/>
          <a:lstStyle/>
          <a:p>
            <a:pPr eaLnBrk="1" hangingPunct="1"/>
            <a:r>
              <a:rPr lang="en-GB" altLang="en-US"/>
              <a:t>Neural network solution</a:t>
            </a:r>
          </a:p>
        </p:txBody>
      </p:sp>
      <p:sp>
        <p:nvSpPr>
          <p:cNvPr id="28675" name="Text Box 4">
            <a:extLst>
              <a:ext uri="{FF2B5EF4-FFF2-40B4-BE49-F238E27FC236}">
                <a16:creationId xmlns:a16="http://schemas.microsoft.com/office/drawing/2014/main" id="{C15C4C7A-38E2-4985-B66B-BE3F9DAEC9E8}"/>
              </a:ext>
            </a:extLst>
          </p:cNvPr>
          <p:cNvSpPr txBox="1">
            <a:spLocks noChangeArrowheads="1"/>
          </p:cNvSpPr>
          <p:nvPr/>
        </p:nvSpPr>
        <p:spPr bwMode="auto">
          <a:xfrm>
            <a:off x="2819400" y="2209800"/>
            <a:ext cx="7086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Generation of a pool of candidate models.</a:t>
            </a:r>
          </a:p>
          <a:p>
            <a:pPr algn="l" eaLnBrk="1" hangingPunct="1">
              <a:spcBef>
                <a:spcPct val="50000"/>
              </a:spcBef>
            </a:pPr>
            <a:endParaRPr lang="en-GB" altLang="en-US"/>
          </a:p>
          <a:p>
            <a:pPr algn="l" eaLnBrk="1" hangingPunct="1">
              <a:spcBef>
                <a:spcPct val="50000"/>
              </a:spcBef>
            </a:pPr>
            <a:r>
              <a:rPr lang="en-GB" altLang="en-US"/>
              <a:t>Example:</a:t>
            </a:r>
          </a:p>
        </p:txBody>
      </p:sp>
      <p:graphicFrame>
        <p:nvGraphicFramePr>
          <p:cNvPr id="28676" name="Object 5">
            <a:extLst>
              <a:ext uri="{FF2B5EF4-FFF2-40B4-BE49-F238E27FC236}">
                <a16:creationId xmlns:a16="http://schemas.microsoft.com/office/drawing/2014/main" id="{F9CB7177-C3FC-44C2-84E3-236DD9908DF5}"/>
              </a:ext>
            </a:extLst>
          </p:cNvPr>
          <p:cNvGraphicFramePr>
            <a:graphicFrameLocks noChangeAspect="1"/>
          </p:cNvGraphicFramePr>
          <p:nvPr/>
        </p:nvGraphicFramePr>
        <p:xfrm>
          <a:off x="4495800" y="3429001"/>
          <a:ext cx="5334000" cy="3254375"/>
        </p:xfrm>
        <a:graphic>
          <a:graphicData uri="http://schemas.openxmlformats.org/presentationml/2006/ole">
            <mc:AlternateContent xmlns:mc="http://schemas.openxmlformats.org/markup-compatibility/2006">
              <mc:Choice xmlns:v="urn:schemas-microsoft-com:vml" Requires="v">
                <p:oleObj spid="_x0000_s3080" name="Equation" r:id="rId3" imgW="2476500" imgH="1511300" progId="Equation.3">
                  <p:embed/>
                </p:oleObj>
              </mc:Choice>
              <mc:Fallback>
                <p:oleObj name="Equation" r:id="rId3" imgW="2476500" imgH="1511300" progId="Equation.3">
                  <p:embed/>
                  <p:pic>
                    <p:nvPicPr>
                      <p:cNvPr id="28676" name="Object 5">
                        <a:extLst>
                          <a:ext uri="{FF2B5EF4-FFF2-40B4-BE49-F238E27FC236}">
                            <a16:creationId xmlns:a16="http://schemas.microsoft.com/office/drawing/2014/main" id="{F9CB7177-C3FC-44C2-84E3-236DD9908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429001"/>
                        <a:ext cx="5334000" cy="325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6">
            <a:extLst>
              <a:ext uri="{FF2B5EF4-FFF2-40B4-BE49-F238E27FC236}">
                <a16:creationId xmlns:a16="http://schemas.microsoft.com/office/drawing/2014/main" id="{AEAE3B1C-00D7-4CB7-BA79-859A824090C8}"/>
              </a:ext>
            </a:extLst>
          </p:cNvPr>
          <p:cNvSpPr txBox="1">
            <a:spLocks noChangeArrowheads="1"/>
          </p:cNvSpPr>
          <p:nvPr/>
        </p:nvSpPr>
        <p:spPr bwMode="auto">
          <a:xfrm>
            <a:off x="2590800" y="3962400"/>
            <a:ext cx="1676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a:t>W1, W2</a:t>
            </a:r>
          </a:p>
          <a:p>
            <a:pPr eaLnBrk="1" hangingPunct="1">
              <a:spcBef>
                <a:spcPct val="50000"/>
              </a:spcBef>
            </a:pPr>
            <a:r>
              <a:rPr lang="en-GB" altLang="en-US"/>
              <a:t>W3, W4</a:t>
            </a:r>
          </a:p>
          <a:p>
            <a:pPr eaLnBrk="1" hangingPunct="1">
              <a:spcBef>
                <a:spcPct val="50000"/>
              </a:spcBef>
            </a:pPr>
            <a:endParaRPr lang="en-GB" altLang="en-US"/>
          </a:p>
          <a:p>
            <a:pPr eaLnBrk="1" hangingPunct="1">
              <a:spcBef>
                <a:spcPct val="50000"/>
              </a:spcBef>
            </a:pPr>
            <a:r>
              <a:rPr lang="en-GB" altLang="en-US"/>
              <a:t>…</a:t>
            </a:r>
          </a:p>
          <a:p>
            <a:pPr eaLnBrk="1" hangingPunct="1">
              <a:spcBef>
                <a:spcPct val="50000"/>
              </a:spcBef>
            </a:pPr>
            <a:r>
              <a:rPr lang="en-GB" altLang="en-US"/>
              <a:t>W19, W20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365BA04-31ED-48AD-89B6-0774D9842335}"/>
              </a:ext>
            </a:extLst>
          </p:cNvPr>
          <p:cNvSpPr>
            <a:spLocks noGrp="1" noChangeArrowheads="1"/>
          </p:cNvSpPr>
          <p:nvPr>
            <p:ph type="title"/>
          </p:nvPr>
        </p:nvSpPr>
        <p:spPr/>
        <p:txBody>
          <a:bodyPr/>
          <a:lstStyle/>
          <a:p>
            <a:pPr eaLnBrk="1" hangingPunct="1"/>
            <a:r>
              <a:rPr lang="en-GB" altLang="en-US"/>
              <a:t>Neural network solution</a:t>
            </a:r>
          </a:p>
        </p:txBody>
      </p:sp>
      <p:sp>
        <p:nvSpPr>
          <p:cNvPr id="29699" name="Text Box 3">
            <a:extLst>
              <a:ext uri="{FF2B5EF4-FFF2-40B4-BE49-F238E27FC236}">
                <a16:creationId xmlns:a16="http://schemas.microsoft.com/office/drawing/2014/main" id="{D0F61548-9172-4A34-ACD1-6D1000087F39}"/>
              </a:ext>
            </a:extLst>
          </p:cNvPr>
          <p:cNvSpPr txBox="1">
            <a:spLocks noChangeArrowheads="1"/>
          </p:cNvSpPr>
          <p:nvPr/>
        </p:nvSpPr>
        <p:spPr bwMode="auto">
          <a:xfrm>
            <a:off x="2362200" y="167640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Learning the task from the data:				 	we apply the learning algorithm to each network from 	the solution pool						we use the training data set</a:t>
            </a:r>
          </a:p>
        </p:txBody>
      </p:sp>
      <p:sp>
        <p:nvSpPr>
          <p:cNvPr id="29700" name="Text Box 4">
            <a:extLst>
              <a:ext uri="{FF2B5EF4-FFF2-40B4-BE49-F238E27FC236}">
                <a16:creationId xmlns:a16="http://schemas.microsoft.com/office/drawing/2014/main" id="{BF23ED17-07D9-4227-BA98-B19EAA55C3AE}"/>
              </a:ext>
            </a:extLst>
          </p:cNvPr>
          <p:cNvSpPr txBox="1">
            <a:spLocks noChangeArrowheads="1"/>
          </p:cNvSpPr>
          <p:nvPr/>
        </p:nvSpPr>
        <p:spPr bwMode="auto">
          <a:xfrm>
            <a:off x="2362200" y="3352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Example:</a:t>
            </a:r>
          </a:p>
        </p:txBody>
      </p:sp>
      <p:graphicFrame>
        <p:nvGraphicFramePr>
          <p:cNvPr id="29701" name="Object 5">
            <a:extLst>
              <a:ext uri="{FF2B5EF4-FFF2-40B4-BE49-F238E27FC236}">
                <a16:creationId xmlns:a16="http://schemas.microsoft.com/office/drawing/2014/main" id="{4B0B5A86-3552-4E75-B513-A93ED197C1C3}"/>
              </a:ext>
            </a:extLst>
          </p:cNvPr>
          <p:cNvGraphicFramePr>
            <a:graphicFrameLocks noChangeAspect="1"/>
          </p:cNvGraphicFramePr>
          <p:nvPr/>
        </p:nvGraphicFramePr>
        <p:xfrm>
          <a:off x="3886200" y="3505200"/>
          <a:ext cx="5334000" cy="3187700"/>
        </p:xfrm>
        <a:graphic>
          <a:graphicData uri="http://schemas.openxmlformats.org/presentationml/2006/ole">
            <mc:AlternateContent xmlns:mc="http://schemas.openxmlformats.org/markup-compatibility/2006">
              <mc:Choice xmlns:v="urn:schemas-microsoft-com:vml" Requires="v">
                <p:oleObj spid="_x0000_s4104" name="Equation" r:id="rId3" imgW="3251200" imgH="2286000" progId="Equation.3">
                  <p:embed/>
                </p:oleObj>
              </mc:Choice>
              <mc:Fallback>
                <p:oleObj name="Equation" r:id="rId3" imgW="3251200" imgH="2286000" progId="Equation.3">
                  <p:embed/>
                  <p:pic>
                    <p:nvPicPr>
                      <p:cNvPr id="29701" name="Object 5">
                        <a:extLst>
                          <a:ext uri="{FF2B5EF4-FFF2-40B4-BE49-F238E27FC236}">
                            <a16:creationId xmlns:a16="http://schemas.microsoft.com/office/drawing/2014/main" id="{4B0B5A86-3552-4E75-B513-A93ED197C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505200"/>
                        <a:ext cx="5334000" cy="318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0E75161B-2E2B-466E-A091-B38BDB7EBCCF}"/>
              </a:ext>
            </a:extLst>
          </p:cNvPr>
          <p:cNvSpPr>
            <a:spLocks noGrp="1" noChangeArrowheads="1"/>
          </p:cNvSpPr>
          <p:nvPr>
            <p:ph type="title"/>
          </p:nvPr>
        </p:nvSpPr>
        <p:spPr/>
        <p:txBody>
          <a:bodyPr/>
          <a:lstStyle/>
          <a:p>
            <a:pPr eaLnBrk="1" hangingPunct="1"/>
            <a:r>
              <a:rPr lang="en-US" altLang="en-US"/>
              <a:t>Introduction</a:t>
            </a:r>
          </a:p>
        </p:txBody>
      </p:sp>
      <p:sp>
        <p:nvSpPr>
          <p:cNvPr id="6147" name="Rectangle 3">
            <a:extLst>
              <a:ext uri="{FF2B5EF4-FFF2-40B4-BE49-F238E27FC236}">
                <a16:creationId xmlns:a16="http://schemas.microsoft.com/office/drawing/2014/main" id="{9ACAFF44-257A-4218-81D1-800B87D781EA}"/>
              </a:ext>
            </a:extLst>
          </p:cNvPr>
          <p:cNvSpPr>
            <a:spLocks noGrp="1" noChangeArrowheads="1"/>
          </p:cNvSpPr>
          <p:nvPr>
            <p:ph type="body" idx="1"/>
          </p:nvPr>
        </p:nvSpPr>
        <p:spPr/>
        <p:txBody>
          <a:bodyPr/>
          <a:lstStyle/>
          <a:p>
            <a:pPr eaLnBrk="1" hangingPunct="1"/>
            <a:r>
              <a:rPr lang="en-US" altLang="en-US" dirty="0"/>
              <a:t>What are Neural Networks?</a:t>
            </a:r>
          </a:p>
          <a:p>
            <a:pPr lvl="1" eaLnBrk="1" hangingPunct="1"/>
            <a:r>
              <a:rPr lang="en-US" altLang="en-US" dirty="0"/>
              <a:t>Neural networks are a new method of programming computers. </a:t>
            </a:r>
          </a:p>
          <a:p>
            <a:pPr lvl="1" eaLnBrk="1" hangingPunct="1"/>
            <a:r>
              <a:rPr lang="en-US" altLang="en-US" dirty="0"/>
              <a:t>They are exceptionally good at performing pattern recognition and other tasks that are very difficult to program using conventional techniques. </a:t>
            </a:r>
          </a:p>
          <a:p>
            <a:pPr lvl="1" eaLnBrk="1" hangingPunct="1"/>
            <a:r>
              <a:rPr lang="en-US" altLang="en-US" dirty="0"/>
              <a:t>Programs that employ neural nets are also capable of learning on their own and adapting to changing conditions. </a:t>
            </a:r>
          </a:p>
          <a:p>
            <a:pPr eaLnBrk="1" hangingPunct="1">
              <a:buFont typeface="Wingdings" panose="05000000000000000000" pitchFamily="2" charset="2"/>
              <a:buNone/>
            </a:pPr>
            <a:r>
              <a:rPr lang="en-US" altLang="en-US" dirty="0"/>
              <a:t>  </a:t>
            </a:r>
          </a:p>
          <a:p>
            <a:pPr lvl="1" eaLnBrk="1" hangingPunct="1">
              <a:buFontTx/>
              <a:buNone/>
            </a:pPr>
            <a:endParaRPr lang="en-US" altLang="en-US" dirty="0"/>
          </a:p>
          <a:p>
            <a:pPr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134E15E0-28DF-4E68-B0B8-32B1743EA6E4}"/>
              </a:ext>
            </a:extLst>
          </p:cNvPr>
          <p:cNvSpPr>
            <a:spLocks noGrp="1" noChangeArrowheads="1"/>
          </p:cNvSpPr>
          <p:nvPr>
            <p:ph type="title"/>
          </p:nvPr>
        </p:nvSpPr>
        <p:spPr>
          <a:noFill/>
        </p:spPr>
        <p:txBody>
          <a:bodyPr/>
          <a:lstStyle/>
          <a:p>
            <a:pPr eaLnBrk="1" hangingPunct="1"/>
            <a:r>
              <a:rPr lang="en-GB" altLang="en-US"/>
              <a:t>Neural network solution</a:t>
            </a:r>
          </a:p>
        </p:txBody>
      </p:sp>
      <p:sp>
        <p:nvSpPr>
          <p:cNvPr id="30723" name="Text Box 4">
            <a:extLst>
              <a:ext uri="{FF2B5EF4-FFF2-40B4-BE49-F238E27FC236}">
                <a16:creationId xmlns:a16="http://schemas.microsoft.com/office/drawing/2014/main" id="{932954CD-9624-4C22-834D-2EDE8064D764}"/>
              </a:ext>
            </a:extLst>
          </p:cNvPr>
          <p:cNvSpPr txBox="1">
            <a:spLocks noChangeArrowheads="1"/>
          </p:cNvSpPr>
          <p:nvPr/>
        </p:nvSpPr>
        <p:spPr bwMode="auto">
          <a:xfrm>
            <a:off x="2362200" y="1982789"/>
            <a:ext cx="5867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Learning the task from the data:</a:t>
            </a:r>
          </a:p>
          <a:p>
            <a:pPr algn="l" eaLnBrk="1" hangingPunct="1">
              <a:spcBef>
                <a:spcPct val="50000"/>
              </a:spcBef>
            </a:pPr>
            <a:endParaRPr lang="en-GB" altLang="en-US"/>
          </a:p>
        </p:txBody>
      </p:sp>
      <p:pic>
        <p:nvPicPr>
          <p:cNvPr id="30724" name="Picture 8">
            <a:extLst>
              <a:ext uri="{FF2B5EF4-FFF2-40B4-BE49-F238E27FC236}">
                <a16:creationId xmlns:a16="http://schemas.microsoft.com/office/drawing/2014/main" id="{E2A8C18D-7C75-43B8-9B52-0635A718E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905000"/>
            <a:ext cx="25908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10">
            <a:extLst>
              <a:ext uri="{FF2B5EF4-FFF2-40B4-BE49-F238E27FC236}">
                <a16:creationId xmlns:a16="http://schemas.microsoft.com/office/drawing/2014/main" id="{76221330-C33C-48AF-8711-D29DD2F26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25908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11">
            <a:extLst>
              <a:ext uri="{FF2B5EF4-FFF2-40B4-BE49-F238E27FC236}">
                <a16:creationId xmlns:a16="http://schemas.microsoft.com/office/drawing/2014/main" id="{8A1D4F32-5121-4D66-9CAD-B1768A848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114800"/>
            <a:ext cx="266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7" name="AutoShape 12">
            <a:extLst>
              <a:ext uri="{FF2B5EF4-FFF2-40B4-BE49-F238E27FC236}">
                <a16:creationId xmlns:a16="http://schemas.microsoft.com/office/drawing/2014/main" id="{41D9CB32-87F0-4498-ADD1-E6EDAD4FAA88}"/>
              </a:ext>
            </a:extLst>
          </p:cNvPr>
          <p:cNvSpPr>
            <a:spLocks noChangeArrowheads="1"/>
          </p:cNvSpPr>
          <p:nvPr/>
        </p:nvSpPr>
        <p:spPr bwMode="auto">
          <a:xfrm>
            <a:off x="5867400" y="4953000"/>
            <a:ext cx="609600" cy="228600"/>
          </a:xfrm>
          <a:prstGeom prst="rightArrow">
            <a:avLst>
              <a:gd name="adj1" fmla="val 50000"/>
              <a:gd name="adj2" fmla="val 66667"/>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0728" name="Text Box 13">
            <a:extLst>
              <a:ext uri="{FF2B5EF4-FFF2-40B4-BE49-F238E27FC236}">
                <a16:creationId xmlns:a16="http://schemas.microsoft.com/office/drawing/2014/main" id="{A2BC5759-0339-4E4E-ACA2-46A95812B457}"/>
              </a:ext>
            </a:extLst>
          </p:cNvPr>
          <p:cNvSpPr txBox="1">
            <a:spLocks noChangeArrowheads="1"/>
          </p:cNvSpPr>
          <p:nvPr/>
        </p:nvSpPr>
        <p:spPr bwMode="auto">
          <a:xfrm>
            <a:off x="3200400" y="62484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Before learning		  After learning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29651BE-58A3-42B6-8D84-973C43F89951}"/>
              </a:ext>
            </a:extLst>
          </p:cNvPr>
          <p:cNvSpPr>
            <a:spLocks noGrp="1" noChangeArrowheads="1"/>
          </p:cNvSpPr>
          <p:nvPr>
            <p:ph type="title"/>
          </p:nvPr>
        </p:nvSpPr>
        <p:spPr>
          <a:noFill/>
        </p:spPr>
        <p:txBody>
          <a:bodyPr/>
          <a:lstStyle/>
          <a:p>
            <a:pPr eaLnBrk="1" hangingPunct="1"/>
            <a:r>
              <a:rPr lang="en-GB" altLang="en-US"/>
              <a:t>Neural network solution</a:t>
            </a:r>
          </a:p>
        </p:txBody>
      </p:sp>
      <p:sp>
        <p:nvSpPr>
          <p:cNvPr id="31747" name="Text Box 4">
            <a:extLst>
              <a:ext uri="{FF2B5EF4-FFF2-40B4-BE49-F238E27FC236}">
                <a16:creationId xmlns:a16="http://schemas.microsoft.com/office/drawing/2014/main" id="{68478633-6640-4D85-A02B-5127D3FFA96A}"/>
              </a:ext>
            </a:extLst>
          </p:cNvPr>
          <p:cNvSpPr txBox="1">
            <a:spLocks noChangeArrowheads="1"/>
          </p:cNvSpPr>
          <p:nvPr/>
        </p:nvSpPr>
        <p:spPr bwMode="auto">
          <a:xfrm>
            <a:off x="2514600" y="2057400"/>
            <a:ext cx="5486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Neural network solution selection</a:t>
            </a:r>
          </a:p>
          <a:p>
            <a:pPr algn="l" eaLnBrk="1" hangingPunct="1">
              <a:spcBef>
                <a:spcPct val="50000"/>
              </a:spcBef>
            </a:pPr>
            <a:r>
              <a:rPr lang="en-GB" altLang="en-US"/>
              <a:t>	each candidate solution is tested 	with the validation data and the 	best performing network is selected</a:t>
            </a:r>
          </a:p>
        </p:txBody>
      </p:sp>
      <p:pic>
        <p:nvPicPr>
          <p:cNvPr id="31748" name="Picture 5">
            <a:extLst>
              <a:ext uri="{FF2B5EF4-FFF2-40B4-BE49-F238E27FC236}">
                <a16:creationId xmlns:a16="http://schemas.microsoft.com/office/drawing/2014/main" id="{580BE1DA-AAD0-4C72-8329-82B68AF46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414838"/>
            <a:ext cx="2667000"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6">
            <a:extLst>
              <a:ext uri="{FF2B5EF4-FFF2-40B4-BE49-F238E27FC236}">
                <a16:creationId xmlns:a16="http://schemas.microsoft.com/office/drawing/2014/main" id="{A03FFEB2-1A36-4739-99C8-5A605EACE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414838"/>
            <a:ext cx="2667000"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7">
            <a:extLst>
              <a:ext uri="{FF2B5EF4-FFF2-40B4-BE49-F238E27FC236}">
                <a16:creationId xmlns:a16="http://schemas.microsoft.com/office/drawing/2014/main" id="{87B12602-29CF-4B66-9A23-3B6DC9146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414839"/>
            <a:ext cx="26670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1" name="Text Box 8">
            <a:extLst>
              <a:ext uri="{FF2B5EF4-FFF2-40B4-BE49-F238E27FC236}">
                <a16:creationId xmlns:a16="http://schemas.microsoft.com/office/drawing/2014/main" id="{90A7D3B9-0BAA-40F4-83FE-037340E33DBD}"/>
              </a:ext>
            </a:extLst>
          </p:cNvPr>
          <p:cNvSpPr txBox="1">
            <a:spLocks noChangeArrowheads="1"/>
          </p:cNvSpPr>
          <p:nvPr/>
        </p:nvSpPr>
        <p:spPr bwMode="auto">
          <a:xfrm>
            <a:off x="2362200" y="38862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	Network 11	        Network 4               Network 7</a:t>
            </a:r>
          </a:p>
        </p:txBody>
      </p:sp>
      <p:pic>
        <p:nvPicPr>
          <p:cNvPr id="31752" name="Picture 9">
            <a:extLst>
              <a:ext uri="{FF2B5EF4-FFF2-40B4-BE49-F238E27FC236}">
                <a16:creationId xmlns:a16="http://schemas.microsoft.com/office/drawing/2014/main" id="{756B56AF-0529-419C-9DF0-A568B4853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752600"/>
            <a:ext cx="25908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EBAEABAC-C14F-4E23-A0D2-E6E149CF2F8E}"/>
              </a:ext>
            </a:extLst>
          </p:cNvPr>
          <p:cNvSpPr>
            <a:spLocks noGrp="1" noChangeArrowheads="1"/>
          </p:cNvSpPr>
          <p:nvPr>
            <p:ph type="title"/>
          </p:nvPr>
        </p:nvSpPr>
        <p:spPr>
          <a:noFill/>
        </p:spPr>
        <p:txBody>
          <a:bodyPr/>
          <a:lstStyle/>
          <a:p>
            <a:pPr eaLnBrk="1" hangingPunct="1"/>
            <a:r>
              <a:rPr lang="en-GB" altLang="en-US"/>
              <a:t>Neural network solution</a:t>
            </a:r>
          </a:p>
        </p:txBody>
      </p:sp>
      <p:sp>
        <p:nvSpPr>
          <p:cNvPr id="32771" name="Text Box 4">
            <a:extLst>
              <a:ext uri="{FF2B5EF4-FFF2-40B4-BE49-F238E27FC236}">
                <a16:creationId xmlns:a16="http://schemas.microsoft.com/office/drawing/2014/main" id="{A7DA2371-6BBC-4175-986C-8FC38EB97AA5}"/>
              </a:ext>
            </a:extLst>
          </p:cNvPr>
          <p:cNvSpPr txBox="1">
            <a:spLocks noChangeArrowheads="1"/>
          </p:cNvSpPr>
          <p:nvPr/>
        </p:nvSpPr>
        <p:spPr bwMode="auto">
          <a:xfrm>
            <a:off x="2819400" y="2133600"/>
            <a:ext cx="70866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GB" altLang="en-US"/>
              <a:t>Choosing a solution representation:</a:t>
            </a:r>
          </a:p>
          <a:p>
            <a:pPr algn="l" eaLnBrk="1" hangingPunct="1">
              <a:spcBef>
                <a:spcPct val="50000"/>
              </a:spcBef>
            </a:pPr>
            <a:r>
              <a:rPr lang="en-GB" altLang="en-US"/>
              <a:t>	the solution can be represented directly as a 	neural network specifying the parameters of the 	neurons</a:t>
            </a:r>
          </a:p>
          <a:p>
            <a:pPr algn="l" eaLnBrk="1" hangingPunct="1">
              <a:spcBef>
                <a:spcPct val="50000"/>
              </a:spcBef>
            </a:pPr>
            <a:r>
              <a:rPr lang="en-GB" altLang="en-US"/>
              <a:t>	alternatively the solution can be represented as a 	multi-dimensional look-up table</a:t>
            </a:r>
          </a:p>
          <a:p>
            <a:pPr algn="l" eaLnBrk="1" hangingPunct="1">
              <a:spcBef>
                <a:spcPct val="50000"/>
              </a:spcBef>
            </a:pPr>
            <a:r>
              <a:rPr lang="en-GB" altLang="en-US"/>
              <a:t>	the representation should allow fast use of the 	solution within the application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88F5750C-4B78-4407-9D9B-7452AA3DA8A4}"/>
              </a:ext>
            </a:extLst>
          </p:cNvPr>
          <p:cNvSpPr>
            <a:spLocks noGrp="1" noChangeArrowheads="1"/>
          </p:cNvSpPr>
          <p:nvPr>
            <p:ph type="title"/>
          </p:nvPr>
        </p:nvSpPr>
        <p:spPr>
          <a:noFill/>
        </p:spPr>
        <p:txBody>
          <a:bodyPr/>
          <a:lstStyle/>
          <a:p>
            <a:pPr eaLnBrk="1" hangingPunct="1"/>
            <a:r>
              <a:rPr lang="en-GB" altLang="en-US"/>
              <a:t>Summary</a:t>
            </a:r>
          </a:p>
        </p:txBody>
      </p:sp>
      <p:sp>
        <p:nvSpPr>
          <p:cNvPr id="70659" name="Text Box 5">
            <a:extLst>
              <a:ext uri="{FF2B5EF4-FFF2-40B4-BE49-F238E27FC236}">
                <a16:creationId xmlns:a16="http://schemas.microsoft.com/office/drawing/2014/main" id="{92F3CC38-105F-45DE-8E0D-D299C19E6991}"/>
              </a:ext>
            </a:extLst>
          </p:cNvPr>
          <p:cNvSpPr txBox="1">
            <a:spLocks noChangeArrowheads="1"/>
          </p:cNvSpPr>
          <p:nvPr/>
        </p:nvSpPr>
        <p:spPr bwMode="auto">
          <a:xfrm>
            <a:off x="2362200" y="1957388"/>
            <a:ext cx="8077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defRPr sz="2400">
                <a:solidFill>
                  <a:schemeClr val="tx1"/>
                </a:solidFill>
                <a:latin typeface="Times New Roman" panose="02020603050405020304" pitchFamily="18" charset="0"/>
              </a:defRPr>
            </a:lvl1pPr>
            <a:lvl2pPr marL="742950" indent="-285750" algn="ctr">
              <a:spcBef>
                <a:spcPct val="20000"/>
              </a:spcBef>
              <a:defRPr sz="2400">
                <a:solidFill>
                  <a:schemeClr val="tx1"/>
                </a:solidFill>
                <a:latin typeface="Times New Roman" panose="02020603050405020304" pitchFamily="18" charset="0"/>
              </a:defRPr>
            </a:lvl2pPr>
            <a:lvl3pPr marL="1143000" indent="-228600" algn="ctr">
              <a:spcBef>
                <a:spcPct val="20000"/>
              </a:spcBef>
              <a:defRPr sz="2400">
                <a:solidFill>
                  <a:schemeClr val="tx1"/>
                </a:solidFill>
                <a:latin typeface="Times New Roman" panose="02020603050405020304" pitchFamily="18" charset="0"/>
              </a:defRPr>
            </a:lvl3pPr>
            <a:lvl4pPr marL="1600200" indent="-228600" algn="ctr">
              <a:spcBef>
                <a:spcPct val="20000"/>
              </a:spcBef>
              <a:defRPr sz="2400">
                <a:solidFill>
                  <a:schemeClr val="tx1"/>
                </a:solidFill>
                <a:latin typeface="Times New Roman" panose="02020603050405020304" pitchFamily="18" charset="0"/>
              </a:defRPr>
            </a:lvl4pPr>
            <a:lvl5pPr marL="2057400" indent="-228600" algn="ctr">
              <a:spcBef>
                <a:spcPct val="20000"/>
              </a:spcBef>
              <a:defRPr sz="24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a:solidFill>
                  <a:schemeClr val="tx1"/>
                </a:solidFill>
                <a:latin typeface="Times New Roman" panose="02020603050405020304" pitchFamily="18" charset="0"/>
              </a:defRPr>
            </a:lvl9pPr>
          </a:lstStyle>
          <a:p>
            <a:pPr algn="l" eaLnBrk="1" hangingPunct="1">
              <a:spcBef>
                <a:spcPct val="50000"/>
              </a:spcBef>
              <a:buFontTx/>
              <a:buChar char="•"/>
            </a:pPr>
            <a:r>
              <a:rPr lang="en-GB" altLang="en-US"/>
              <a:t> Neural network solutions should be kept as simple as possible.</a:t>
            </a:r>
          </a:p>
          <a:p>
            <a:pPr algn="l" eaLnBrk="1" hangingPunct="1">
              <a:spcBef>
                <a:spcPct val="50000"/>
              </a:spcBef>
              <a:buFontTx/>
              <a:buChar char="•"/>
            </a:pPr>
            <a:r>
              <a:rPr lang="en-GB" altLang="en-US"/>
              <a:t> For the sake of the gaming speed neural networks should be applied preferably off-line.</a:t>
            </a:r>
          </a:p>
          <a:p>
            <a:pPr algn="l" eaLnBrk="1" hangingPunct="1">
              <a:spcBef>
                <a:spcPct val="50000"/>
              </a:spcBef>
              <a:buFontTx/>
              <a:buChar char="•"/>
            </a:pPr>
            <a:r>
              <a:rPr lang="en-GB" altLang="en-US"/>
              <a:t> A large data set should be collected and it should be divided into training, validation, and testing data.</a:t>
            </a:r>
          </a:p>
          <a:p>
            <a:pPr algn="l" eaLnBrk="1" hangingPunct="1">
              <a:spcBef>
                <a:spcPct val="50000"/>
              </a:spcBef>
              <a:buFontTx/>
              <a:buChar char="•"/>
            </a:pPr>
            <a:r>
              <a:rPr lang="en-GB" altLang="en-US"/>
              <a:t> Neural networks fit as solutions of complex problems.</a:t>
            </a:r>
          </a:p>
          <a:p>
            <a:pPr algn="l" eaLnBrk="1" hangingPunct="1">
              <a:spcBef>
                <a:spcPct val="50000"/>
              </a:spcBef>
              <a:buFontTx/>
              <a:buChar char="•"/>
            </a:pPr>
            <a:r>
              <a:rPr lang="en-GB" altLang="en-US"/>
              <a:t> A pool of candidate solutions should be generated, and the best candidate solution should be selected using the validation data.</a:t>
            </a:r>
          </a:p>
          <a:p>
            <a:pPr algn="l" eaLnBrk="1" hangingPunct="1">
              <a:spcBef>
                <a:spcPct val="50000"/>
              </a:spcBef>
              <a:buFontTx/>
              <a:buChar char="•"/>
            </a:pPr>
            <a:r>
              <a:rPr lang="en-GB" altLang="en-US"/>
              <a:t> The solution should be represented to allow fast application.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D4AA-6E6F-489A-8F0A-BBABB2A2483E}"/>
              </a:ext>
            </a:extLst>
          </p:cNvPr>
          <p:cNvSpPr>
            <a:spLocks noGrp="1"/>
          </p:cNvSpPr>
          <p:nvPr>
            <p:ph type="title"/>
          </p:nvPr>
        </p:nvSpPr>
        <p:spPr/>
        <p:txBody>
          <a:bodyPr/>
          <a:lstStyle/>
          <a:p>
            <a:r>
              <a:rPr lang="en-US" dirty="0"/>
              <a:t>Navy Projects</a:t>
            </a:r>
          </a:p>
        </p:txBody>
      </p:sp>
      <p:sp>
        <p:nvSpPr>
          <p:cNvPr id="3" name="Rectangle 2">
            <a:extLst>
              <a:ext uri="{FF2B5EF4-FFF2-40B4-BE49-F238E27FC236}">
                <a16:creationId xmlns:a16="http://schemas.microsoft.com/office/drawing/2014/main" id="{7FE55E39-D773-447E-B6C9-62B205E058F8}"/>
              </a:ext>
            </a:extLst>
          </p:cNvPr>
          <p:cNvSpPr/>
          <p:nvPr/>
        </p:nvSpPr>
        <p:spPr>
          <a:xfrm>
            <a:off x="838200" y="1690688"/>
            <a:ext cx="10889974" cy="4801314"/>
          </a:xfrm>
          <a:prstGeom prst="rect">
            <a:avLst/>
          </a:prstGeom>
        </p:spPr>
        <p:txBody>
          <a:bodyPr wrap="square">
            <a:spAutoFit/>
          </a:bodyPr>
          <a:lstStyle/>
          <a:p>
            <a:r>
              <a:rPr lang="en-US" dirty="0">
                <a:solidFill>
                  <a:srgbClr val="000000"/>
                </a:solidFill>
                <a:latin typeface="Verdana" panose="020B0604030504040204" pitchFamily="34" charset="0"/>
              </a:rPr>
              <a:t>Project and homework assignments are aligned with the concepts from the Navy Center for Applied Research in Artificial Intelligence (NCARAI). </a:t>
            </a:r>
          </a:p>
          <a:p>
            <a:r>
              <a:rPr lang="en-US" dirty="0">
                <a:solidFill>
                  <a:srgbClr val="000000"/>
                </a:solidFill>
                <a:latin typeface="Verdana" panose="020B0604030504040204" pitchFamily="34" charset="0"/>
              </a:rPr>
              <a:t>Some </a:t>
            </a:r>
            <a:r>
              <a:rPr lang="en-US" dirty="0"/>
              <a:t>active research projects are in Adaptive Systems, Intelligent Systems, Interactive Systems, and Perceptual Systems. </a:t>
            </a:r>
          </a:p>
          <a:p>
            <a:endParaRPr lang="en-US" dirty="0"/>
          </a:p>
          <a:p>
            <a:r>
              <a:rPr lang="en-US" u="sng" dirty="0">
                <a:hlinkClick r:id="rId2"/>
              </a:rPr>
              <a:t>3D Audio-Cued Operator Performance Modeling</a:t>
            </a:r>
            <a:endParaRPr lang="en-US" u="sng" dirty="0"/>
          </a:p>
          <a:p>
            <a:r>
              <a:rPr lang="en-US" u="sng" dirty="0">
                <a:hlinkClick r:id="rId3"/>
              </a:rPr>
              <a:t>Adaptive Testing of Autonomous Systems</a:t>
            </a:r>
            <a:endParaRPr lang="en-US" u="sng" dirty="0"/>
          </a:p>
          <a:p>
            <a:r>
              <a:rPr lang="en-US" u="sng" dirty="0">
                <a:hlinkClick r:id="rId4"/>
              </a:rPr>
              <a:t>Chat Attention Management for Enhanced Situational Awareness</a:t>
            </a:r>
            <a:endParaRPr lang="en-US" u="sng" dirty="0"/>
          </a:p>
          <a:p>
            <a:r>
              <a:rPr lang="en-US" u="sng" dirty="0">
                <a:hlinkClick r:id="rId5"/>
              </a:rPr>
              <a:t>Cognitive Robotics and Human Robot Interaction</a:t>
            </a:r>
            <a:endParaRPr lang="en-US" u="sng" dirty="0"/>
          </a:p>
          <a:p>
            <a:r>
              <a:rPr lang="en-US" u="sng" dirty="0">
                <a:hlinkClick r:id="rId6"/>
              </a:rPr>
              <a:t>Human Mimetic Active Sonar Classification</a:t>
            </a:r>
            <a:endParaRPr lang="en-US" u="sng" dirty="0"/>
          </a:p>
          <a:p>
            <a:r>
              <a:rPr lang="en-US" u="sng" dirty="0">
                <a:hlinkClick r:id="rId7"/>
              </a:rPr>
              <a:t>Machine Classification of Spoken Language</a:t>
            </a:r>
            <a:endParaRPr lang="en-US" u="sng" dirty="0"/>
          </a:p>
          <a:p>
            <a:r>
              <a:rPr lang="en-US" u="sng" dirty="0">
                <a:hlinkClick r:id="rId8"/>
              </a:rPr>
              <a:t>Predicting and Preventing Errors</a:t>
            </a:r>
            <a:endParaRPr lang="en-US" u="sng" dirty="0"/>
          </a:p>
          <a:p>
            <a:r>
              <a:rPr lang="en-US" u="sng" dirty="0">
                <a:hlinkClick r:id="rId9"/>
              </a:rPr>
              <a:t>Unifying Inference through Attention</a:t>
            </a:r>
            <a:endParaRPr lang="en-US" u="sng" dirty="0"/>
          </a:p>
          <a:p>
            <a:endParaRPr lang="en-US" u="sng" dirty="0"/>
          </a:p>
          <a:p>
            <a:r>
              <a:rPr lang="en-US" dirty="0"/>
              <a:t>This course will encourage homework, assignments, and projects related to these topics – in terms of clustering (through self organizing maps), classification (single layer or multilayer perceptron, backpropagation, deep learning), and prediction (regression, RBF, Kernel </a:t>
            </a:r>
            <a:r>
              <a:rPr lang="en-US"/>
              <a:t>methods).</a:t>
            </a:r>
            <a:endParaRPr lang="en-US" dirty="0"/>
          </a:p>
        </p:txBody>
      </p:sp>
    </p:spTree>
    <p:extLst>
      <p:ext uri="{BB962C8B-B14F-4D97-AF65-F5344CB8AC3E}">
        <p14:creationId xmlns:p14="http://schemas.microsoft.com/office/powerpoint/2010/main" val="1419061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A558-1A41-4AF8-8B1A-B0A7B6C145E8}"/>
              </a:ext>
            </a:extLst>
          </p:cNvPr>
          <p:cNvSpPr>
            <a:spLocks noGrp="1"/>
          </p:cNvSpPr>
          <p:nvPr>
            <p:ph type="title"/>
          </p:nvPr>
        </p:nvSpPr>
        <p:spPr/>
        <p:txBody>
          <a:bodyPr/>
          <a:lstStyle/>
          <a:p>
            <a:r>
              <a:rPr lang="en-US" dirty="0"/>
              <a:t>Course Outlines</a:t>
            </a:r>
          </a:p>
        </p:txBody>
      </p:sp>
      <p:graphicFrame>
        <p:nvGraphicFramePr>
          <p:cNvPr id="3" name="Table 2">
            <a:extLst>
              <a:ext uri="{FF2B5EF4-FFF2-40B4-BE49-F238E27FC236}">
                <a16:creationId xmlns:a16="http://schemas.microsoft.com/office/drawing/2014/main" id="{B3A1CDC0-B55D-4E7D-A98C-A870D462AA40}"/>
              </a:ext>
            </a:extLst>
          </p:cNvPr>
          <p:cNvGraphicFramePr>
            <a:graphicFrameLocks noGrp="1"/>
          </p:cNvGraphicFramePr>
          <p:nvPr>
            <p:extLst>
              <p:ext uri="{D42A27DB-BD31-4B8C-83A1-F6EECF244321}">
                <p14:modId xmlns:p14="http://schemas.microsoft.com/office/powerpoint/2010/main" val="164255267"/>
              </p:ext>
            </p:extLst>
          </p:nvPr>
        </p:nvGraphicFramePr>
        <p:xfrm>
          <a:off x="838200" y="1431236"/>
          <a:ext cx="10624929" cy="5169339"/>
        </p:xfrm>
        <a:graphic>
          <a:graphicData uri="http://schemas.openxmlformats.org/drawingml/2006/table">
            <a:tbl>
              <a:tblPr firstRow="1" firstCol="1" bandRow="1">
                <a:tableStyleId>{5C22544A-7EE6-4342-B048-85BDC9FD1C3A}</a:tableStyleId>
              </a:tblPr>
              <a:tblGrid>
                <a:gridCol w="8213035">
                  <a:extLst>
                    <a:ext uri="{9D8B030D-6E8A-4147-A177-3AD203B41FA5}">
                      <a16:colId xmlns:a16="http://schemas.microsoft.com/office/drawing/2014/main" val="3262971299"/>
                    </a:ext>
                  </a:extLst>
                </a:gridCol>
                <a:gridCol w="2411894">
                  <a:extLst>
                    <a:ext uri="{9D8B030D-6E8A-4147-A177-3AD203B41FA5}">
                      <a16:colId xmlns:a16="http://schemas.microsoft.com/office/drawing/2014/main" val="1973817296"/>
                    </a:ext>
                  </a:extLst>
                </a:gridCol>
              </a:tblGrid>
              <a:tr h="415078">
                <a:tc>
                  <a:txBody>
                    <a:bodyPr/>
                    <a:lstStyle/>
                    <a:p>
                      <a:pPr marL="0" marR="0">
                        <a:lnSpc>
                          <a:spcPct val="107000"/>
                        </a:lnSpc>
                        <a:spcBef>
                          <a:spcPts val="0"/>
                        </a:spcBef>
                        <a:spcAft>
                          <a:spcPts val="0"/>
                        </a:spcAft>
                      </a:pPr>
                      <a:r>
                        <a:rPr lang="en-US" sz="1400" dirty="0">
                          <a:effectLst/>
                          <a:latin typeface="+mj-lt"/>
                        </a:rPr>
                        <a:t>Week 1: Anatomy of a single neuron Model and Network Architectures, Transfer functions, Topology of neural network architectures Recurrent neural network</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Lecture#1 – 3</a:t>
                      </a:r>
                    </a:p>
                    <a:p>
                      <a:pPr marL="0" marR="0">
                        <a:lnSpc>
                          <a:spcPct val="107000"/>
                        </a:lnSpc>
                        <a:spcBef>
                          <a:spcPts val="0"/>
                        </a:spcBef>
                        <a:spcAft>
                          <a:spcPts val="0"/>
                        </a:spcAft>
                      </a:pPr>
                      <a:r>
                        <a:rPr lang="en-US" sz="1400" dirty="0">
                          <a:effectLst/>
                          <a:latin typeface="+mj-lt"/>
                        </a:rPr>
                        <a:t>Reading Paper#1</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44953666"/>
                  </a:ext>
                </a:extLst>
              </a:tr>
              <a:tr h="415078">
                <a:tc>
                  <a:txBody>
                    <a:bodyPr/>
                    <a:lstStyle/>
                    <a:p>
                      <a:pPr marL="0" marR="0">
                        <a:lnSpc>
                          <a:spcPct val="107000"/>
                        </a:lnSpc>
                        <a:spcBef>
                          <a:spcPts val="0"/>
                        </a:spcBef>
                        <a:spcAft>
                          <a:spcPts val="0"/>
                        </a:spcAft>
                      </a:pPr>
                      <a:r>
                        <a:rPr lang="en-US" sz="1400" dirty="0">
                          <a:effectLst/>
                          <a:latin typeface="+mj-lt"/>
                        </a:rPr>
                        <a:t>Week 2: Perceptron, Learning rules, Convergence and Applications</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Lecture#4 – 6</a:t>
                      </a:r>
                    </a:p>
                    <a:p>
                      <a:pPr marL="0" marR="0">
                        <a:lnSpc>
                          <a:spcPct val="107000"/>
                        </a:lnSpc>
                        <a:spcBef>
                          <a:spcPts val="0"/>
                        </a:spcBef>
                        <a:spcAft>
                          <a:spcPts val="0"/>
                        </a:spcAft>
                      </a:pPr>
                      <a:r>
                        <a:rPr lang="en-US" sz="1400" dirty="0">
                          <a:effectLst/>
                          <a:latin typeface="+mj-lt"/>
                        </a:rPr>
                        <a:t>Reading Paper#2</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1244494548"/>
                  </a:ext>
                </a:extLst>
              </a:tr>
              <a:tr h="520005">
                <a:tc>
                  <a:txBody>
                    <a:bodyPr/>
                    <a:lstStyle/>
                    <a:p>
                      <a:pPr marL="0" marR="0">
                        <a:lnSpc>
                          <a:spcPct val="107000"/>
                        </a:lnSpc>
                        <a:spcBef>
                          <a:spcPts val="0"/>
                        </a:spcBef>
                        <a:spcAft>
                          <a:spcPts val="0"/>
                        </a:spcAft>
                      </a:pPr>
                      <a:r>
                        <a:rPr lang="en-US" sz="1400" dirty="0">
                          <a:effectLst/>
                          <a:latin typeface="+mj-lt"/>
                        </a:rPr>
                        <a:t>Week 3: Activation functions and Regressions</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Lecture#7 - 9</a:t>
                      </a:r>
                    </a:p>
                    <a:p>
                      <a:pPr marL="0" marR="0">
                        <a:lnSpc>
                          <a:spcPct val="107000"/>
                        </a:lnSpc>
                        <a:spcBef>
                          <a:spcPts val="0"/>
                        </a:spcBef>
                        <a:spcAft>
                          <a:spcPts val="0"/>
                        </a:spcAft>
                      </a:pPr>
                      <a:r>
                        <a:rPr lang="en-US" sz="1400" dirty="0">
                          <a:effectLst/>
                          <a:latin typeface="+mj-lt"/>
                        </a:rPr>
                        <a:t>Reading Paper#3 </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3377687284"/>
                  </a:ext>
                </a:extLst>
              </a:tr>
              <a:tr h="520005">
                <a:tc>
                  <a:txBody>
                    <a:bodyPr/>
                    <a:lstStyle/>
                    <a:p>
                      <a:pPr marL="0" marR="0">
                        <a:lnSpc>
                          <a:spcPct val="107000"/>
                        </a:lnSpc>
                        <a:spcBef>
                          <a:spcPts val="0"/>
                        </a:spcBef>
                        <a:spcAft>
                          <a:spcPts val="0"/>
                        </a:spcAft>
                      </a:pPr>
                      <a:r>
                        <a:rPr lang="en-US" sz="1400" dirty="0">
                          <a:effectLst/>
                          <a:latin typeface="+mj-lt"/>
                        </a:rPr>
                        <a:t>Week  4: Hebbian Learning Linear associator The Hebb rule Variations of Hebbian learning  </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Lecture#10 - 12</a:t>
                      </a:r>
                    </a:p>
                    <a:p>
                      <a:pPr marL="0" marR="0">
                        <a:lnSpc>
                          <a:spcPct val="107000"/>
                        </a:lnSpc>
                        <a:spcBef>
                          <a:spcPts val="0"/>
                        </a:spcBef>
                        <a:spcAft>
                          <a:spcPts val="0"/>
                        </a:spcAft>
                      </a:pPr>
                      <a:r>
                        <a:rPr lang="en-US" sz="1400" dirty="0">
                          <a:effectLst/>
                          <a:latin typeface="+mj-lt"/>
                        </a:rPr>
                        <a:t>Reading Paper#4 </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1868245466"/>
                  </a:ext>
                </a:extLst>
              </a:tr>
              <a:tr h="939713">
                <a:tc>
                  <a:txBody>
                    <a:bodyPr/>
                    <a:lstStyle/>
                    <a:p>
                      <a:pPr marL="0" marR="0">
                        <a:lnSpc>
                          <a:spcPct val="107000"/>
                        </a:lnSpc>
                        <a:spcBef>
                          <a:spcPts val="0"/>
                        </a:spcBef>
                        <a:spcAft>
                          <a:spcPts val="0"/>
                        </a:spcAft>
                      </a:pPr>
                      <a:r>
                        <a:rPr lang="en-US" sz="1400" dirty="0">
                          <a:effectLst/>
                          <a:latin typeface="+mj-lt"/>
                        </a:rPr>
                        <a:t>Week  5-6: Multi-Layer Networks; Backpropagation Configuration Training algorithms and variations Stability Recurrent Self-Organizing map Counter propagation network Group Method of Data Handling (GMDH)</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Lecture#13 – 15</a:t>
                      </a:r>
                    </a:p>
                    <a:p>
                      <a:pPr marL="0" marR="0">
                        <a:lnSpc>
                          <a:spcPct val="107000"/>
                        </a:lnSpc>
                        <a:spcBef>
                          <a:spcPts val="0"/>
                        </a:spcBef>
                        <a:spcAft>
                          <a:spcPts val="0"/>
                        </a:spcAft>
                      </a:pPr>
                      <a:r>
                        <a:rPr lang="en-US" sz="1400" dirty="0">
                          <a:effectLst/>
                          <a:latin typeface="+mj-lt"/>
                        </a:rPr>
                        <a:t>Reading Paper#5 </a:t>
                      </a:r>
                    </a:p>
                    <a:p>
                      <a:pPr marL="0" marR="0">
                        <a:lnSpc>
                          <a:spcPct val="107000"/>
                        </a:lnSpc>
                        <a:spcBef>
                          <a:spcPts val="0"/>
                        </a:spcBef>
                        <a:spcAft>
                          <a:spcPts val="0"/>
                        </a:spcAft>
                      </a:pPr>
                      <a:r>
                        <a:rPr lang="en-US" sz="1400" dirty="0">
                          <a:effectLst/>
                          <a:latin typeface="+mj-lt"/>
                        </a:rPr>
                        <a:t>Lecture#16 - 18</a:t>
                      </a:r>
                    </a:p>
                    <a:p>
                      <a:pPr marL="0" marR="0">
                        <a:lnSpc>
                          <a:spcPct val="107000"/>
                        </a:lnSpc>
                        <a:spcBef>
                          <a:spcPts val="0"/>
                        </a:spcBef>
                        <a:spcAft>
                          <a:spcPts val="0"/>
                        </a:spcAft>
                      </a:pPr>
                      <a:r>
                        <a:rPr lang="en-US" sz="1400" dirty="0">
                          <a:effectLst/>
                          <a:latin typeface="+mj-lt"/>
                        </a:rPr>
                        <a:t>Reading Paper#6</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2632052733"/>
                  </a:ext>
                </a:extLst>
              </a:tr>
              <a:tr h="712597">
                <a:tc>
                  <a:txBody>
                    <a:bodyPr/>
                    <a:lstStyle/>
                    <a:p>
                      <a:pPr marL="0" marR="0">
                        <a:lnSpc>
                          <a:spcPct val="107000"/>
                        </a:lnSpc>
                        <a:spcBef>
                          <a:spcPts val="0"/>
                        </a:spcBef>
                        <a:spcAft>
                          <a:spcPts val="0"/>
                        </a:spcAft>
                      </a:pPr>
                      <a:r>
                        <a:rPr lang="en-US" sz="1400" dirty="0">
                          <a:effectLst/>
                          <a:latin typeface="+mj-lt"/>
                        </a:rPr>
                        <a:t>Week 7:  Self-Organizing Maps</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 </a:t>
                      </a:r>
                      <a:endParaRPr lang="en-US" sz="14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kern="1200" dirty="0">
                          <a:solidFill>
                            <a:schemeClr val="dk1"/>
                          </a:solidFill>
                          <a:effectLst/>
                          <a:latin typeface="+mn-lt"/>
                          <a:ea typeface="+mn-ea"/>
                          <a:cs typeface="+mn-cs"/>
                        </a:rPr>
                        <a:t>Lecture#19 - 21</a:t>
                      </a:r>
                    </a:p>
                    <a:p>
                      <a:pPr marL="0" marR="0">
                        <a:lnSpc>
                          <a:spcPct val="107000"/>
                        </a:lnSpc>
                        <a:spcBef>
                          <a:spcPts val="0"/>
                        </a:spcBef>
                        <a:spcAft>
                          <a:spcPts val="0"/>
                        </a:spcAft>
                      </a:pPr>
                      <a:r>
                        <a:rPr lang="en-US" sz="1400" kern="1200" dirty="0">
                          <a:solidFill>
                            <a:schemeClr val="dk1"/>
                          </a:solidFill>
                          <a:effectLst/>
                          <a:latin typeface="+mn-lt"/>
                          <a:ea typeface="+mn-ea"/>
                          <a:cs typeface="+mn-cs"/>
                        </a:rPr>
                        <a:t>Reading Paper#7</a:t>
                      </a:r>
                    </a:p>
                  </a:txBody>
                  <a:tcPr marL="29302" marR="29302" marT="0" marB="0"/>
                </a:tc>
                <a:extLst>
                  <a:ext uri="{0D108BD9-81ED-4DB2-BD59-A6C34878D82A}">
                    <a16:rowId xmlns:a16="http://schemas.microsoft.com/office/drawing/2014/main" val="4016448003"/>
                  </a:ext>
                </a:extLst>
              </a:tr>
              <a:tr h="462861">
                <a:tc>
                  <a:txBody>
                    <a:bodyPr/>
                    <a:lstStyle/>
                    <a:p>
                      <a:pPr marL="0" marR="0">
                        <a:lnSpc>
                          <a:spcPct val="107000"/>
                        </a:lnSpc>
                        <a:spcBef>
                          <a:spcPts val="0"/>
                        </a:spcBef>
                        <a:spcAft>
                          <a:spcPts val="0"/>
                        </a:spcAft>
                      </a:pPr>
                      <a:r>
                        <a:rPr lang="en-US" sz="1400" dirty="0">
                          <a:effectLst/>
                          <a:latin typeface="+mj-lt"/>
                        </a:rPr>
                        <a:t>Week 9:  Convolutional Networks </a:t>
                      </a:r>
                      <a:br>
                        <a:rPr lang="en-US" sz="1400" dirty="0">
                          <a:effectLst/>
                          <a:latin typeface="+mj-lt"/>
                        </a:rPr>
                      </a:b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Lecture#22 - 24</a:t>
                      </a:r>
                    </a:p>
                    <a:p>
                      <a:pPr marL="0" marR="0">
                        <a:lnSpc>
                          <a:spcPct val="107000"/>
                        </a:lnSpc>
                        <a:spcBef>
                          <a:spcPts val="0"/>
                        </a:spcBef>
                        <a:spcAft>
                          <a:spcPts val="0"/>
                        </a:spcAft>
                      </a:pPr>
                      <a:r>
                        <a:rPr lang="en-US" sz="1400" dirty="0">
                          <a:effectLst/>
                          <a:latin typeface="+mj-lt"/>
                        </a:rPr>
                        <a:t>Reading Paper#8</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3660181188"/>
                  </a:ext>
                </a:extLst>
              </a:tr>
              <a:tr h="415078">
                <a:tc>
                  <a:txBody>
                    <a:bodyPr/>
                    <a:lstStyle/>
                    <a:p>
                      <a:pPr marL="0" marR="0">
                        <a:lnSpc>
                          <a:spcPct val="107000"/>
                        </a:lnSpc>
                        <a:spcBef>
                          <a:spcPts val="0"/>
                        </a:spcBef>
                        <a:spcAft>
                          <a:spcPts val="0"/>
                        </a:spcAft>
                      </a:pPr>
                      <a:r>
                        <a:rPr lang="en-US" sz="1400" dirty="0">
                          <a:effectLst/>
                          <a:latin typeface="+mj-lt"/>
                        </a:rPr>
                        <a:t>Week 10: Recurrent Networks </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Lecture#25 – 27</a:t>
                      </a:r>
                    </a:p>
                    <a:p>
                      <a:pPr marL="0" marR="0">
                        <a:lnSpc>
                          <a:spcPct val="107000"/>
                        </a:lnSpc>
                        <a:spcBef>
                          <a:spcPts val="0"/>
                        </a:spcBef>
                        <a:spcAft>
                          <a:spcPts val="0"/>
                        </a:spcAft>
                      </a:pPr>
                      <a:r>
                        <a:rPr lang="en-US" sz="1400" dirty="0">
                          <a:effectLst/>
                          <a:latin typeface="+mj-lt"/>
                        </a:rPr>
                        <a:t>Reading Paper#9</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2704231731"/>
                  </a:ext>
                </a:extLst>
              </a:tr>
              <a:tr h="415078">
                <a:tc>
                  <a:txBody>
                    <a:bodyPr/>
                    <a:lstStyle/>
                    <a:p>
                      <a:pPr marL="0" marR="0">
                        <a:lnSpc>
                          <a:spcPct val="107000"/>
                        </a:lnSpc>
                        <a:spcBef>
                          <a:spcPts val="0"/>
                        </a:spcBef>
                        <a:spcAft>
                          <a:spcPts val="0"/>
                        </a:spcAft>
                      </a:pPr>
                      <a:r>
                        <a:rPr lang="en-US" sz="1400" dirty="0">
                          <a:effectLst/>
                          <a:latin typeface="+mj-lt"/>
                        </a:rPr>
                        <a:t>Week 11: Generative Adversarial Networks</a:t>
                      </a:r>
                    </a:p>
                    <a:p>
                      <a:pPr marL="0" marR="0">
                        <a:lnSpc>
                          <a:spcPct val="107000"/>
                        </a:lnSpc>
                        <a:spcBef>
                          <a:spcPts val="0"/>
                        </a:spcBef>
                        <a:spcAft>
                          <a:spcPts val="0"/>
                        </a:spcAft>
                      </a:pPr>
                      <a:r>
                        <a:rPr lang="en-US" sz="1400" dirty="0">
                          <a:effectLst/>
                          <a:latin typeface="+mj-lt"/>
                        </a:rPr>
                        <a:t>Week 14:  - Deep Belief Nets</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tc>
                  <a:txBody>
                    <a:bodyPr/>
                    <a:lstStyle/>
                    <a:p>
                      <a:pPr marL="0" marR="0">
                        <a:lnSpc>
                          <a:spcPct val="107000"/>
                        </a:lnSpc>
                        <a:spcBef>
                          <a:spcPts val="0"/>
                        </a:spcBef>
                        <a:spcAft>
                          <a:spcPts val="0"/>
                        </a:spcAft>
                      </a:pPr>
                      <a:r>
                        <a:rPr lang="en-US" sz="1400" dirty="0">
                          <a:effectLst/>
                          <a:latin typeface="+mj-lt"/>
                        </a:rPr>
                        <a:t>Lecture#28 - 30</a:t>
                      </a:r>
                    </a:p>
                    <a:p>
                      <a:pPr marL="0" marR="0">
                        <a:lnSpc>
                          <a:spcPct val="107000"/>
                        </a:lnSpc>
                        <a:spcBef>
                          <a:spcPts val="0"/>
                        </a:spcBef>
                        <a:spcAft>
                          <a:spcPts val="0"/>
                        </a:spcAft>
                      </a:pPr>
                      <a:r>
                        <a:rPr lang="en-US" sz="1400" dirty="0">
                          <a:effectLst/>
                          <a:latin typeface="+mj-lt"/>
                        </a:rPr>
                        <a:t>Lecture#30</a:t>
                      </a:r>
                    </a:p>
                    <a:p>
                      <a:pPr marL="0" marR="0">
                        <a:lnSpc>
                          <a:spcPct val="107000"/>
                        </a:lnSpc>
                        <a:spcBef>
                          <a:spcPts val="0"/>
                        </a:spcBef>
                        <a:spcAft>
                          <a:spcPts val="0"/>
                        </a:spcAft>
                      </a:pPr>
                      <a:r>
                        <a:rPr lang="en-US" sz="1400" dirty="0">
                          <a:effectLst/>
                          <a:latin typeface="+mj-lt"/>
                        </a:rPr>
                        <a:t>Reading Paper# 10</a:t>
                      </a:r>
                      <a:endParaRPr lang="en-US" sz="1400" dirty="0">
                        <a:effectLst/>
                        <a:latin typeface="+mj-lt"/>
                        <a:ea typeface="Calibri" panose="020F0502020204030204" pitchFamily="34" charset="0"/>
                        <a:cs typeface="Times New Roman" panose="02020603050405020304" pitchFamily="18" charset="0"/>
                      </a:endParaRPr>
                    </a:p>
                  </a:txBody>
                  <a:tcPr marL="29302" marR="29302" marT="0" marB="0"/>
                </a:tc>
                <a:extLst>
                  <a:ext uri="{0D108BD9-81ED-4DB2-BD59-A6C34878D82A}">
                    <a16:rowId xmlns:a16="http://schemas.microsoft.com/office/drawing/2014/main" val="3366770045"/>
                  </a:ext>
                </a:extLst>
              </a:tr>
            </a:tbl>
          </a:graphicData>
        </a:graphic>
      </p:graphicFrame>
      <p:pic>
        <p:nvPicPr>
          <p:cNvPr id="8195" name="Picture 15" descr="Click for more options">
            <a:hlinkClick r:id="rId2" tooltip="&quot;Click for more options&quot;"/>
            <a:extLst>
              <a:ext uri="{FF2B5EF4-FFF2-40B4-BE49-F238E27FC236}">
                <a16:creationId xmlns:a16="http://schemas.microsoft.com/office/drawing/2014/main" id="{864C2C5A-6D32-4173-84C1-1AE185002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920" y="1755775"/>
            <a:ext cx="462922" cy="17145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14" descr="Click for more options">
            <a:hlinkClick r:id="rId2" tooltip="&quot;Click for more options&quot;"/>
            <a:extLst>
              <a:ext uri="{FF2B5EF4-FFF2-40B4-BE49-F238E27FC236}">
                <a16:creationId xmlns:a16="http://schemas.microsoft.com/office/drawing/2014/main" id="{EB3B4804-10E2-4866-BB2C-D1CDD6537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920" y="1755775"/>
            <a:ext cx="462922" cy="17145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3" descr="Click for more options">
            <a:hlinkClick r:id="rId2" tooltip="&quot;Click for more options&quot;"/>
            <a:extLst>
              <a:ext uri="{FF2B5EF4-FFF2-40B4-BE49-F238E27FC236}">
                <a16:creationId xmlns:a16="http://schemas.microsoft.com/office/drawing/2014/main" id="{CAA8594E-EE55-44F4-9263-856688C27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920" y="1755775"/>
            <a:ext cx="462922"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36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65C2BE1-918B-41C8-AAE0-E7AD0D06B714}"/>
              </a:ext>
            </a:extLst>
          </p:cNvPr>
          <p:cNvSpPr>
            <a:spLocks noGrp="1" noChangeArrowheads="1"/>
          </p:cNvSpPr>
          <p:nvPr>
            <p:ph type="title"/>
          </p:nvPr>
        </p:nvSpPr>
        <p:spPr/>
        <p:txBody>
          <a:bodyPr/>
          <a:lstStyle/>
          <a:p>
            <a:pPr eaLnBrk="1" hangingPunct="1"/>
            <a:r>
              <a:rPr lang="en-GB" altLang="en-US"/>
              <a:t>Questions</a:t>
            </a:r>
          </a:p>
        </p:txBody>
      </p:sp>
      <p:sp>
        <p:nvSpPr>
          <p:cNvPr id="71683" name="Text Box 3">
            <a:extLst>
              <a:ext uri="{FF2B5EF4-FFF2-40B4-BE49-F238E27FC236}">
                <a16:creationId xmlns:a16="http://schemas.microsoft.com/office/drawing/2014/main" id="{6F048C41-F588-4232-AD39-20D24000783A}"/>
              </a:ext>
            </a:extLst>
          </p:cNvPr>
          <p:cNvSpPr txBox="1">
            <a:spLocks noChangeArrowheads="1"/>
          </p:cNvSpPr>
          <p:nvPr/>
        </p:nvSpPr>
        <p:spPr bwMode="auto">
          <a:xfrm>
            <a:off x="2438400" y="1752601"/>
            <a:ext cx="8229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Blip>
                <a:blip r:embed="rId2"/>
              </a:buBlip>
              <a:defRPr sz="3200">
                <a:solidFill>
                  <a:schemeClr val="tx1"/>
                </a:solidFill>
                <a:latin typeface="Times New Roman" panose="02020603050405020304" pitchFamily="18" charset="0"/>
              </a:defRPr>
            </a:lvl1pPr>
            <a:lvl2pPr marL="914400" indent="-457200">
              <a:spcBef>
                <a:spcPct val="20000"/>
              </a:spcBef>
              <a:buClr>
                <a:schemeClr val="accent2"/>
              </a:buClr>
              <a:buFont typeface="Wingdings" panose="05000000000000000000" pitchFamily="2" charset="2"/>
              <a:buBlip>
                <a:blip r:embed="rId3"/>
              </a:buBlip>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lr>
                <a:schemeClr val="tx2"/>
              </a:buClr>
              <a:buFont typeface="Wingdings" panose="05000000000000000000" pitchFamily="2" charset="2"/>
              <a:buChar char="s"/>
              <a:defRPr sz="2000">
                <a:solidFill>
                  <a:schemeClr val="tx1"/>
                </a:solidFill>
                <a:latin typeface="Times New Roman" panose="02020603050405020304" pitchFamily="18" charset="0"/>
              </a:defRPr>
            </a:lvl4pPr>
            <a:lvl5pPr marL="2286000" indent="-457200">
              <a:spcBef>
                <a:spcPct val="20000"/>
              </a:spcBef>
              <a:buClr>
                <a:schemeClr val="tx2"/>
              </a:buClr>
              <a:buFont typeface="Wingdings" panose="05000000000000000000" pitchFamily="2" charset="2"/>
              <a:buChar char="s"/>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anose="02020603050405020304" pitchFamily="18" charset="0"/>
              </a:defRPr>
            </a:lvl9pPr>
          </a:lstStyle>
          <a:p>
            <a:pPr eaLnBrk="1" hangingPunct="1">
              <a:spcBef>
                <a:spcPct val="50000"/>
              </a:spcBef>
              <a:buFontTx/>
              <a:buAutoNum type="arabicPeriod"/>
            </a:pPr>
            <a:r>
              <a:rPr lang="en-GB" altLang="en-US" sz="2400"/>
              <a:t> Are the immune cells part of the nervous system ?</a:t>
            </a:r>
          </a:p>
          <a:p>
            <a:pPr eaLnBrk="1" hangingPunct="1">
              <a:spcBef>
                <a:spcPct val="50000"/>
              </a:spcBef>
              <a:buFontTx/>
              <a:buAutoNum type="arabicPeriod"/>
            </a:pPr>
            <a:r>
              <a:rPr lang="en-GB" altLang="en-US" sz="2400"/>
              <a:t> Can an artificial neuron receive inhibitory and excitatory inputs ?</a:t>
            </a:r>
          </a:p>
          <a:p>
            <a:pPr eaLnBrk="1" hangingPunct="1">
              <a:spcBef>
                <a:spcPct val="50000"/>
              </a:spcBef>
              <a:buFontTx/>
              <a:buAutoNum type="arabicPeriod"/>
            </a:pPr>
            <a:r>
              <a:rPr lang="en-GB" altLang="en-US" sz="2400"/>
              <a:t> Do the Gaussian neurons use sigmoidal activation function ?</a:t>
            </a:r>
          </a:p>
          <a:p>
            <a:pPr eaLnBrk="1" hangingPunct="1">
              <a:spcBef>
                <a:spcPct val="50000"/>
              </a:spcBef>
              <a:buFontTx/>
              <a:buAutoNum type="arabicPeriod"/>
            </a:pPr>
            <a:r>
              <a:rPr lang="en-GB" altLang="en-US" sz="2400"/>
              <a:t> Can we use general optimisation methods to calculate the weights of neural networks with a single nonlinear layer ?</a:t>
            </a:r>
          </a:p>
          <a:p>
            <a:pPr eaLnBrk="1" hangingPunct="1">
              <a:spcBef>
                <a:spcPct val="50000"/>
              </a:spcBef>
              <a:buFontTx/>
              <a:buAutoNum type="arabicPeriod"/>
            </a:pPr>
            <a:r>
              <a:rPr lang="en-GB" altLang="en-US" sz="2400"/>
              <a:t> Does the application of neural networks increase the speed of simple games ?</a:t>
            </a:r>
          </a:p>
          <a:p>
            <a:pPr eaLnBrk="1" hangingPunct="1">
              <a:spcBef>
                <a:spcPct val="50000"/>
              </a:spcBef>
              <a:buFontTx/>
              <a:buAutoNum type="arabicPeriod"/>
            </a:pPr>
            <a:r>
              <a:rPr lang="en-GB" altLang="en-US" sz="2400"/>
              <a:t> Should we have a validation data set when we train neural networks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DE41B4A7-D590-42D7-9B09-341643B42F33}"/>
              </a:ext>
            </a:extLst>
          </p:cNvPr>
          <p:cNvSpPr>
            <a:spLocks noGrp="1" noChangeArrowheads="1"/>
          </p:cNvSpPr>
          <p:nvPr>
            <p:ph type="title"/>
          </p:nvPr>
        </p:nvSpPr>
        <p:spPr/>
        <p:txBody>
          <a:bodyPr/>
          <a:lstStyle/>
          <a:p>
            <a:pPr eaLnBrk="1" hangingPunct="1"/>
            <a:r>
              <a:rPr lang="en-US" altLang="en-US"/>
              <a:t>How the Human Brain learns</a:t>
            </a:r>
          </a:p>
        </p:txBody>
      </p:sp>
      <p:sp>
        <p:nvSpPr>
          <p:cNvPr id="8195" name="Rectangle 3">
            <a:extLst>
              <a:ext uri="{FF2B5EF4-FFF2-40B4-BE49-F238E27FC236}">
                <a16:creationId xmlns:a16="http://schemas.microsoft.com/office/drawing/2014/main" id="{257189F2-939D-4499-9CA6-65252DAAA232}"/>
              </a:ext>
            </a:extLst>
          </p:cNvPr>
          <p:cNvSpPr>
            <a:spLocks noGrp="1" noChangeArrowheads="1"/>
          </p:cNvSpPr>
          <p:nvPr>
            <p:ph type="body" idx="1"/>
          </p:nvPr>
        </p:nvSpPr>
        <p:spPr>
          <a:xfrm>
            <a:off x="1245704" y="1690688"/>
            <a:ext cx="8965096" cy="5014912"/>
          </a:xfrm>
        </p:spPr>
        <p:txBody>
          <a:bodyPr>
            <a:normAutofit fontScale="55000" lnSpcReduction="20000"/>
          </a:bodyPr>
          <a:lstStyle/>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80000"/>
              </a:lnSpc>
            </a:pPr>
            <a:endParaRPr lang="en-US" altLang="en-US" sz="800" dirty="0"/>
          </a:p>
          <a:p>
            <a:pPr eaLnBrk="1" hangingPunct="1">
              <a:lnSpc>
                <a:spcPct val="120000"/>
              </a:lnSpc>
            </a:pPr>
            <a:endParaRPr lang="en-US" altLang="en-US" sz="3200" dirty="0"/>
          </a:p>
          <a:p>
            <a:pPr eaLnBrk="1" hangingPunct="1">
              <a:lnSpc>
                <a:spcPct val="120000"/>
              </a:lnSpc>
            </a:pPr>
            <a:r>
              <a:rPr lang="en-US" altLang="en-US" sz="3200" dirty="0"/>
              <a:t>In the human brain, a typical neuron collects signals from others through a host of fine structures called </a:t>
            </a:r>
            <a:r>
              <a:rPr lang="en-US" altLang="en-US" sz="3200" i="1" dirty="0"/>
              <a:t>dendrites</a:t>
            </a:r>
            <a:r>
              <a:rPr lang="en-US" altLang="en-US" sz="3200" dirty="0"/>
              <a:t>. </a:t>
            </a:r>
          </a:p>
          <a:p>
            <a:pPr eaLnBrk="1" hangingPunct="1">
              <a:lnSpc>
                <a:spcPct val="120000"/>
              </a:lnSpc>
            </a:pPr>
            <a:r>
              <a:rPr lang="en-US" altLang="en-US" sz="3200" dirty="0"/>
              <a:t>The neuron sends out spikes of electrical activity through a long, thin stand known as an </a:t>
            </a:r>
            <a:r>
              <a:rPr lang="en-US" altLang="en-US" sz="3200" i="1" dirty="0"/>
              <a:t>axon</a:t>
            </a:r>
            <a:r>
              <a:rPr lang="en-US" altLang="en-US" sz="3200" dirty="0"/>
              <a:t>, which splits into thousands of branches. </a:t>
            </a:r>
          </a:p>
          <a:p>
            <a:pPr eaLnBrk="1" hangingPunct="1">
              <a:lnSpc>
                <a:spcPct val="120000"/>
              </a:lnSpc>
            </a:pPr>
            <a:r>
              <a:rPr lang="en-US" altLang="en-US" sz="3200" dirty="0"/>
              <a:t>At the end of each branch, a structure called a </a:t>
            </a:r>
            <a:r>
              <a:rPr lang="en-US" altLang="en-US" sz="3200" i="1" dirty="0"/>
              <a:t>synapse</a:t>
            </a:r>
            <a:r>
              <a:rPr lang="en-US" altLang="en-US" sz="3200" dirty="0"/>
              <a:t> converts the activity from the axon into electrical effects that inhibit or excite activity in the connected neurons. </a:t>
            </a:r>
          </a:p>
        </p:txBody>
      </p:sp>
      <p:pic>
        <p:nvPicPr>
          <p:cNvPr id="8196" name="Picture 5" descr="report">
            <a:extLst>
              <a:ext uri="{FF2B5EF4-FFF2-40B4-BE49-F238E27FC236}">
                <a16:creationId xmlns:a16="http://schemas.microsoft.com/office/drawing/2014/main" id="{780ED106-A20B-4AA1-8E49-1F6DA681E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14600"/>
            <a:ext cx="33528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report">
            <a:extLst>
              <a:ext uri="{FF2B5EF4-FFF2-40B4-BE49-F238E27FC236}">
                <a16:creationId xmlns:a16="http://schemas.microsoft.com/office/drawing/2014/main" id="{7AC1425C-621B-446B-9A1C-00456D474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438400"/>
            <a:ext cx="38195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1F737EC5-981E-4CB8-8DC4-8493CC9ECF64}"/>
              </a:ext>
            </a:extLst>
          </p:cNvPr>
          <p:cNvSpPr>
            <a:spLocks noGrp="1" noChangeArrowheads="1"/>
          </p:cNvSpPr>
          <p:nvPr>
            <p:ph type="title"/>
          </p:nvPr>
        </p:nvSpPr>
        <p:spPr/>
        <p:txBody>
          <a:bodyPr/>
          <a:lstStyle/>
          <a:p>
            <a:pPr eaLnBrk="1" hangingPunct="1"/>
            <a:r>
              <a:rPr lang="en-US" altLang="en-US"/>
              <a:t>A Neuron Model</a:t>
            </a:r>
          </a:p>
        </p:txBody>
      </p:sp>
      <p:sp>
        <p:nvSpPr>
          <p:cNvPr id="9219" name="Rectangle 3">
            <a:extLst>
              <a:ext uri="{FF2B5EF4-FFF2-40B4-BE49-F238E27FC236}">
                <a16:creationId xmlns:a16="http://schemas.microsoft.com/office/drawing/2014/main" id="{E66CA0AA-FC01-43E7-A73E-69DDDC7BFA64}"/>
              </a:ext>
            </a:extLst>
          </p:cNvPr>
          <p:cNvSpPr>
            <a:spLocks noGrp="1" noChangeArrowheads="1"/>
          </p:cNvSpPr>
          <p:nvPr>
            <p:ph type="body" idx="1"/>
          </p:nvPr>
        </p:nvSpPr>
        <p:spPr>
          <a:xfrm>
            <a:off x="1073426" y="1619250"/>
            <a:ext cx="10084904" cy="5010150"/>
          </a:xfrm>
        </p:spPr>
        <p:txBody>
          <a:bodyPr>
            <a:normAutofit/>
          </a:bodyPr>
          <a:lstStyle/>
          <a:p>
            <a:pPr eaLnBrk="1" hangingPunct="1">
              <a:lnSpc>
                <a:spcPct val="80000"/>
              </a:lnSpc>
            </a:pPr>
            <a:r>
              <a:rPr lang="en-US" altLang="en-US" sz="1800" dirty="0"/>
              <a:t>When a neuron receives excitatory input that is sufficiently large compared with its inhibitory input, it sends a spike of electrical activity down its axon. Learning occurs by changing the effectiveness of the synapses so that the influence of one neuron on another changes. </a:t>
            </a:r>
          </a:p>
          <a:p>
            <a:pPr eaLnBrk="1" hangingPunct="1">
              <a:lnSpc>
                <a:spcPct val="80000"/>
              </a:lnSpc>
            </a:pPr>
            <a:endParaRPr lang="en-US" altLang="en-US" sz="1800" dirty="0"/>
          </a:p>
          <a:p>
            <a:pPr eaLnBrk="1" hangingPunct="1">
              <a:lnSpc>
                <a:spcPct val="80000"/>
              </a:lnSpc>
            </a:pPr>
            <a:endParaRPr lang="en-US" altLang="en-US" sz="1400" dirty="0"/>
          </a:p>
          <a:p>
            <a:pPr eaLnBrk="1" hangingPunct="1">
              <a:lnSpc>
                <a:spcPct val="80000"/>
              </a:lnSpc>
            </a:pPr>
            <a:endParaRPr lang="en-US" altLang="en-US" sz="1400" dirty="0"/>
          </a:p>
          <a:p>
            <a:pPr eaLnBrk="1" hangingPunct="1">
              <a:lnSpc>
                <a:spcPct val="80000"/>
              </a:lnSpc>
            </a:pPr>
            <a:endParaRPr lang="en-US" altLang="en-US" sz="1400" dirty="0"/>
          </a:p>
          <a:p>
            <a:pPr eaLnBrk="1" hangingPunct="1">
              <a:lnSpc>
                <a:spcPct val="80000"/>
              </a:lnSpc>
            </a:pPr>
            <a:endParaRPr lang="en-US" altLang="en-US" sz="1400" dirty="0"/>
          </a:p>
          <a:p>
            <a:pPr eaLnBrk="1" hangingPunct="1">
              <a:lnSpc>
                <a:spcPct val="80000"/>
              </a:lnSpc>
            </a:pPr>
            <a:endParaRPr lang="en-US" altLang="en-US" sz="1400" dirty="0"/>
          </a:p>
          <a:p>
            <a:pPr eaLnBrk="1" hangingPunct="1">
              <a:lnSpc>
                <a:spcPct val="80000"/>
              </a:lnSpc>
            </a:pPr>
            <a:endParaRPr lang="en-US" altLang="en-US" sz="1400" dirty="0"/>
          </a:p>
          <a:p>
            <a:pPr eaLnBrk="1" hangingPunct="1">
              <a:lnSpc>
                <a:spcPct val="80000"/>
              </a:lnSpc>
            </a:pPr>
            <a:endParaRPr lang="en-US" altLang="en-US" sz="1600" dirty="0"/>
          </a:p>
          <a:p>
            <a:pPr eaLnBrk="1" hangingPunct="1">
              <a:lnSpc>
                <a:spcPct val="80000"/>
              </a:lnSpc>
            </a:pPr>
            <a:endParaRPr lang="en-US" altLang="en-US" sz="1600" dirty="0"/>
          </a:p>
          <a:p>
            <a:pPr eaLnBrk="1" hangingPunct="1">
              <a:lnSpc>
                <a:spcPct val="80000"/>
              </a:lnSpc>
            </a:pPr>
            <a:r>
              <a:rPr lang="en-US" altLang="en-US" sz="1800" dirty="0"/>
              <a:t>We conduct these neural networks by first trying to deduce the essential features of neurons and their interconnections. </a:t>
            </a:r>
          </a:p>
          <a:p>
            <a:pPr eaLnBrk="1" hangingPunct="1">
              <a:lnSpc>
                <a:spcPct val="80000"/>
              </a:lnSpc>
            </a:pPr>
            <a:r>
              <a:rPr lang="en-US" altLang="en-US" sz="1800" dirty="0"/>
              <a:t>We then typically program a computer to simulate these features. </a:t>
            </a:r>
          </a:p>
          <a:p>
            <a:pPr eaLnBrk="1" hangingPunct="1">
              <a:lnSpc>
                <a:spcPct val="80000"/>
              </a:lnSpc>
              <a:buFont typeface="Wingdings" panose="05000000000000000000" pitchFamily="2" charset="2"/>
              <a:buNone/>
            </a:pPr>
            <a:endParaRPr lang="en-US" altLang="en-US" sz="1800" dirty="0"/>
          </a:p>
          <a:p>
            <a:pPr eaLnBrk="1" hangingPunct="1">
              <a:lnSpc>
                <a:spcPct val="80000"/>
              </a:lnSpc>
            </a:pPr>
            <a:endParaRPr lang="en-US" altLang="en-US" sz="1400" dirty="0"/>
          </a:p>
        </p:txBody>
      </p:sp>
      <p:pic>
        <p:nvPicPr>
          <p:cNvPr id="9220" name="Picture 5" descr="report">
            <a:extLst>
              <a:ext uri="{FF2B5EF4-FFF2-40B4-BE49-F238E27FC236}">
                <a16:creationId xmlns:a16="http://schemas.microsoft.com/office/drawing/2014/main" id="{AF143FBF-4CE3-4667-8396-A6DEE4D01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340" y="2944813"/>
            <a:ext cx="3810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602E1B34-A518-42E0-B127-1EA2F5C01D6A}"/>
              </a:ext>
            </a:extLst>
          </p:cNvPr>
          <p:cNvSpPr>
            <a:spLocks noGrp="1" noChangeArrowheads="1"/>
          </p:cNvSpPr>
          <p:nvPr>
            <p:ph type="title"/>
          </p:nvPr>
        </p:nvSpPr>
        <p:spPr/>
        <p:txBody>
          <a:bodyPr/>
          <a:lstStyle/>
          <a:p>
            <a:pPr eaLnBrk="1" hangingPunct="1"/>
            <a:r>
              <a:rPr lang="en-US" altLang="en-US"/>
              <a:t>A Simple Neuron</a:t>
            </a:r>
          </a:p>
        </p:txBody>
      </p:sp>
      <p:sp>
        <p:nvSpPr>
          <p:cNvPr id="10243" name="Rectangle 3">
            <a:extLst>
              <a:ext uri="{FF2B5EF4-FFF2-40B4-BE49-F238E27FC236}">
                <a16:creationId xmlns:a16="http://schemas.microsoft.com/office/drawing/2014/main" id="{5A1DDD8C-5DCD-4D53-B762-1C6E22ACD2D3}"/>
              </a:ext>
            </a:extLst>
          </p:cNvPr>
          <p:cNvSpPr>
            <a:spLocks noGrp="1" noChangeArrowheads="1"/>
          </p:cNvSpPr>
          <p:nvPr>
            <p:ph type="body" idx="1"/>
          </p:nvPr>
        </p:nvSpPr>
        <p:spPr/>
        <p:txBody>
          <a:bodyPr>
            <a:normAutofit lnSpcReduction="10000"/>
          </a:bodyPr>
          <a:lstStyle/>
          <a:p>
            <a:pPr eaLnBrk="1" hangingPunct="1">
              <a:lnSpc>
                <a:spcPct val="80000"/>
              </a:lnSpc>
              <a:buFont typeface="Wingdings" panose="05000000000000000000" pitchFamily="2" charset="2"/>
              <a:buNone/>
            </a:pPr>
            <a:endParaRPr lang="en-US" altLang="en-US" sz="2400" b="1"/>
          </a:p>
          <a:p>
            <a:pPr eaLnBrk="1" hangingPunct="1">
              <a:lnSpc>
                <a:spcPct val="80000"/>
              </a:lnSpc>
              <a:buFontTx/>
              <a:buChar char="•"/>
            </a:pPr>
            <a:endParaRPr lang="en-US" altLang="en-US" sz="2400"/>
          </a:p>
          <a:p>
            <a:pPr eaLnBrk="1" hangingPunct="1">
              <a:lnSpc>
                <a:spcPct val="80000"/>
              </a:lnSpc>
              <a:buFontTx/>
              <a:buChar char="•"/>
            </a:pPr>
            <a:endParaRPr lang="en-US" altLang="en-US" sz="2400"/>
          </a:p>
          <a:p>
            <a:pPr eaLnBrk="1" hangingPunct="1">
              <a:lnSpc>
                <a:spcPct val="80000"/>
              </a:lnSpc>
              <a:buFontTx/>
              <a:buChar char="•"/>
            </a:pPr>
            <a:endParaRPr lang="en-US" altLang="en-US" sz="2400"/>
          </a:p>
          <a:p>
            <a:pPr eaLnBrk="1" hangingPunct="1">
              <a:lnSpc>
                <a:spcPct val="80000"/>
              </a:lnSpc>
              <a:buFontTx/>
              <a:buChar char="•"/>
            </a:pPr>
            <a:endParaRPr lang="en-US" altLang="en-US" sz="2400"/>
          </a:p>
          <a:p>
            <a:pPr eaLnBrk="1" hangingPunct="1">
              <a:lnSpc>
                <a:spcPct val="80000"/>
              </a:lnSpc>
              <a:buFontTx/>
              <a:buChar char="•"/>
            </a:pPr>
            <a:endParaRPr lang="en-US" altLang="en-US" sz="2400"/>
          </a:p>
          <a:p>
            <a:pPr eaLnBrk="1" hangingPunct="1">
              <a:lnSpc>
                <a:spcPct val="80000"/>
              </a:lnSpc>
              <a:buFontTx/>
              <a:buChar char="•"/>
            </a:pPr>
            <a:endParaRPr lang="en-US" altLang="en-US" sz="2400"/>
          </a:p>
          <a:p>
            <a:pPr eaLnBrk="1" hangingPunct="1">
              <a:lnSpc>
                <a:spcPct val="80000"/>
              </a:lnSpc>
              <a:buFontTx/>
              <a:buChar char="•"/>
            </a:pPr>
            <a:r>
              <a:rPr lang="en-US" altLang="en-US" sz="2400"/>
              <a:t>An artificial neuron is a device with many inputs and one output. </a:t>
            </a:r>
          </a:p>
          <a:p>
            <a:pPr eaLnBrk="1" hangingPunct="1">
              <a:lnSpc>
                <a:spcPct val="80000"/>
              </a:lnSpc>
              <a:buFontTx/>
              <a:buChar char="•"/>
            </a:pPr>
            <a:r>
              <a:rPr lang="en-US" altLang="en-US" sz="2400"/>
              <a:t>The neuron has two modes of operation; </a:t>
            </a:r>
          </a:p>
          <a:p>
            <a:pPr eaLnBrk="1" hangingPunct="1">
              <a:lnSpc>
                <a:spcPct val="80000"/>
              </a:lnSpc>
              <a:buFontTx/>
              <a:buChar char="•"/>
            </a:pPr>
            <a:r>
              <a:rPr lang="en-US" altLang="en-US" sz="2400"/>
              <a:t>the training mode and </a:t>
            </a:r>
          </a:p>
          <a:p>
            <a:pPr eaLnBrk="1" hangingPunct="1">
              <a:lnSpc>
                <a:spcPct val="80000"/>
              </a:lnSpc>
              <a:buFontTx/>
              <a:buChar char="•"/>
            </a:pPr>
            <a:r>
              <a:rPr lang="en-US" altLang="en-US" sz="2400"/>
              <a:t>the using mode. </a:t>
            </a:r>
          </a:p>
        </p:txBody>
      </p:sp>
      <p:pic>
        <p:nvPicPr>
          <p:cNvPr id="10244" name="Picture 5" descr="report">
            <a:extLst>
              <a:ext uri="{FF2B5EF4-FFF2-40B4-BE49-F238E27FC236}">
                <a16:creationId xmlns:a16="http://schemas.microsoft.com/office/drawing/2014/main" id="{FE16EECF-B10F-4DBA-A4D8-3F39C6CB2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438401"/>
            <a:ext cx="42672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91295A7C-F297-46A3-B47D-CDC2E55AED83}"/>
              </a:ext>
            </a:extLst>
          </p:cNvPr>
          <p:cNvSpPr>
            <a:spLocks noGrp="1" noChangeArrowheads="1"/>
          </p:cNvSpPr>
          <p:nvPr>
            <p:ph type="title"/>
          </p:nvPr>
        </p:nvSpPr>
        <p:spPr/>
        <p:txBody>
          <a:bodyPr/>
          <a:lstStyle/>
          <a:p>
            <a:pPr eaLnBrk="1" hangingPunct="1"/>
            <a:r>
              <a:rPr lang="en-US" altLang="en-US"/>
              <a:t>A Simple Neuron (Cont.)</a:t>
            </a:r>
          </a:p>
        </p:txBody>
      </p:sp>
      <p:sp>
        <p:nvSpPr>
          <p:cNvPr id="11267" name="Rectangle 3">
            <a:extLst>
              <a:ext uri="{FF2B5EF4-FFF2-40B4-BE49-F238E27FC236}">
                <a16:creationId xmlns:a16="http://schemas.microsoft.com/office/drawing/2014/main" id="{BCB6EF9A-5ACE-4F32-9812-69BEB38D3E58}"/>
              </a:ext>
            </a:extLst>
          </p:cNvPr>
          <p:cNvSpPr>
            <a:spLocks noGrp="1" noChangeArrowheads="1"/>
          </p:cNvSpPr>
          <p:nvPr>
            <p:ph type="body" idx="1"/>
          </p:nvPr>
        </p:nvSpPr>
        <p:spPr/>
        <p:txBody>
          <a:bodyPr/>
          <a:lstStyle/>
          <a:p>
            <a:pPr eaLnBrk="1" hangingPunct="1">
              <a:lnSpc>
                <a:spcPct val="90000"/>
              </a:lnSpc>
            </a:pPr>
            <a:r>
              <a:rPr lang="en-US" altLang="en-US" sz="2400"/>
              <a:t>In the training mode, the neuron can be trained to fire (or not), for particular input patterns. </a:t>
            </a:r>
          </a:p>
          <a:p>
            <a:pPr eaLnBrk="1" hangingPunct="1">
              <a:lnSpc>
                <a:spcPct val="90000"/>
              </a:lnSpc>
            </a:pPr>
            <a:r>
              <a:rPr lang="en-US" altLang="en-US" sz="2400"/>
              <a:t>In the using mode, when a taught input pattern is detected at the input, its associated output becomes the current output. If the input pattern does not belong in the taught list of input patterns, the firing rule is used to determine whether to fire or not.</a:t>
            </a:r>
          </a:p>
          <a:p>
            <a:pPr eaLnBrk="1" hangingPunct="1">
              <a:lnSpc>
                <a:spcPct val="90000"/>
              </a:lnSpc>
            </a:pPr>
            <a:r>
              <a:rPr lang="en-US" altLang="en-US" sz="2400"/>
              <a:t>The firing rule is an important concept in neural networks and accounts for their high flexibility. A firing rule determines how one calculates whether a neuron should fire for any input pattern. It relates to all the input patterns, not only the ones on which the node was trained on previously.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48" y="365125"/>
            <a:ext cx="7709452" cy="1325563"/>
          </a:xfrm>
        </p:spPr>
        <p:txBody>
          <a:bodyPr>
            <a:normAutofit/>
          </a:bodyPr>
          <a:lstStyle/>
          <a:p>
            <a:r>
              <a:rPr lang="en-US" dirty="0"/>
              <a:t>Why is everyone talking </a:t>
            </a:r>
            <a:br>
              <a:rPr lang="en-US" dirty="0"/>
            </a:br>
            <a:r>
              <a:rPr lang="en-US" dirty="0"/>
              <a:t>about Deep Learning?</a:t>
            </a:r>
          </a:p>
        </p:txBody>
      </p:sp>
      <p:sp>
        <p:nvSpPr>
          <p:cNvPr id="4" name="Content Placeholder 3"/>
          <p:cNvSpPr>
            <a:spLocks noGrp="1"/>
          </p:cNvSpPr>
          <p:nvPr>
            <p:ph idx="1"/>
          </p:nvPr>
        </p:nvSpPr>
        <p:spPr>
          <a:xfrm>
            <a:off x="1671453" y="1600201"/>
            <a:ext cx="7307152" cy="4525963"/>
          </a:xfrm>
        </p:spPr>
        <p:txBody>
          <a:bodyPr>
            <a:normAutofit/>
          </a:bodyPr>
          <a:lstStyle/>
          <a:p>
            <a:r>
              <a:rPr lang="en-US" dirty="0"/>
              <a:t>Because a lot of money is invested in it…</a:t>
            </a:r>
          </a:p>
          <a:p>
            <a:pPr lvl="1"/>
            <a:r>
              <a:rPr lang="en-US" dirty="0" err="1"/>
              <a:t>DeepMind</a:t>
            </a:r>
            <a:r>
              <a:rPr lang="en-US" dirty="0"/>
              <a:t>:  Acquired by Google for </a:t>
            </a:r>
            <a:r>
              <a:rPr lang="en-US" b="1" dirty="0"/>
              <a:t>$400 million</a:t>
            </a:r>
          </a:p>
          <a:p>
            <a:pPr lvl="1"/>
            <a:r>
              <a:rPr lang="en-US" dirty="0" err="1"/>
              <a:t>DNNResearch</a:t>
            </a:r>
            <a:r>
              <a:rPr lang="en-US" dirty="0"/>
              <a:t>:  </a:t>
            </a:r>
            <a:r>
              <a:rPr lang="en-US" b="1" dirty="0"/>
              <a:t>Three person startup </a:t>
            </a:r>
            <a:r>
              <a:rPr lang="en-US" dirty="0"/>
              <a:t>(including Geoff Hinton) acquired by Google for unknown price tag</a:t>
            </a:r>
          </a:p>
          <a:p>
            <a:pPr lvl="1"/>
            <a:r>
              <a:rPr lang="en-US" dirty="0" err="1"/>
              <a:t>Enlitic</a:t>
            </a:r>
            <a:r>
              <a:rPr lang="en-US" dirty="0"/>
              <a:t>, Ersatz, </a:t>
            </a:r>
            <a:r>
              <a:rPr lang="en-US" dirty="0" err="1"/>
              <a:t>MetaMind</a:t>
            </a:r>
            <a:r>
              <a:rPr lang="en-US" dirty="0"/>
              <a:t>, </a:t>
            </a:r>
            <a:r>
              <a:rPr lang="en-US" dirty="0" err="1"/>
              <a:t>Nervana</a:t>
            </a:r>
            <a:r>
              <a:rPr lang="en-US" dirty="0"/>
              <a:t>, Skylab: </a:t>
            </a:r>
            <a:br>
              <a:rPr lang="en-US" dirty="0"/>
            </a:br>
            <a:r>
              <a:rPr lang="en-US" dirty="0"/>
              <a:t>Deep Learning startups commanding </a:t>
            </a:r>
            <a:r>
              <a:rPr lang="en-US" b="1" dirty="0"/>
              <a:t>millions of VC dollars</a:t>
            </a:r>
          </a:p>
          <a:p>
            <a:r>
              <a:rPr lang="en-US" dirty="0"/>
              <a:t>Because it made the </a:t>
            </a:r>
            <a:r>
              <a:rPr lang="en-US" b="1" dirty="0"/>
              <a:t>front page </a:t>
            </a:r>
            <a:r>
              <a:rPr lang="en-US" dirty="0"/>
              <a:t>of the New York Times</a:t>
            </a:r>
          </a:p>
        </p:txBody>
      </p:sp>
      <p:sp>
        <p:nvSpPr>
          <p:cNvPr id="3" name="Slide Number Placeholder 2"/>
          <p:cNvSpPr>
            <a:spLocks noGrp="1"/>
          </p:cNvSpPr>
          <p:nvPr>
            <p:ph type="sldNum" sz="quarter" idx="12"/>
          </p:nvPr>
        </p:nvSpPr>
        <p:spPr/>
        <p:txBody>
          <a:bodyPr/>
          <a:lstStyle/>
          <a:p>
            <a:fld id="{CCF56997-4F5F-5A42-B306-795126905ACA}" type="slidenum">
              <a:rPr lang="en-US" smtClean="0"/>
              <a:pPr/>
              <a:t>8</a:t>
            </a:fld>
            <a:endParaRPr lang="en-US"/>
          </a:p>
        </p:txBody>
      </p:sp>
      <p:sp>
        <p:nvSpPr>
          <p:cNvPr id="14" name="Text Placeholder 13"/>
          <p:cNvSpPr>
            <a:spLocks noGrp="1"/>
          </p:cNvSpPr>
          <p:nvPr>
            <p:ph type="body" sz="quarter" idx="13"/>
          </p:nvPr>
        </p:nvSpPr>
        <p:spPr/>
        <p:txBody>
          <a:bodyPr>
            <a:normAutofit/>
          </a:bodyPr>
          <a:lstStyle/>
          <a:p>
            <a:r>
              <a:rPr lang="en-US" sz="3600" dirty="0"/>
              <a:t>Motivation</a:t>
            </a:r>
          </a:p>
        </p:txBody>
      </p:sp>
      <p:pic>
        <p:nvPicPr>
          <p:cNvPr id="6" name="Picture 5"/>
          <p:cNvPicPr>
            <a:picLocks noChangeAspect="1"/>
          </p:cNvPicPr>
          <p:nvPr/>
        </p:nvPicPr>
        <p:blipFill>
          <a:blip r:embed="rId2"/>
          <a:stretch>
            <a:fillRect/>
          </a:stretch>
        </p:blipFill>
        <p:spPr>
          <a:xfrm>
            <a:off x="6381922" y="5984578"/>
            <a:ext cx="2906430" cy="743545"/>
          </a:xfrm>
          <a:prstGeom prst="rect">
            <a:avLst/>
          </a:prstGeom>
          <a:solidFill>
            <a:schemeClr val="tx1"/>
          </a:solidFill>
        </p:spPr>
      </p:pic>
      <p:pic>
        <p:nvPicPr>
          <p:cNvPr id="7" name="Picture 6"/>
          <p:cNvPicPr>
            <a:picLocks noChangeAspect="1"/>
          </p:cNvPicPr>
          <p:nvPr/>
        </p:nvPicPr>
        <p:blipFill>
          <a:blip r:embed="rId3"/>
          <a:stretch>
            <a:fillRect/>
          </a:stretch>
        </p:blipFill>
        <p:spPr>
          <a:xfrm>
            <a:off x="8940227" y="2208068"/>
            <a:ext cx="1653682" cy="659076"/>
          </a:xfrm>
          <a:prstGeom prst="rect">
            <a:avLst/>
          </a:prstGeom>
        </p:spPr>
      </p:pic>
      <p:pic>
        <p:nvPicPr>
          <p:cNvPr id="9" name="Picture 8"/>
          <p:cNvPicPr>
            <a:picLocks noChangeAspect="1"/>
          </p:cNvPicPr>
          <p:nvPr/>
        </p:nvPicPr>
        <p:blipFill>
          <a:blip r:embed="rId4"/>
          <a:stretch>
            <a:fillRect/>
          </a:stretch>
        </p:blipFill>
        <p:spPr>
          <a:xfrm>
            <a:off x="8940228" y="3190248"/>
            <a:ext cx="1653681" cy="930862"/>
          </a:xfrm>
          <a:prstGeom prst="rect">
            <a:avLst/>
          </a:prstGeom>
        </p:spPr>
      </p:pic>
      <p:pic>
        <p:nvPicPr>
          <p:cNvPr id="11" name="Picture 10"/>
          <p:cNvPicPr>
            <a:picLocks noChangeAspect="1"/>
          </p:cNvPicPr>
          <p:nvPr/>
        </p:nvPicPr>
        <p:blipFill>
          <a:blip r:embed="rId5"/>
          <a:stretch>
            <a:fillRect/>
          </a:stretch>
        </p:blipFill>
        <p:spPr>
          <a:xfrm>
            <a:off x="8940227" y="4402713"/>
            <a:ext cx="1653682" cy="542408"/>
          </a:xfrm>
          <a:prstGeom prst="rect">
            <a:avLst/>
          </a:prstGeom>
        </p:spPr>
      </p:pic>
      <p:sp>
        <p:nvSpPr>
          <p:cNvPr id="10" name="Footer Placeholder 17">
            <a:extLst>
              <a:ext uri="{FF2B5EF4-FFF2-40B4-BE49-F238E27FC236}">
                <a16:creationId xmlns:a16="http://schemas.microsoft.com/office/drawing/2014/main" id="{46BB6D95-3609-40C2-B7BC-3BA3C6F61199}"/>
              </a:ext>
            </a:extLst>
          </p:cNvPr>
          <p:cNvSpPr>
            <a:spLocks noGrp="1"/>
          </p:cNvSpPr>
          <p:nvPr>
            <p:ph type="ftr" sz="quarter" idx="11"/>
          </p:nvPr>
        </p:nvSpPr>
        <p:spPr>
          <a:xfrm>
            <a:off x="1981200" y="6318802"/>
            <a:ext cx="4114800" cy="365125"/>
          </a:xfrm>
        </p:spPr>
        <p:txBody>
          <a:bodyPr/>
          <a:lstStyle/>
          <a:p>
            <a:r>
              <a:rPr lang="en-US" altLang="zh-CN" dirty="0"/>
              <a:t>Slide from: </a:t>
            </a:r>
            <a:r>
              <a:rPr lang="en-US" dirty="0">
                <a:solidFill>
                  <a:srgbClr val="000000"/>
                </a:solidFill>
              </a:rPr>
              <a:t>Matt Gormley, CMU</a:t>
            </a:r>
          </a:p>
          <a:p>
            <a:endParaRPr lang="en-US" altLang="en-US" dirty="0"/>
          </a:p>
        </p:txBody>
      </p:sp>
    </p:spTree>
    <p:extLst>
      <p:ext uri="{BB962C8B-B14F-4D97-AF65-F5344CB8AC3E}">
        <p14:creationId xmlns:p14="http://schemas.microsoft.com/office/powerpoint/2010/main" val="79353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everyone talking </a:t>
            </a:r>
            <a:br>
              <a:rPr lang="en-US" dirty="0"/>
            </a:br>
            <a:r>
              <a:rPr lang="en-US" dirty="0"/>
              <a:t>about Deep Learning?</a:t>
            </a:r>
          </a:p>
        </p:txBody>
      </p:sp>
      <p:sp>
        <p:nvSpPr>
          <p:cNvPr id="3" name="Content Placeholder 2"/>
          <p:cNvSpPr>
            <a:spLocks noGrp="1"/>
          </p:cNvSpPr>
          <p:nvPr>
            <p:ph idx="1"/>
          </p:nvPr>
        </p:nvSpPr>
        <p:spPr>
          <a:xfrm>
            <a:off x="3296848" y="1600201"/>
            <a:ext cx="6913952" cy="2448896"/>
          </a:xfrm>
        </p:spPr>
        <p:txBody>
          <a:bodyPr>
            <a:normAutofit/>
          </a:bodyPr>
          <a:lstStyle/>
          <a:p>
            <a:pPr marL="0" indent="0">
              <a:buNone/>
            </a:pPr>
            <a:r>
              <a:rPr lang="en-US" dirty="0"/>
              <a:t>Deep learning: </a:t>
            </a:r>
          </a:p>
          <a:p>
            <a:pPr lvl="1"/>
            <a:r>
              <a:rPr lang="en-US" dirty="0"/>
              <a:t>Has won numerous pattern recognition competitions</a:t>
            </a:r>
          </a:p>
          <a:p>
            <a:pPr lvl="1"/>
            <a:r>
              <a:rPr lang="en-US" dirty="0"/>
              <a:t>Does so with minimal feature engineering</a:t>
            </a:r>
          </a:p>
        </p:txBody>
      </p:sp>
      <p:sp>
        <p:nvSpPr>
          <p:cNvPr id="4" name="Slide Number Placeholder 3"/>
          <p:cNvSpPr>
            <a:spLocks noGrp="1"/>
          </p:cNvSpPr>
          <p:nvPr>
            <p:ph type="sldNum" sz="quarter" idx="12"/>
          </p:nvPr>
        </p:nvSpPr>
        <p:spPr/>
        <p:txBody>
          <a:bodyPr/>
          <a:lstStyle/>
          <a:p>
            <a:fld id="{CCF56997-4F5F-5A42-B306-795126905ACA}" type="slidenum">
              <a:rPr lang="en-US" smtClean="0"/>
              <a:pPr/>
              <a:t>9</a:t>
            </a:fld>
            <a:endParaRPr lang="en-US"/>
          </a:p>
        </p:txBody>
      </p:sp>
      <p:sp>
        <p:nvSpPr>
          <p:cNvPr id="41" name="Text Placeholder 40"/>
          <p:cNvSpPr>
            <a:spLocks noGrp="1"/>
          </p:cNvSpPr>
          <p:nvPr>
            <p:ph type="body" sz="quarter" idx="13"/>
          </p:nvPr>
        </p:nvSpPr>
        <p:spPr/>
        <p:txBody>
          <a:bodyPr/>
          <a:lstStyle/>
          <a:p>
            <a:r>
              <a:rPr lang="en-US" dirty="0"/>
              <a:t>Motivation</a:t>
            </a:r>
          </a:p>
        </p:txBody>
      </p:sp>
      <p:grpSp>
        <p:nvGrpSpPr>
          <p:cNvPr id="6" name="Group 5"/>
          <p:cNvGrpSpPr/>
          <p:nvPr/>
        </p:nvGrpSpPr>
        <p:grpSpPr>
          <a:xfrm>
            <a:off x="1729310" y="1633450"/>
            <a:ext cx="1584233" cy="4109200"/>
            <a:chOff x="205309" y="1633450"/>
            <a:chExt cx="1584233" cy="4109200"/>
          </a:xfrm>
        </p:grpSpPr>
        <p:sp>
          <p:nvSpPr>
            <p:cNvPr id="23" name="Oval 22"/>
            <p:cNvSpPr/>
            <p:nvPr/>
          </p:nvSpPr>
          <p:spPr>
            <a:xfrm>
              <a:off x="492527" y="1724105"/>
              <a:ext cx="249841" cy="254923"/>
            </a:xfrm>
            <a:prstGeom prst="ellipse">
              <a:avLst/>
            </a:prstGeom>
            <a:noFill/>
            <a:ln w="190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296784" y="2650838"/>
              <a:ext cx="249841" cy="254923"/>
            </a:xfrm>
            <a:prstGeom prst="ellipse">
              <a:avLst/>
            </a:prstGeom>
            <a:noFill/>
            <a:ln w="190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p:cNvCxnSpPr>
              <a:stCxn id="23" idx="4"/>
              <a:endCxn id="26" idx="0"/>
            </p:cNvCxnSpPr>
            <p:nvPr/>
          </p:nvCxnSpPr>
          <p:spPr>
            <a:xfrm flipH="1">
              <a:off x="421705" y="1979028"/>
              <a:ext cx="195743" cy="671810"/>
            </a:xfrm>
            <a:prstGeom prst="straightConnector1">
              <a:avLst/>
            </a:prstGeom>
            <a:ln w="19050" cmpd="sng">
              <a:solidFill>
                <a:schemeClr val="tx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367607" y="3508479"/>
              <a:ext cx="249841" cy="254923"/>
            </a:xfrm>
            <a:prstGeom prst="ellipse">
              <a:avLst/>
            </a:prstGeom>
            <a:noFill/>
            <a:ln w="190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6" idx="4"/>
              <a:endCxn id="29" idx="0"/>
            </p:cNvCxnSpPr>
            <p:nvPr/>
          </p:nvCxnSpPr>
          <p:spPr>
            <a:xfrm>
              <a:off x="421705" y="2905761"/>
              <a:ext cx="70823" cy="602718"/>
            </a:xfrm>
            <a:prstGeom prst="straightConnector1">
              <a:avLst/>
            </a:prstGeom>
            <a:ln w="19050" cmpd="sng">
              <a:solidFill>
                <a:schemeClr val="tx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23603" y="1633450"/>
              <a:ext cx="970542" cy="369332"/>
            </a:xfrm>
            <a:prstGeom prst="rect">
              <a:avLst/>
            </a:prstGeom>
            <a:noFill/>
          </p:spPr>
          <p:txBody>
            <a:bodyPr wrap="square" rtlCol="0">
              <a:spAutoFit/>
            </a:bodyPr>
            <a:lstStyle/>
            <a:p>
              <a:r>
                <a:rPr lang="en-US" dirty="0"/>
                <a:t>1960s</a:t>
              </a:r>
            </a:p>
          </p:txBody>
        </p:sp>
        <p:sp>
          <p:nvSpPr>
            <p:cNvPr id="32" name="TextBox 31"/>
            <p:cNvSpPr txBox="1"/>
            <p:nvPr/>
          </p:nvSpPr>
          <p:spPr>
            <a:xfrm>
              <a:off x="524523" y="2555369"/>
              <a:ext cx="970542" cy="369332"/>
            </a:xfrm>
            <a:prstGeom prst="rect">
              <a:avLst/>
            </a:prstGeom>
            <a:noFill/>
          </p:spPr>
          <p:txBody>
            <a:bodyPr wrap="square" rtlCol="0">
              <a:spAutoFit/>
            </a:bodyPr>
            <a:lstStyle/>
            <a:p>
              <a:r>
                <a:rPr lang="en-US" dirty="0"/>
                <a:t>1980s</a:t>
              </a:r>
            </a:p>
          </p:txBody>
        </p:sp>
        <p:sp>
          <p:nvSpPr>
            <p:cNvPr id="34" name="Oval 33"/>
            <p:cNvSpPr/>
            <p:nvPr/>
          </p:nvSpPr>
          <p:spPr>
            <a:xfrm>
              <a:off x="205309" y="4535252"/>
              <a:ext cx="249841" cy="254923"/>
            </a:xfrm>
            <a:prstGeom prst="ellipse">
              <a:avLst/>
            </a:prstGeom>
            <a:noFill/>
            <a:ln w="190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29" idx="4"/>
              <a:endCxn id="34" idx="0"/>
            </p:cNvCxnSpPr>
            <p:nvPr/>
          </p:nvCxnSpPr>
          <p:spPr>
            <a:xfrm flipH="1">
              <a:off x="330230" y="3763402"/>
              <a:ext cx="162298" cy="771850"/>
            </a:xfrm>
            <a:prstGeom prst="straightConnector1">
              <a:avLst/>
            </a:prstGeom>
            <a:ln w="19050" cmpd="sng">
              <a:solidFill>
                <a:schemeClr val="tx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67274" y="3394478"/>
              <a:ext cx="970542" cy="369332"/>
            </a:xfrm>
            <a:prstGeom prst="rect">
              <a:avLst/>
            </a:prstGeom>
            <a:noFill/>
          </p:spPr>
          <p:txBody>
            <a:bodyPr wrap="square" rtlCol="0">
              <a:spAutoFit/>
            </a:bodyPr>
            <a:lstStyle/>
            <a:p>
              <a:r>
                <a:rPr lang="en-US" dirty="0"/>
                <a:t>1990s</a:t>
              </a:r>
            </a:p>
          </p:txBody>
        </p:sp>
        <p:sp>
          <p:nvSpPr>
            <p:cNvPr id="40" name="TextBox 39"/>
            <p:cNvSpPr txBox="1"/>
            <p:nvPr/>
          </p:nvSpPr>
          <p:spPr>
            <a:xfrm>
              <a:off x="411380" y="4434413"/>
              <a:ext cx="1378162" cy="369332"/>
            </a:xfrm>
            <a:prstGeom prst="rect">
              <a:avLst/>
            </a:prstGeom>
            <a:noFill/>
          </p:spPr>
          <p:txBody>
            <a:bodyPr wrap="square" rtlCol="0">
              <a:spAutoFit/>
            </a:bodyPr>
            <a:lstStyle/>
            <a:p>
              <a:r>
                <a:rPr lang="en-US" dirty="0"/>
                <a:t>2006</a:t>
              </a:r>
            </a:p>
          </p:txBody>
        </p:sp>
        <p:sp>
          <p:nvSpPr>
            <p:cNvPr id="42" name="Oval 41"/>
            <p:cNvSpPr/>
            <p:nvPr/>
          </p:nvSpPr>
          <p:spPr>
            <a:xfrm>
              <a:off x="381267" y="5474157"/>
              <a:ext cx="249841" cy="254923"/>
            </a:xfrm>
            <a:prstGeom prst="ellipse">
              <a:avLst/>
            </a:prstGeom>
            <a:noFill/>
            <a:ln w="190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Arrow Connector 42"/>
            <p:cNvCxnSpPr>
              <a:stCxn id="34" idx="4"/>
              <a:endCxn id="42" idx="0"/>
            </p:cNvCxnSpPr>
            <p:nvPr/>
          </p:nvCxnSpPr>
          <p:spPr>
            <a:xfrm>
              <a:off x="330230" y="4790175"/>
              <a:ext cx="175958" cy="683982"/>
            </a:xfrm>
            <a:prstGeom prst="straightConnector1">
              <a:avLst/>
            </a:prstGeom>
            <a:ln w="19050" cmpd="sng">
              <a:solidFill>
                <a:schemeClr val="tx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37078" y="5373318"/>
              <a:ext cx="777434" cy="369332"/>
            </a:xfrm>
            <a:prstGeom prst="rect">
              <a:avLst/>
            </a:prstGeom>
            <a:noFill/>
          </p:spPr>
          <p:txBody>
            <a:bodyPr wrap="square" rtlCol="0">
              <a:spAutoFit/>
            </a:bodyPr>
            <a:lstStyle/>
            <a:p>
              <a:r>
                <a:rPr lang="en-US" dirty="0"/>
                <a:t>2016</a:t>
              </a:r>
            </a:p>
          </p:txBody>
        </p:sp>
      </p:grpSp>
      <p:sp>
        <p:nvSpPr>
          <p:cNvPr id="45" name="Content Placeholder 2"/>
          <p:cNvSpPr txBox="1">
            <a:spLocks/>
          </p:cNvSpPr>
          <p:nvPr/>
        </p:nvSpPr>
        <p:spPr>
          <a:xfrm>
            <a:off x="3449248" y="4049097"/>
            <a:ext cx="6913952" cy="2411367"/>
          </a:xfrm>
          <a:prstGeom prst="rect">
            <a:avLst/>
          </a:prstGeom>
          <a:solidFill>
            <a:srgbClr val="558ED5"/>
          </a:solidFill>
          <a:effectLst>
            <a:outerShdw blurRad="50800" dist="38100" dir="2700000" algn="tl" rotWithShape="0">
              <a:prstClr val="black">
                <a:alpha val="40000"/>
              </a:prstClr>
            </a:outerShdw>
          </a:effectLst>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This wasn’t always the case!</a:t>
            </a:r>
          </a:p>
          <a:p>
            <a:pPr marL="0" lvl="1" indent="0">
              <a:buNone/>
            </a:pPr>
            <a:r>
              <a:rPr lang="en-US" dirty="0"/>
              <a:t>Since 1980s:  Form of models hasn’t changed much, </a:t>
            </a:r>
            <a:br>
              <a:rPr lang="en-US" dirty="0"/>
            </a:br>
            <a:r>
              <a:rPr lang="en-US" dirty="0"/>
              <a:t>but lots of new tricks…</a:t>
            </a:r>
          </a:p>
          <a:p>
            <a:pPr lvl="1"/>
            <a:r>
              <a:rPr lang="en-US" dirty="0"/>
              <a:t>More hidden units</a:t>
            </a:r>
          </a:p>
          <a:p>
            <a:pPr lvl="1"/>
            <a:r>
              <a:rPr lang="en-US" dirty="0"/>
              <a:t>Better (online) optimization</a:t>
            </a:r>
          </a:p>
          <a:p>
            <a:pPr lvl="1"/>
            <a:r>
              <a:rPr lang="en-US" dirty="0"/>
              <a:t>New nonlinear functions (</a:t>
            </a:r>
            <a:r>
              <a:rPr lang="en-US" dirty="0" err="1"/>
              <a:t>ReLUs</a:t>
            </a:r>
            <a:r>
              <a:rPr lang="en-US" dirty="0"/>
              <a:t>)</a:t>
            </a:r>
          </a:p>
          <a:p>
            <a:pPr lvl="1"/>
            <a:r>
              <a:rPr lang="en-US" dirty="0"/>
              <a:t>Faster computers (CPUs and GPUs)</a:t>
            </a:r>
          </a:p>
        </p:txBody>
      </p:sp>
      <p:sp>
        <p:nvSpPr>
          <p:cNvPr id="22" name="Footer Placeholder 17">
            <a:extLst>
              <a:ext uri="{FF2B5EF4-FFF2-40B4-BE49-F238E27FC236}">
                <a16:creationId xmlns:a16="http://schemas.microsoft.com/office/drawing/2014/main" id="{DD821123-C531-4D3A-BD73-D24B3DB76A68}"/>
              </a:ext>
            </a:extLst>
          </p:cNvPr>
          <p:cNvSpPr>
            <a:spLocks noGrp="1"/>
          </p:cNvSpPr>
          <p:nvPr>
            <p:ph type="ftr" sz="quarter" idx="11"/>
          </p:nvPr>
        </p:nvSpPr>
        <p:spPr>
          <a:xfrm>
            <a:off x="4038600" y="6483241"/>
            <a:ext cx="4114800" cy="365125"/>
          </a:xfrm>
        </p:spPr>
        <p:txBody>
          <a:bodyPr/>
          <a:lstStyle/>
          <a:p>
            <a:r>
              <a:rPr lang="en-US" altLang="zh-CN" dirty="0"/>
              <a:t>Slide from: </a:t>
            </a:r>
            <a:r>
              <a:rPr lang="en-US" dirty="0">
                <a:solidFill>
                  <a:srgbClr val="000000"/>
                </a:solidFill>
              </a:rPr>
              <a:t>Matt Gormley, CMU</a:t>
            </a:r>
          </a:p>
          <a:p>
            <a:endParaRPr lang="en-US" altLang="en-US" dirty="0"/>
          </a:p>
        </p:txBody>
      </p:sp>
    </p:spTree>
    <p:extLst>
      <p:ext uri="{BB962C8B-B14F-4D97-AF65-F5344CB8AC3E}">
        <p14:creationId xmlns:p14="http://schemas.microsoft.com/office/powerpoint/2010/main" val="32401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1599</Words>
  <Application>Microsoft Office PowerPoint</Application>
  <PresentationFormat>Widescreen</PresentationFormat>
  <Paragraphs>320</Paragraphs>
  <Slides>36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6" baseType="lpstr">
      <vt:lpstr>Arial</vt:lpstr>
      <vt:lpstr>Calibri</vt:lpstr>
      <vt:lpstr>Calibri Light</vt:lpstr>
      <vt:lpstr>Times New Roman</vt:lpstr>
      <vt:lpstr>Verdana</vt:lpstr>
      <vt:lpstr>Wingdings</vt:lpstr>
      <vt:lpstr>Office Theme</vt:lpstr>
      <vt:lpstr>Picture</vt:lpstr>
      <vt:lpstr>Equation</vt:lpstr>
      <vt:lpstr>Worksheet</vt:lpstr>
      <vt:lpstr>Application of Neural Networks</vt:lpstr>
      <vt:lpstr>Overview</vt:lpstr>
      <vt:lpstr>Introduction</vt:lpstr>
      <vt:lpstr>How the Human Brain learns</vt:lpstr>
      <vt:lpstr>A Neuron Model</vt:lpstr>
      <vt:lpstr>A Simple Neuron</vt:lpstr>
      <vt:lpstr>A Simple Neuron (Cont.)</vt:lpstr>
      <vt:lpstr>Why is everyone talking  about Deep Learning?</vt:lpstr>
      <vt:lpstr>Why is everyone talking  about Deep Learning?</vt:lpstr>
      <vt:lpstr>Perceptron and Neural Nets</vt:lpstr>
      <vt:lpstr>Connectionist Models</vt:lpstr>
      <vt:lpstr>Application principles</vt:lpstr>
      <vt:lpstr>Application principles</vt:lpstr>
      <vt:lpstr>Application principles</vt:lpstr>
      <vt:lpstr>Application principles</vt:lpstr>
      <vt:lpstr>Application principles</vt:lpstr>
      <vt:lpstr>Problem</vt:lpstr>
      <vt:lpstr>Problem</vt:lpstr>
      <vt:lpstr>Problem</vt:lpstr>
      <vt:lpstr>Problem</vt:lpstr>
      <vt:lpstr>Problem</vt:lpstr>
      <vt:lpstr>Problem</vt:lpstr>
      <vt:lpstr>Problem</vt:lpstr>
      <vt:lpstr>Neural network solution</vt:lpstr>
      <vt:lpstr>Neural network solution</vt:lpstr>
      <vt:lpstr>Neural network solution</vt:lpstr>
      <vt:lpstr>Neural network solution</vt:lpstr>
      <vt:lpstr>Neural network solution</vt:lpstr>
      <vt:lpstr>Neural network solution</vt:lpstr>
      <vt:lpstr>Neural network solution</vt:lpstr>
      <vt:lpstr>Neural network solution</vt:lpstr>
      <vt:lpstr>Neural network solution</vt:lpstr>
      <vt:lpstr>Summary</vt:lpstr>
      <vt:lpstr>Navy Projects</vt:lpstr>
      <vt:lpstr>Course Outlines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gahangir.hossain@outlook.com</cp:lastModifiedBy>
  <cp:revision>9</cp:revision>
  <dcterms:created xsi:type="dcterms:W3CDTF">2019-06-27T13:06:50Z</dcterms:created>
  <dcterms:modified xsi:type="dcterms:W3CDTF">2019-06-30T16:54:32Z</dcterms:modified>
</cp:coreProperties>
</file>