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81" r:id="rId3"/>
    <p:sldId id="682" r:id="rId4"/>
    <p:sldId id="683" r:id="rId5"/>
    <p:sldId id="684" r:id="rId6"/>
    <p:sldId id="685" r:id="rId7"/>
    <p:sldId id="686" r:id="rId8"/>
    <p:sldId id="687" r:id="rId9"/>
    <p:sldId id="688" r:id="rId10"/>
    <p:sldId id="689" r:id="rId11"/>
    <p:sldId id="7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6749-5889-4D29-9257-EDA1D098C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4268-A745-4824-A46D-5E5270F50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00558-9B8A-4736-999F-00E903BB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98A9-503E-4977-8F1E-667FE291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9371-1534-4231-B513-44612F9B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BF3B-BF6D-4DE8-994A-6978174B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A74-5518-4793-A8FF-08AB5973E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B8A4-F265-4921-A856-C14A2888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35D4-FBAC-4197-82CD-A1D07045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C908-55CA-4EE9-AE01-0955B383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8D77F-CA52-4021-BD9A-EF6DC966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716B3-DDF9-4F14-B8AE-FC684BDC9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A183-3316-41EE-990B-862E9C8D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0969D-2B8C-45EE-A101-628EF071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D856-197B-4905-9130-9DDD9700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yDefaul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CAECC1-E906-406D-8BD1-EE047D5C3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713" cy="819150"/>
          </a:xfrm>
        </p:spPr>
        <p:txBody>
          <a:bodyPr/>
          <a:lstStyle>
            <a:lvl1pPr marL="0" indent="0" algn="l" rtl="0">
              <a:buNone/>
              <a:defRPr lang="ar-EG" sz="3200" b="1" kern="1200" cap="none" dirty="0">
                <a:ln w="3175" cmpd="sng">
                  <a:noFill/>
                </a:ln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3pPr algn="l" rtl="0"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347079-D406-458B-8DE1-A1F342BC66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4974" y="1317625"/>
            <a:ext cx="11288939" cy="5202238"/>
          </a:xfrm>
        </p:spPr>
        <p:txBody>
          <a:bodyPr anchor="t"/>
          <a:lstStyle>
            <a:lvl1pPr algn="l" rtl="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>
              <a:defRPr lang="ar-EG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5354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86EF-F6AC-44D8-AD01-A5B7448D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40154"/>
            <a:ext cx="11244942" cy="817789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EFE598-A1D4-41BE-9C2E-C504FB3F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153886"/>
            <a:ext cx="11244942" cy="5529943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F434-4443-4A85-9A75-ABFB944E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7264-FD15-499D-9E12-D1D1F8A2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23D4-8674-4238-A69F-1A441259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18CA-DAB0-4D6F-8AAC-9BAF4B28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E59B-EB77-4EB3-A72C-5B2C9A4E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3899-F385-426C-B2A2-42F73B18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7CF13-6DB4-4591-A537-0AE36053A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65C1-42D3-46BC-A770-E6013233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2668-169E-4BB8-AF46-F8BEBA66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4554-0537-409C-9778-656FD93B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3304-731B-45EF-9212-EF970F61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E0BF-9643-48AB-9284-F19455763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6617-E50E-4541-8B4A-1CB9FD9C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6060-B47E-43F4-900E-147242EE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2794-35B1-406D-8777-EF14FF39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6FACB-E3F3-494E-A885-88596FE8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50AA-C279-4D7F-BDF2-7AF3551A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900DE-EE4B-49A4-9F9B-700B37F2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7EE74-BF4A-4423-B212-3848FE57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B3A12-FE03-494A-81E2-EFD0E1126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FD197-7F54-41BB-926A-AF1E58A8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35DD7-DB9C-4E47-85CF-B982213A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07D8-0AD1-480F-A5B9-62B449B2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DC3B-9B83-443A-9FA8-C0118447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6488-CD97-42B9-91F6-E1D89CFF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E8046-4AB2-4E97-9F98-E4EBC54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3329C-F34A-442E-8054-0C65DDC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131EC-D7CD-4244-9BF5-86DB24CB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26DC6-7F34-43B7-A09A-F93B3C28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D075A-B838-4959-85C7-E390FB68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4671F-40BC-4362-97C7-8C7D3E3A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07B-911F-4738-AB8E-B29EB535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7F77-07D3-487C-91C6-314B9EC5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9DA92-BBC8-4385-A31F-6491946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17F8-ACF3-4E04-9A37-64B408F2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6F0B-0108-4E1F-894D-93D1FB34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BBC3-F194-4ED8-A5B9-AF9AC6B3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963D-167E-4D41-B18C-DA9267F8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513B-05F3-435A-965D-27CFA11C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D8A47-02DA-45B0-8D26-68895B2A9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FAFD7-5372-405E-8C8F-ADFB6F67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13B5-6742-4361-96B2-92E1D613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E8026-7BF2-45ED-A3BC-BEB2CD69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7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BFCC8-5FB9-479C-96D1-44777430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6A1D4-E186-40B9-92BF-2068D936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8075-B25B-4B9C-ABF7-A4A2E7512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8B1D-9567-4EA0-8947-B6407A89972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6066-D27C-42C3-9C1C-244E67F3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8CB1-8920-44BD-9147-A4F935988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7545-61DE-4497-A81E-ED6D34E4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6C4A-3632-4A85-88E0-F053BB8CC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with Activation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A15B2-F802-4931-9191-369709A92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Gahangir</a:t>
            </a:r>
            <a:r>
              <a:rPr lang="en-US" dirty="0"/>
              <a:t> Hossain</a:t>
            </a:r>
          </a:p>
          <a:p>
            <a:r>
              <a:rPr lang="en-US"/>
              <a:t>Texas A&amp;M University-Kingsville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175C8-FF9C-4397-8789-B781F0303682}"/>
              </a:ext>
            </a:extLst>
          </p:cNvPr>
          <p:cNvSpPr/>
          <p:nvPr/>
        </p:nvSpPr>
        <p:spPr>
          <a:xfrm>
            <a:off x="4320209" y="5349875"/>
            <a:ext cx="4126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Slides from: </a:t>
            </a:r>
            <a:r>
              <a:rPr lang="en-US" dirty="0" err="1"/>
              <a:t>Rafie</a:t>
            </a:r>
            <a:r>
              <a:rPr lang="en-US" dirty="0"/>
              <a:t> </a:t>
            </a:r>
            <a:r>
              <a:rPr lang="en-US" dirty="0" err="1"/>
              <a:t>Tarabay</a:t>
            </a:r>
            <a:r>
              <a:rPr lang="en-US" dirty="0"/>
              <a:t>, IBM</a:t>
            </a:r>
          </a:p>
        </p:txBody>
      </p:sp>
    </p:spTree>
    <p:extLst>
      <p:ext uri="{BB962C8B-B14F-4D97-AF65-F5344CB8AC3E}">
        <p14:creationId xmlns:p14="http://schemas.microsoft.com/office/powerpoint/2010/main" val="424261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2"/>
    </mc:Choice>
    <mc:Fallback xmlns="">
      <p:transition spd="slow" advTm="72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79478A-98E5-41B8-9807-3EFF7E1F9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488" cy="8191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Binary classification using </a:t>
            </a:r>
            <a:r>
              <a:rPr lang="nl-NL" dirty="0">
                <a:solidFill>
                  <a:schemeClr val="tx1"/>
                </a:solidFill>
              </a:rPr>
              <a:t>Neural Network in Keras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F3537CA7-5C6C-4C57-B940-A73223CAA18D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434975" y="1317625"/>
            <a:ext cx="11288713" cy="5202238"/>
          </a:xfrm>
        </p:spPr>
        <p:txBody>
          <a:bodyPr>
            <a:normAutofit/>
          </a:bodyPr>
          <a:lstStyle/>
          <a:p>
            <a:pPr marL="0" indent="0">
              <a:buFont typeface="Wingdings 3" panose="05040102010807070707" pitchFamily="18" charset="2"/>
              <a:buNone/>
            </a:pPr>
            <a:r>
              <a:rPr altLang="ar-EG" sz="2800" b="1" dirty="0"/>
              <a:t>Diabetes Data Set</a:t>
            </a:r>
            <a:r>
              <a:rPr altLang="ar-EG" sz="2800" dirty="0"/>
              <a:t> </a:t>
            </a:r>
            <a:endParaRPr altLang="ar-EG" sz="1600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Detect Diabetes Disease based on analysis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Dataset Attributes: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1. Number of times pregnant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2. Plasma 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3. Diastolic blood pressure (mm Hg)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4. Triceps skin fold thickness (mm)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5. 2-Hour serum insulin (mu U/ml)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6. Body mass index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7. Diabetes pedigree function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8. Age (years)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altLang="ar-EG" sz="1600" dirty="0"/>
              <a:t>9. Class variable (0 or 1) </a:t>
            </a:r>
          </a:p>
        </p:txBody>
      </p:sp>
      <p:pic>
        <p:nvPicPr>
          <p:cNvPr id="134148" name="Picture 3">
            <a:extLst>
              <a:ext uri="{FF2B5EF4-FFF2-40B4-BE49-F238E27FC236}">
                <a16:creationId xmlns:a16="http://schemas.microsoft.com/office/drawing/2014/main" id="{8204C059-EEB8-4577-B853-50A10722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1317625"/>
            <a:ext cx="8202613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75D91-CF3E-4B1E-A853-320FC45E3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488" cy="8191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Save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15C4-7463-4F4B-BCCD-69845C4ED4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4975" y="1317625"/>
            <a:ext cx="11288713" cy="5202238"/>
          </a:xfrm>
        </p:spPr>
        <p:txBody>
          <a:bodyPr/>
          <a:lstStyle/>
          <a:p>
            <a:pPr>
              <a:defRPr/>
            </a:pPr>
            <a:r>
              <a:rPr dirty="0"/>
              <a:t>After train our model, </a:t>
            </a:r>
            <a:r>
              <a:rPr dirty="0" err="1"/>
              <a:t>ie</a:t>
            </a:r>
            <a:r>
              <a:rPr dirty="0"/>
              <a:t>,  </a:t>
            </a: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), </a:t>
            </a:r>
            <a:r>
              <a:rPr dirty="0"/>
              <a:t>we</a:t>
            </a:r>
            <a:r>
              <a:rPr lang="fr-FR" dirty="0"/>
              <a:t> can </a:t>
            </a:r>
            <a:r>
              <a:rPr dirty="0"/>
              <a:t>save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dirty="0" err="1"/>
              <a:t>traning</a:t>
            </a:r>
            <a:r>
              <a:rPr lang="fr-FR" dirty="0"/>
              <a:t> to use </a:t>
            </a:r>
            <a:r>
              <a:rPr lang="fr-FR" dirty="0" err="1"/>
              <a:t>later</a:t>
            </a:r>
            <a:r>
              <a:rPr lang="fr-FR" dirty="0"/>
              <a:t>.</a:t>
            </a:r>
          </a:p>
          <a:p>
            <a:pPr>
              <a:defRPr/>
            </a:pPr>
            <a:r>
              <a:rPr lang="fr-FR" dirty="0"/>
              <a:t>This </a:t>
            </a:r>
            <a:r>
              <a:rPr lang="fr-FR" dirty="0" err="1"/>
              <a:t>task</a:t>
            </a:r>
            <a:r>
              <a:rPr lang="fr-FR" dirty="0"/>
              <a:t> can </a:t>
            </a:r>
            <a:r>
              <a:rPr dirty="0"/>
              <a:t>done</a:t>
            </a:r>
            <a:r>
              <a:rPr lang="fr-FR" dirty="0"/>
              <a:t> by </a:t>
            </a:r>
            <a:r>
              <a:rPr b="1" dirty="0"/>
              <a:t>Pickle</a:t>
            </a:r>
            <a:r>
              <a:rPr dirty="0"/>
              <a:t> package(Python Object Serialization Library), using dump and load methods. Pickle can save any object not just the prediction model.</a:t>
            </a:r>
          </a:p>
          <a:p>
            <a:pPr>
              <a:defRPr/>
            </a:pPr>
            <a:endParaRPr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600" dirty="0"/>
              <a:t>import pickle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600" dirty="0"/>
              <a:t>…………….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600" dirty="0" err="1"/>
              <a:t>model.fit</a:t>
            </a:r>
            <a:r>
              <a:rPr sz="1600" dirty="0"/>
              <a:t>(</a:t>
            </a:r>
            <a:r>
              <a:rPr sz="1600" dirty="0" err="1"/>
              <a:t>X_train</a:t>
            </a:r>
            <a:r>
              <a:rPr sz="1600" dirty="0"/>
              <a:t>, </a:t>
            </a:r>
            <a:r>
              <a:rPr sz="1600" dirty="0" err="1"/>
              <a:t>Y_train</a:t>
            </a:r>
            <a:r>
              <a:rPr sz="1600" dirty="0"/>
              <a:t>)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600" dirty="0"/>
              <a:t># save the model to disk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600" b="1" dirty="0" err="1"/>
              <a:t>pickle.dump</a:t>
            </a:r>
            <a:r>
              <a:rPr sz="1600" b="1" dirty="0"/>
              <a:t>(model, open("c:/data.dump", '</a:t>
            </a:r>
            <a:r>
              <a:rPr sz="1600" b="1" dirty="0" err="1"/>
              <a:t>wb</a:t>
            </a:r>
            <a:r>
              <a:rPr sz="1600" b="1" dirty="0"/>
              <a:t>’))       #</a:t>
            </a:r>
            <a:r>
              <a:rPr sz="1600" b="1" dirty="0" err="1"/>
              <a:t>wb</a:t>
            </a:r>
            <a:r>
              <a:rPr sz="1600" b="1" dirty="0"/>
              <a:t>= write bytes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600" dirty="0"/>
              <a:t> 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600" dirty="0"/>
              <a:t># some time later... load the model from disk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600" b="1" dirty="0"/>
              <a:t>model = </a:t>
            </a:r>
            <a:r>
              <a:rPr sz="1600" b="1" dirty="0" err="1"/>
              <a:t>pickle.load</a:t>
            </a:r>
            <a:r>
              <a:rPr sz="1600" b="1" dirty="0"/>
              <a:t>(open("c:/data.dump", '</a:t>
            </a:r>
            <a:r>
              <a:rPr sz="1600" b="1" dirty="0" err="1"/>
              <a:t>rb</a:t>
            </a:r>
            <a:r>
              <a:rPr sz="1600" b="1" dirty="0"/>
              <a:t>’))         #</a:t>
            </a:r>
            <a:r>
              <a:rPr sz="1600" b="1" dirty="0" err="1"/>
              <a:t>rb</a:t>
            </a:r>
            <a:r>
              <a:rPr sz="1600" b="1" dirty="0"/>
              <a:t>= read bytes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sz="1600" b="1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93A4D-9B29-4F40-B8F1-A612661E1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488" cy="819150"/>
          </a:xfrm>
        </p:spPr>
        <p:txBody>
          <a:bodyPr/>
          <a:lstStyle/>
          <a:p>
            <a:pPr>
              <a:defRPr/>
            </a:pPr>
            <a:r>
              <a:rPr lang="nl-NL" dirty="0">
                <a:solidFill>
                  <a:schemeClr val="tx1"/>
                </a:solidFill>
              </a:rPr>
              <a:t>How to use Neural Network Models in 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E627-EF8C-48FA-8304-C56DCA0D003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4975" y="1317625"/>
            <a:ext cx="11288713" cy="5202238"/>
          </a:xfrm>
        </p:spPr>
        <p:txBody>
          <a:bodyPr>
            <a:normAutofit/>
          </a:bodyPr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2800" dirty="0"/>
              <a:t>Five steps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sz="2800" dirty="0"/>
              <a:t>Define Network.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sz="2800" dirty="0"/>
              <a:t>Compile Network.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sz="2800" dirty="0"/>
              <a:t>Fit Network.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sz="2800" dirty="0"/>
              <a:t>Evaluate Network.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sz="2800" dirty="0"/>
              <a:t>Make Predictions.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2FB31-DF70-4B25-81A7-9C2BE2D16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488" cy="819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/>
                </a:solidFill>
              </a:rPr>
              <a:t>Step 1. Define Network</a:t>
            </a:r>
          </a:p>
        </p:txBody>
      </p:sp>
      <p:sp>
        <p:nvSpPr>
          <p:cNvPr id="126979" name="Content Placeholder 2">
            <a:extLst>
              <a:ext uri="{FF2B5EF4-FFF2-40B4-BE49-F238E27FC236}">
                <a16:creationId xmlns:a16="http://schemas.microsoft.com/office/drawing/2014/main" id="{6C9385D0-6BB6-4357-A379-F8BD2B82E810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457200" y="1317625"/>
            <a:ext cx="11288713" cy="5237163"/>
          </a:xfrm>
        </p:spPr>
        <p:txBody>
          <a:bodyPr/>
          <a:lstStyle/>
          <a:p>
            <a:r>
              <a:rPr altLang="ar-EG" dirty="0"/>
              <a:t>Neural networks are defined in </a:t>
            </a:r>
            <a:r>
              <a:rPr altLang="ar-EG" dirty="0" err="1"/>
              <a:t>Keras</a:t>
            </a:r>
            <a:r>
              <a:rPr altLang="ar-EG" dirty="0"/>
              <a:t> as a sequence of layers. </a:t>
            </a:r>
          </a:p>
          <a:p>
            <a:r>
              <a:rPr altLang="ar-EG" dirty="0"/>
              <a:t>The first layer in the network must define the number of inputs to expect. for a Multilayer Perceptron model this is specified by the </a:t>
            </a:r>
            <a:r>
              <a:rPr altLang="ar-EG" b="1" dirty="0" err="1"/>
              <a:t>input_dim</a:t>
            </a:r>
            <a:r>
              <a:rPr altLang="ar-EG" b="1" dirty="0"/>
              <a:t> </a:t>
            </a:r>
            <a:r>
              <a:rPr altLang="ar-EG" dirty="0"/>
              <a:t>attribute.</a:t>
            </a:r>
          </a:p>
          <a:p>
            <a:r>
              <a:rPr altLang="ar-EG" dirty="0"/>
              <a:t>Example of small Multilayer Perceptron model (2 inputs, 5 hidden layers, 1 output)</a:t>
            </a:r>
          </a:p>
          <a:p>
            <a:endParaRPr altLang="ar-EG" dirty="0"/>
          </a:p>
          <a:p>
            <a:endParaRPr altLang="ar-EG" sz="2800" dirty="0"/>
          </a:p>
          <a:p>
            <a:r>
              <a:rPr altLang="ar-EG" dirty="0"/>
              <a:t>Re-write after add activation function</a:t>
            </a:r>
            <a:br>
              <a:rPr altLang="ar-EG" dirty="0"/>
            </a:br>
            <a:endParaRPr altLang="ar-EG" dirty="0"/>
          </a:p>
          <a:p>
            <a:endParaRPr altLang="ar-EG" dirty="0"/>
          </a:p>
          <a:p>
            <a:endParaRPr altLang="ar-E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0E1F23-32E9-418D-9E60-3072DF1E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01081"/>
              </p:ext>
            </p:extLst>
          </p:nvPr>
        </p:nvGraphicFramePr>
        <p:xfrm>
          <a:off x="3062288" y="2859366"/>
          <a:ext cx="6034087" cy="914400"/>
        </p:xfrm>
        <a:graphic>
          <a:graphicData uri="http://schemas.openxmlformats.org/drawingml/2006/table">
            <a:tbl>
              <a:tblPr/>
              <a:tblGrid>
                <a:gridCol w="299178">
                  <a:extLst>
                    <a:ext uri="{9D8B030D-6E8A-4147-A177-3AD203B41FA5}">
                      <a16:colId xmlns:a16="http://schemas.microsoft.com/office/drawing/2014/main" val="2560357210"/>
                    </a:ext>
                  </a:extLst>
                </a:gridCol>
                <a:gridCol w="5734909">
                  <a:extLst>
                    <a:ext uri="{9D8B030D-6E8A-4147-A177-3AD203B41FA5}">
                      <a16:colId xmlns:a16="http://schemas.microsoft.com/office/drawing/2014/main" val="73538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endParaRPr lang="ar-EG" dirty="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</a:txBody>
                  <a:tcPr marL="91454" marR="914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Sequential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Dense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input_dim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Dense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1454" marR="914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730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D7FFC0-848C-4E93-991F-6746B7186775}"/>
              </a:ext>
            </a:extLst>
          </p:cNvPr>
          <p:cNvSpPr/>
          <p:nvPr/>
        </p:nvSpPr>
        <p:spPr>
          <a:xfrm>
            <a:off x="3043238" y="4429125"/>
            <a:ext cx="6096000" cy="9223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model = Sequential()</a:t>
            </a:r>
          </a:p>
          <a:p>
            <a:pPr>
              <a:defRPr/>
            </a:pPr>
            <a:r>
              <a:rPr lang="en-US" dirty="0" err="1"/>
              <a:t>model.add</a:t>
            </a:r>
            <a:r>
              <a:rPr lang="en-US" dirty="0"/>
              <a:t>(Dense(5, </a:t>
            </a:r>
            <a:r>
              <a:rPr lang="en-US" dirty="0" err="1"/>
              <a:t>input_dim</a:t>
            </a:r>
            <a:r>
              <a:rPr lang="en-US" dirty="0"/>
              <a:t>=2, activation='relu'))</a:t>
            </a:r>
          </a:p>
          <a:p>
            <a:pPr>
              <a:defRPr/>
            </a:pPr>
            <a:r>
              <a:rPr lang="en-US" dirty="0" err="1"/>
              <a:t>model.add</a:t>
            </a:r>
            <a:r>
              <a:rPr lang="en-US" dirty="0"/>
              <a:t>(Dense(1, activation='sigmoid'))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5A9ECD-D369-4E5F-8F3C-58D689080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488" cy="819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/>
                </a:solidFill>
              </a:rPr>
              <a:t>Available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88C1-24B3-46D9-9394-175AF3938FB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4975" y="1123950"/>
            <a:ext cx="11288713" cy="5395913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400"/>
              <a:t>Optional, it is like a filter, used to solve some common predictive modeling problem, to get significant boost in performance.</a:t>
            </a:r>
          </a:p>
          <a:p>
            <a:pPr>
              <a:defRPr/>
            </a:pPr>
            <a:r>
              <a:rPr sz="1400"/>
              <a:t>Sigmoid: used for Binary Classification (2 class) one neuron the output layer. What ever the input it will map to zero or one.</a:t>
            </a:r>
          </a:p>
          <a:p>
            <a:pPr>
              <a:defRPr/>
            </a:pPr>
            <a:r>
              <a:rPr sz="1400" err="1"/>
              <a:t>Softmax</a:t>
            </a:r>
            <a:r>
              <a:rPr sz="1400"/>
              <a:t>: used for Multiclass Classification (&gt;2 class), one output neuron per class value.</a:t>
            </a:r>
          </a:p>
          <a:p>
            <a:pPr>
              <a:defRPr/>
            </a:pPr>
            <a:r>
              <a:rPr sz="1400"/>
              <a:t>Linear: used for Regression, the number of neurons matching the number of outputs.</a:t>
            </a:r>
          </a:p>
          <a:p>
            <a:pPr>
              <a:defRPr/>
            </a:pPr>
            <a:r>
              <a:rPr sz="1400"/>
              <a:t>Tanh: what ever the input it will convert to number between -1 and 1 </a:t>
            </a:r>
          </a:p>
          <a:p>
            <a:pPr>
              <a:defRPr/>
            </a:pPr>
            <a:r>
              <a:rPr sz="1400"/>
              <a:t>Relu: either 0 for a&lt;0 or a for a&gt;0. so, it just remove the negative values and pass the positive as it is.</a:t>
            </a:r>
          </a:p>
          <a:p>
            <a:pPr>
              <a:defRPr/>
            </a:pPr>
            <a:r>
              <a:rPr sz="1400" err="1"/>
              <a:t>LeakyReLU</a:t>
            </a:r>
            <a:r>
              <a:rPr sz="1400"/>
              <a:t>: minimize the value of negative values and pass as it is if positive </a:t>
            </a:r>
          </a:p>
          <a:p>
            <a:pPr>
              <a:defRPr/>
            </a:pPr>
            <a:r>
              <a:rPr sz="1400" err="1"/>
              <a:t>elu</a:t>
            </a:r>
            <a:endParaRPr sz="1400"/>
          </a:p>
          <a:p>
            <a:pPr>
              <a:defRPr/>
            </a:pPr>
            <a:r>
              <a:rPr sz="1400" err="1"/>
              <a:t>selu</a:t>
            </a:r>
            <a:endParaRPr sz="1400"/>
          </a:p>
          <a:p>
            <a:pPr>
              <a:defRPr/>
            </a:pPr>
            <a:r>
              <a:rPr sz="1400" err="1"/>
              <a:t>softplus</a:t>
            </a:r>
            <a:endParaRPr sz="1400"/>
          </a:p>
          <a:p>
            <a:pPr>
              <a:defRPr/>
            </a:pPr>
            <a:r>
              <a:rPr sz="1400" err="1"/>
              <a:t>softsign</a:t>
            </a:r>
            <a:endParaRPr sz="1400"/>
          </a:p>
          <a:p>
            <a:pPr>
              <a:defRPr/>
            </a:pPr>
            <a:r>
              <a:rPr sz="1400" err="1"/>
              <a:t>hard_sigmoid</a:t>
            </a:r>
            <a:endParaRPr sz="1400"/>
          </a:p>
          <a:p>
            <a:pPr>
              <a:defRPr/>
            </a:pPr>
            <a:r>
              <a:rPr sz="1400" err="1"/>
              <a:t>PReLU</a:t>
            </a:r>
            <a:endParaRPr sz="1400"/>
          </a:p>
          <a:p>
            <a:pPr>
              <a:defRPr/>
            </a:pPr>
            <a:r>
              <a:rPr sz="1400"/>
              <a:t>ELU</a:t>
            </a:r>
          </a:p>
          <a:p>
            <a:pPr>
              <a:defRPr/>
            </a:pPr>
            <a:r>
              <a:rPr sz="1400" err="1"/>
              <a:t>ThresholdedReLU</a:t>
            </a:r>
            <a:endParaRPr sz="1400"/>
          </a:p>
        </p:txBody>
      </p:sp>
      <p:pic>
        <p:nvPicPr>
          <p:cNvPr id="128004" name="Picture 3">
            <a:extLst>
              <a:ext uri="{FF2B5EF4-FFF2-40B4-BE49-F238E27FC236}">
                <a16:creationId xmlns:a16="http://schemas.microsoft.com/office/drawing/2014/main" id="{6519EA21-6E83-4177-9985-8EB48EC2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63" y="4933950"/>
            <a:ext cx="269557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5" name="Picture 4">
            <a:extLst>
              <a:ext uri="{FF2B5EF4-FFF2-40B4-BE49-F238E27FC236}">
                <a16:creationId xmlns:a16="http://schemas.microsoft.com/office/drawing/2014/main" id="{846AD738-FDD3-4DC2-A1DF-A667927C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4933950"/>
            <a:ext cx="2471738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6" name="Picture 5">
            <a:extLst>
              <a:ext uri="{FF2B5EF4-FFF2-40B4-BE49-F238E27FC236}">
                <a16:creationId xmlns:a16="http://schemas.microsoft.com/office/drawing/2014/main" id="{E86F8CF9-E24C-4666-A900-D3C3ECE0F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933950"/>
            <a:ext cx="2754312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7" name="Picture 7">
            <a:extLst>
              <a:ext uri="{FF2B5EF4-FFF2-40B4-BE49-F238E27FC236}">
                <a16:creationId xmlns:a16="http://schemas.microsoft.com/office/drawing/2014/main" id="{FCC7045D-E971-4603-AFA2-73AE9A62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963" y="3084513"/>
            <a:ext cx="2705100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0AC952-C718-48F1-90F5-B133D3D94EF4}"/>
              </a:ext>
            </a:extLst>
          </p:cNvPr>
          <p:cNvSpPr/>
          <p:nvPr/>
        </p:nvSpPr>
        <p:spPr>
          <a:xfrm>
            <a:off x="1873250" y="6111875"/>
            <a:ext cx="7810500" cy="4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ctr">
              <a:defRPr/>
            </a:pPr>
            <a:r>
              <a:rPr lang="en-US" b="1" dirty="0" err="1">
                <a:solidFill>
                  <a:schemeClr val="tx1"/>
                </a:solidFill>
              </a:rPr>
              <a:t>model.compile</a:t>
            </a:r>
            <a:r>
              <a:rPr lang="en-US" b="1" dirty="0">
                <a:solidFill>
                  <a:schemeClr val="tx1"/>
                </a:solidFill>
              </a:rPr>
              <a:t>(optimizer='</a:t>
            </a:r>
            <a:r>
              <a:rPr lang="en-US" b="1" dirty="0" err="1">
                <a:solidFill>
                  <a:schemeClr val="tx1"/>
                </a:solidFill>
              </a:rPr>
              <a:t>sgd</a:t>
            </a:r>
            <a:r>
              <a:rPr lang="en-US" b="1" dirty="0">
                <a:solidFill>
                  <a:schemeClr val="tx1"/>
                </a:solidFill>
              </a:rPr>
              <a:t>', loss='</a:t>
            </a:r>
            <a:r>
              <a:rPr lang="en-US" b="1" dirty="0" err="1">
                <a:solidFill>
                  <a:schemeClr val="tx1"/>
                </a:solidFill>
              </a:rPr>
              <a:t>mse</a:t>
            </a:r>
            <a:r>
              <a:rPr lang="en-US" b="1" dirty="0">
                <a:solidFill>
                  <a:schemeClr val="tx1"/>
                </a:solidFill>
              </a:rPr>
              <a:t>', metrics=['accuracy'])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F860C5-D0A8-4746-89A7-4AD763B02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0"/>
            <a:ext cx="11266488" cy="869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/>
                </a:solidFill>
              </a:rPr>
              <a:t>Step 2. Compile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6847-D4A9-40C4-8B72-E017AF3830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4975" y="869950"/>
            <a:ext cx="11374438" cy="5241925"/>
          </a:xfrm>
        </p:spPr>
        <p:txBody>
          <a:bodyPr/>
          <a:lstStyle/>
          <a:p>
            <a:pPr>
              <a:defRPr/>
            </a:pPr>
            <a:r>
              <a:rPr sz="1400" dirty="0"/>
              <a:t>Specifically the optimization algorithm to use to train the network and the loss function used to evaluate the network that is minimized by the optimization algorithm.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sz="1400" b="1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sz="1400" b="1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400" b="1" dirty="0"/>
              <a:t>Optimizers </a:t>
            </a:r>
            <a:r>
              <a:rPr sz="1400" dirty="0"/>
              <a:t>tool to minimize loss between prediction and real value. Commonly used optimization algorithms:</a:t>
            </a:r>
          </a:p>
          <a:p>
            <a:pPr>
              <a:defRPr/>
            </a:pPr>
            <a:r>
              <a:rPr sz="1400" dirty="0"/>
              <a:t>‘</a:t>
            </a:r>
            <a:r>
              <a:rPr sz="1400" dirty="0" err="1"/>
              <a:t>sgd</a:t>
            </a:r>
            <a:r>
              <a:rPr sz="1400" dirty="0"/>
              <a:t>‘ (Stochastic Gradient Descent) requires the tuning of a learning rate and momentum.</a:t>
            </a:r>
          </a:p>
          <a:p>
            <a:pPr>
              <a:defRPr/>
            </a:pPr>
            <a:r>
              <a:rPr sz="1400" dirty="0"/>
              <a:t>ADAM  requires the tuning of learning rate.</a:t>
            </a:r>
          </a:p>
          <a:p>
            <a:pPr>
              <a:defRPr/>
            </a:pPr>
            <a:r>
              <a:rPr sz="1400" dirty="0" err="1"/>
              <a:t>RMSprop</a:t>
            </a:r>
            <a:r>
              <a:rPr sz="1400" dirty="0"/>
              <a:t>  requires the tuning of learning rate.</a:t>
            </a:r>
          </a:p>
          <a:p>
            <a:pPr>
              <a:defRPr/>
            </a:pPr>
            <a:endParaRPr sz="600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400" b="1" dirty="0"/>
              <a:t>Loss functions:</a:t>
            </a:r>
          </a:p>
          <a:p>
            <a:pPr>
              <a:defRPr/>
            </a:pPr>
            <a:r>
              <a:rPr sz="1400" dirty="0"/>
              <a:t>Regression: Mean Squared Error or ‘</a:t>
            </a:r>
            <a:r>
              <a:rPr sz="1400" dirty="0" err="1"/>
              <a:t>mse</a:t>
            </a:r>
            <a:r>
              <a:rPr sz="1400" dirty="0"/>
              <a:t>‘.</a:t>
            </a:r>
          </a:p>
          <a:p>
            <a:pPr>
              <a:defRPr/>
            </a:pPr>
            <a:r>
              <a:rPr sz="1400" dirty="0"/>
              <a:t>Binary Classification (2 class): ‘</a:t>
            </a:r>
            <a:r>
              <a:rPr sz="1400" dirty="0" err="1"/>
              <a:t>binary_crossentropy</a:t>
            </a:r>
            <a:r>
              <a:rPr sz="1400" dirty="0"/>
              <a:t>‘.</a:t>
            </a:r>
          </a:p>
          <a:p>
            <a:pPr>
              <a:defRPr/>
            </a:pPr>
            <a:r>
              <a:rPr sz="1400" dirty="0"/>
              <a:t>Multiclass Classification (&gt;2 class): ‘</a:t>
            </a:r>
            <a:r>
              <a:rPr sz="1400" dirty="0" err="1"/>
              <a:t>categorical_crossentropy</a:t>
            </a:r>
            <a:r>
              <a:rPr sz="1400" dirty="0"/>
              <a:t>‘.</a:t>
            </a:r>
          </a:p>
          <a:p>
            <a:pPr>
              <a:defRPr/>
            </a:pPr>
            <a:endParaRPr sz="400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sz="1400" dirty="0"/>
              <a:t>Finally, you can also specify metrics to collect while fitting the model in addition to the loss function. Generally, the most useful additional metric to collect is accuracy.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sz="1800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4EDC4-30B4-4758-AB76-2595788CDA24}"/>
              </a:ext>
            </a:extLst>
          </p:cNvPr>
          <p:cNvSpPr/>
          <p:nvPr/>
        </p:nvSpPr>
        <p:spPr>
          <a:xfrm>
            <a:off x="1873250" y="1554163"/>
            <a:ext cx="78105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ctr">
              <a:defRPr/>
            </a:pPr>
            <a:r>
              <a:rPr lang="en-US" b="1" dirty="0" err="1">
                <a:solidFill>
                  <a:schemeClr val="tx1"/>
                </a:solidFill>
              </a:rPr>
              <a:t>model.compile</a:t>
            </a:r>
            <a:r>
              <a:rPr lang="en-US" b="1" dirty="0">
                <a:solidFill>
                  <a:schemeClr val="tx1"/>
                </a:solidFill>
              </a:rPr>
              <a:t>(optimizer='</a:t>
            </a:r>
            <a:r>
              <a:rPr lang="en-US" b="1" dirty="0" err="1">
                <a:solidFill>
                  <a:schemeClr val="tx1"/>
                </a:solidFill>
              </a:rPr>
              <a:t>sgd</a:t>
            </a:r>
            <a:r>
              <a:rPr lang="en-US" b="1" dirty="0">
                <a:solidFill>
                  <a:schemeClr val="tx1"/>
                </a:solidFill>
              </a:rPr>
              <a:t>', loss='</a:t>
            </a:r>
            <a:r>
              <a:rPr lang="en-US" b="1" dirty="0" err="1">
                <a:solidFill>
                  <a:schemeClr val="tx1"/>
                </a:solidFill>
              </a:rPr>
              <a:t>mse</a:t>
            </a:r>
            <a:r>
              <a:rPr lang="en-US" b="1" dirty="0">
                <a:solidFill>
                  <a:schemeClr val="tx1"/>
                </a:solidFill>
              </a:rPr>
              <a:t>’)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4">
            <a:extLst>
              <a:ext uri="{FF2B5EF4-FFF2-40B4-BE49-F238E27FC236}">
                <a16:creationId xmlns:a16="http://schemas.microsoft.com/office/drawing/2014/main" id="{FAFCF3AA-A802-41B1-A96D-D093C0C8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209675"/>
            <a:ext cx="5905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6">
            <a:extLst>
              <a:ext uri="{FF2B5EF4-FFF2-40B4-BE49-F238E27FC236}">
                <a16:creationId xmlns:a16="http://schemas.microsoft.com/office/drawing/2014/main" id="{87B25643-9401-4672-852B-69778502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1209675"/>
            <a:ext cx="5905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Title 7">
            <a:extLst>
              <a:ext uri="{FF2B5EF4-FFF2-40B4-BE49-F238E27FC236}">
                <a16:creationId xmlns:a16="http://schemas.microsoft.com/office/drawing/2014/main" id="{28AAAA5E-B119-4A50-8AC4-5F80F28A4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139700"/>
            <a:ext cx="11245850" cy="817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ar-EG" b="1">
                <a:ln>
                  <a:noFill/>
                </a:ln>
              </a:rPr>
              <a:t>Optimizers</a:t>
            </a:r>
            <a:endParaRPr lang="en-US" altLang="ar-EG">
              <a:ln>
                <a:noFill/>
              </a:ln>
            </a:endParaRPr>
          </a:p>
        </p:txBody>
      </p:sp>
      <p:sp>
        <p:nvSpPr>
          <p:cNvPr id="130053" name="Content Placeholder 8">
            <a:extLst>
              <a:ext uri="{FF2B5EF4-FFF2-40B4-BE49-F238E27FC236}">
                <a16:creationId xmlns:a16="http://schemas.microsoft.com/office/drawing/2014/main" id="{BD7777AE-5FE4-4207-BEA8-70ABDDBBA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1175" y="5781675"/>
            <a:ext cx="11245850" cy="901700"/>
          </a:xfrm>
        </p:spPr>
        <p:txBody>
          <a:bodyPr/>
          <a:lstStyle/>
          <a:p>
            <a:pPr algn="l" rtl="0"/>
            <a:endParaRPr lang="ar-EG" altLang="ar-E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12FFFB-E9E3-471C-B9A3-6ECAE3B2F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488" cy="8191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Step 3. Fit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107E-8E71-491B-A740-A3A9A32F10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4975" y="1862138"/>
            <a:ext cx="11288713" cy="465772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t>The network is trained using the backpropagation algorithm</a:t>
            </a:r>
          </a:p>
          <a:p>
            <a:pPr>
              <a:defRPr/>
            </a:pPr>
            <a:r>
              <a:t>Batch size is the number of samples that going to be propagated through the network.</a:t>
            </a:r>
          </a:p>
          <a:p>
            <a:pPr>
              <a:defRPr/>
            </a:pPr>
            <a:r>
              <a:t>epochs is the number of training times (for </a:t>
            </a:r>
            <a:r>
              <a:rPr b="1" u="sng"/>
              <a:t>ALL</a:t>
            </a:r>
            <a:r>
              <a:t> the training examples)</a:t>
            </a:r>
          </a:p>
          <a:p>
            <a:pPr>
              <a:defRPr/>
            </a:pPr>
            <a:endParaRPr/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t>Example: if you have 1000 training examples, and your batch size is 500, then it will take 2 iterations to complete 1 epoch.</a:t>
            </a:r>
          </a:p>
          <a:p>
            <a:pPr>
              <a:defRPr/>
            </a:pPr>
            <a:br>
              <a:rPr/>
            </a:b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ACC4F-6805-4B64-81C4-E413C31089EA}"/>
              </a:ext>
            </a:extLst>
          </p:cNvPr>
          <p:cNvSpPr txBox="1"/>
          <p:nvPr/>
        </p:nvSpPr>
        <p:spPr>
          <a:xfrm>
            <a:off x="2901950" y="1274763"/>
            <a:ext cx="6378575" cy="369887"/>
          </a:xfrm>
          <a:prstGeom prst="rect">
            <a:avLst/>
          </a:prstGeom>
          <a:solidFill>
            <a:schemeClr val="bg1"/>
          </a:solidFill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history = </a:t>
            </a:r>
            <a:r>
              <a:rPr lang="en-US" dirty="0" err="1"/>
              <a:t>model.fit</a:t>
            </a:r>
            <a:r>
              <a:rPr lang="en-US" dirty="0"/>
              <a:t>(X, y, </a:t>
            </a:r>
            <a:r>
              <a:rPr lang="en-US" dirty="0" err="1"/>
              <a:t>batch_size</a:t>
            </a:r>
            <a:r>
              <a:rPr lang="en-US" dirty="0"/>
              <a:t>=10, epochs=100)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77199-A861-4DC1-A4C9-CF92E4C60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488" cy="8191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Step 4. Evaluate Network</a:t>
            </a:r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56586924-5E0E-4FE4-BE1E-49EF563C55E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434975" y="1317625"/>
            <a:ext cx="11288713" cy="5202238"/>
          </a:xfrm>
        </p:spPr>
        <p:txBody>
          <a:bodyPr/>
          <a:lstStyle/>
          <a:p>
            <a:r>
              <a:rPr altLang="ar-EG"/>
              <a:t>The model evaluates the loss across all of the test patterns, as well as any other metrics specified when the model was compiled.</a:t>
            </a:r>
          </a:p>
          <a:p>
            <a:endParaRPr altLang="ar-EG"/>
          </a:p>
          <a:p>
            <a:r>
              <a:rPr altLang="ar-EG"/>
              <a:t>For example, for a model compiled with the accuracy metric, we could evaluate it on a new dataset as follows:</a:t>
            </a:r>
          </a:p>
          <a:p>
            <a:endParaRPr altLang="ar-EG"/>
          </a:p>
          <a:p>
            <a:endParaRPr alt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809FA-A608-49D4-94A4-9414DA9A50B9}"/>
              </a:ext>
            </a:extLst>
          </p:cNvPr>
          <p:cNvSpPr txBox="1"/>
          <p:nvPr/>
        </p:nvSpPr>
        <p:spPr>
          <a:xfrm>
            <a:off x="2505075" y="3271838"/>
            <a:ext cx="7150100" cy="647700"/>
          </a:xfrm>
          <a:prstGeom prst="rect">
            <a:avLst/>
          </a:prstGeom>
          <a:solidFill>
            <a:schemeClr val="bg1"/>
          </a:solidFill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/>
              <a:t>loss, accuracy = </a:t>
            </a:r>
            <a:r>
              <a:rPr lang="en-US" dirty="0" err="1"/>
              <a:t>model.evaluate</a:t>
            </a:r>
            <a:r>
              <a:rPr lang="en-US" dirty="0"/>
              <a:t>(X, Y)</a:t>
            </a:r>
          </a:p>
          <a:p>
            <a:pPr>
              <a:defRPr/>
            </a:pPr>
            <a:r>
              <a:rPr lang="en-US" dirty="0"/>
              <a:t>print("Loss: %.2f, Accuracy: %.2f% %" % (loss, accuracy*100))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C19DD-A304-4AB3-9E48-C0F849846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4800"/>
            <a:ext cx="11266488" cy="8191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Step 5. Make Predictions</a:t>
            </a:r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AC3F2CE7-440F-448D-8346-1370F0709B98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434975" y="1317625"/>
            <a:ext cx="11288713" cy="1805403"/>
          </a:xfrm>
        </p:spPr>
        <p:txBody>
          <a:bodyPr/>
          <a:lstStyle/>
          <a:p>
            <a:endParaRPr lang="ar-EG" altLang="ar-E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C684F-DD00-4B6A-9089-6BB5D9FB480E}"/>
              </a:ext>
            </a:extLst>
          </p:cNvPr>
          <p:cNvSpPr txBox="1"/>
          <p:nvPr/>
        </p:nvSpPr>
        <p:spPr>
          <a:xfrm>
            <a:off x="457200" y="1339850"/>
            <a:ext cx="11266488" cy="1200150"/>
          </a:xfrm>
          <a:prstGeom prst="rect">
            <a:avLst/>
          </a:prstGeom>
          <a:solidFill>
            <a:schemeClr val="bg1"/>
          </a:solidFill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/>
              <a:t>probabilities = </a:t>
            </a:r>
            <a:r>
              <a:rPr lang="en-US" dirty="0" err="1"/>
              <a:t>model.predict</a:t>
            </a:r>
            <a:r>
              <a:rPr lang="en-US" dirty="0"/>
              <a:t>(X)</a:t>
            </a:r>
          </a:p>
          <a:p>
            <a:pPr>
              <a:defRPr/>
            </a:pPr>
            <a:r>
              <a:rPr lang="en-US" dirty="0"/>
              <a:t>predictions = [float(round(x)) for x in probabilities]</a:t>
            </a:r>
          </a:p>
          <a:p>
            <a:pPr>
              <a:defRPr/>
            </a:pPr>
            <a:r>
              <a:rPr lang="en-US" dirty="0"/>
              <a:t>accuracy = </a:t>
            </a:r>
            <a:r>
              <a:rPr lang="en-US" dirty="0" err="1"/>
              <a:t>numpy.mean</a:t>
            </a:r>
            <a:r>
              <a:rPr lang="en-US" dirty="0"/>
              <a:t>(predictions == Y)  #count the number of True and divide by the total size</a:t>
            </a:r>
          </a:p>
          <a:p>
            <a:pPr>
              <a:defRPr/>
            </a:pPr>
            <a:r>
              <a:rPr lang="en-US" dirty="0"/>
              <a:t>print("Prediction Accuracy: %.2f% %" % (accuracy*100))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692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Wingdings 3</vt:lpstr>
      <vt:lpstr>Office Theme</vt:lpstr>
      <vt:lpstr>Neural Networks with Activation Function</vt:lpstr>
      <vt:lpstr>PowerPoint Presentation</vt:lpstr>
      <vt:lpstr>PowerPoint Presentation</vt:lpstr>
      <vt:lpstr>PowerPoint Presentation</vt:lpstr>
      <vt:lpstr>PowerPoint Presentation</vt:lpstr>
      <vt:lpstr>Optimizers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with Activation Function</dc:title>
  <dc:creator>admin</dc:creator>
  <cp:lastModifiedBy>gahangir.hossain@outlook.com</cp:lastModifiedBy>
  <cp:revision>6</cp:revision>
  <dcterms:created xsi:type="dcterms:W3CDTF">2019-06-28T18:13:59Z</dcterms:created>
  <dcterms:modified xsi:type="dcterms:W3CDTF">2019-06-30T22:08:27Z</dcterms:modified>
</cp:coreProperties>
</file>