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7" r:id="rId21"/>
    <p:sldId id="335" r:id="rId22"/>
    <p:sldId id="330" r:id="rId23"/>
    <p:sldId id="331" r:id="rId24"/>
    <p:sldId id="332" r:id="rId25"/>
    <p:sldId id="33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7201-B4D5-4916-9C6D-9C421434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E46F7-22E6-438A-BFB6-86A7A6479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1F5C-D83B-4ED3-B223-087EC93D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E85B2-CDDE-40CD-A2D5-C31357C7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12BB-AEB4-4E98-B59B-1FACFC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77A5-B30A-4587-B415-0A2162A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3A8D-90E2-41DC-8ED8-5694E52E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97B7-1C37-4DDE-8C29-BE205610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3A968-F112-431E-A7DD-6B6E2EA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96BB-7713-4540-A320-903C99C4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0AD83-E151-40FB-961F-85866DE6A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30FF1-3F04-4D64-8868-B69AE1D6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DA19-658C-4FC4-85C0-F7BFD3B5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BED6-934A-475D-BCA2-A8B7ACAE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F942-FA2E-44F4-B271-B60EFB29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2D9E-C713-41D8-9EAC-EF513AA3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C340-2B96-4F89-92FB-83B61F9619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6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3780997-3A8D-4476-A115-92A2B08B36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64F3CD-B197-4DAD-9909-581F79C4C5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FD-A1FD-4DB0-AA7A-EC1E69DE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8708-6BD4-4EA2-9BE4-51526071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153B-140F-458A-BC42-A25A6E4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FAFA-8203-43D8-A203-A2986FCD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89AD-BD85-4AE7-93FF-5F34DC04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0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0714-5A8E-4380-9768-BCF84B05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A469B-776A-4A7C-A165-0127C3B3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A8D32-485B-441B-8FDE-1B3B3817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446D-FC8B-48B4-BC41-F03D05A8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B688-24E2-469A-9CAD-EF6F395E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3F30-FA84-4405-8596-87AF8A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0683-C9AB-4402-B5FF-4E6F29B96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A3F8B-57DD-4998-93CD-E26D160A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DAB26-6320-4F7F-A9A5-7E909D4B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11D93-28AA-4020-A9F7-5ACEA99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5B5B-2D4A-495F-A0A7-009FFD04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CB56-D88F-4452-A2B0-C9DC67E2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EDC9-9F17-449E-941E-09DE87A6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C2AD-FA77-4DDF-A387-A92969B9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A0954-EA70-4CD4-B835-28DECA1A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42956-352D-491E-9765-8FB2826BC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03419-9B18-4CE7-BB06-9C658701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4A015-1256-4AA6-938A-35768636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9E37B-1930-4184-850D-0AEF707B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35-5C0B-4D99-9425-4DE6A20C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5C7CD-7053-4427-BC1A-E5FB8B88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27531-CF52-47B5-B5DA-6AB76BD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4B61-0511-4326-9C16-7209CB3A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C50A5-ECB5-41EC-B99D-C3853E57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FE9E4-AB72-40DA-8C87-F5B151DB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EAA5D-1E63-48B0-81FE-8D4F0B4F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22EF-D083-4ECD-9AB8-F5196683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A95B-FE42-4710-8059-1A1FBA79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4C3C2-D974-4E51-AF74-02F8397D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6BB3-0E4E-4B53-9F3B-05D47EA6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08DCE-1A8A-4B10-B530-28FA2BE9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5A36-676F-4105-A7E4-CC6F3241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83-5609-4312-A8B9-E19B5F2D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928E9-950D-4025-BC7F-8B7FBF6C3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69BD-39F7-4C4F-B3FB-E7247EB3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B438-A085-4DD2-BA28-12EA62DC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1F82C-06A1-4B60-AF3A-0889051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2B40-A47A-4927-89F7-1381A2D9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2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19B4E-BAD8-437C-BC77-16248211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8CC8-EE75-4F61-95C5-96D43988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BCF5-30DC-48E5-8E1A-5BC7AEAC3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8C9B-DCFE-4925-98CD-4EDC59764D3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07FD2-0869-40CF-A6CC-DE72DD22A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75F4-F15C-4910-926C-9312955EA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64B5-E8CB-456C-B2ED-169BD1D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mir.csail.mit.edu/mloss" TargetMode="External"/><Relationship Id="rId2" Type="http://schemas.openxmlformats.org/officeDocument/2006/relationships/hyperlink" Target="http://archive.ics.uci.edu/ml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D89F-0742-4499-B578-BF5B75A79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LMS Algorithm, Data and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F0236-06A4-4975-AA08-C03FC850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08244"/>
            <a:ext cx="8839200" cy="2249556"/>
          </a:xfrm>
        </p:spPr>
        <p:txBody>
          <a:bodyPr>
            <a:normAutofit/>
          </a:bodyPr>
          <a:lstStyle/>
          <a:p>
            <a:r>
              <a:rPr lang="en-US" dirty="0"/>
              <a:t>Dr.  </a:t>
            </a:r>
            <a:r>
              <a:rPr lang="en-US" dirty="0" err="1"/>
              <a:t>Gahangir</a:t>
            </a:r>
            <a:r>
              <a:rPr lang="en-US" dirty="0"/>
              <a:t> Hossain</a:t>
            </a:r>
          </a:p>
          <a:p>
            <a:r>
              <a:rPr lang="en-US" dirty="0"/>
              <a:t>Texas A&amp;M University-Kingsville</a:t>
            </a:r>
          </a:p>
          <a:p>
            <a:endParaRPr lang="en-US" dirty="0"/>
          </a:p>
          <a:p>
            <a:r>
              <a:rPr lang="en-US" dirty="0"/>
              <a:t>Slides from: Dr. C. Lee Giles, Penn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751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A803410-03FF-4F83-8A66-25977C75C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Ideal Definition of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C4E024E-689F-4427-96F1-0741C53A4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907338" cy="4687888"/>
          </a:xfrm>
        </p:spPr>
        <p:txBody>
          <a:bodyPr/>
          <a:lstStyle/>
          <a:p>
            <a:r>
              <a:rPr lang="en-US" altLang="en-US"/>
              <a:t>If </a:t>
            </a:r>
            <a:r>
              <a:rPr lang="en-US" altLang="en-US" i="1"/>
              <a:t>b</a:t>
            </a:r>
            <a:r>
              <a:rPr lang="en-US" altLang="en-US"/>
              <a:t> is a final winning board, then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 = 100</a:t>
            </a:r>
          </a:p>
          <a:p>
            <a:r>
              <a:rPr lang="en-US" altLang="en-US"/>
              <a:t>If </a:t>
            </a:r>
            <a:r>
              <a:rPr lang="en-US" altLang="en-US" i="1"/>
              <a:t>b</a:t>
            </a:r>
            <a:r>
              <a:rPr lang="en-US" altLang="en-US"/>
              <a:t> is a final losing board, then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 =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100</a:t>
            </a:r>
          </a:p>
          <a:p>
            <a:r>
              <a:rPr lang="en-US" altLang="en-US"/>
              <a:t>If </a:t>
            </a:r>
            <a:r>
              <a:rPr lang="en-US" altLang="en-US" i="1"/>
              <a:t>b</a:t>
            </a:r>
            <a:r>
              <a:rPr lang="en-US" altLang="en-US"/>
              <a:t> is a final draw board, then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 = 0</a:t>
            </a:r>
          </a:p>
          <a:p>
            <a:r>
              <a:rPr lang="en-US" altLang="en-US"/>
              <a:t>Otherwise, then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 =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 b="1" i="1">
                <a:cs typeface="Times New Roman" panose="02020603050405020304" pitchFamily="18" charset="0"/>
              </a:rPr>
              <a:t>´</a:t>
            </a:r>
            <a:r>
              <a:rPr lang="en-US" altLang="en-US"/>
              <a:t>), where </a:t>
            </a:r>
            <a:r>
              <a:rPr lang="en-US" altLang="en-US" i="1"/>
              <a:t>b</a:t>
            </a:r>
            <a:r>
              <a:rPr lang="en-US" altLang="en-US" b="1" i="1">
                <a:cs typeface="Times New Roman" panose="02020603050405020304" pitchFamily="18" charset="0"/>
              </a:rPr>
              <a:t>´ </a:t>
            </a:r>
            <a:r>
              <a:rPr lang="en-US" altLang="en-US">
                <a:cs typeface="Times New Roman" panose="02020603050405020304" pitchFamily="18" charset="0"/>
              </a:rPr>
              <a:t>is the highest scoring final board position that is achieved starting from </a:t>
            </a:r>
            <a:r>
              <a:rPr lang="en-US" altLang="en-US" i="1">
                <a:cs typeface="Times New Roman" panose="02020603050405020304" pitchFamily="18" charset="0"/>
              </a:rPr>
              <a:t>b</a:t>
            </a:r>
            <a:r>
              <a:rPr lang="en-US" altLang="en-US">
                <a:cs typeface="Times New Roman" panose="02020603050405020304" pitchFamily="18" charset="0"/>
              </a:rPr>
              <a:t> and playing optimally until the end of the game (assuming the opponent plays optimally as well).</a:t>
            </a:r>
          </a:p>
          <a:p>
            <a:pPr lvl="1"/>
            <a:r>
              <a:rPr lang="en-US" altLang="en-US"/>
              <a:t>Can be computed using complete mini-max search of the finite game tree.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9ABC32A-E17C-44DB-8D64-CAC8F7C2B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Approximating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</a:t>
            </a:r>
            <a:endParaRPr lang="en-US" altLang="en-US" b="1">
              <a:cs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938ECB5-BC35-44AB-8CEB-828367ADA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Computing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 is intractable since it involves searching the complete exponential game tree.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Therefore, this definition is said to be </a:t>
            </a:r>
            <a:r>
              <a:rPr lang="en-US" altLang="en-US" b="1" i="1">
                <a:solidFill>
                  <a:srgbClr val="FF0000"/>
                </a:solidFill>
              </a:rPr>
              <a:t>non-operational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b="1" i="1">
                <a:solidFill>
                  <a:srgbClr val="FF0000"/>
                </a:solidFill>
              </a:rPr>
              <a:t>operational</a:t>
            </a:r>
            <a:r>
              <a:rPr lang="en-US" altLang="en-US" b="1" i="1"/>
              <a:t> </a:t>
            </a:r>
            <a:r>
              <a:rPr lang="en-US" altLang="en-US"/>
              <a:t>definition can be computed in reasonable (polynomial) time.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Need to learn an operational </a:t>
            </a:r>
            <a:r>
              <a:rPr lang="en-US" altLang="en-US" i="1"/>
              <a:t>approximation</a:t>
            </a:r>
            <a:r>
              <a:rPr lang="en-US" altLang="en-US"/>
              <a:t> to the ideal evaluation function.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91C25AF-3F2C-407B-8332-951FD9149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the Target Function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5A7A1BD-1CBE-4E17-AA72-9B0900053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Target function can be represented in many ways: lookup table, symbolic rules, numerical function, neural network.</a:t>
            </a:r>
          </a:p>
          <a:p>
            <a:r>
              <a:rPr lang="en-US" altLang="en-US"/>
              <a:t>There is a trade-off between the expressiveness of a representation and the ease of learning. </a:t>
            </a:r>
          </a:p>
          <a:p>
            <a:r>
              <a:rPr lang="en-US" altLang="en-US"/>
              <a:t>The more expressive a representation, the better it will be at approximating an arbitrary function; however, the more examples will be needed to learn an accurate function.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9E81BEDA-11E4-4673-A43B-C401C9DF9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Function for Representing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3E1E78D-420E-4376-B4F3-CE64E0B89F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918450" cy="4687888"/>
          </a:xfrm>
        </p:spPr>
        <p:txBody>
          <a:bodyPr/>
          <a:lstStyle/>
          <a:p>
            <a:r>
              <a:rPr lang="en-US" altLang="en-US"/>
              <a:t>In checkers, use a linear approximation of the evaluation function.</a:t>
            </a:r>
          </a:p>
          <a:p>
            <a:endParaRPr lang="en-US" altLang="en-US"/>
          </a:p>
          <a:p>
            <a:pPr lvl="1"/>
            <a:r>
              <a:rPr lang="en-US" altLang="en-US" i="1"/>
              <a:t>bp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): number of black pieces on board b</a:t>
            </a:r>
          </a:p>
          <a:p>
            <a:pPr lvl="1"/>
            <a:r>
              <a:rPr lang="en-US" altLang="en-US" i="1"/>
              <a:t>rp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): number of red pieces on board b</a:t>
            </a:r>
          </a:p>
          <a:p>
            <a:pPr lvl="1"/>
            <a:r>
              <a:rPr lang="en-US" altLang="en-US" i="1"/>
              <a:t>bk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): number of black kings on board b </a:t>
            </a:r>
          </a:p>
          <a:p>
            <a:pPr lvl="1"/>
            <a:r>
              <a:rPr lang="en-US" altLang="en-US" i="1"/>
              <a:t>rk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): number of red kings on board b</a:t>
            </a:r>
          </a:p>
          <a:p>
            <a:pPr lvl="1"/>
            <a:r>
              <a:rPr lang="en-US" altLang="en-US" i="1"/>
              <a:t>bt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): number of black pieces threatened (i.e. which can be immediately taken by red on its next turn)</a:t>
            </a:r>
          </a:p>
          <a:p>
            <a:pPr lvl="1"/>
            <a:r>
              <a:rPr lang="en-US" altLang="en-US" i="1"/>
              <a:t>rt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): number of red pieces threatened</a:t>
            </a:r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DC772BCF-BB66-4C63-972E-196A0679EF1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82763" y="2386014"/>
          <a:ext cx="85645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4749480" imgH="241200" progId="Equation.3">
                  <p:embed/>
                </p:oleObj>
              </mc:Choice>
              <mc:Fallback>
                <p:oleObj name="Equation" r:id="rId3" imgW="4749480" imgH="241200" progId="Equation.3">
                  <p:embed/>
                  <p:pic>
                    <p:nvPicPr>
                      <p:cNvPr id="57346" name="Object 2">
                        <a:extLst>
                          <a:ext uri="{FF2B5EF4-FFF2-40B4-BE49-F238E27FC236}">
                            <a16:creationId xmlns:a16="http://schemas.microsoft.com/office/drawing/2014/main" id="{DC772BCF-BB66-4C63-972E-196A0679E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386014"/>
                        <a:ext cx="85645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43F21A4-0817-40B2-ABB7-8F286D88E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Obtaining Training Values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5B438B0-1AAD-4336-8760-A3593BC9D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 supervision may be available for the target function.</a:t>
            </a:r>
          </a:p>
          <a:p>
            <a:pPr lvl="1"/>
            <a:r>
              <a:rPr lang="en-US" altLang="en-US"/>
              <a:t>&lt; &lt;</a:t>
            </a:r>
            <a:r>
              <a:rPr lang="en-US" altLang="en-US" i="1"/>
              <a:t>bp</a:t>
            </a:r>
            <a:r>
              <a:rPr lang="en-US" altLang="en-US"/>
              <a:t>=3,</a:t>
            </a:r>
            <a:r>
              <a:rPr lang="en-US" altLang="en-US" i="1"/>
              <a:t>rp</a:t>
            </a:r>
            <a:r>
              <a:rPr lang="en-US" altLang="en-US"/>
              <a:t>=0,</a:t>
            </a:r>
            <a:r>
              <a:rPr lang="en-US" altLang="en-US" i="1"/>
              <a:t>bk</a:t>
            </a:r>
            <a:r>
              <a:rPr lang="en-US" altLang="en-US"/>
              <a:t>=1,</a:t>
            </a:r>
            <a:r>
              <a:rPr lang="en-US" altLang="en-US" i="1"/>
              <a:t>rk</a:t>
            </a:r>
            <a:r>
              <a:rPr lang="en-US" altLang="en-US"/>
              <a:t>=0,</a:t>
            </a:r>
            <a:r>
              <a:rPr lang="en-US" altLang="en-US" i="1"/>
              <a:t>bt</a:t>
            </a:r>
            <a:r>
              <a:rPr lang="en-US" altLang="en-US"/>
              <a:t>=0,</a:t>
            </a:r>
            <a:r>
              <a:rPr lang="en-US" altLang="en-US" i="1"/>
              <a:t>rt</a:t>
            </a:r>
            <a:r>
              <a:rPr lang="en-US" altLang="en-US"/>
              <a:t>=0&gt;, 100&gt;          (win for black)</a:t>
            </a:r>
          </a:p>
          <a:p>
            <a:r>
              <a:rPr lang="en-US" altLang="en-US"/>
              <a:t>With indirect feedback, training values can be estimated using </a:t>
            </a:r>
            <a:r>
              <a:rPr lang="en-US" altLang="en-US" b="1" i="1">
                <a:solidFill>
                  <a:srgbClr val="FF0000"/>
                </a:solidFill>
              </a:rPr>
              <a:t>temporal difference learning</a:t>
            </a:r>
            <a:r>
              <a:rPr lang="en-US" altLang="en-US"/>
              <a:t> (used in </a:t>
            </a:r>
            <a:r>
              <a:rPr lang="en-US" altLang="en-US" b="1" i="1">
                <a:solidFill>
                  <a:srgbClr val="FF0000"/>
                </a:solidFill>
              </a:rPr>
              <a:t>reinforcement learning</a:t>
            </a:r>
            <a:r>
              <a:rPr lang="en-US" altLang="en-US"/>
              <a:t> where supervision is </a:t>
            </a:r>
            <a:r>
              <a:rPr lang="en-US" altLang="en-US" b="1" i="1">
                <a:solidFill>
                  <a:srgbClr val="FF0000"/>
                </a:solidFill>
              </a:rPr>
              <a:t>delayed reward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0B65A0F9-FC09-49D7-9026-0F6F9FFBE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Temporal Difference Learning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24C9316-4019-452B-9AB4-43702AC915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371600"/>
            <a:ext cx="7845425" cy="4687888"/>
          </a:xfrm>
        </p:spPr>
        <p:txBody>
          <a:bodyPr/>
          <a:lstStyle/>
          <a:p>
            <a:r>
              <a:rPr lang="en-US" altLang="en-US"/>
              <a:t>Estimate training values for intermediate (non-terminal) board positions by the estimated value of their successor in an actual game trace. 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where successor(</a:t>
            </a:r>
            <a:r>
              <a:rPr lang="en-US" altLang="en-US" i="1"/>
              <a:t>b</a:t>
            </a:r>
            <a:r>
              <a:rPr lang="en-US" altLang="en-US"/>
              <a:t>) is the next board position where it is the program’s move in actual play.</a:t>
            </a:r>
          </a:p>
          <a:p>
            <a:r>
              <a:rPr lang="en-US" altLang="en-US"/>
              <a:t>Values towards the end of the game are initially more accurate and continued training slowly “backs up” accurate values to earlier board positions.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6084DA9-0EF7-4DD0-A749-064571F4A98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8853634"/>
              </p:ext>
            </p:extLst>
          </p:nvPr>
        </p:nvGraphicFramePr>
        <p:xfrm>
          <a:off x="4291806" y="2603776"/>
          <a:ext cx="36083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612800" imgH="241200" progId="Equation.3">
                  <p:embed/>
                </p:oleObj>
              </mc:Choice>
              <mc:Fallback>
                <p:oleObj name="Equation" r:id="rId3" imgW="1612800" imgH="241200" progId="Equation.3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A6084DA9-0EF7-4DD0-A749-064571F4A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806" y="2603776"/>
                        <a:ext cx="36083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C48CA24F-64B1-4B49-A92C-4E2E3B722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Algorithm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836B549-FDD3-4C89-B6C3-182A2A0F9D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371600"/>
            <a:ext cx="7821613" cy="4687888"/>
          </a:xfrm>
        </p:spPr>
        <p:txBody>
          <a:bodyPr/>
          <a:lstStyle/>
          <a:p>
            <a:r>
              <a:rPr lang="en-US" altLang="en-US"/>
              <a:t>Uses training values for the target function to induce a hypothesized definition that fits these examples and hopefully generalizes to unseen examples.</a:t>
            </a:r>
          </a:p>
          <a:p>
            <a:r>
              <a:rPr lang="en-US" altLang="en-US"/>
              <a:t>In statistics, learning to approximate a continuous function is called </a:t>
            </a:r>
            <a:r>
              <a:rPr lang="en-US" altLang="en-US" b="1" i="1">
                <a:solidFill>
                  <a:srgbClr val="FF0000"/>
                </a:solidFill>
              </a:rPr>
              <a:t>regression</a:t>
            </a:r>
            <a:r>
              <a:rPr lang="en-US" altLang="en-US"/>
              <a:t>.</a:t>
            </a:r>
          </a:p>
          <a:p>
            <a:r>
              <a:rPr lang="en-US" altLang="en-US"/>
              <a:t>Attempts to minimize some measure of error (</a:t>
            </a:r>
            <a:r>
              <a:rPr lang="en-US" altLang="en-US" b="1" i="1">
                <a:solidFill>
                  <a:srgbClr val="FF0000"/>
                </a:solidFill>
              </a:rPr>
              <a:t>loss function</a:t>
            </a:r>
            <a:r>
              <a:rPr lang="en-US" altLang="en-US"/>
              <a:t>)</a:t>
            </a:r>
            <a:r>
              <a:rPr lang="en-US" altLang="en-US" b="1" i="1">
                <a:solidFill>
                  <a:srgbClr val="FF0000"/>
                </a:solidFill>
              </a:rPr>
              <a:t> </a:t>
            </a:r>
            <a:r>
              <a:rPr lang="en-US" altLang="en-US"/>
              <a:t>such as </a:t>
            </a:r>
            <a:r>
              <a:rPr lang="en-US" altLang="en-US" b="1" i="1">
                <a:solidFill>
                  <a:srgbClr val="FF0000"/>
                </a:solidFill>
              </a:rPr>
              <a:t>mean</a:t>
            </a:r>
            <a:r>
              <a:rPr lang="en-US" altLang="en-US"/>
              <a:t> </a:t>
            </a:r>
            <a:r>
              <a:rPr lang="en-US" altLang="en-US" b="1" i="1">
                <a:solidFill>
                  <a:srgbClr val="FF0000"/>
                </a:solidFill>
              </a:rPr>
              <a:t>squared error</a:t>
            </a:r>
            <a:r>
              <a:rPr lang="en-US" altLang="en-US"/>
              <a:t>:</a:t>
            </a:r>
            <a:endParaRPr lang="en-US" altLang="en-US" b="1" i="1">
              <a:solidFill>
                <a:srgbClr val="FF0000"/>
              </a:solidFill>
            </a:endParaRPr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E7B7FDCE-3AB5-4844-846D-40685ED577E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206876" y="5062539"/>
          <a:ext cx="35083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536480" imgH="571320" progId="Equation.3">
                  <p:embed/>
                </p:oleObj>
              </mc:Choice>
              <mc:Fallback>
                <p:oleObj name="Equation" r:id="rId3" imgW="1536480" imgH="571320" progId="Equation.3">
                  <p:embed/>
                  <p:pic>
                    <p:nvPicPr>
                      <p:cNvPr id="60418" name="Object 2">
                        <a:extLst>
                          <a:ext uri="{FF2B5EF4-FFF2-40B4-BE49-F238E27FC236}">
                            <a16:creationId xmlns:a16="http://schemas.microsoft.com/office/drawing/2014/main" id="{E7B7FDCE-3AB5-4844-846D-40685ED57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6" y="5062539"/>
                        <a:ext cx="35083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836BE6CC-BDF9-4E30-A783-D6F44D06E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Least Mean Squares (LMS) Algorithm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DD636B42-BACA-4C9A-9DCB-F73B40F306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881938" cy="4687888"/>
          </a:xfrm>
        </p:spPr>
        <p:txBody>
          <a:bodyPr/>
          <a:lstStyle/>
          <a:p>
            <a:r>
              <a:rPr lang="en-US" altLang="en-US"/>
              <a:t>A gradient descent algorithm that incrementally updates the weights of a linear function in an attempt to minimize the mean squared error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2400"/>
              <a:t>Until weights converge :</a:t>
            </a:r>
          </a:p>
          <a:p>
            <a:pPr>
              <a:buFontTx/>
              <a:buNone/>
            </a:pPr>
            <a:r>
              <a:rPr lang="en-US" altLang="en-US" sz="2400"/>
              <a:t>         For each training example </a:t>
            </a:r>
            <a:r>
              <a:rPr lang="en-US" altLang="en-US" sz="2400" i="1"/>
              <a:t>b</a:t>
            </a:r>
            <a:r>
              <a:rPr lang="en-US" altLang="en-US" sz="2400"/>
              <a:t> do :</a:t>
            </a:r>
          </a:p>
          <a:p>
            <a:pPr>
              <a:buFontTx/>
              <a:buNone/>
            </a:pPr>
            <a:r>
              <a:rPr lang="en-US" altLang="en-US" sz="2400"/>
              <a:t>              1) Compute the absolute error :</a:t>
            </a:r>
          </a:p>
          <a:p>
            <a:pPr>
              <a:buFontTx/>
              <a:buNone/>
            </a:pPr>
            <a:r>
              <a:rPr lang="en-US" altLang="en-US" sz="2400"/>
              <a:t>                          </a:t>
            </a:r>
          </a:p>
          <a:p>
            <a:pPr>
              <a:buFontTx/>
              <a:buNone/>
            </a:pPr>
            <a:r>
              <a:rPr lang="en-US" altLang="en-US" sz="2400"/>
              <a:t>              2) For each board feature, 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i</a:t>
            </a:r>
            <a:r>
              <a:rPr lang="en-US" altLang="en-US" sz="2400"/>
              <a:t>, update its weight, </a:t>
            </a:r>
            <a:r>
              <a:rPr lang="en-US" altLang="en-US" sz="2400" i="1"/>
              <a:t>w</a:t>
            </a:r>
            <a:r>
              <a:rPr lang="en-US" altLang="en-US" sz="2400" i="1" baseline="-25000"/>
              <a:t>i</a:t>
            </a:r>
            <a:r>
              <a:rPr lang="en-US" altLang="en-US" sz="2400"/>
              <a:t> :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                 for some small constant (learning rate) c</a:t>
            </a:r>
          </a:p>
        </p:txBody>
      </p:sp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4B1AD1E1-8C7A-4477-9843-E3BAD06F32D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3450478"/>
              </p:ext>
            </p:extLst>
          </p:nvPr>
        </p:nvGraphicFramePr>
        <p:xfrm>
          <a:off x="4495800" y="3955774"/>
          <a:ext cx="3565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574640" imgH="241200" progId="Equation.3">
                  <p:embed/>
                </p:oleObj>
              </mc:Choice>
              <mc:Fallback>
                <p:oleObj name="Equation" r:id="rId3" imgW="1574640" imgH="241200" progId="Equation.3">
                  <p:embed/>
                  <p:pic>
                    <p:nvPicPr>
                      <p:cNvPr id="61442" name="Object 2">
                        <a:extLst>
                          <a:ext uri="{FF2B5EF4-FFF2-40B4-BE49-F238E27FC236}">
                            <a16:creationId xmlns:a16="http://schemas.microsoft.com/office/drawing/2014/main" id="{4B1AD1E1-8C7A-4477-9843-E3BAD06F3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955774"/>
                        <a:ext cx="3565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E986A47B-D689-4DEC-803C-59AC87338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13213"/>
              </p:ext>
            </p:extLst>
          </p:nvPr>
        </p:nvGraphicFramePr>
        <p:xfrm>
          <a:off x="4610893" y="4902614"/>
          <a:ext cx="33353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473120" imgH="228600" progId="Equation.3">
                  <p:embed/>
                </p:oleObj>
              </mc:Choice>
              <mc:Fallback>
                <p:oleObj name="Equation" r:id="rId5" imgW="1473120" imgH="228600" progId="Equation.3">
                  <p:embed/>
                  <p:pic>
                    <p:nvPicPr>
                      <p:cNvPr id="61443" name="Object 3">
                        <a:extLst>
                          <a:ext uri="{FF2B5EF4-FFF2-40B4-BE49-F238E27FC236}">
                            <a16:creationId xmlns:a16="http://schemas.microsoft.com/office/drawing/2014/main" id="{E986A47B-D689-4DEC-803C-59AC87338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893" y="4902614"/>
                        <a:ext cx="33353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5C49579-964F-46A7-9139-32EADDA53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LMS Discussion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8C66447-5900-4382-8EFE-D5C7E87B6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Intuitively, LMS executes the following rules:</a:t>
            </a:r>
          </a:p>
          <a:p>
            <a:pPr lvl="1"/>
            <a:r>
              <a:rPr lang="en-US" altLang="en-US"/>
              <a:t>If the output for an example is correct, make no change.</a:t>
            </a:r>
          </a:p>
          <a:p>
            <a:pPr lvl="1"/>
            <a:r>
              <a:rPr lang="en-US" altLang="en-US"/>
              <a:t>If the output is too high, lower the weights proportional to the values of their corresponding features, so the overall output decreases</a:t>
            </a:r>
          </a:p>
          <a:p>
            <a:pPr lvl="1"/>
            <a:r>
              <a:rPr lang="en-US" altLang="en-US"/>
              <a:t>If the output is too low, increase the weights proportional to the values of their corresponding features, so the overall output increases.</a:t>
            </a:r>
          </a:p>
          <a:p>
            <a:r>
              <a:rPr lang="en-US" altLang="en-US"/>
              <a:t>Under the proper weak assumptions, LMS can be proven to eventetually converge to a set of weights that minimizes the mean squared error.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4A10DA2-3BB7-4404-A8DF-D8F0D911E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Lessons Learned about Learning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36E0162-D627-4D7E-A6D8-4D83F2977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Learning can be viewed as using direct or indirect experience to approximate a chosen target function.</a:t>
            </a:r>
          </a:p>
          <a:p>
            <a:r>
              <a:rPr lang="en-US" altLang="en-US"/>
              <a:t>Function approximation can be viewed as a search through a space of hypotheses (representations of functions) for one that best fits a set of training data.</a:t>
            </a:r>
          </a:p>
          <a:p>
            <a:r>
              <a:rPr lang="en-US" altLang="en-US"/>
              <a:t>Different learning methods assume different hypothesis spaces (representation languages) and/or employ different search techniques.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C38A035-021C-4A18-B98E-E8B2862AB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z="4000">
                <a:solidFill>
                  <a:srgbClr val="FF3300"/>
                </a:solidFill>
              </a:rPr>
              <a:t>Many online software packages &amp; datasets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7228FD0-3277-421D-9F96-7A3BD1234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8392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sv-SE" altLang="en-US"/>
              <a:t>Data sets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>
                <a:hlinkClick r:id="rId2"/>
              </a:rPr>
              <a:t>UC Irvine</a:t>
            </a:r>
            <a:endParaRPr lang="en-US" altLang="en-US"/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http://www.kdnuggets.com/datasets/index.html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Software (much related to data mining)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hlinkClick r:id="rId3"/>
              </a:rPr>
              <a:t>JMIR Open Source</a:t>
            </a:r>
            <a:endParaRPr lang="en-US" altLang="en-US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/>
              <a:t>Weka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/>
              <a:t>Shogun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/>
              <a:t>RapidMiner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/>
              <a:t>ODM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/>
              <a:t>Orange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/>
              <a:t>CMU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/>
              <a:t>Several researchers put their software online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ED15C05-3729-4CE2-B5D5-FF9550136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Evaluation of Learning Systems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250E92D-881F-4AE7-9D48-18828063B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Experimental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Conduct controlled cross-validation experiments to compare various methods on a variety of benchmark datasets.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Gather data on their performance, e.g. test accuracy, training-time, testing-time.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Analyze differences for statistical significance.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Theoretical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Analyze algorithms mathematically and prove theorems about their: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Computational complexity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Ability to fit training data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Sample complexity (number of training examples needed to learn an accurate function)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5">
            <a:extLst>
              <a:ext uri="{FF2B5EF4-FFF2-40B4-BE49-F238E27FC236}">
                <a16:creationId xmlns:a16="http://schemas.microsoft.com/office/drawing/2014/main" id="{950147C4-C71C-4CFB-A032-310B404A2C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18520" r="46384" b="4034"/>
          <a:stretch>
            <a:fillRect/>
          </a:stretch>
        </p:blipFill>
        <p:spPr>
          <a:xfrm>
            <a:off x="2971800" y="762000"/>
            <a:ext cx="5556250" cy="5943600"/>
          </a:xfrm>
          <a:noFill/>
        </p:spPr>
      </p:pic>
      <p:sp>
        <p:nvSpPr>
          <p:cNvPr id="70659" name="Rectangle 8">
            <a:extLst>
              <a:ext uri="{FF2B5EF4-FFF2-40B4-BE49-F238E27FC236}">
                <a16:creationId xmlns:a16="http://schemas.microsoft.com/office/drawing/2014/main" id="{2C4716B1-0003-4D04-9FFB-50F10F99B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152401"/>
            <a:ext cx="6653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http://www.kdnuggets.com/datasets/index.html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995B43CF-8AEE-4C86-80BD-2913B2A82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Supervised Learning Classification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E505CEB6-C459-4164-BCB5-DAE79EB37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1"/>
            <a:ext cx="8229600" cy="40481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Example: Cancer diagnosis</a:t>
            </a:r>
          </a:p>
        </p:txBody>
      </p:sp>
      <p:sp>
        <p:nvSpPr>
          <p:cNvPr id="71686" name="Rectangle 4">
            <a:extLst>
              <a:ext uri="{FF2B5EF4-FFF2-40B4-BE49-F238E27FC236}">
                <a16:creationId xmlns:a16="http://schemas.microsoft.com/office/drawing/2014/main" id="{D33C034C-C1B3-44F7-9837-284E957EC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Use this 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training set</a:t>
            </a:r>
            <a:r>
              <a:rPr lang="en-US" altLang="en-US">
                <a:latin typeface="Arial" panose="020B0604020202020204" pitchFamily="34" charset="0"/>
              </a:rPr>
              <a:t> to learn how to classify patients where diagnosis is not known:</a:t>
            </a:r>
          </a:p>
        </p:txBody>
      </p:sp>
      <p:sp>
        <p:nvSpPr>
          <p:cNvPr id="71687" name="Rectangle 5">
            <a:extLst>
              <a:ext uri="{FF2B5EF4-FFF2-40B4-BE49-F238E27FC236}">
                <a16:creationId xmlns:a16="http://schemas.microsoft.com/office/drawing/2014/main" id="{58D2B12C-25AF-4D77-B957-D1779D0D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791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input data</a:t>
            </a:r>
            <a:r>
              <a:rPr lang="en-US" altLang="en-US">
                <a:latin typeface="Arial" panose="020B0604020202020204" pitchFamily="34" charset="0"/>
              </a:rPr>
              <a:t> is often easily obtained, whereas the 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classification</a:t>
            </a:r>
            <a:r>
              <a:rPr lang="en-US" altLang="en-US">
                <a:latin typeface="Arial" panose="020B0604020202020204" pitchFamily="34" charset="0"/>
              </a:rPr>
              <a:t> is not.</a:t>
            </a:r>
          </a:p>
        </p:txBody>
      </p:sp>
      <p:sp>
        <p:nvSpPr>
          <p:cNvPr id="71688" name="Rectangle 6">
            <a:extLst>
              <a:ext uri="{FF2B5EF4-FFF2-40B4-BE49-F238E27FC236}">
                <a16:creationId xmlns:a16="http://schemas.microsoft.com/office/drawing/2014/main" id="{260072A6-5287-4EA8-9A48-41A22106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anose="020B0604020202020204" pitchFamily="34" charset="0"/>
              </a:rPr>
              <a:t>Input Data</a:t>
            </a:r>
          </a:p>
        </p:txBody>
      </p:sp>
      <p:sp>
        <p:nvSpPr>
          <p:cNvPr id="71689" name="Rectangle 7">
            <a:extLst>
              <a:ext uri="{FF2B5EF4-FFF2-40B4-BE49-F238E27FC236}">
                <a16:creationId xmlns:a16="http://schemas.microsoft.com/office/drawing/2014/main" id="{70FB0AB9-04C9-4BCE-B6D5-C97D5BEF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anose="020B0604020202020204" pitchFamily="34" charset="0"/>
              </a:rPr>
              <a:t>Classification</a:t>
            </a:r>
          </a:p>
        </p:txBody>
      </p:sp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F9C8A378-EC60-471C-9328-CE397A10E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600200"/>
          <a:ext cx="54102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Worksheet" r:id="rId3" imgW="3438754" imgH="819607" progId="Excel.Sheet.8">
                  <p:embed/>
                </p:oleObj>
              </mc:Choice>
              <mc:Fallback>
                <p:oleObj name="Worksheet" r:id="rId3" imgW="3438754" imgH="819607" progId="Excel.Sheet.8">
                  <p:embed/>
                  <p:pic>
                    <p:nvPicPr>
                      <p:cNvPr id="71682" name="Object 2">
                        <a:extLst>
                          <a:ext uri="{FF2B5EF4-FFF2-40B4-BE49-F238E27FC236}">
                            <a16:creationId xmlns:a16="http://schemas.microsoft.com/office/drawing/2014/main" id="{F9C8A378-EC60-471C-9328-CE397A10E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54102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5ABACD16-437D-45FC-B2F4-0A89A5E94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733801"/>
          <a:ext cx="54102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r:id="rId5" imgW="3438754" imgH="657454" progId="Excel.Sheet.8">
                  <p:embed/>
                </p:oleObj>
              </mc:Choice>
              <mc:Fallback>
                <p:oleObj name="Worksheet" r:id="rId5" imgW="3438754" imgH="657454" progId="Excel.Sheet.8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5ABACD16-437D-45FC-B2F4-0A89A5E94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1"/>
                        <a:ext cx="54102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AutoShape 10">
            <a:extLst>
              <a:ext uri="{FF2B5EF4-FFF2-40B4-BE49-F238E27FC236}">
                <a16:creationId xmlns:a16="http://schemas.microsoft.com/office/drawing/2014/main" id="{EEB280E5-BB84-4EB5-AB83-ED11CC5F5053}"/>
              </a:ext>
            </a:extLst>
          </p:cNvPr>
          <p:cNvSpPr>
            <a:spLocks/>
          </p:cNvSpPr>
          <p:nvPr/>
        </p:nvSpPr>
        <p:spPr bwMode="auto">
          <a:xfrm rot="16194130">
            <a:off x="5210176" y="3321051"/>
            <a:ext cx="244475" cy="3200400"/>
          </a:xfrm>
          <a:prstGeom prst="leftBrace">
            <a:avLst>
              <a:gd name="adj1" fmla="val 1090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1" name="AutoShape 11">
            <a:extLst>
              <a:ext uri="{FF2B5EF4-FFF2-40B4-BE49-F238E27FC236}">
                <a16:creationId xmlns:a16="http://schemas.microsoft.com/office/drawing/2014/main" id="{BDFCD8F4-587D-4966-8CE2-C99DBB6C0C13}"/>
              </a:ext>
            </a:extLst>
          </p:cNvPr>
          <p:cNvSpPr>
            <a:spLocks/>
          </p:cNvSpPr>
          <p:nvPr/>
        </p:nvSpPr>
        <p:spPr bwMode="auto">
          <a:xfrm rot="16194130">
            <a:off x="7383464" y="4427539"/>
            <a:ext cx="242887" cy="992187"/>
          </a:xfrm>
          <a:prstGeom prst="leftBrace">
            <a:avLst>
              <a:gd name="adj1" fmla="val 3404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12ED9FE3-9E36-46A1-BFEE-0F1002D4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0574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anose="020B0604020202020204" pitchFamily="34" charset="0"/>
              </a:rPr>
              <a:t>Training Set</a:t>
            </a:r>
          </a:p>
        </p:txBody>
      </p:sp>
      <p:sp>
        <p:nvSpPr>
          <p:cNvPr id="71693" name="Rectangle 13">
            <a:extLst>
              <a:ext uri="{FF2B5EF4-FFF2-40B4-BE49-F238E27FC236}">
                <a16:creationId xmlns:a16="http://schemas.microsoft.com/office/drawing/2014/main" id="{7C687304-FBB9-492F-881E-44EC4372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Arial" panose="020B0604020202020204" pitchFamily="34" charset="0"/>
              </a:rPr>
              <a:t>Test Set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46BC20D3-BC57-40CB-8DB9-E1D000AB1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Classification Problem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2614D48-9886-4AB7-A83F-D2DB40A01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Goal: Use training set + some learning method to produce a </a:t>
            </a:r>
            <a:r>
              <a:rPr lang="en-US" altLang="en-US" sz="2400">
                <a:solidFill>
                  <a:srgbClr val="CC0000"/>
                </a:solidFill>
              </a:rPr>
              <a:t>predictive model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Use this predictive model to classify new data.</a:t>
            </a:r>
          </a:p>
          <a:p>
            <a:pPr eaLnBrk="1" hangingPunct="1"/>
            <a:r>
              <a:rPr lang="en-US" altLang="en-US" sz="2400"/>
              <a:t>Sample applications:</a:t>
            </a:r>
          </a:p>
        </p:txBody>
      </p:sp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50165B4D-2C9C-4A6B-B244-C4135C499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128963"/>
          <a:ext cx="7772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Worksheet" r:id="rId3" imgW="4153205" imgH="1467307" progId="Excel.Sheet.8">
                  <p:embed/>
                </p:oleObj>
              </mc:Choice>
              <mc:Fallback>
                <p:oleObj name="Worksheet" r:id="rId3" imgW="4153205" imgH="1467307" progId="Excel.Sheet.8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50165B4D-2C9C-4A6B-B244-C4135C499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8963"/>
                        <a:ext cx="77724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7EBD21A-C23D-4A56-A845-293C8159F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Application: Breast Cancer Diagnosis</a:t>
            </a:r>
          </a:p>
        </p:txBody>
      </p:sp>
      <p:pic>
        <p:nvPicPr>
          <p:cNvPr id="73731" name="Picture 3" descr="xcyt1">
            <a:extLst>
              <a:ext uri="{FF2B5EF4-FFF2-40B4-BE49-F238E27FC236}">
                <a16:creationId xmlns:a16="http://schemas.microsoft.com/office/drawing/2014/main" id="{A341281D-7333-458A-B748-5C60E1BEE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61912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4">
            <a:extLst>
              <a:ext uri="{FF2B5EF4-FFF2-40B4-BE49-F238E27FC236}">
                <a16:creationId xmlns:a16="http://schemas.microsoft.com/office/drawing/2014/main" id="{ED789468-0EB0-43F8-8B7D-4AF712B2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6019800"/>
            <a:ext cx="4081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1">
                <a:latin typeface="Arial" panose="020B0604020202020204" pitchFamily="34" charset="0"/>
              </a:rPr>
              <a:t>Research by Mangasarian,Street, Wolberg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77904CB-F276-4DCF-BB51-E851BCDBA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Breast Cancer Diagnosis Separation</a:t>
            </a:r>
          </a:p>
        </p:txBody>
      </p:sp>
      <p:pic>
        <p:nvPicPr>
          <p:cNvPr id="74755" name="Picture 3" descr="diag">
            <a:extLst>
              <a:ext uri="{FF2B5EF4-FFF2-40B4-BE49-F238E27FC236}">
                <a16:creationId xmlns:a16="http://schemas.microsoft.com/office/drawing/2014/main" id="{A219A15D-EBC0-4BE2-995A-493D19B9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74676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 Box 4">
            <a:extLst>
              <a:ext uri="{FF2B5EF4-FFF2-40B4-BE49-F238E27FC236}">
                <a16:creationId xmlns:a16="http://schemas.microsoft.com/office/drawing/2014/main" id="{F6DB7FAA-AF9F-4083-9BA5-B2CE430EE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5791200"/>
            <a:ext cx="4081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1">
                <a:latin typeface="Arial" panose="020B0604020202020204" pitchFamily="34" charset="0"/>
              </a:rPr>
              <a:t>Research by Mangasarian,Street, Wolberg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DEEEBF1-3DE1-4DD1-A2AB-2DAA85CF1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-152400"/>
            <a:ext cx="8229600" cy="1143000"/>
          </a:xfrm>
        </p:spPr>
        <p:txBody>
          <a:bodyPr/>
          <a:lstStyle/>
          <a:p>
            <a:r>
              <a:rPr lang="en-US" altLang="en-US"/>
              <a:t>Defining the Learning Task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319E096-5FE2-4D4D-B192-3AC923F5D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990600"/>
            <a:ext cx="7772400" cy="1066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FF3300"/>
                </a:solidFill>
              </a:rPr>
              <a:t>Improve on task, T, with respect to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performance metric, P, based on experience, E.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F5CE2932-A66C-4A7F-BB5D-029AF4E19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2851150"/>
            <a:ext cx="76660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0B4D52B5-1504-46D0-B151-6452AC6B8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4" y="2281238"/>
            <a:ext cx="74834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3DD022E4-653E-4FC2-AE46-A2B62271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0"/>
            <a:ext cx="7620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T: Playing checkers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P: Percentage of games won against an arbitrary opponent 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E: Playing practice games against itself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T: Recognizing hand-written words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P: Percentage of words correctly classified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E: Database of human-labeled images of handwritten words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T: Driving on four-lane highways using vision sensors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P: Average distance traveled before a human-judged error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E: A sequence of images and steering commands recorded while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     observing a human driver.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T: Categorize email messages as spam or legitimate.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P: Percentage of email messages correctly classified.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E: Database of emails, some with human-given labels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E5E6C84-95AB-4FF1-820A-E5591F651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Learning System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60A4F1C-3FF7-4E8A-B44C-5F9CDF852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1"/>
            <a:ext cx="7772400" cy="26638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Choose the training experience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Choose exactly what is too be learned, i.e. the </a:t>
            </a:r>
            <a:r>
              <a:rPr lang="en-US" altLang="en-US" b="1" i="1">
                <a:solidFill>
                  <a:srgbClr val="FF0000"/>
                </a:solidFill>
              </a:rPr>
              <a:t>target function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Choose how to represent the target function.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Choose a learning algorithm to infer the target function from the experience.</a:t>
            </a:r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1A9A3162-BC36-453E-8F7F-20CA6497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9" y="4736291"/>
            <a:ext cx="2821683" cy="117160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Environment/</a:t>
            </a:r>
          </a:p>
          <a:p>
            <a:pPr eaLnBrk="1" hangingPunct="1"/>
            <a:r>
              <a:rPr lang="en-US" altLang="en-US"/>
              <a:t>Experience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D2FFB7C8-12B4-44F7-B240-4341E749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2615"/>
            <a:ext cx="1993900" cy="463846"/>
          </a:xfrm>
          <a:prstGeom prst="rect">
            <a:avLst/>
          </a:prstGeom>
          <a:solidFill>
            <a:srgbClr val="00CC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Learner</a:t>
            </a:r>
          </a:p>
        </p:txBody>
      </p:sp>
      <p:cxnSp>
        <p:nvCxnSpPr>
          <p:cNvPr id="48134" name="AutoShape 7">
            <a:extLst>
              <a:ext uri="{FF2B5EF4-FFF2-40B4-BE49-F238E27FC236}">
                <a16:creationId xmlns:a16="http://schemas.microsoft.com/office/drawing/2014/main" id="{9C6680C8-4EEC-4DB8-BDFC-4336C263903F}"/>
              </a:ext>
            </a:extLst>
          </p:cNvPr>
          <p:cNvCxnSpPr>
            <a:cxnSpLocks noChangeShapeType="1"/>
            <a:stCxn id="48132" idx="6"/>
          </p:cNvCxnSpPr>
          <p:nvPr/>
        </p:nvCxnSpPr>
        <p:spPr bwMode="auto">
          <a:xfrm flipV="1">
            <a:off x="5991922" y="4522788"/>
            <a:ext cx="677167" cy="79930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Oval 8">
            <a:extLst>
              <a:ext uri="{FF2B5EF4-FFF2-40B4-BE49-F238E27FC236}">
                <a16:creationId xmlns:a16="http://schemas.microsoft.com/office/drawing/2014/main" id="{06B2065C-35E0-402B-9814-C34FB0EA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6" y="5044386"/>
            <a:ext cx="2340653" cy="65225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Knowledge</a:t>
            </a:r>
          </a:p>
        </p:txBody>
      </p:sp>
      <p:sp>
        <p:nvSpPr>
          <p:cNvPr id="48136" name="Rectangle 10">
            <a:extLst>
              <a:ext uri="{FF2B5EF4-FFF2-40B4-BE49-F238E27FC236}">
                <a16:creationId xmlns:a16="http://schemas.microsoft.com/office/drawing/2014/main" id="{0DCC0A0D-75ED-4B5D-8820-EDB13BAF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912774"/>
            <a:ext cx="1993900" cy="833178"/>
          </a:xfrm>
          <a:prstGeom prst="rect">
            <a:avLst/>
          </a:prstGeom>
          <a:solidFill>
            <a:srgbClr val="00CC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Performance</a:t>
            </a:r>
          </a:p>
          <a:p>
            <a:pPr eaLnBrk="1" hangingPunct="1"/>
            <a:r>
              <a:rPr lang="en-US" altLang="en-US"/>
              <a:t>Element</a:t>
            </a:r>
          </a:p>
        </p:txBody>
      </p:sp>
      <p:cxnSp>
        <p:nvCxnSpPr>
          <p:cNvPr id="48137" name="AutoShape 11">
            <a:extLst>
              <a:ext uri="{FF2B5EF4-FFF2-40B4-BE49-F238E27FC236}">
                <a16:creationId xmlns:a16="http://schemas.microsoft.com/office/drawing/2014/main" id="{9CC3239C-8E7B-46E2-9C36-16165069ACC3}"/>
              </a:ext>
            </a:extLst>
          </p:cNvPr>
          <p:cNvCxnSpPr>
            <a:cxnSpLocks noChangeShapeType="1"/>
            <a:stCxn id="48133" idx="2"/>
            <a:endCxn id="48135" idx="0"/>
          </p:cNvCxnSpPr>
          <p:nvPr/>
        </p:nvCxnSpPr>
        <p:spPr bwMode="auto">
          <a:xfrm>
            <a:off x="7734300" y="4786461"/>
            <a:ext cx="259102" cy="25792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AutoShape 12">
            <a:extLst>
              <a:ext uri="{FF2B5EF4-FFF2-40B4-BE49-F238E27FC236}">
                <a16:creationId xmlns:a16="http://schemas.microsoft.com/office/drawing/2014/main" id="{57857426-5841-4A6E-A825-6EC53C4F99BB}"/>
              </a:ext>
            </a:extLst>
          </p:cNvPr>
          <p:cNvCxnSpPr>
            <a:cxnSpLocks noChangeShapeType="1"/>
            <a:stCxn id="48135" idx="4"/>
            <a:endCxn id="48136" idx="0"/>
          </p:cNvCxnSpPr>
          <p:nvPr/>
        </p:nvCxnSpPr>
        <p:spPr bwMode="auto">
          <a:xfrm flipH="1">
            <a:off x="7740650" y="5696640"/>
            <a:ext cx="252752" cy="2161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3">
            <a:extLst>
              <a:ext uri="{FF2B5EF4-FFF2-40B4-BE49-F238E27FC236}">
                <a16:creationId xmlns:a16="http://schemas.microsoft.com/office/drawing/2014/main" id="{4128B245-9607-49A6-A9CA-D3E0477DEC23}"/>
              </a:ext>
            </a:extLst>
          </p:cNvPr>
          <p:cNvCxnSpPr>
            <a:cxnSpLocks noChangeShapeType="1"/>
            <a:stCxn id="48132" idx="6"/>
            <a:endCxn id="48136" idx="1"/>
          </p:cNvCxnSpPr>
          <p:nvPr/>
        </p:nvCxnSpPr>
        <p:spPr bwMode="auto">
          <a:xfrm>
            <a:off x="5991922" y="5322095"/>
            <a:ext cx="751779" cy="10072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5C09CC4-8CF4-4B81-A3B9-9539E35B8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Learning Problem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DFAF43E-2E13-4D4C-81B7-8CD9A2C0E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Learn to play checkers from self-play</a:t>
            </a:r>
          </a:p>
          <a:p>
            <a:r>
              <a:rPr lang="en-US" altLang="en-US"/>
              <a:t>Develop an approach analogous to that used in the  first machine learning system developed by Arthur Samuels at IBM in 1959.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FB69739-5213-441F-90A3-0F534531B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Experience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1D41529-34BA-47E2-9904-AA61DE4D8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Direct experience</a:t>
            </a:r>
            <a:r>
              <a:rPr lang="en-US" altLang="en-US"/>
              <a:t>: Given sample input and output pairs for a useful target function.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Checker boards labeled with the correct move, e.g. extracted from record of expert play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Indirect experience</a:t>
            </a:r>
            <a:r>
              <a:rPr lang="en-US" altLang="en-US"/>
              <a:t>: Given feedback which is </a:t>
            </a:r>
            <a:r>
              <a:rPr lang="en-US" altLang="en-US" b="1" i="1"/>
              <a:t>not</a:t>
            </a:r>
            <a:r>
              <a:rPr lang="en-US" altLang="en-US"/>
              <a:t> direct I/O pairs for a useful target function.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Potentially arbitrary sequences of game moves and their final game results.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Credit/Blame Assignment Problem</a:t>
            </a:r>
            <a:r>
              <a:rPr lang="en-US" altLang="en-US"/>
              <a:t>: How to assign credit blame to individual moves given only indirect feedback?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4AACD72-A5FA-4134-8034-8C2F0B7BA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Source of Training Data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99D6FD5-B382-4570-8B7E-823BB6017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Provided random examples outside of the learner’s control.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Negative examples available or only positive?</a:t>
            </a:r>
          </a:p>
          <a:p>
            <a:pPr>
              <a:lnSpc>
                <a:spcPct val="80000"/>
              </a:lnSpc>
            </a:pPr>
            <a:r>
              <a:rPr lang="en-US" altLang="en-US"/>
              <a:t>Good training examples selected by a “benevolent teacher.”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“Near miss” examples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Learner can query an oracle about class of an unlabeled example in the environment.</a:t>
            </a:r>
          </a:p>
          <a:p>
            <a:pPr>
              <a:lnSpc>
                <a:spcPct val="80000"/>
              </a:lnSpc>
            </a:pPr>
            <a:r>
              <a:rPr lang="en-US" altLang="en-US"/>
              <a:t>Learner can construct an arbitrary example and query an oracle for its label.</a:t>
            </a:r>
          </a:p>
          <a:p>
            <a:pPr>
              <a:lnSpc>
                <a:spcPct val="80000"/>
              </a:lnSpc>
            </a:pPr>
            <a:r>
              <a:rPr lang="en-US" altLang="en-US"/>
              <a:t>Learner can  design and run experiments directly in the environment without any human guidance.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12DC39-5128-455D-8AD9-56FE868D6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Training vs. Test Distribution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AF081A4-EE56-4716-96D8-9FA5C7650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Generally assume that the training and test examples are independently drawn from the same overall distribution of data.</a:t>
            </a:r>
          </a:p>
          <a:p>
            <a:pPr lvl="1"/>
            <a:r>
              <a:rPr lang="en-US" altLang="en-US"/>
              <a:t>IID: Independently and identically distributed</a:t>
            </a:r>
          </a:p>
          <a:p>
            <a:r>
              <a:rPr lang="en-US" altLang="en-US"/>
              <a:t>If examples are not independent, requires </a:t>
            </a:r>
            <a:r>
              <a:rPr lang="en-US" altLang="en-US" b="1" i="1">
                <a:solidFill>
                  <a:srgbClr val="FF0000"/>
                </a:solidFill>
              </a:rPr>
              <a:t>collective classification</a:t>
            </a:r>
            <a:r>
              <a:rPr lang="en-US" altLang="en-US"/>
              <a:t>.</a:t>
            </a:r>
          </a:p>
          <a:p>
            <a:r>
              <a:rPr lang="en-US" altLang="en-US"/>
              <a:t>If test distribution is different, requires </a:t>
            </a:r>
            <a:r>
              <a:rPr lang="en-US" altLang="en-US" b="1" i="1">
                <a:solidFill>
                  <a:srgbClr val="FF0000"/>
                </a:solidFill>
              </a:rPr>
              <a:t>transfer learning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2321B53-9846-442A-B03B-E23AA94FC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Choosing a Target Function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576C629-E1EB-42B1-828F-403720B66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371600"/>
            <a:ext cx="8126413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function is to be learned and how will it be used by the performance system?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checkers, assume we are given a function for generating the legal moves for a given board position and want to decide the best move.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Could learn a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 ChooseMove(board, legal-moves) </a:t>
            </a:r>
            <a:r>
              <a:rPr lang="en-US" altLang="en-US">
                <a:cs typeface="Times New Roman" panose="02020603050405020304" pitchFamily="18" charset="0"/>
              </a:rPr>
              <a:t>→ best-move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Or could learn an </a:t>
            </a:r>
            <a:r>
              <a:rPr lang="en-US" altLang="en-US" b="1" i="1">
                <a:solidFill>
                  <a:srgbClr val="FF0000"/>
                </a:solidFill>
              </a:rPr>
              <a:t>evaluation function</a:t>
            </a:r>
            <a:r>
              <a:rPr lang="en-US" altLang="en-US"/>
              <a:t>, </a:t>
            </a:r>
            <a:r>
              <a:rPr lang="en-US" altLang="en-US" i="1"/>
              <a:t>V</a:t>
            </a:r>
            <a:r>
              <a:rPr lang="en-US" altLang="en-US"/>
              <a:t>(board) </a:t>
            </a:r>
            <a:r>
              <a:rPr lang="en-US" altLang="en-US">
                <a:cs typeface="Times New Roman" panose="02020603050405020304" pitchFamily="18" charset="0"/>
              </a:rPr>
              <a:t>→ </a:t>
            </a:r>
            <a:r>
              <a:rPr lang="en-US" altLang="en-US">
                <a:latin typeface="Script MT Bold" panose="03040602040607080904" pitchFamily="66" charset="0"/>
                <a:cs typeface="Times New Roman" panose="02020603050405020304" pitchFamily="18" charset="0"/>
              </a:rPr>
              <a:t>R</a:t>
            </a:r>
            <a:r>
              <a:rPr lang="en-US" altLang="en-US"/>
              <a:t>, that gives each board position a score for how favorable it is. </a:t>
            </a:r>
            <a:r>
              <a:rPr lang="en-US" altLang="en-US" i="1"/>
              <a:t>V</a:t>
            </a:r>
            <a:r>
              <a:rPr lang="en-US" altLang="en-US"/>
              <a:t> can be used to pick a move by applying each legal move, scoring the resulting board position, and choosing the move that results in the highest scoring board position.</a:t>
            </a:r>
          </a:p>
          <a:p>
            <a:pPr lvl="1">
              <a:lnSpc>
                <a:spcPct val="90000"/>
              </a:lnSpc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1588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Script MT Bold</vt:lpstr>
      <vt:lpstr>Tahoma</vt:lpstr>
      <vt:lpstr>Office Theme</vt:lpstr>
      <vt:lpstr>Equation</vt:lpstr>
      <vt:lpstr>Worksheet</vt:lpstr>
      <vt:lpstr>LMS Algorithm, Data and Learning </vt:lpstr>
      <vt:lpstr>Many online software packages &amp; datasets</vt:lpstr>
      <vt:lpstr>Defining the Learning Task</vt:lpstr>
      <vt:lpstr>Designing a Learning System</vt:lpstr>
      <vt:lpstr>Sample Learning Problem</vt:lpstr>
      <vt:lpstr>Training Experience</vt:lpstr>
      <vt:lpstr>Source of Training Data</vt:lpstr>
      <vt:lpstr>Training vs. Test Distribution</vt:lpstr>
      <vt:lpstr>Choosing a Target Function</vt:lpstr>
      <vt:lpstr>Ideal Definition of V(b)</vt:lpstr>
      <vt:lpstr>Approximating V(b)</vt:lpstr>
      <vt:lpstr>Representing the Target Function</vt:lpstr>
      <vt:lpstr>Linear Function for Representing V(b)</vt:lpstr>
      <vt:lpstr>Obtaining Training Values</vt:lpstr>
      <vt:lpstr>Temporal Difference Learning</vt:lpstr>
      <vt:lpstr>Learning Algorithm</vt:lpstr>
      <vt:lpstr>Least Mean Squares (LMS) Algorithm</vt:lpstr>
      <vt:lpstr>LMS Discussion</vt:lpstr>
      <vt:lpstr>Lessons Learned about Learning</vt:lpstr>
      <vt:lpstr>Evaluation of Learning Systems</vt:lpstr>
      <vt:lpstr>PowerPoint Presentation</vt:lpstr>
      <vt:lpstr>Supervised Learning Classification</vt:lpstr>
      <vt:lpstr>Classification Problem</vt:lpstr>
      <vt:lpstr>Application: Breast Cancer Diagnosis</vt:lpstr>
      <vt:lpstr>Breast Cancer Diagnosis Separation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Algorithm, Data and Learning</dc:title>
  <dc:creator>admin</dc:creator>
  <cp:lastModifiedBy>gahangir.hossain@outlook.com</cp:lastModifiedBy>
  <cp:revision>3</cp:revision>
  <dcterms:created xsi:type="dcterms:W3CDTF">2019-06-29T02:44:15Z</dcterms:created>
  <dcterms:modified xsi:type="dcterms:W3CDTF">2019-06-30T22:08:06Z</dcterms:modified>
</cp:coreProperties>
</file>