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43" r:id="rId3"/>
    <p:sldId id="357" r:id="rId4"/>
    <p:sldId id="344" r:id="rId5"/>
    <p:sldId id="345" r:id="rId6"/>
    <p:sldId id="346" r:id="rId7"/>
    <p:sldId id="351" r:id="rId8"/>
    <p:sldId id="352" r:id="rId9"/>
    <p:sldId id="353" r:id="rId10"/>
    <p:sldId id="354" r:id="rId11"/>
    <p:sldId id="355" r:id="rId12"/>
    <p:sldId id="356" r:id="rId13"/>
    <p:sldId id="347" r:id="rId14"/>
    <p:sldId id="348" r:id="rId15"/>
    <p:sldId id="350" r:id="rId16"/>
    <p:sldId id="358" r:id="rId17"/>
    <p:sldId id="34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2A2D2-F730-4089-B29E-8D1D9AE4EF7C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6E66D-D142-4430-A199-CC818C709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0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04BCB7DF-41D3-465A-BC39-0327BE4EF2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2D487D21-2920-4314-BFAE-9F87236526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26B5F1BA-420E-423C-AD6F-89B3DFC421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535B8B8-8AD0-4430-A26C-3934E38058F6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DF58-CFC1-4B65-A512-7B81F96DF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5CCEB-169B-4BE8-AC4B-A53C5B6E7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14987-0111-4B97-9ED6-8824743C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EAE9-167A-4689-B77D-8FCE03637E88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A674C-B45C-419D-BD1F-6857FE79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6E35B-92E7-4975-AE43-7AE083B7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5FE-25FC-483C-B0A9-1E0CD9A12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5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11051-A65F-49E7-BABB-D8EAAD91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055BB-ABA3-4744-90AF-4434808D2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94687-4E53-4F47-B766-D73280E3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EAE9-167A-4689-B77D-8FCE03637E88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F0474-FC6C-4AC8-889B-9DC2606A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75F9D-C14A-40CB-A683-8B849DB1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5FE-25FC-483C-B0A9-1E0CD9A12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9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51434-68E7-43C2-8004-CD3D5D92D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9C1A7-DCC8-4D3D-9064-ADB877DA7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75AE3-4781-4EEE-8334-611D0844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EAE9-167A-4689-B77D-8FCE03637E88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1767D-6D82-445E-86E3-8EFF210D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ACDA8-7550-4F37-9DFB-AE5E82F1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5FE-25FC-483C-B0A9-1E0CD9A12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3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B66D-5A2B-499D-AD7C-457F85A9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252CD-EA7C-4ADA-9032-50C3C9692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55B2F-8CC9-4185-8F2C-107B3CD5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EAE9-167A-4689-B77D-8FCE03637E88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AD63F-A259-455A-9165-52192239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4AB6F-46FF-480D-8DCB-6E79E7A8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5FE-25FC-483C-B0A9-1E0CD9A12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9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8012-E087-4ACD-853D-92722E1A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63639-64AE-439C-9F9F-95CB149ED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F810C-8955-4E30-83A7-DD03CE90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EAE9-167A-4689-B77D-8FCE03637E88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555B-9BB0-472A-852A-2A09DBDF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10D76-3180-48EE-BDF1-46C38716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5FE-25FC-483C-B0A9-1E0CD9A12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1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015C-73DE-48BB-8B06-8B42D6D9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F0D6-AB59-4D51-8A43-5D43AD546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D7A27-096F-4543-A8BF-4E8B82239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C1BAD-161C-456C-822F-A1262ABB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EAE9-167A-4689-B77D-8FCE03637E88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22634-7497-4C4A-8471-10943274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07FF6-0E60-4B21-84D9-ABAA324C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5FE-25FC-483C-B0A9-1E0CD9A12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0583-F910-46AE-890D-169A40C4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1E507-0726-4B80-B3C6-CE3E07E62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DE16A-4A13-4FA3-A3E7-425DCC288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FFCE8-7D47-422A-A9E2-E0E47705B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8BC08-83E2-4F66-A21F-2A13C9821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541D3-BB2C-4134-BDA7-41FF7E84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EAE9-167A-4689-B77D-8FCE03637E88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6DDC1-9BD5-4C9D-923A-25977A4E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8E4609-D9B9-4179-B3A8-E0DDDDCD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5FE-25FC-483C-B0A9-1E0CD9A12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8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97A9-C83C-4360-B130-80B8BABC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A2277-3D5D-4299-87C9-2F9AF407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EAE9-167A-4689-B77D-8FCE03637E88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5CD78-6CB6-41D4-88C1-9610117F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1CCC-9D89-4815-AEBF-2B8CEA7F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5FE-25FC-483C-B0A9-1E0CD9A12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3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F888CC-6CCA-4E4A-A524-B52569DF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EAE9-167A-4689-B77D-8FCE03637E88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BA0F3-5C54-459A-A173-D4937DF6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7077F-A503-4DC1-8806-3A66E0BF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5FE-25FC-483C-B0A9-1E0CD9A12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3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A0D3-BFB3-499D-91E4-D0C4E535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DBA40-6671-40A6-BF78-D8676E3E4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3C22D-D5CD-43F2-9250-B8C6D0357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51911-0252-40C6-9D9A-E3B1437F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EAE9-167A-4689-B77D-8FCE03637E88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97989-C3C9-42F5-BB16-BC6C3FEE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FD054-B4CE-422E-AD18-5E477F94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5FE-25FC-483C-B0A9-1E0CD9A12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1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E20C-0CB7-41BE-B098-D89CBCAA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D9600-CD62-430D-9040-5F32B8A1C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AE359-286F-46C4-9116-A2CAC4FF3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49C85-D370-46A8-9632-FF1577BE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EAE9-167A-4689-B77D-8FCE03637E88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21A6C-0A4D-48BF-968D-7BE9876F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EF2B7-05E0-46E3-9569-FDB0150B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5FE-25FC-483C-B0A9-1E0CD9A12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1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CBB3D-35D3-483A-9F26-E179B000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38289-7588-4621-A0BD-D810C6BD4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5CC86-8898-4F77-BCA9-22ADF5414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1EAE9-167A-4689-B77D-8FCE03637E88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F23CD-97E5-4862-AF2E-414C49422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333D6-FB9A-407A-99BF-B1D7AD411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C25FE-25FC-483C-B0A9-1E0CD9A12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5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2BC9-49A3-41CF-9E3A-0E1FB6A46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Perceptron and Hidden Layers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CFA55-3A7C-4580-AB2F-1F090A5B0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Gahangir</a:t>
            </a:r>
            <a:r>
              <a:rPr lang="en-US" dirty="0"/>
              <a:t> </a:t>
            </a:r>
            <a:r>
              <a:rPr lang="en-US" dirty="0" err="1"/>
              <a:t>Hossin</a:t>
            </a:r>
            <a:endParaRPr lang="en-US" dirty="0"/>
          </a:p>
          <a:p>
            <a:r>
              <a:rPr lang="en-US"/>
              <a:t>Texas A&amp;M University-Kingsville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E3688A-7E70-4DE1-BB00-D649910B6EB9}"/>
              </a:ext>
            </a:extLst>
          </p:cNvPr>
          <p:cNvSpPr/>
          <p:nvPr/>
        </p:nvSpPr>
        <p:spPr>
          <a:xfrm>
            <a:off x="3048000" y="573563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altLang="en-US" dirty="0">
                <a:ea typeface="SimSun" panose="02010600030101010101" pitchFamily="2" charset="-122"/>
              </a:rPr>
              <a:t>Slides from: Ming Li, University of Waterloo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68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C63C7A4-5FF5-4C07-B22E-F8732725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cone of feasible solutions</a:t>
            </a:r>
          </a:p>
        </p:txBody>
      </p:sp>
      <p:pic>
        <p:nvPicPr>
          <p:cNvPr id="19459" name="Content Placeholder 3">
            <a:extLst>
              <a:ext uri="{FF2B5EF4-FFF2-40B4-BE49-F238E27FC236}">
                <a16:creationId xmlns:a16="http://schemas.microsoft.com/office/drawing/2014/main" id="{A7EA730F-B7DE-46F8-B759-747389E93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" r="2415"/>
          <a:stretch>
            <a:fillRect/>
          </a:stretch>
        </p:blipFill>
        <p:spPr>
          <a:xfrm>
            <a:off x="6096000" y="1752601"/>
            <a:ext cx="4191000" cy="4530725"/>
          </a:xfrm>
        </p:spPr>
      </p:pic>
      <p:sp>
        <p:nvSpPr>
          <p:cNvPr id="19460" name="TextBox 4">
            <a:extLst>
              <a:ext uri="{FF2B5EF4-FFF2-40B4-BE49-F238E27FC236}">
                <a16:creationId xmlns:a16="http://schemas.microsoft.com/office/drawing/2014/main" id="{0F3FA452-8CA9-4EA4-B4D8-731E30F62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676401"/>
            <a:ext cx="2459038" cy="523875"/>
          </a:xfrm>
          <a:prstGeom prst="rect">
            <a:avLst/>
          </a:prstGeom>
          <a:solidFill>
            <a:srgbClr val="FFB3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This is convex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991B2-6766-4A4B-89B6-80B46E1D9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438400"/>
            <a:ext cx="46142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To get all training cases right, we need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to find a point on the “right side” of all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planes (representing training cases).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The solution region, if exists, is a cone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and is convex.</a:t>
            </a:r>
          </a:p>
        </p:txBody>
      </p:sp>
      <p:sp>
        <p:nvSpPr>
          <p:cNvPr id="19462" name="TextBox 1">
            <a:extLst>
              <a:ext uri="{FF2B5EF4-FFF2-40B4-BE49-F238E27FC236}">
                <a16:creationId xmlns:a16="http://schemas.microsoft.com/office/drawing/2014/main" id="{AB229DA4-AAF5-4EEB-8416-63E5D77E6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19800"/>
            <a:ext cx="2122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 positive example</a:t>
            </a:r>
          </a:p>
        </p:txBody>
      </p:sp>
      <p:sp>
        <p:nvSpPr>
          <p:cNvPr id="19463" name="TextBox 2">
            <a:extLst>
              <a:ext uri="{FF2B5EF4-FFF2-40B4-BE49-F238E27FC236}">
                <a16:creationId xmlns:a16="http://schemas.microsoft.com/office/drawing/2014/main" id="{41197466-16CF-42D5-B4C3-DA678F1F4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1" y="1447800"/>
            <a:ext cx="2212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 negative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D93073A2-09BC-4D92-BDC5-D18A943C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converging perceptron learning alg.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309A-904F-4A38-994C-B1E085A6E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</a:rPr>
              <a:t>If the output unit is correct, leave its weights unchanged.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</a:rPr>
              <a:t>If the output unit incorrectly outputs a zero, add the input vector to the weight vector.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</a:rPr>
              <a:t>If the output unit incorrectly outputs a 1, subtract the input vector from the weight vector.</a:t>
            </a:r>
          </a:p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This is guaranteed to find a set of weights that is correct for all training cases if such solution exists.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E21741FC-0E99-4E9A-B11C-967B0010A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7543800" cy="838200"/>
          </a:xfrm>
        </p:spPr>
        <p:txBody>
          <a:bodyPr/>
          <a:lstStyle/>
          <a:p>
            <a:r>
              <a:rPr lang="en-US" altLang="en-US" sz="3200"/>
              <a:t>Proof of convergence by picture</a:t>
            </a: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FD781332-FD0B-48F7-8B0D-22A14E3AA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14400"/>
            <a:ext cx="55245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0F41DFA-99CE-4E77-96D5-ECA7C3927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95600"/>
            <a:ext cx="152400" cy="152400"/>
          </a:xfrm>
          <a:prstGeom prst="ellipse">
            <a:avLst/>
          </a:prstGeom>
          <a:solidFill>
            <a:srgbClr val="FFB37E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EA4DAA-246A-4935-BFBA-DCA7E9D15B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43200" y="2819400"/>
            <a:ext cx="457200" cy="1524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5" name="TextBox 8">
            <a:extLst>
              <a:ext uri="{FF2B5EF4-FFF2-40B4-BE49-F238E27FC236}">
                <a16:creationId xmlns:a16="http://schemas.microsoft.com/office/drawing/2014/main" id="{62E2CCDB-743B-423B-A5C1-73E482DBF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752601"/>
            <a:ext cx="1676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But what about this point?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We might move farther.</a:t>
            </a:r>
          </a:p>
        </p:txBody>
      </p:sp>
      <p:pic>
        <p:nvPicPr>
          <p:cNvPr id="30726" name="Picture 9">
            <a:extLst>
              <a:ext uri="{FF2B5EF4-FFF2-40B4-BE49-F238E27FC236}">
                <a16:creationId xmlns:a16="http://schemas.microsoft.com/office/drawing/2014/main" id="{BC3B1144-69D4-4318-ACA7-8D9B6A134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191000"/>
            <a:ext cx="56007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TextBox 10">
            <a:extLst>
              <a:ext uri="{FF2B5EF4-FFF2-40B4-BE49-F238E27FC236}">
                <a16:creationId xmlns:a16="http://schemas.microsoft.com/office/drawing/2014/main" id="{C572BF54-DBAF-40A6-BEAD-DA9FF89E4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1" y="3657601"/>
            <a:ext cx="16732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Generously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feasible vector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40DDFF-7916-4716-BB2D-A8E37A743CA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153400" y="4267200"/>
            <a:ext cx="76200" cy="304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9" name="TextBox 13">
            <a:extLst>
              <a:ext uri="{FF2B5EF4-FFF2-40B4-BE49-F238E27FC236}">
                <a16:creationId xmlns:a16="http://schemas.microsoft.com/office/drawing/2014/main" id="{9112B079-A49D-457D-AA40-38526B698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1"/>
            <a:ext cx="33528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Proof: If there is a generously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feasible vector, then each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step we move closer to the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feasible region. After finitely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many steps, the weight vector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is in the feasible region.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Note: this is assuming generously feasible vector exists.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0725" grpId="0"/>
      <p:bldP spid="30727" grpId="0"/>
      <p:bldP spid="307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3BFC85FC-1DBF-4560-B700-F3C5941C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limitations of Perceptrons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C80A4-6CA6-4A6E-8C14-D1602E14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</a:rPr>
              <a:t>If we are allowed to choose features by hand, then we can do anything. But this is not learning.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</a:rPr>
              <a:t>If we do not hand-pick features, then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ea typeface="ＭＳ Ｐゴシック" charset="0"/>
              </a:rPr>
              <a:t>Minsky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a typeface="ＭＳ Ｐゴシック" charset="0"/>
              </a:rPr>
              <a:t> and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ea typeface="ＭＳ Ｐゴシック" charset="0"/>
              </a:rPr>
              <a:t>Papert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showed that </a:t>
            </a:r>
            <a:r>
              <a:rPr lang="en-US" dirty="0" err="1">
                <a:ea typeface="ＭＳ Ｐゴシック" charset="0"/>
              </a:rPr>
              <a:t>perceptrons</a:t>
            </a:r>
            <a:r>
              <a:rPr lang="en-US" dirty="0">
                <a:ea typeface="ＭＳ Ｐゴシック" charset="0"/>
              </a:rPr>
              <a:t> cannot do much. We will look at these proofs.</a:t>
            </a:r>
          </a:p>
          <a:p>
            <a:pPr>
              <a:buFont typeface="Wingdings" charset="0"/>
              <a:buChar char="l"/>
              <a:defRPr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9065764-B994-4BE0-AC7A-EC86E3FD4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XOR cannot be learnt by a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B55D6-4C26-4B9B-A33B-CD4E4754A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30725"/>
          </a:xfrm>
        </p:spPr>
        <p:txBody>
          <a:bodyPr/>
          <a:lstStyle/>
          <a:p>
            <a:r>
              <a:rPr lang="en-US" altLang="en-US"/>
              <a:t>We prove that binary threshold output unit cannot do </a:t>
            </a:r>
            <a:r>
              <a:rPr lang="en-US" altLang="en-US">
                <a:solidFill>
                  <a:srgbClr val="FF0000"/>
                </a:solidFill>
              </a:rPr>
              <a:t>exclusive-or</a:t>
            </a:r>
            <a:r>
              <a:rPr lang="en-US" altLang="en-US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 Positive examples: (1,1) </a:t>
            </a:r>
            <a:r>
              <a:rPr lang="en-US" altLang="en-US">
                <a:sym typeface="Wingdings" panose="05000000000000000000" pitchFamily="2" charset="2"/>
              </a:rPr>
              <a:t> 1; (0,0) 1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     Negative examples: (1,0)0; (0,1)  0</a:t>
            </a:r>
          </a:p>
          <a:p>
            <a:r>
              <a:rPr lang="en-US" altLang="en-US"/>
              <a:t>The 4 input-output pairs give 4 inequalities, T being threshold: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     w</a:t>
            </a:r>
            <a:r>
              <a:rPr lang="en-US" altLang="en-US" baseline="-25000"/>
              <a:t>1</a:t>
            </a:r>
            <a:r>
              <a:rPr lang="en-US" altLang="en-US"/>
              <a:t> + w</a:t>
            </a:r>
            <a:r>
              <a:rPr lang="en-US" altLang="en-US" baseline="-25000"/>
              <a:t>2</a:t>
            </a:r>
            <a:r>
              <a:rPr lang="en-US" altLang="en-US"/>
              <a:t> ≥ T,  0 ≥ T   </a:t>
            </a:r>
            <a:r>
              <a:rPr lang="en-US" altLang="en-US">
                <a:sym typeface="Wingdings" panose="05000000000000000000" pitchFamily="2" charset="2"/>
              </a:rPr>
              <a:t> </a:t>
            </a:r>
            <a:r>
              <a:rPr lang="en-US" altLang="en-US"/>
              <a:t>w</a:t>
            </a:r>
            <a:r>
              <a:rPr lang="en-US" altLang="en-US" baseline="-25000"/>
              <a:t>1</a:t>
            </a:r>
            <a:r>
              <a:rPr lang="en-US" altLang="en-US"/>
              <a:t> + w</a:t>
            </a:r>
            <a:r>
              <a:rPr lang="en-US" altLang="en-US" baseline="-25000"/>
              <a:t>2</a:t>
            </a:r>
            <a:r>
              <a:rPr lang="en-US" altLang="en-US"/>
              <a:t> ≥ 2T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     w</a:t>
            </a:r>
            <a:r>
              <a:rPr lang="en-US" altLang="en-US" baseline="-25000"/>
              <a:t>1 </a:t>
            </a:r>
            <a:r>
              <a:rPr lang="en-US" altLang="en-US"/>
              <a:t>&lt; T,          w</a:t>
            </a:r>
            <a:r>
              <a:rPr lang="en-US" altLang="en-US" baseline="-25000"/>
              <a:t>2</a:t>
            </a:r>
            <a:r>
              <a:rPr lang="en-US" altLang="en-US"/>
              <a:t> &lt;T  </a:t>
            </a:r>
            <a:r>
              <a:rPr lang="en-US" altLang="en-US">
                <a:sym typeface="Wingdings" panose="05000000000000000000" pitchFamily="2" charset="2"/>
              </a:rPr>
              <a:t> </a:t>
            </a:r>
            <a:r>
              <a:rPr lang="en-US" altLang="en-US"/>
              <a:t>w</a:t>
            </a:r>
            <a:r>
              <a:rPr lang="en-US" altLang="en-US" baseline="-25000"/>
              <a:t>1</a:t>
            </a:r>
            <a:r>
              <a:rPr lang="en-US" altLang="en-US"/>
              <a:t> + w</a:t>
            </a:r>
            <a:r>
              <a:rPr lang="en-US" altLang="en-US" baseline="-25000"/>
              <a:t>2</a:t>
            </a:r>
            <a:r>
              <a:rPr lang="en-US" altLang="en-US"/>
              <a:t> &lt; 2T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Contradiction.         QED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2C7A508-3629-4D78-A2C5-D2EF1648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Geometric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E9008-0913-4C8B-B324-9FEA792CF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24000"/>
            <a:ext cx="4114800" cy="4572000"/>
          </a:xfrm>
        </p:spPr>
        <p:txBody>
          <a:bodyPr/>
          <a:lstStyle/>
          <a:p>
            <a:r>
              <a:rPr lang="en-US" altLang="en-US"/>
              <a:t>Data-space view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Each input is point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A weight vector defines a hyperplane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The weight plane is perpendicular to the weight vector and misses the origin by a distance equal to the threshold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4E5F0-E40D-4C28-A0B4-56DED8CB3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438400"/>
            <a:ext cx="41021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F6ED30-E364-45E2-932E-BBAD30427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1" y="5257801"/>
            <a:ext cx="38465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Blue dots and red dots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are not linearly separable.</a:t>
            </a:r>
          </a:p>
        </p:txBody>
      </p:sp>
      <p:pic>
        <p:nvPicPr>
          <p:cNvPr id="24582" name="Picture 1">
            <a:extLst>
              <a:ext uri="{FF2B5EF4-FFF2-40B4-BE49-F238E27FC236}">
                <a16:creationId xmlns:a16="http://schemas.microsoft.com/office/drawing/2014/main" id="{C9CB771E-955D-481C-8BF6-6B084E944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1" y="152400"/>
            <a:ext cx="13684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Box 5">
            <a:extLst>
              <a:ext uri="{FF2B5EF4-FFF2-40B4-BE49-F238E27FC236}">
                <a16:creationId xmlns:a16="http://schemas.microsoft.com/office/drawing/2014/main" id="{2C1430DD-63FE-41D4-941F-34A6ED934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33401"/>
            <a:ext cx="1365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Chapter 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of this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85B88C12-D96E-40A2-AE23-1F110FE9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But this can be easily solved: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C5B23-22D3-4770-B44B-B16F4C291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47800"/>
            <a:ext cx="82296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000"/>
              <a:t>Just pick right features (clusters)</a:t>
            </a:r>
          </a:p>
          <a:p>
            <a:r>
              <a:rPr lang="en-US" altLang="en-US" sz="2000"/>
              <a:t>Then linearly separate the features, solves all.</a:t>
            </a:r>
          </a:p>
          <a:p>
            <a:r>
              <a:rPr lang="en-US" altLang="en-US" sz="2000"/>
              <a:t>This is essentially what Rosenblatt initially claimed for perceptron. Chomsky &amp; Papert actually attacked a different target.</a:t>
            </a:r>
          </a:p>
        </p:txBody>
      </p:sp>
      <p:sp>
        <p:nvSpPr>
          <p:cNvPr id="4" name="Explosion 1 3">
            <a:extLst>
              <a:ext uri="{FF2B5EF4-FFF2-40B4-BE49-F238E27FC236}">
                <a16:creationId xmlns:a16="http://schemas.microsoft.com/office/drawing/2014/main" id="{E3BDC0CA-C6B1-4778-9E95-264CF62F3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810000"/>
            <a:ext cx="228600" cy="228600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Explosion 1 4">
            <a:extLst>
              <a:ext uri="{FF2B5EF4-FFF2-40B4-BE49-F238E27FC236}">
                <a16:creationId xmlns:a16="http://schemas.microsoft.com/office/drawing/2014/main" id="{DEAC831F-18A9-4280-BEE2-A724B129C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334000"/>
            <a:ext cx="228600" cy="228600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6" name="Explosion 1 5">
            <a:extLst>
              <a:ext uri="{FF2B5EF4-FFF2-40B4-BE49-F238E27FC236}">
                <a16:creationId xmlns:a16="http://schemas.microsoft.com/office/drawing/2014/main" id="{F2D8096A-0B97-4F7B-810C-76B39E9A3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114800"/>
            <a:ext cx="228600" cy="228600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7" name="Explosion 1 6">
            <a:extLst>
              <a:ext uri="{FF2B5EF4-FFF2-40B4-BE49-F238E27FC236}">
                <a16:creationId xmlns:a16="http://schemas.microsoft.com/office/drawing/2014/main" id="{5C3E0F24-126C-4F83-B325-12958EA71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733800"/>
            <a:ext cx="228600" cy="228600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8" name="Explosion 1 7">
            <a:extLst>
              <a:ext uri="{FF2B5EF4-FFF2-40B4-BE49-F238E27FC236}">
                <a16:creationId xmlns:a16="http://schemas.microsoft.com/office/drawing/2014/main" id="{6FEA81FC-67B7-4CC7-BAAC-4049AE95E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581400"/>
            <a:ext cx="228600" cy="228600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9" name="Explosion 1 8">
            <a:extLst>
              <a:ext uri="{FF2B5EF4-FFF2-40B4-BE49-F238E27FC236}">
                <a16:creationId xmlns:a16="http://schemas.microsoft.com/office/drawing/2014/main" id="{E2AAAFEC-1C5E-45D4-9DCE-7953892E7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962400"/>
            <a:ext cx="228600" cy="228600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10" name="Explosion 1 9">
            <a:extLst>
              <a:ext uri="{FF2B5EF4-FFF2-40B4-BE49-F238E27FC236}">
                <a16:creationId xmlns:a16="http://schemas.microsoft.com/office/drawing/2014/main" id="{65D22995-3E91-487D-BCF6-021C68F24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91000"/>
            <a:ext cx="228600" cy="228600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11" name="Explosion 1 10">
            <a:extLst>
              <a:ext uri="{FF2B5EF4-FFF2-40B4-BE49-F238E27FC236}">
                <a16:creationId xmlns:a16="http://schemas.microsoft.com/office/drawing/2014/main" id="{B820CE68-4C46-4B35-B3DC-3FCE67A4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562600"/>
            <a:ext cx="228600" cy="228600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Explosion 1 11">
            <a:extLst>
              <a:ext uri="{FF2B5EF4-FFF2-40B4-BE49-F238E27FC236}">
                <a16:creationId xmlns:a16="http://schemas.microsoft.com/office/drawing/2014/main" id="{4B4E471A-D052-465F-9A4E-BE924F10A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10200"/>
            <a:ext cx="228600" cy="228600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13" name="Explosion 1 12">
            <a:extLst>
              <a:ext uri="{FF2B5EF4-FFF2-40B4-BE49-F238E27FC236}">
                <a16:creationId xmlns:a16="http://schemas.microsoft.com/office/drawing/2014/main" id="{B1CFF608-71F1-4DB2-B884-AB9C3808E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486400"/>
            <a:ext cx="228600" cy="228600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Explosion 1 13">
            <a:extLst>
              <a:ext uri="{FF2B5EF4-FFF2-40B4-BE49-F238E27FC236}">
                <a16:creationId xmlns:a16="http://schemas.microsoft.com/office/drawing/2014/main" id="{679E70BA-0A0B-4F8C-B6F8-25C54EC26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105400"/>
            <a:ext cx="228600" cy="228600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15" name="Explosion 1 14">
            <a:extLst>
              <a:ext uri="{FF2B5EF4-FFF2-40B4-BE49-F238E27FC236}">
                <a16:creationId xmlns:a16="http://schemas.microsoft.com/office/drawing/2014/main" id="{E1455A7F-9D81-4437-8E47-17D4C47A7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181600"/>
            <a:ext cx="228600" cy="228600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16" name="Explosion 1 15">
            <a:extLst>
              <a:ext uri="{FF2B5EF4-FFF2-40B4-BE49-F238E27FC236}">
                <a16:creationId xmlns:a16="http://schemas.microsoft.com/office/drawing/2014/main" id="{C9CAB2C5-0F6A-44D0-8BFF-E1588EC84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715000"/>
            <a:ext cx="228600" cy="228600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23D9C7C0-59B8-4851-9E5E-B798CB660A25}"/>
              </a:ext>
            </a:extLst>
          </p:cNvPr>
          <p:cNvSpPr>
            <a:spLocks/>
          </p:cNvSpPr>
          <p:nvPr/>
        </p:nvSpPr>
        <p:spPr bwMode="auto">
          <a:xfrm>
            <a:off x="4495800" y="3657600"/>
            <a:ext cx="228600" cy="304800"/>
          </a:xfrm>
          <a:custGeom>
            <a:avLst/>
            <a:gdLst>
              <a:gd name="T0" fmla="*/ 0 w 228600"/>
              <a:gd name="T1" fmla="*/ 116423 h 304800"/>
              <a:gd name="T2" fmla="*/ 87318 w 228600"/>
              <a:gd name="T3" fmla="*/ 116424 h 304800"/>
              <a:gd name="T4" fmla="*/ 114300 w 228600"/>
              <a:gd name="T5" fmla="*/ 0 h 304800"/>
              <a:gd name="T6" fmla="*/ 141282 w 228600"/>
              <a:gd name="T7" fmla="*/ 116424 h 304800"/>
              <a:gd name="T8" fmla="*/ 228600 w 228600"/>
              <a:gd name="T9" fmla="*/ 116423 h 304800"/>
              <a:gd name="T10" fmla="*/ 157958 w 228600"/>
              <a:gd name="T11" fmla="*/ 188376 h 304800"/>
              <a:gd name="T12" fmla="*/ 184941 w 228600"/>
              <a:gd name="T13" fmla="*/ 304799 h 304800"/>
              <a:gd name="T14" fmla="*/ 114300 w 228600"/>
              <a:gd name="T15" fmla="*/ 232845 h 304800"/>
              <a:gd name="T16" fmla="*/ 43659 w 228600"/>
              <a:gd name="T17" fmla="*/ 304799 h 304800"/>
              <a:gd name="T18" fmla="*/ 70642 w 228600"/>
              <a:gd name="T19" fmla="*/ 188376 h 304800"/>
              <a:gd name="T20" fmla="*/ 0 w 228600"/>
              <a:gd name="T21" fmla="*/ 116423 h 304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8600" h="304800">
                <a:moveTo>
                  <a:pt x="0" y="116423"/>
                </a:moveTo>
                <a:lnTo>
                  <a:pt x="87318" y="116424"/>
                </a:lnTo>
                <a:lnTo>
                  <a:pt x="114300" y="0"/>
                </a:lnTo>
                <a:lnTo>
                  <a:pt x="141282" y="116424"/>
                </a:lnTo>
                <a:lnTo>
                  <a:pt x="228600" y="116423"/>
                </a:lnTo>
                <a:lnTo>
                  <a:pt x="157958" y="188376"/>
                </a:lnTo>
                <a:lnTo>
                  <a:pt x="184941" y="304799"/>
                </a:lnTo>
                <a:lnTo>
                  <a:pt x="114300" y="232845"/>
                </a:lnTo>
                <a:lnTo>
                  <a:pt x="43659" y="304799"/>
                </a:lnTo>
                <a:lnTo>
                  <a:pt x="70642" y="188376"/>
                </a:lnTo>
                <a:lnTo>
                  <a:pt x="0" y="116423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rgbClr val="C6C6F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51E063D1-9E93-4A63-BA81-E81B0E7BD7BD}"/>
              </a:ext>
            </a:extLst>
          </p:cNvPr>
          <p:cNvSpPr>
            <a:spLocks/>
          </p:cNvSpPr>
          <p:nvPr/>
        </p:nvSpPr>
        <p:spPr bwMode="auto">
          <a:xfrm>
            <a:off x="2667000" y="5410200"/>
            <a:ext cx="228600" cy="304800"/>
          </a:xfrm>
          <a:custGeom>
            <a:avLst/>
            <a:gdLst>
              <a:gd name="T0" fmla="*/ 0 w 228600"/>
              <a:gd name="T1" fmla="*/ 116423 h 304800"/>
              <a:gd name="T2" fmla="*/ 87318 w 228600"/>
              <a:gd name="T3" fmla="*/ 116424 h 304800"/>
              <a:gd name="T4" fmla="*/ 114300 w 228600"/>
              <a:gd name="T5" fmla="*/ 0 h 304800"/>
              <a:gd name="T6" fmla="*/ 141282 w 228600"/>
              <a:gd name="T7" fmla="*/ 116424 h 304800"/>
              <a:gd name="T8" fmla="*/ 228600 w 228600"/>
              <a:gd name="T9" fmla="*/ 116423 h 304800"/>
              <a:gd name="T10" fmla="*/ 157958 w 228600"/>
              <a:gd name="T11" fmla="*/ 188376 h 304800"/>
              <a:gd name="T12" fmla="*/ 184941 w 228600"/>
              <a:gd name="T13" fmla="*/ 304799 h 304800"/>
              <a:gd name="T14" fmla="*/ 114300 w 228600"/>
              <a:gd name="T15" fmla="*/ 232845 h 304800"/>
              <a:gd name="T16" fmla="*/ 43659 w 228600"/>
              <a:gd name="T17" fmla="*/ 304799 h 304800"/>
              <a:gd name="T18" fmla="*/ 70642 w 228600"/>
              <a:gd name="T19" fmla="*/ 188376 h 304800"/>
              <a:gd name="T20" fmla="*/ 0 w 228600"/>
              <a:gd name="T21" fmla="*/ 116423 h 304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8600" h="304800">
                <a:moveTo>
                  <a:pt x="0" y="116423"/>
                </a:moveTo>
                <a:lnTo>
                  <a:pt x="87318" y="116424"/>
                </a:lnTo>
                <a:lnTo>
                  <a:pt x="114300" y="0"/>
                </a:lnTo>
                <a:lnTo>
                  <a:pt x="141282" y="116424"/>
                </a:lnTo>
                <a:lnTo>
                  <a:pt x="228600" y="116423"/>
                </a:lnTo>
                <a:lnTo>
                  <a:pt x="157958" y="188376"/>
                </a:lnTo>
                <a:lnTo>
                  <a:pt x="184941" y="304799"/>
                </a:lnTo>
                <a:lnTo>
                  <a:pt x="114300" y="232845"/>
                </a:lnTo>
                <a:lnTo>
                  <a:pt x="43659" y="304799"/>
                </a:lnTo>
                <a:lnTo>
                  <a:pt x="70642" y="188376"/>
                </a:lnTo>
                <a:lnTo>
                  <a:pt x="0" y="116423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rgbClr val="C6C6F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DAC4EC7C-91CC-46DB-B98E-56187D4B57FD}"/>
              </a:ext>
            </a:extLst>
          </p:cNvPr>
          <p:cNvSpPr>
            <a:spLocks/>
          </p:cNvSpPr>
          <p:nvPr/>
        </p:nvSpPr>
        <p:spPr bwMode="auto">
          <a:xfrm>
            <a:off x="4800600" y="3733800"/>
            <a:ext cx="228600" cy="304800"/>
          </a:xfrm>
          <a:custGeom>
            <a:avLst/>
            <a:gdLst>
              <a:gd name="T0" fmla="*/ 0 w 228600"/>
              <a:gd name="T1" fmla="*/ 116423 h 304800"/>
              <a:gd name="T2" fmla="*/ 87318 w 228600"/>
              <a:gd name="T3" fmla="*/ 116424 h 304800"/>
              <a:gd name="T4" fmla="*/ 114300 w 228600"/>
              <a:gd name="T5" fmla="*/ 0 h 304800"/>
              <a:gd name="T6" fmla="*/ 141282 w 228600"/>
              <a:gd name="T7" fmla="*/ 116424 h 304800"/>
              <a:gd name="T8" fmla="*/ 228600 w 228600"/>
              <a:gd name="T9" fmla="*/ 116423 h 304800"/>
              <a:gd name="T10" fmla="*/ 157958 w 228600"/>
              <a:gd name="T11" fmla="*/ 188376 h 304800"/>
              <a:gd name="T12" fmla="*/ 184941 w 228600"/>
              <a:gd name="T13" fmla="*/ 304799 h 304800"/>
              <a:gd name="T14" fmla="*/ 114300 w 228600"/>
              <a:gd name="T15" fmla="*/ 232845 h 304800"/>
              <a:gd name="T16" fmla="*/ 43659 w 228600"/>
              <a:gd name="T17" fmla="*/ 304799 h 304800"/>
              <a:gd name="T18" fmla="*/ 70642 w 228600"/>
              <a:gd name="T19" fmla="*/ 188376 h 304800"/>
              <a:gd name="T20" fmla="*/ 0 w 228600"/>
              <a:gd name="T21" fmla="*/ 116423 h 304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8600" h="304800">
                <a:moveTo>
                  <a:pt x="0" y="116423"/>
                </a:moveTo>
                <a:lnTo>
                  <a:pt x="87318" y="116424"/>
                </a:lnTo>
                <a:lnTo>
                  <a:pt x="114300" y="0"/>
                </a:lnTo>
                <a:lnTo>
                  <a:pt x="141282" y="116424"/>
                </a:lnTo>
                <a:lnTo>
                  <a:pt x="228600" y="116423"/>
                </a:lnTo>
                <a:lnTo>
                  <a:pt x="157958" y="188376"/>
                </a:lnTo>
                <a:lnTo>
                  <a:pt x="184941" y="304799"/>
                </a:lnTo>
                <a:lnTo>
                  <a:pt x="114300" y="232845"/>
                </a:lnTo>
                <a:lnTo>
                  <a:pt x="43659" y="304799"/>
                </a:lnTo>
                <a:lnTo>
                  <a:pt x="70642" y="188376"/>
                </a:lnTo>
                <a:lnTo>
                  <a:pt x="0" y="116423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rgbClr val="C6C6F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339C143A-9320-4402-8C19-823B17ABF215}"/>
              </a:ext>
            </a:extLst>
          </p:cNvPr>
          <p:cNvSpPr>
            <a:spLocks/>
          </p:cNvSpPr>
          <p:nvPr/>
        </p:nvSpPr>
        <p:spPr bwMode="auto">
          <a:xfrm>
            <a:off x="4191000" y="3810000"/>
            <a:ext cx="228600" cy="304800"/>
          </a:xfrm>
          <a:custGeom>
            <a:avLst/>
            <a:gdLst>
              <a:gd name="T0" fmla="*/ 0 w 228600"/>
              <a:gd name="T1" fmla="*/ 116423 h 304800"/>
              <a:gd name="T2" fmla="*/ 87318 w 228600"/>
              <a:gd name="T3" fmla="*/ 116424 h 304800"/>
              <a:gd name="T4" fmla="*/ 114300 w 228600"/>
              <a:gd name="T5" fmla="*/ 0 h 304800"/>
              <a:gd name="T6" fmla="*/ 141282 w 228600"/>
              <a:gd name="T7" fmla="*/ 116424 h 304800"/>
              <a:gd name="T8" fmla="*/ 228600 w 228600"/>
              <a:gd name="T9" fmla="*/ 116423 h 304800"/>
              <a:gd name="T10" fmla="*/ 157958 w 228600"/>
              <a:gd name="T11" fmla="*/ 188376 h 304800"/>
              <a:gd name="T12" fmla="*/ 184941 w 228600"/>
              <a:gd name="T13" fmla="*/ 304799 h 304800"/>
              <a:gd name="T14" fmla="*/ 114300 w 228600"/>
              <a:gd name="T15" fmla="*/ 232845 h 304800"/>
              <a:gd name="T16" fmla="*/ 43659 w 228600"/>
              <a:gd name="T17" fmla="*/ 304799 h 304800"/>
              <a:gd name="T18" fmla="*/ 70642 w 228600"/>
              <a:gd name="T19" fmla="*/ 188376 h 304800"/>
              <a:gd name="T20" fmla="*/ 0 w 228600"/>
              <a:gd name="T21" fmla="*/ 116423 h 304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8600" h="304800">
                <a:moveTo>
                  <a:pt x="0" y="116423"/>
                </a:moveTo>
                <a:lnTo>
                  <a:pt x="87318" y="116424"/>
                </a:lnTo>
                <a:lnTo>
                  <a:pt x="114300" y="0"/>
                </a:lnTo>
                <a:lnTo>
                  <a:pt x="141282" y="116424"/>
                </a:lnTo>
                <a:lnTo>
                  <a:pt x="228600" y="116423"/>
                </a:lnTo>
                <a:lnTo>
                  <a:pt x="157958" y="188376"/>
                </a:lnTo>
                <a:lnTo>
                  <a:pt x="184941" y="304799"/>
                </a:lnTo>
                <a:lnTo>
                  <a:pt x="114300" y="232845"/>
                </a:lnTo>
                <a:lnTo>
                  <a:pt x="43659" y="304799"/>
                </a:lnTo>
                <a:lnTo>
                  <a:pt x="70642" y="188376"/>
                </a:lnTo>
                <a:lnTo>
                  <a:pt x="0" y="116423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rgbClr val="C6C6F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610C429A-9EDE-4325-9261-4C13381AF541}"/>
              </a:ext>
            </a:extLst>
          </p:cNvPr>
          <p:cNvSpPr>
            <a:spLocks/>
          </p:cNvSpPr>
          <p:nvPr/>
        </p:nvSpPr>
        <p:spPr bwMode="auto">
          <a:xfrm>
            <a:off x="4648200" y="4038600"/>
            <a:ext cx="228600" cy="304800"/>
          </a:xfrm>
          <a:custGeom>
            <a:avLst/>
            <a:gdLst>
              <a:gd name="T0" fmla="*/ 0 w 228600"/>
              <a:gd name="T1" fmla="*/ 116423 h 304800"/>
              <a:gd name="T2" fmla="*/ 87318 w 228600"/>
              <a:gd name="T3" fmla="*/ 116424 h 304800"/>
              <a:gd name="T4" fmla="*/ 114300 w 228600"/>
              <a:gd name="T5" fmla="*/ 0 h 304800"/>
              <a:gd name="T6" fmla="*/ 141282 w 228600"/>
              <a:gd name="T7" fmla="*/ 116424 h 304800"/>
              <a:gd name="T8" fmla="*/ 228600 w 228600"/>
              <a:gd name="T9" fmla="*/ 116423 h 304800"/>
              <a:gd name="T10" fmla="*/ 157958 w 228600"/>
              <a:gd name="T11" fmla="*/ 188376 h 304800"/>
              <a:gd name="T12" fmla="*/ 184941 w 228600"/>
              <a:gd name="T13" fmla="*/ 304799 h 304800"/>
              <a:gd name="T14" fmla="*/ 114300 w 228600"/>
              <a:gd name="T15" fmla="*/ 232845 h 304800"/>
              <a:gd name="T16" fmla="*/ 43659 w 228600"/>
              <a:gd name="T17" fmla="*/ 304799 h 304800"/>
              <a:gd name="T18" fmla="*/ 70642 w 228600"/>
              <a:gd name="T19" fmla="*/ 188376 h 304800"/>
              <a:gd name="T20" fmla="*/ 0 w 228600"/>
              <a:gd name="T21" fmla="*/ 116423 h 304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8600" h="304800">
                <a:moveTo>
                  <a:pt x="0" y="116423"/>
                </a:moveTo>
                <a:lnTo>
                  <a:pt x="87318" y="116424"/>
                </a:lnTo>
                <a:lnTo>
                  <a:pt x="114300" y="0"/>
                </a:lnTo>
                <a:lnTo>
                  <a:pt x="141282" y="116424"/>
                </a:lnTo>
                <a:lnTo>
                  <a:pt x="228600" y="116423"/>
                </a:lnTo>
                <a:lnTo>
                  <a:pt x="157958" y="188376"/>
                </a:lnTo>
                <a:lnTo>
                  <a:pt x="184941" y="304799"/>
                </a:lnTo>
                <a:lnTo>
                  <a:pt x="114300" y="232845"/>
                </a:lnTo>
                <a:lnTo>
                  <a:pt x="43659" y="304799"/>
                </a:lnTo>
                <a:lnTo>
                  <a:pt x="70642" y="188376"/>
                </a:lnTo>
                <a:lnTo>
                  <a:pt x="0" y="116423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rgbClr val="C6C6F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D1DFEE46-0879-4EF8-B2E7-6BDF361764B9}"/>
              </a:ext>
            </a:extLst>
          </p:cNvPr>
          <p:cNvSpPr>
            <a:spLocks/>
          </p:cNvSpPr>
          <p:nvPr/>
        </p:nvSpPr>
        <p:spPr bwMode="auto">
          <a:xfrm>
            <a:off x="4648200" y="3352800"/>
            <a:ext cx="228600" cy="304800"/>
          </a:xfrm>
          <a:custGeom>
            <a:avLst/>
            <a:gdLst>
              <a:gd name="T0" fmla="*/ 0 w 228600"/>
              <a:gd name="T1" fmla="*/ 116423 h 304800"/>
              <a:gd name="T2" fmla="*/ 87318 w 228600"/>
              <a:gd name="T3" fmla="*/ 116424 h 304800"/>
              <a:gd name="T4" fmla="*/ 114300 w 228600"/>
              <a:gd name="T5" fmla="*/ 0 h 304800"/>
              <a:gd name="T6" fmla="*/ 141282 w 228600"/>
              <a:gd name="T7" fmla="*/ 116424 h 304800"/>
              <a:gd name="T8" fmla="*/ 228600 w 228600"/>
              <a:gd name="T9" fmla="*/ 116423 h 304800"/>
              <a:gd name="T10" fmla="*/ 157958 w 228600"/>
              <a:gd name="T11" fmla="*/ 188376 h 304800"/>
              <a:gd name="T12" fmla="*/ 184941 w 228600"/>
              <a:gd name="T13" fmla="*/ 304799 h 304800"/>
              <a:gd name="T14" fmla="*/ 114300 w 228600"/>
              <a:gd name="T15" fmla="*/ 232845 h 304800"/>
              <a:gd name="T16" fmla="*/ 43659 w 228600"/>
              <a:gd name="T17" fmla="*/ 304799 h 304800"/>
              <a:gd name="T18" fmla="*/ 70642 w 228600"/>
              <a:gd name="T19" fmla="*/ 188376 h 304800"/>
              <a:gd name="T20" fmla="*/ 0 w 228600"/>
              <a:gd name="T21" fmla="*/ 116423 h 304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8600" h="304800">
                <a:moveTo>
                  <a:pt x="0" y="116423"/>
                </a:moveTo>
                <a:lnTo>
                  <a:pt x="87318" y="116424"/>
                </a:lnTo>
                <a:lnTo>
                  <a:pt x="114300" y="0"/>
                </a:lnTo>
                <a:lnTo>
                  <a:pt x="141282" y="116424"/>
                </a:lnTo>
                <a:lnTo>
                  <a:pt x="228600" y="116423"/>
                </a:lnTo>
                <a:lnTo>
                  <a:pt x="157958" y="188376"/>
                </a:lnTo>
                <a:lnTo>
                  <a:pt x="184941" y="304799"/>
                </a:lnTo>
                <a:lnTo>
                  <a:pt x="114300" y="232845"/>
                </a:lnTo>
                <a:lnTo>
                  <a:pt x="43659" y="304799"/>
                </a:lnTo>
                <a:lnTo>
                  <a:pt x="70642" y="188376"/>
                </a:lnTo>
                <a:lnTo>
                  <a:pt x="0" y="116423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rgbClr val="C6C6F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978C530C-F4C7-4E5D-9BD6-390BDCB608D4}"/>
              </a:ext>
            </a:extLst>
          </p:cNvPr>
          <p:cNvSpPr>
            <a:spLocks/>
          </p:cNvSpPr>
          <p:nvPr/>
        </p:nvSpPr>
        <p:spPr bwMode="auto">
          <a:xfrm>
            <a:off x="2514600" y="5486400"/>
            <a:ext cx="228600" cy="304800"/>
          </a:xfrm>
          <a:custGeom>
            <a:avLst/>
            <a:gdLst>
              <a:gd name="T0" fmla="*/ 0 w 228600"/>
              <a:gd name="T1" fmla="*/ 116423 h 304800"/>
              <a:gd name="T2" fmla="*/ 87318 w 228600"/>
              <a:gd name="T3" fmla="*/ 116424 h 304800"/>
              <a:gd name="T4" fmla="*/ 114300 w 228600"/>
              <a:gd name="T5" fmla="*/ 0 h 304800"/>
              <a:gd name="T6" fmla="*/ 141282 w 228600"/>
              <a:gd name="T7" fmla="*/ 116424 h 304800"/>
              <a:gd name="T8" fmla="*/ 228600 w 228600"/>
              <a:gd name="T9" fmla="*/ 116423 h 304800"/>
              <a:gd name="T10" fmla="*/ 157958 w 228600"/>
              <a:gd name="T11" fmla="*/ 188376 h 304800"/>
              <a:gd name="T12" fmla="*/ 184941 w 228600"/>
              <a:gd name="T13" fmla="*/ 304799 h 304800"/>
              <a:gd name="T14" fmla="*/ 114300 w 228600"/>
              <a:gd name="T15" fmla="*/ 232845 h 304800"/>
              <a:gd name="T16" fmla="*/ 43659 w 228600"/>
              <a:gd name="T17" fmla="*/ 304799 h 304800"/>
              <a:gd name="T18" fmla="*/ 70642 w 228600"/>
              <a:gd name="T19" fmla="*/ 188376 h 304800"/>
              <a:gd name="T20" fmla="*/ 0 w 228600"/>
              <a:gd name="T21" fmla="*/ 116423 h 304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8600" h="304800">
                <a:moveTo>
                  <a:pt x="0" y="116423"/>
                </a:moveTo>
                <a:lnTo>
                  <a:pt x="87318" y="116424"/>
                </a:lnTo>
                <a:lnTo>
                  <a:pt x="114300" y="0"/>
                </a:lnTo>
                <a:lnTo>
                  <a:pt x="141282" y="116424"/>
                </a:lnTo>
                <a:lnTo>
                  <a:pt x="228600" y="116423"/>
                </a:lnTo>
                <a:lnTo>
                  <a:pt x="157958" y="188376"/>
                </a:lnTo>
                <a:lnTo>
                  <a:pt x="184941" y="304799"/>
                </a:lnTo>
                <a:lnTo>
                  <a:pt x="114300" y="232845"/>
                </a:lnTo>
                <a:lnTo>
                  <a:pt x="43659" y="304799"/>
                </a:lnTo>
                <a:lnTo>
                  <a:pt x="70642" y="188376"/>
                </a:lnTo>
                <a:lnTo>
                  <a:pt x="0" y="116423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rgbClr val="C6C6F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E04980ED-9DB9-4866-B18A-214531782CB1}"/>
              </a:ext>
            </a:extLst>
          </p:cNvPr>
          <p:cNvSpPr>
            <a:spLocks/>
          </p:cNvSpPr>
          <p:nvPr/>
        </p:nvSpPr>
        <p:spPr bwMode="auto">
          <a:xfrm>
            <a:off x="2286000" y="5257800"/>
            <a:ext cx="228600" cy="304800"/>
          </a:xfrm>
          <a:custGeom>
            <a:avLst/>
            <a:gdLst>
              <a:gd name="T0" fmla="*/ 0 w 228600"/>
              <a:gd name="T1" fmla="*/ 116423 h 304800"/>
              <a:gd name="T2" fmla="*/ 87318 w 228600"/>
              <a:gd name="T3" fmla="*/ 116424 h 304800"/>
              <a:gd name="T4" fmla="*/ 114300 w 228600"/>
              <a:gd name="T5" fmla="*/ 0 h 304800"/>
              <a:gd name="T6" fmla="*/ 141282 w 228600"/>
              <a:gd name="T7" fmla="*/ 116424 h 304800"/>
              <a:gd name="T8" fmla="*/ 228600 w 228600"/>
              <a:gd name="T9" fmla="*/ 116423 h 304800"/>
              <a:gd name="T10" fmla="*/ 157958 w 228600"/>
              <a:gd name="T11" fmla="*/ 188376 h 304800"/>
              <a:gd name="T12" fmla="*/ 184941 w 228600"/>
              <a:gd name="T13" fmla="*/ 304799 h 304800"/>
              <a:gd name="T14" fmla="*/ 114300 w 228600"/>
              <a:gd name="T15" fmla="*/ 232845 h 304800"/>
              <a:gd name="T16" fmla="*/ 43659 w 228600"/>
              <a:gd name="T17" fmla="*/ 304799 h 304800"/>
              <a:gd name="T18" fmla="*/ 70642 w 228600"/>
              <a:gd name="T19" fmla="*/ 188376 h 304800"/>
              <a:gd name="T20" fmla="*/ 0 w 228600"/>
              <a:gd name="T21" fmla="*/ 116423 h 304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8600" h="304800">
                <a:moveTo>
                  <a:pt x="0" y="116423"/>
                </a:moveTo>
                <a:lnTo>
                  <a:pt x="87318" y="116424"/>
                </a:lnTo>
                <a:lnTo>
                  <a:pt x="114300" y="0"/>
                </a:lnTo>
                <a:lnTo>
                  <a:pt x="141282" y="116424"/>
                </a:lnTo>
                <a:lnTo>
                  <a:pt x="228600" y="116423"/>
                </a:lnTo>
                <a:lnTo>
                  <a:pt x="157958" y="188376"/>
                </a:lnTo>
                <a:lnTo>
                  <a:pt x="184941" y="304799"/>
                </a:lnTo>
                <a:lnTo>
                  <a:pt x="114300" y="232845"/>
                </a:lnTo>
                <a:lnTo>
                  <a:pt x="43659" y="304799"/>
                </a:lnTo>
                <a:lnTo>
                  <a:pt x="70642" y="188376"/>
                </a:lnTo>
                <a:lnTo>
                  <a:pt x="0" y="116423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rgbClr val="C6C6F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DC73A508-AC73-4E43-A0DD-205EA25B24EC}"/>
              </a:ext>
            </a:extLst>
          </p:cNvPr>
          <p:cNvSpPr>
            <a:spLocks/>
          </p:cNvSpPr>
          <p:nvPr/>
        </p:nvSpPr>
        <p:spPr bwMode="auto">
          <a:xfrm>
            <a:off x="2743200" y="5791200"/>
            <a:ext cx="228600" cy="304800"/>
          </a:xfrm>
          <a:custGeom>
            <a:avLst/>
            <a:gdLst>
              <a:gd name="T0" fmla="*/ 0 w 228600"/>
              <a:gd name="T1" fmla="*/ 116423 h 304800"/>
              <a:gd name="T2" fmla="*/ 87318 w 228600"/>
              <a:gd name="T3" fmla="*/ 116424 h 304800"/>
              <a:gd name="T4" fmla="*/ 114300 w 228600"/>
              <a:gd name="T5" fmla="*/ 0 h 304800"/>
              <a:gd name="T6" fmla="*/ 141282 w 228600"/>
              <a:gd name="T7" fmla="*/ 116424 h 304800"/>
              <a:gd name="T8" fmla="*/ 228600 w 228600"/>
              <a:gd name="T9" fmla="*/ 116423 h 304800"/>
              <a:gd name="T10" fmla="*/ 157958 w 228600"/>
              <a:gd name="T11" fmla="*/ 188376 h 304800"/>
              <a:gd name="T12" fmla="*/ 184941 w 228600"/>
              <a:gd name="T13" fmla="*/ 304799 h 304800"/>
              <a:gd name="T14" fmla="*/ 114300 w 228600"/>
              <a:gd name="T15" fmla="*/ 232845 h 304800"/>
              <a:gd name="T16" fmla="*/ 43659 w 228600"/>
              <a:gd name="T17" fmla="*/ 304799 h 304800"/>
              <a:gd name="T18" fmla="*/ 70642 w 228600"/>
              <a:gd name="T19" fmla="*/ 188376 h 304800"/>
              <a:gd name="T20" fmla="*/ 0 w 228600"/>
              <a:gd name="T21" fmla="*/ 116423 h 304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8600" h="304800">
                <a:moveTo>
                  <a:pt x="0" y="116423"/>
                </a:moveTo>
                <a:lnTo>
                  <a:pt x="87318" y="116424"/>
                </a:lnTo>
                <a:lnTo>
                  <a:pt x="114300" y="0"/>
                </a:lnTo>
                <a:lnTo>
                  <a:pt x="141282" y="116424"/>
                </a:lnTo>
                <a:lnTo>
                  <a:pt x="228600" y="116423"/>
                </a:lnTo>
                <a:lnTo>
                  <a:pt x="157958" y="188376"/>
                </a:lnTo>
                <a:lnTo>
                  <a:pt x="184941" y="304799"/>
                </a:lnTo>
                <a:lnTo>
                  <a:pt x="114300" y="232845"/>
                </a:lnTo>
                <a:lnTo>
                  <a:pt x="43659" y="304799"/>
                </a:lnTo>
                <a:lnTo>
                  <a:pt x="70642" y="188376"/>
                </a:lnTo>
                <a:lnTo>
                  <a:pt x="0" y="116423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rgbClr val="C6C6F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6" name="Donut 25">
            <a:extLst>
              <a:ext uri="{FF2B5EF4-FFF2-40B4-BE49-F238E27FC236}">
                <a16:creationId xmlns:a16="http://schemas.microsoft.com/office/drawing/2014/main" id="{6627F967-975E-4588-818A-786EAEBC002D}"/>
              </a:ext>
            </a:extLst>
          </p:cNvPr>
          <p:cNvSpPr>
            <a:spLocks/>
          </p:cNvSpPr>
          <p:nvPr/>
        </p:nvSpPr>
        <p:spPr bwMode="auto">
          <a:xfrm>
            <a:off x="3962400" y="3429000"/>
            <a:ext cx="990600" cy="990600"/>
          </a:xfrm>
          <a:custGeom>
            <a:avLst/>
            <a:gdLst>
              <a:gd name="T0" fmla="*/ 0 w 990600"/>
              <a:gd name="T1" fmla="*/ 495300 h 990600"/>
              <a:gd name="T2" fmla="*/ 495300 w 990600"/>
              <a:gd name="T3" fmla="*/ 0 h 990600"/>
              <a:gd name="T4" fmla="*/ 990600 w 990600"/>
              <a:gd name="T5" fmla="*/ 495300 h 990600"/>
              <a:gd name="T6" fmla="*/ 495300 w 990600"/>
              <a:gd name="T7" fmla="*/ 990600 h 990600"/>
              <a:gd name="T8" fmla="*/ 0 w 990600"/>
              <a:gd name="T9" fmla="*/ 495300 h 990600"/>
              <a:gd name="T10" fmla="*/ 247650 w 990600"/>
              <a:gd name="T11" fmla="*/ 495300 h 990600"/>
              <a:gd name="T12" fmla="*/ 495300 w 990600"/>
              <a:gd name="T13" fmla="*/ 742950 h 990600"/>
              <a:gd name="T14" fmla="*/ 742950 w 990600"/>
              <a:gd name="T15" fmla="*/ 495300 h 990600"/>
              <a:gd name="T16" fmla="*/ 495300 w 990600"/>
              <a:gd name="T17" fmla="*/ 247650 h 990600"/>
              <a:gd name="T18" fmla="*/ 247650 w 990600"/>
              <a:gd name="T19" fmla="*/ 495300 h 990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90600" h="990600">
                <a:moveTo>
                  <a:pt x="0" y="495300"/>
                </a:moveTo>
                <a:cubicBezTo>
                  <a:pt x="0" y="221753"/>
                  <a:pt x="221753" y="0"/>
                  <a:pt x="495300" y="0"/>
                </a:cubicBezTo>
                <a:cubicBezTo>
                  <a:pt x="768847" y="0"/>
                  <a:pt x="990600" y="221753"/>
                  <a:pt x="990600" y="495300"/>
                </a:cubicBezTo>
                <a:cubicBezTo>
                  <a:pt x="990600" y="768847"/>
                  <a:pt x="768847" y="990600"/>
                  <a:pt x="495300" y="990600"/>
                </a:cubicBezTo>
                <a:cubicBezTo>
                  <a:pt x="221753" y="990600"/>
                  <a:pt x="0" y="768847"/>
                  <a:pt x="0" y="495300"/>
                </a:cubicBezTo>
                <a:close/>
                <a:moveTo>
                  <a:pt x="247650" y="495300"/>
                </a:moveTo>
                <a:cubicBezTo>
                  <a:pt x="247650" y="632073"/>
                  <a:pt x="358527" y="742950"/>
                  <a:pt x="495300" y="742950"/>
                </a:cubicBezTo>
                <a:cubicBezTo>
                  <a:pt x="632073" y="742950"/>
                  <a:pt x="742950" y="632073"/>
                  <a:pt x="742950" y="495300"/>
                </a:cubicBezTo>
                <a:cubicBezTo>
                  <a:pt x="742950" y="358527"/>
                  <a:pt x="632073" y="247650"/>
                  <a:pt x="495300" y="247650"/>
                </a:cubicBezTo>
                <a:cubicBezTo>
                  <a:pt x="358527" y="247650"/>
                  <a:pt x="247650" y="358527"/>
                  <a:pt x="247650" y="495300"/>
                </a:cubicBez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rgbClr val="C6C6F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7" name="Donut 26">
            <a:extLst>
              <a:ext uri="{FF2B5EF4-FFF2-40B4-BE49-F238E27FC236}">
                <a16:creationId xmlns:a16="http://schemas.microsoft.com/office/drawing/2014/main" id="{CE5EBEE3-677C-4F6F-9DFA-B2EC06DE4D41}"/>
              </a:ext>
            </a:extLst>
          </p:cNvPr>
          <p:cNvSpPr>
            <a:spLocks/>
          </p:cNvSpPr>
          <p:nvPr/>
        </p:nvSpPr>
        <p:spPr bwMode="auto">
          <a:xfrm>
            <a:off x="2057400" y="5029200"/>
            <a:ext cx="990600" cy="990600"/>
          </a:xfrm>
          <a:custGeom>
            <a:avLst/>
            <a:gdLst>
              <a:gd name="T0" fmla="*/ 0 w 990600"/>
              <a:gd name="T1" fmla="*/ 495300 h 990600"/>
              <a:gd name="T2" fmla="*/ 495300 w 990600"/>
              <a:gd name="T3" fmla="*/ 0 h 990600"/>
              <a:gd name="T4" fmla="*/ 990600 w 990600"/>
              <a:gd name="T5" fmla="*/ 495300 h 990600"/>
              <a:gd name="T6" fmla="*/ 495300 w 990600"/>
              <a:gd name="T7" fmla="*/ 990600 h 990600"/>
              <a:gd name="T8" fmla="*/ 0 w 990600"/>
              <a:gd name="T9" fmla="*/ 495300 h 990600"/>
              <a:gd name="T10" fmla="*/ 247650 w 990600"/>
              <a:gd name="T11" fmla="*/ 495300 h 990600"/>
              <a:gd name="T12" fmla="*/ 495300 w 990600"/>
              <a:gd name="T13" fmla="*/ 742950 h 990600"/>
              <a:gd name="T14" fmla="*/ 742950 w 990600"/>
              <a:gd name="T15" fmla="*/ 495300 h 990600"/>
              <a:gd name="T16" fmla="*/ 495300 w 990600"/>
              <a:gd name="T17" fmla="*/ 247650 h 990600"/>
              <a:gd name="T18" fmla="*/ 247650 w 990600"/>
              <a:gd name="T19" fmla="*/ 495300 h 990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90600" h="990600">
                <a:moveTo>
                  <a:pt x="0" y="495300"/>
                </a:moveTo>
                <a:cubicBezTo>
                  <a:pt x="0" y="221753"/>
                  <a:pt x="221753" y="0"/>
                  <a:pt x="495300" y="0"/>
                </a:cubicBezTo>
                <a:cubicBezTo>
                  <a:pt x="768847" y="0"/>
                  <a:pt x="990600" y="221753"/>
                  <a:pt x="990600" y="495300"/>
                </a:cubicBezTo>
                <a:cubicBezTo>
                  <a:pt x="990600" y="768847"/>
                  <a:pt x="768847" y="990600"/>
                  <a:pt x="495300" y="990600"/>
                </a:cubicBezTo>
                <a:cubicBezTo>
                  <a:pt x="221753" y="990600"/>
                  <a:pt x="0" y="768847"/>
                  <a:pt x="0" y="495300"/>
                </a:cubicBezTo>
                <a:close/>
                <a:moveTo>
                  <a:pt x="247650" y="495300"/>
                </a:moveTo>
                <a:cubicBezTo>
                  <a:pt x="247650" y="632073"/>
                  <a:pt x="358527" y="742950"/>
                  <a:pt x="495300" y="742950"/>
                </a:cubicBezTo>
                <a:cubicBezTo>
                  <a:pt x="632073" y="742950"/>
                  <a:pt x="742950" y="632073"/>
                  <a:pt x="742950" y="495300"/>
                </a:cubicBezTo>
                <a:cubicBezTo>
                  <a:pt x="742950" y="358527"/>
                  <a:pt x="632073" y="247650"/>
                  <a:pt x="495300" y="247650"/>
                </a:cubicBezTo>
                <a:cubicBezTo>
                  <a:pt x="358527" y="247650"/>
                  <a:pt x="247650" y="358527"/>
                  <a:pt x="247650" y="495300"/>
                </a:cubicBez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rgbClr val="C6C6F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8" name="Donut 27">
            <a:extLst>
              <a:ext uri="{FF2B5EF4-FFF2-40B4-BE49-F238E27FC236}">
                <a16:creationId xmlns:a16="http://schemas.microsoft.com/office/drawing/2014/main" id="{A37A9187-B6A2-4C40-9486-244E8AB99D6E}"/>
              </a:ext>
            </a:extLst>
          </p:cNvPr>
          <p:cNvSpPr>
            <a:spLocks/>
          </p:cNvSpPr>
          <p:nvPr/>
        </p:nvSpPr>
        <p:spPr bwMode="auto">
          <a:xfrm>
            <a:off x="3962400" y="5029200"/>
            <a:ext cx="990600" cy="990600"/>
          </a:xfrm>
          <a:custGeom>
            <a:avLst/>
            <a:gdLst>
              <a:gd name="T0" fmla="*/ 0 w 990600"/>
              <a:gd name="T1" fmla="*/ 495300 h 990600"/>
              <a:gd name="T2" fmla="*/ 495300 w 990600"/>
              <a:gd name="T3" fmla="*/ 0 h 990600"/>
              <a:gd name="T4" fmla="*/ 990600 w 990600"/>
              <a:gd name="T5" fmla="*/ 495300 h 990600"/>
              <a:gd name="T6" fmla="*/ 495300 w 990600"/>
              <a:gd name="T7" fmla="*/ 990600 h 990600"/>
              <a:gd name="T8" fmla="*/ 0 w 990600"/>
              <a:gd name="T9" fmla="*/ 495300 h 990600"/>
              <a:gd name="T10" fmla="*/ 247650 w 990600"/>
              <a:gd name="T11" fmla="*/ 495300 h 990600"/>
              <a:gd name="T12" fmla="*/ 495300 w 990600"/>
              <a:gd name="T13" fmla="*/ 742950 h 990600"/>
              <a:gd name="T14" fmla="*/ 742950 w 990600"/>
              <a:gd name="T15" fmla="*/ 495300 h 990600"/>
              <a:gd name="T16" fmla="*/ 495300 w 990600"/>
              <a:gd name="T17" fmla="*/ 247650 h 990600"/>
              <a:gd name="T18" fmla="*/ 247650 w 990600"/>
              <a:gd name="T19" fmla="*/ 495300 h 990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90600" h="990600">
                <a:moveTo>
                  <a:pt x="0" y="495300"/>
                </a:moveTo>
                <a:cubicBezTo>
                  <a:pt x="0" y="221753"/>
                  <a:pt x="221753" y="0"/>
                  <a:pt x="495300" y="0"/>
                </a:cubicBezTo>
                <a:cubicBezTo>
                  <a:pt x="768847" y="0"/>
                  <a:pt x="990600" y="221753"/>
                  <a:pt x="990600" y="495300"/>
                </a:cubicBezTo>
                <a:cubicBezTo>
                  <a:pt x="990600" y="768847"/>
                  <a:pt x="768847" y="990600"/>
                  <a:pt x="495300" y="990600"/>
                </a:cubicBezTo>
                <a:cubicBezTo>
                  <a:pt x="221753" y="990600"/>
                  <a:pt x="0" y="768847"/>
                  <a:pt x="0" y="495300"/>
                </a:cubicBezTo>
                <a:close/>
                <a:moveTo>
                  <a:pt x="247650" y="495300"/>
                </a:moveTo>
                <a:cubicBezTo>
                  <a:pt x="247650" y="632073"/>
                  <a:pt x="358527" y="742950"/>
                  <a:pt x="495300" y="742950"/>
                </a:cubicBezTo>
                <a:cubicBezTo>
                  <a:pt x="632073" y="742950"/>
                  <a:pt x="742950" y="632073"/>
                  <a:pt x="742950" y="495300"/>
                </a:cubicBezTo>
                <a:cubicBezTo>
                  <a:pt x="742950" y="358527"/>
                  <a:pt x="632073" y="247650"/>
                  <a:pt x="495300" y="247650"/>
                </a:cubicBezTo>
                <a:cubicBezTo>
                  <a:pt x="358527" y="247650"/>
                  <a:pt x="247650" y="358527"/>
                  <a:pt x="247650" y="495300"/>
                </a:cubicBezTo>
                <a:close/>
              </a:path>
            </a:pathLst>
          </a:custGeom>
          <a:solidFill>
            <a:srgbClr val="FFB37E"/>
          </a:solidFill>
          <a:ln w="9525" cap="flat" cmpd="sng">
            <a:solidFill>
              <a:srgbClr val="C6C6F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9" name="Donut 28">
            <a:extLst>
              <a:ext uri="{FF2B5EF4-FFF2-40B4-BE49-F238E27FC236}">
                <a16:creationId xmlns:a16="http://schemas.microsoft.com/office/drawing/2014/main" id="{77CB7715-E365-4DDF-80BF-53C3499564EA}"/>
              </a:ext>
            </a:extLst>
          </p:cNvPr>
          <p:cNvSpPr>
            <a:spLocks/>
          </p:cNvSpPr>
          <p:nvPr/>
        </p:nvSpPr>
        <p:spPr bwMode="auto">
          <a:xfrm>
            <a:off x="2133600" y="3352800"/>
            <a:ext cx="990600" cy="990600"/>
          </a:xfrm>
          <a:custGeom>
            <a:avLst/>
            <a:gdLst>
              <a:gd name="T0" fmla="*/ 0 w 990600"/>
              <a:gd name="T1" fmla="*/ 495300 h 990600"/>
              <a:gd name="T2" fmla="*/ 495300 w 990600"/>
              <a:gd name="T3" fmla="*/ 0 h 990600"/>
              <a:gd name="T4" fmla="*/ 990600 w 990600"/>
              <a:gd name="T5" fmla="*/ 495300 h 990600"/>
              <a:gd name="T6" fmla="*/ 495300 w 990600"/>
              <a:gd name="T7" fmla="*/ 990600 h 990600"/>
              <a:gd name="T8" fmla="*/ 0 w 990600"/>
              <a:gd name="T9" fmla="*/ 495300 h 990600"/>
              <a:gd name="T10" fmla="*/ 247650 w 990600"/>
              <a:gd name="T11" fmla="*/ 495300 h 990600"/>
              <a:gd name="T12" fmla="*/ 495300 w 990600"/>
              <a:gd name="T13" fmla="*/ 742950 h 990600"/>
              <a:gd name="T14" fmla="*/ 742950 w 990600"/>
              <a:gd name="T15" fmla="*/ 495300 h 990600"/>
              <a:gd name="T16" fmla="*/ 495300 w 990600"/>
              <a:gd name="T17" fmla="*/ 247650 h 990600"/>
              <a:gd name="T18" fmla="*/ 247650 w 990600"/>
              <a:gd name="T19" fmla="*/ 495300 h 990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90600" h="990600">
                <a:moveTo>
                  <a:pt x="0" y="495300"/>
                </a:moveTo>
                <a:cubicBezTo>
                  <a:pt x="0" y="221753"/>
                  <a:pt x="221753" y="0"/>
                  <a:pt x="495300" y="0"/>
                </a:cubicBezTo>
                <a:cubicBezTo>
                  <a:pt x="768847" y="0"/>
                  <a:pt x="990600" y="221753"/>
                  <a:pt x="990600" y="495300"/>
                </a:cubicBezTo>
                <a:cubicBezTo>
                  <a:pt x="990600" y="768847"/>
                  <a:pt x="768847" y="990600"/>
                  <a:pt x="495300" y="990600"/>
                </a:cubicBezTo>
                <a:cubicBezTo>
                  <a:pt x="221753" y="990600"/>
                  <a:pt x="0" y="768847"/>
                  <a:pt x="0" y="495300"/>
                </a:cubicBezTo>
                <a:close/>
                <a:moveTo>
                  <a:pt x="247650" y="495300"/>
                </a:moveTo>
                <a:cubicBezTo>
                  <a:pt x="247650" y="632073"/>
                  <a:pt x="358527" y="742950"/>
                  <a:pt x="495300" y="742950"/>
                </a:cubicBezTo>
                <a:cubicBezTo>
                  <a:pt x="632073" y="742950"/>
                  <a:pt x="742950" y="632073"/>
                  <a:pt x="742950" y="495300"/>
                </a:cubicBezTo>
                <a:cubicBezTo>
                  <a:pt x="742950" y="358527"/>
                  <a:pt x="632073" y="247650"/>
                  <a:pt x="495300" y="247650"/>
                </a:cubicBezTo>
                <a:cubicBezTo>
                  <a:pt x="358527" y="247650"/>
                  <a:pt x="247650" y="358527"/>
                  <a:pt x="247650" y="495300"/>
                </a:cubicBezTo>
                <a:close/>
              </a:path>
            </a:pathLst>
          </a:custGeom>
          <a:solidFill>
            <a:srgbClr val="FFB37E"/>
          </a:solidFill>
          <a:ln w="9525" cap="flat" cmpd="sng">
            <a:solidFill>
              <a:srgbClr val="C6C6F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CE8413-C12C-4EE4-8490-771A001D1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124200"/>
            <a:ext cx="152400" cy="838200"/>
          </a:xfrm>
          <a:prstGeom prst="rect">
            <a:avLst/>
          </a:prstGeom>
          <a:solidFill>
            <a:srgbClr val="FFB37E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0832EC-4255-47C9-8543-680505AB7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962400"/>
            <a:ext cx="152400" cy="838200"/>
          </a:xfrm>
          <a:prstGeom prst="rect">
            <a:avLst/>
          </a:prstGeom>
          <a:solidFill>
            <a:schemeClr val="bg2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F24829-5439-4402-B2D2-C0535A538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800600"/>
            <a:ext cx="152400" cy="838200"/>
          </a:xfrm>
          <a:prstGeom prst="rect">
            <a:avLst/>
          </a:prstGeom>
          <a:solidFill>
            <a:schemeClr val="bg2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1B5F4B-6971-4CCB-854C-EC6402993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638800"/>
            <a:ext cx="152400" cy="838200"/>
          </a:xfrm>
          <a:prstGeom prst="rect">
            <a:avLst/>
          </a:prstGeom>
          <a:solidFill>
            <a:srgbClr val="FFB37E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A310895C-415A-44DC-B950-F129F80F90BC}"/>
              </a:ext>
            </a:extLst>
          </p:cNvPr>
          <p:cNvSpPr>
            <a:spLocks/>
          </p:cNvSpPr>
          <p:nvPr/>
        </p:nvSpPr>
        <p:spPr bwMode="auto">
          <a:xfrm>
            <a:off x="6781800" y="3048000"/>
            <a:ext cx="152400" cy="3429000"/>
          </a:xfrm>
          <a:prstGeom prst="leftBracket">
            <a:avLst>
              <a:gd name="adj" fmla="val 8333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AA757D80-2468-4233-9641-142EC8B45F4A}"/>
              </a:ext>
            </a:extLst>
          </p:cNvPr>
          <p:cNvSpPr>
            <a:spLocks/>
          </p:cNvSpPr>
          <p:nvPr/>
        </p:nvSpPr>
        <p:spPr bwMode="auto">
          <a:xfrm>
            <a:off x="7620000" y="3048000"/>
            <a:ext cx="152400" cy="3429000"/>
          </a:xfrm>
          <a:prstGeom prst="rightBracket">
            <a:avLst>
              <a:gd name="adj" fmla="val 8333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AF9291-2276-4A50-BE00-7FE85EAD1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1" y="3962400"/>
            <a:ext cx="447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−1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+1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+1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−1</a:t>
            </a:r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26182AB9-FC27-4E2D-8C2A-56E2EBC97BD5}"/>
              </a:ext>
            </a:extLst>
          </p:cNvPr>
          <p:cNvSpPr>
            <a:spLocks/>
          </p:cNvSpPr>
          <p:nvPr/>
        </p:nvSpPr>
        <p:spPr bwMode="auto">
          <a:xfrm>
            <a:off x="8077200" y="3962400"/>
            <a:ext cx="122238" cy="1143000"/>
          </a:xfrm>
          <a:prstGeom prst="leftBracket">
            <a:avLst>
              <a:gd name="adj" fmla="val 8312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2E298FE2-F4C3-40B5-B7A1-A33F880E9456}"/>
              </a:ext>
            </a:extLst>
          </p:cNvPr>
          <p:cNvSpPr>
            <a:spLocks/>
          </p:cNvSpPr>
          <p:nvPr/>
        </p:nvSpPr>
        <p:spPr bwMode="auto">
          <a:xfrm>
            <a:off x="8534400" y="3962400"/>
            <a:ext cx="152400" cy="1143000"/>
          </a:xfrm>
          <a:prstGeom prst="rightBracket">
            <a:avLst>
              <a:gd name="adj" fmla="val 8333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B9D2DB-6F26-40F9-B7F0-2304F7A54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477000"/>
            <a:ext cx="32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BA8035-61F4-417C-AD6E-DD55632DA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1" y="5181600"/>
            <a:ext cx="403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39" grpId="0" animBg="1"/>
      <p:bldP spid="40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CCD1066-F85C-46B1-96C2-0CD4A358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Group Invariance Theorem </a:t>
            </a:r>
            <a:r>
              <a:rPr lang="en-US" altLang="en-US" sz="2000"/>
              <a:t>(Minsky-Papert): Perceptron cannot distinguish following two patterns under translation.</a:t>
            </a:r>
            <a:endParaRPr lang="en-US" alt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1A6C-F3F5-48F3-BC8B-F6B31F4D0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752600"/>
            <a:ext cx="4724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56AF5F-D23A-42C9-9731-190A14AC7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371600"/>
            <a:ext cx="41148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Proof.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Each pixel is activated by 4 different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translations of both Pattern A and B.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Hence the total input received by the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decision unit over all these patterns is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four times the sum of all weights for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both patterns A and B.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No threshold can always accept A &amp; reject B.                                   </a:t>
            </a:r>
            <a:r>
              <a:rPr lang="en-US" altLang="en-US" sz="1800">
                <a:solidFill>
                  <a:srgbClr val="FF0000"/>
                </a:solidFill>
              </a:rPr>
              <a:t>QED.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In general Perceptrons cannot do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groups. Image translation forms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 group. This was sometimes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mis-interpreted as NN’s are no good.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Hidden units can learn such features. But deeper NN are hard to train.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E2888-B0E6-4514-AAFC-AD4EB617E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4" y="5867400"/>
            <a:ext cx="4859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Translation with wrap-around of two patterns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E8F0E-A816-4B86-87DF-D70B350D4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752600"/>
            <a:ext cx="2135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Positive Examples: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645CE7-486D-45B7-9CBD-30E4D3F34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733800"/>
            <a:ext cx="223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Negative Examples: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986D9D4-4BD5-4B0A-AC3B-50AB6C2D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Perceptron Architecture</a:t>
            </a:r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340A6057-55CD-4BC3-81F5-5973FD053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1"/>
            <a:ext cx="70358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C00637-D7E3-4AEE-8C3F-565D6C8E3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200400"/>
            <a:ext cx="381000" cy="2400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      f</a:t>
            </a:r>
            <a:r>
              <a:rPr lang="en-US" altLang="en-US" sz="1800" baseline="-25000"/>
              <a:t>1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          f</a:t>
            </a:r>
            <a:r>
              <a:rPr lang="en-US" altLang="en-US" sz="1800" baseline="-25000"/>
              <a:t>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aseline="-250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aseline="-250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      f</a:t>
            </a:r>
            <a:r>
              <a:rPr lang="en-US" altLang="en-US" sz="1800" baseline="-25000"/>
              <a:t>3</a:t>
            </a:r>
            <a:endParaRPr lang="en-US" altLang="en-US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E86C1-5A2D-40FE-BDEF-172C56A17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2286000"/>
            <a:ext cx="1019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features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CE11-93F9-42C4-BA5E-75F3DA0EBBE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19400" y="2819400"/>
            <a:ext cx="6858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877AC6-744C-4F00-BE09-2D13F0064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624138"/>
            <a:ext cx="9144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Inputs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x</a:t>
            </a:r>
            <a:r>
              <a:rPr lang="en-US" altLang="en-US" sz="1800" baseline="-25000"/>
              <a:t>1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aseline="-250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aseline="-250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aseline="-250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x</a:t>
            </a:r>
            <a:r>
              <a:rPr lang="en-US" altLang="en-US" sz="1800" baseline="-25000"/>
              <a:t>2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x</a:t>
            </a:r>
            <a:r>
              <a:rPr lang="en-US" altLang="en-US" sz="1800" baseline="-25000"/>
              <a:t>3</a:t>
            </a:r>
            <a:endParaRPr lang="en-US" altLang="en-US" sz="1800"/>
          </a:p>
        </p:txBody>
      </p:sp>
      <p:sp>
        <p:nvSpPr>
          <p:cNvPr id="13" name="Curved Up Arrow 12">
            <a:extLst>
              <a:ext uri="{FF2B5EF4-FFF2-40B4-BE49-F238E27FC236}">
                <a16:creationId xmlns:a16="http://schemas.microsoft.com/office/drawing/2014/main" id="{0FE1D815-A222-40D0-878D-8AB73BF32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638800"/>
            <a:ext cx="1295400" cy="685800"/>
          </a:xfrm>
          <a:prstGeom prst="curvedUpArrow">
            <a:avLst>
              <a:gd name="adj1" fmla="val 24993"/>
              <a:gd name="adj2" fmla="val 50003"/>
              <a:gd name="adj3" fmla="val 25000"/>
            </a:avLst>
          </a:prstGeom>
          <a:gradFill rotWithShape="1">
            <a:gsLst>
              <a:gs pos="0">
                <a:srgbClr val="BEBEFF"/>
              </a:gs>
              <a:gs pos="20000">
                <a:srgbClr val="BEBEFE"/>
              </a:gs>
              <a:gs pos="100000">
                <a:srgbClr val="9191C3"/>
              </a:gs>
            </a:gsLst>
            <a:lin ang="5400000"/>
          </a:gra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829427-8C46-4F1A-BEE6-C957FB0F3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6396038"/>
            <a:ext cx="1400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By hand!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90017E-204D-4816-AD0D-BBD6AB7C1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1" y="5257801"/>
            <a:ext cx="1382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Learning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C56AA-C4A8-496E-9505-DB387C394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188" y="6400800"/>
            <a:ext cx="6780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As long as you pick right features, this can learn almost anything.</a:t>
            </a:r>
          </a:p>
        </p:txBody>
      </p:sp>
      <p:sp>
        <p:nvSpPr>
          <p:cNvPr id="11276" name="TextBox 17">
            <a:extLst>
              <a:ext uri="{FF2B5EF4-FFF2-40B4-BE49-F238E27FC236}">
                <a16:creationId xmlns:a16="http://schemas.microsoft.com/office/drawing/2014/main" id="{A9375618-AA89-43A7-82D5-17BC6BE19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1" y="3200400"/>
            <a:ext cx="2809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Binary Threshold Neuron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  <p:bldP spid="10" grpId="1"/>
      <p:bldP spid="13" grpId="0" animBg="1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0E51695-6A4D-4A43-8C3C-939584ED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This actually gives a powerful machine learning paradigm: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DAFD8-DE29-4AA5-932D-EC892498E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47800"/>
            <a:ext cx="82296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000"/>
              <a:t>Pick right features by clustering</a:t>
            </a:r>
          </a:p>
          <a:p>
            <a:r>
              <a:rPr lang="en-US" altLang="en-US" sz="2000"/>
              <a:t>Linearly separate the features.</a:t>
            </a:r>
          </a:p>
          <a:p>
            <a:r>
              <a:rPr lang="en-US" altLang="en-US" sz="2000"/>
              <a:t>This is essentially what Rosenblatt initially claimed for perceptron. Chomsky &amp; Papert actually attacked a different target.</a:t>
            </a:r>
          </a:p>
        </p:txBody>
      </p:sp>
      <p:sp>
        <p:nvSpPr>
          <p:cNvPr id="4" name="Explosion 1 3">
            <a:extLst>
              <a:ext uri="{FF2B5EF4-FFF2-40B4-BE49-F238E27FC236}">
                <a16:creationId xmlns:a16="http://schemas.microsoft.com/office/drawing/2014/main" id="{9A345296-5DEF-403E-9EA5-B96581550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810000"/>
            <a:ext cx="228600" cy="228600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Explosion 1 4">
            <a:extLst>
              <a:ext uri="{FF2B5EF4-FFF2-40B4-BE49-F238E27FC236}">
                <a16:creationId xmlns:a16="http://schemas.microsoft.com/office/drawing/2014/main" id="{0238D1C8-64DA-48FB-A266-22C24C7CB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334000"/>
            <a:ext cx="228600" cy="228600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6" name="Explosion 1 5">
            <a:extLst>
              <a:ext uri="{FF2B5EF4-FFF2-40B4-BE49-F238E27FC236}">
                <a16:creationId xmlns:a16="http://schemas.microsoft.com/office/drawing/2014/main" id="{82C8AD3B-B396-4476-BFE2-3F3C8ED6B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114800"/>
            <a:ext cx="228600" cy="228600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7" name="Explosion 1 6">
            <a:extLst>
              <a:ext uri="{FF2B5EF4-FFF2-40B4-BE49-F238E27FC236}">
                <a16:creationId xmlns:a16="http://schemas.microsoft.com/office/drawing/2014/main" id="{B69B5C03-01BF-43D9-A6A1-4FE87A383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733800"/>
            <a:ext cx="228600" cy="228600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8" name="Explosion 1 7">
            <a:extLst>
              <a:ext uri="{FF2B5EF4-FFF2-40B4-BE49-F238E27FC236}">
                <a16:creationId xmlns:a16="http://schemas.microsoft.com/office/drawing/2014/main" id="{A7BB0D22-AC12-4ACE-AA72-49282B19D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581400"/>
            <a:ext cx="228600" cy="228600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9" name="Explosion 1 8">
            <a:extLst>
              <a:ext uri="{FF2B5EF4-FFF2-40B4-BE49-F238E27FC236}">
                <a16:creationId xmlns:a16="http://schemas.microsoft.com/office/drawing/2014/main" id="{741D3F50-0563-4173-9ECD-6DE137484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962400"/>
            <a:ext cx="228600" cy="228600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10" name="Explosion 1 9">
            <a:extLst>
              <a:ext uri="{FF2B5EF4-FFF2-40B4-BE49-F238E27FC236}">
                <a16:creationId xmlns:a16="http://schemas.microsoft.com/office/drawing/2014/main" id="{FDEC7C77-9863-4507-9A49-447BCAD63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91000"/>
            <a:ext cx="228600" cy="228600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11" name="Explosion 1 10">
            <a:extLst>
              <a:ext uri="{FF2B5EF4-FFF2-40B4-BE49-F238E27FC236}">
                <a16:creationId xmlns:a16="http://schemas.microsoft.com/office/drawing/2014/main" id="{35BA515E-5837-4719-8EFD-8BC6B77F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562600"/>
            <a:ext cx="228600" cy="228600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Explosion 1 11">
            <a:extLst>
              <a:ext uri="{FF2B5EF4-FFF2-40B4-BE49-F238E27FC236}">
                <a16:creationId xmlns:a16="http://schemas.microsoft.com/office/drawing/2014/main" id="{DC1DEAED-6E87-4879-9D9C-8AD329BA1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10200"/>
            <a:ext cx="228600" cy="228600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13" name="Explosion 1 12">
            <a:extLst>
              <a:ext uri="{FF2B5EF4-FFF2-40B4-BE49-F238E27FC236}">
                <a16:creationId xmlns:a16="http://schemas.microsoft.com/office/drawing/2014/main" id="{E1DB55CC-F41F-4903-B555-0E3D658EF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486400"/>
            <a:ext cx="228600" cy="228600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Explosion 1 13">
            <a:extLst>
              <a:ext uri="{FF2B5EF4-FFF2-40B4-BE49-F238E27FC236}">
                <a16:creationId xmlns:a16="http://schemas.microsoft.com/office/drawing/2014/main" id="{E52E495A-28FE-4BD1-A416-252E53F2D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105400"/>
            <a:ext cx="228600" cy="228600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15" name="Explosion 1 14">
            <a:extLst>
              <a:ext uri="{FF2B5EF4-FFF2-40B4-BE49-F238E27FC236}">
                <a16:creationId xmlns:a16="http://schemas.microsoft.com/office/drawing/2014/main" id="{9F6090EF-81C2-448A-9268-E83BCE68B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181600"/>
            <a:ext cx="228600" cy="228600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16" name="Explosion 1 15">
            <a:extLst>
              <a:ext uri="{FF2B5EF4-FFF2-40B4-BE49-F238E27FC236}">
                <a16:creationId xmlns:a16="http://schemas.microsoft.com/office/drawing/2014/main" id="{7B735719-810D-4395-8BB8-AB9C45D12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715000"/>
            <a:ext cx="228600" cy="228600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C3EE4679-62BA-444B-B359-A968AA800CD1}"/>
              </a:ext>
            </a:extLst>
          </p:cNvPr>
          <p:cNvSpPr>
            <a:spLocks/>
          </p:cNvSpPr>
          <p:nvPr/>
        </p:nvSpPr>
        <p:spPr bwMode="auto">
          <a:xfrm>
            <a:off x="4495800" y="3657600"/>
            <a:ext cx="228600" cy="304800"/>
          </a:xfrm>
          <a:custGeom>
            <a:avLst/>
            <a:gdLst>
              <a:gd name="T0" fmla="*/ 0 w 228600"/>
              <a:gd name="T1" fmla="*/ 116423 h 304800"/>
              <a:gd name="T2" fmla="*/ 87318 w 228600"/>
              <a:gd name="T3" fmla="*/ 116424 h 304800"/>
              <a:gd name="T4" fmla="*/ 114300 w 228600"/>
              <a:gd name="T5" fmla="*/ 0 h 304800"/>
              <a:gd name="T6" fmla="*/ 141282 w 228600"/>
              <a:gd name="T7" fmla="*/ 116424 h 304800"/>
              <a:gd name="T8" fmla="*/ 228600 w 228600"/>
              <a:gd name="T9" fmla="*/ 116423 h 304800"/>
              <a:gd name="T10" fmla="*/ 157958 w 228600"/>
              <a:gd name="T11" fmla="*/ 188376 h 304800"/>
              <a:gd name="T12" fmla="*/ 184941 w 228600"/>
              <a:gd name="T13" fmla="*/ 304799 h 304800"/>
              <a:gd name="T14" fmla="*/ 114300 w 228600"/>
              <a:gd name="T15" fmla="*/ 232845 h 304800"/>
              <a:gd name="T16" fmla="*/ 43659 w 228600"/>
              <a:gd name="T17" fmla="*/ 304799 h 304800"/>
              <a:gd name="T18" fmla="*/ 70642 w 228600"/>
              <a:gd name="T19" fmla="*/ 188376 h 304800"/>
              <a:gd name="T20" fmla="*/ 0 w 228600"/>
              <a:gd name="T21" fmla="*/ 116423 h 304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8600" h="304800">
                <a:moveTo>
                  <a:pt x="0" y="116423"/>
                </a:moveTo>
                <a:lnTo>
                  <a:pt x="87318" y="116424"/>
                </a:lnTo>
                <a:lnTo>
                  <a:pt x="114300" y="0"/>
                </a:lnTo>
                <a:lnTo>
                  <a:pt x="141282" y="116424"/>
                </a:lnTo>
                <a:lnTo>
                  <a:pt x="228600" y="116423"/>
                </a:lnTo>
                <a:lnTo>
                  <a:pt x="157958" y="188376"/>
                </a:lnTo>
                <a:lnTo>
                  <a:pt x="184941" y="304799"/>
                </a:lnTo>
                <a:lnTo>
                  <a:pt x="114300" y="232845"/>
                </a:lnTo>
                <a:lnTo>
                  <a:pt x="43659" y="304799"/>
                </a:lnTo>
                <a:lnTo>
                  <a:pt x="70642" y="188376"/>
                </a:lnTo>
                <a:lnTo>
                  <a:pt x="0" y="116423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rgbClr val="C6C6F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BE4F8690-03C9-4281-94CC-505FF6CBABE5}"/>
              </a:ext>
            </a:extLst>
          </p:cNvPr>
          <p:cNvSpPr>
            <a:spLocks/>
          </p:cNvSpPr>
          <p:nvPr/>
        </p:nvSpPr>
        <p:spPr bwMode="auto">
          <a:xfrm>
            <a:off x="2667000" y="5410200"/>
            <a:ext cx="228600" cy="304800"/>
          </a:xfrm>
          <a:custGeom>
            <a:avLst/>
            <a:gdLst>
              <a:gd name="T0" fmla="*/ 0 w 228600"/>
              <a:gd name="T1" fmla="*/ 116423 h 304800"/>
              <a:gd name="T2" fmla="*/ 87318 w 228600"/>
              <a:gd name="T3" fmla="*/ 116424 h 304800"/>
              <a:gd name="T4" fmla="*/ 114300 w 228600"/>
              <a:gd name="T5" fmla="*/ 0 h 304800"/>
              <a:gd name="T6" fmla="*/ 141282 w 228600"/>
              <a:gd name="T7" fmla="*/ 116424 h 304800"/>
              <a:gd name="T8" fmla="*/ 228600 w 228600"/>
              <a:gd name="T9" fmla="*/ 116423 h 304800"/>
              <a:gd name="T10" fmla="*/ 157958 w 228600"/>
              <a:gd name="T11" fmla="*/ 188376 h 304800"/>
              <a:gd name="T12" fmla="*/ 184941 w 228600"/>
              <a:gd name="T13" fmla="*/ 304799 h 304800"/>
              <a:gd name="T14" fmla="*/ 114300 w 228600"/>
              <a:gd name="T15" fmla="*/ 232845 h 304800"/>
              <a:gd name="T16" fmla="*/ 43659 w 228600"/>
              <a:gd name="T17" fmla="*/ 304799 h 304800"/>
              <a:gd name="T18" fmla="*/ 70642 w 228600"/>
              <a:gd name="T19" fmla="*/ 188376 h 304800"/>
              <a:gd name="T20" fmla="*/ 0 w 228600"/>
              <a:gd name="T21" fmla="*/ 116423 h 304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8600" h="304800">
                <a:moveTo>
                  <a:pt x="0" y="116423"/>
                </a:moveTo>
                <a:lnTo>
                  <a:pt x="87318" y="116424"/>
                </a:lnTo>
                <a:lnTo>
                  <a:pt x="114300" y="0"/>
                </a:lnTo>
                <a:lnTo>
                  <a:pt x="141282" y="116424"/>
                </a:lnTo>
                <a:lnTo>
                  <a:pt x="228600" y="116423"/>
                </a:lnTo>
                <a:lnTo>
                  <a:pt x="157958" y="188376"/>
                </a:lnTo>
                <a:lnTo>
                  <a:pt x="184941" y="304799"/>
                </a:lnTo>
                <a:lnTo>
                  <a:pt x="114300" y="232845"/>
                </a:lnTo>
                <a:lnTo>
                  <a:pt x="43659" y="304799"/>
                </a:lnTo>
                <a:lnTo>
                  <a:pt x="70642" y="188376"/>
                </a:lnTo>
                <a:lnTo>
                  <a:pt x="0" y="116423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rgbClr val="C6C6F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86D726B1-F90F-4B8C-AE42-96690BA640F1}"/>
              </a:ext>
            </a:extLst>
          </p:cNvPr>
          <p:cNvSpPr>
            <a:spLocks/>
          </p:cNvSpPr>
          <p:nvPr/>
        </p:nvSpPr>
        <p:spPr bwMode="auto">
          <a:xfrm>
            <a:off x="4800600" y="3733800"/>
            <a:ext cx="228600" cy="304800"/>
          </a:xfrm>
          <a:custGeom>
            <a:avLst/>
            <a:gdLst>
              <a:gd name="T0" fmla="*/ 0 w 228600"/>
              <a:gd name="T1" fmla="*/ 116423 h 304800"/>
              <a:gd name="T2" fmla="*/ 87318 w 228600"/>
              <a:gd name="T3" fmla="*/ 116424 h 304800"/>
              <a:gd name="T4" fmla="*/ 114300 w 228600"/>
              <a:gd name="T5" fmla="*/ 0 h 304800"/>
              <a:gd name="T6" fmla="*/ 141282 w 228600"/>
              <a:gd name="T7" fmla="*/ 116424 h 304800"/>
              <a:gd name="T8" fmla="*/ 228600 w 228600"/>
              <a:gd name="T9" fmla="*/ 116423 h 304800"/>
              <a:gd name="T10" fmla="*/ 157958 w 228600"/>
              <a:gd name="T11" fmla="*/ 188376 h 304800"/>
              <a:gd name="T12" fmla="*/ 184941 w 228600"/>
              <a:gd name="T13" fmla="*/ 304799 h 304800"/>
              <a:gd name="T14" fmla="*/ 114300 w 228600"/>
              <a:gd name="T15" fmla="*/ 232845 h 304800"/>
              <a:gd name="T16" fmla="*/ 43659 w 228600"/>
              <a:gd name="T17" fmla="*/ 304799 h 304800"/>
              <a:gd name="T18" fmla="*/ 70642 w 228600"/>
              <a:gd name="T19" fmla="*/ 188376 h 304800"/>
              <a:gd name="T20" fmla="*/ 0 w 228600"/>
              <a:gd name="T21" fmla="*/ 116423 h 304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8600" h="304800">
                <a:moveTo>
                  <a:pt x="0" y="116423"/>
                </a:moveTo>
                <a:lnTo>
                  <a:pt x="87318" y="116424"/>
                </a:lnTo>
                <a:lnTo>
                  <a:pt x="114300" y="0"/>
                </a:lnTo>
                <a:lnTo>
                  <a:pt x="141282" y="116424"/>
                </a:lnTo>
                <a:lnTo>
                  <a:pt x="228600" y="116423"/>
                </a:lnTo>
                <a:lnTo>
                  <a:pt x="157958" y="188376"/>
                </a:lnTo>
                <a:lnTo>
                  <a:pt x="184941" y="304799"/>
                </a:lnTo>
                <a:lnTo>
                  <a:pt x="114300" y="232845"/>
                </a:lnTo>
                <a:lnTo>
                  <a:pt x="43659" y="304799"/>
                </a:lnTo>
                <a:lnTo>
                  <a:pt x="70642" y="188376"/>
                </a:lnTo>
                <a:lnTo>
                  <a:pt x="0" y="116423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rgbClr val="C6C6F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132ABB4B-E89D-4EB3-8BDC-B1FF067D0E61}"/>
              </a:ext>
            </a:extLst>
          </p:cNvPr>
          <p:cNvSpPr>
            <a:spLocks/>
          </p:cNvSpPr>
          <p:nvPr/>
        </p:nvSpPr>
        <p:spPr bwMode="auto">
          <a:xfrm>
            <a:off x="4191000" y="3810000"/>
            <a:ext cx="228600" cy="304800"/>
          </a:xfrm>
          <a:custGeom>
            <a:avLst/>
            <a:gdLst>
              <a:gd name="T0" fmla="*/ 0 w 228600"/>
              <a:gd name="T1" fmla="*/ 116423 h 304800"/>
              <a:gd name="T2" fmla="*/ 87318 w 228600"/>
              <a:gd name="T3" fmla="*/ 116424 h 304800"/>
              <a:gd name="T4" fmla="*/ 114300 w 228600"/>
              <a:gd name="T5" fmla="*/ 0 h 304800"/>
              <a:gd name="T6" fmla="*/ 141282 w 228600"/>
              <a:gd name="T7" fmla="*/ 116424 h 304800"/>
              <a:gd name="T8" fmla="*/ 228600 w 228600"/>
              <a:gd name="T9" fmla="*/ 116423 h 304800"/>
              <a:gd name="T10" fmla="*/ 157958 w 228600"/>
              <a:gd name="T11" fmla="*/ 188376 h 304800"/>
              <a:gd name="T12" fmla="*/ 184941 w 228600"/>
              <a:gd name="T13" fmla="*/ 304799 h 304800"/>
              <a:gd name="T14" fmla="*/ 114300 w 228600"/>
              <a:gd name="T15" fmla="*/ 232845 h 304800"/>
              <a:gd name="T16" fmla="*/ 43659 w 228600"/>
              <a:gd name="T17" fmla="*/ 304799 h 304800"/>
              <a:gd name="T18" fmla="*/ 70642 w 228600"/>
              <a:gd name="T19" fmla="*/ 188376 h 304800"/>
              <a:gd name="T20" fmla="*/ 0 w 228600"/>
              <a:gd name="T21" fmla="*/ 116423 h 304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8600" h="304800">
                <a:moveTo>
                  <a:pt x="0" y="116423"/>
                </a:moveTo>
                <a:lnTo>
                  <a:pt x="87318" y="116424"/>
                </a:lnTo>
                <a:lnTo>
                  <a:pt x="114300" y="0"/>
                </a:lnTo>
                <a:lnTo>
                  <a:pt x="141282" y="116424"/>
                </a:lnTo>
                <a:lnTo>
                  <a:pt x="228600" y="116423"/>
                </a:lnTo>
                <a:lnTo>
                  <a:pt x="157958" y="188376"/>
                </a:lnTo>
                <a:lnTo>
                  <a:pt x="184941" y="304799"/>
                </a:lnTo>
                <a:lnTo>
                  <a:pt x="114300" y="232845"/>
                </a:lnTo>
                <a:lnTo>
                  <a:pt x="43659" y="304799"/>
                </a:lnTo>
                <a:lnTo>
                  <a:pt x="70642" y="188376"/>
                </a:lnTo>
                <a:lnTo>
                  <a:pt x="0" y="116423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rgbClr val="C6C6F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2261993E-DEA6-45F2-BB12-A6ACB53A38DE}"/>
              </a:ext>
            </a:extLst>
          </p:cNvPr>
          <p:cNvSpPr>
            <a:spLocks/>
          </p:cNvSpPr>
          <p:nvPr/>
        </p:nvSpPr>
        <p:spPr bwMode="auto">
          <a:xfrm>
            <a:off x="4648200" y="4038600"/>
            <a:ext cx="228600" cy="304800"/>
          </a:xfrm>
          <a:custGeom>
            <a:avLst/>
            <a:gdLst>
              <a:gd name="T0" fmla="*/ 0 w 228600"/>
              <a:gd name="T1" fmla="*/ 116423 h 304800"/>
              <a:gd name="T2" fmla="*/ 87318 w 228600"/>
              <a:gd name="T3" fmla="*/ 116424 h 304800"/>
              <a:gd name="T4" fmla="*/ 114300 w 228600"/>
              <a:gd name="T5" fmla="*/ 0 h 304800"/>
              <a:gd name="T6" fmla="*/ 141282 w 228600"/>
              <a:gd name="T7" fmla="*/ 116424 h 304800"/>
              <a:gd name="T8" fmla="*/ 228600 w 228600"/>
              <a:gd name="T9" fmla="*/ 116423 h 304800"/>
              <a:gd name="T10" fmla="*/ 157958 w 228600"/>
              <a:gd name="T11" fmla="*/ 188376 h 304800"/>
              <a:gd name="T12" fmla="*/ 184941 w 228600"/>
              <a:gd name="T13" fmla="*/ 304799 h 304800"/>
              <a:gd name="T14" fmla="*/ 114300 w 228600"/>
              <a:gd name="T15" fmla="*/ 232845 h 304800"/>
              <a:gd name="T16" fmla="*/ 43659 w 228600"/>
              <a:gd name="T17" fmla="*/ 304799 h 304800"/>
              <a:gd name="T18" fmla="*/ 70642 w 228600"/>
              <a:gd name="T19" fmla="*/ 188376 h 304800"/>
              <a:gd name="T20" fmla="*/ 0 w 228600"/>
              <a:gd name="T21" fmla="*/ 116423 h 304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8600" h="304800">
                <a:moveTo>
                  <a:pt x="0" y="116423"/>
                </a:moveTo>
                <a:lnTo>
                  <a:pt x="87318" y="116424"/>
                </a:lnTo>
                <a:lnTo>
                  <a:pt x="114300" y="0"/>
                </a:lnTo>
                <a:lnTo>
                  <a:pt x="141282" y="116424"/>
                </a:lnTo>
                <a:lnTo>
                  <a:pt x="228600" y="116423"/>
                </a:lnTo>
                <a:lnTo>
                  <a:pt x="157958" y="188376"/>
                </a:lnTo>
                <a:lnTo>
                  <a:pt x="184941" y="304799"/>
                </a:lnTo>
                <a:lnTo>
                  <a:pt x="114300" y="232845"/>
                </a:lnTo>
                <a:lnTo>
                  <a:pt x="43659" y="304799"/>
                </a:lnTo>
                <a:lnTo>
                  <a:pt x="70642" y="188376"/>
                </a:lnTo>
                <a:lnTo>
                  <a:pt x="0" y="116423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rgbClr val="C6C6F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CE08A26-8B8D-439F-B4DF-D2D93A4F42E6}"/>
              </a:ext>
            </a:extLst>
          </p:cNvPr>
          <p:cNvSpPr>
            <a:spLocks/>
          </p:cNvSpPr>
          <p:nvPr/>
        </p:nvSpPr>
        <p:spPr bwMode="auto">
          <a:xfrm>
            <a:off x="4648200" y="3352800"/>
            <a:ext cx="228600" cy="304800"/>
          </a:xfrm>
          <a:custGeom>
            <a:avLst/>
            <a:gdLst>
              <a:gd name="T0" fmla="*/ 0 w 228600"/>
              <a:gd name="T1" fmla="*/ 116423 h 304800"/>
              <a:gd name="T2" fmla="*/ 87318 w 228600"/>
              <a:gd name="T3" fmla="*/ 116424 h 304800"/>
              <a:gd name="T4" fmla="*/ 114300 w 228600"/>
              <a:gd name="T5" fmla="*/ 0 h 304800"/>
              <a:gd name="T6" fmla="*/ 141282 w 228600"/>
              <a:gd name="T7" fmla="*/ 116424 h 304800"/>
              <a:gd name="T8" fmla="*/ 228600 w 228600"/>
              <a:gd name="T9" fmla="*/ 116423 h 304800"/>
              <a:gd name="T10" fmla="*/ 157958 w 228600"/>
              <a:gd name="T11" fmla="*/ 188376 h 304800"/>
              <a:gd name="T12" fmla="*/ 184941 w 228600"/>
              <a:gd name="T13" fmla="*/ 304799 h 304800"/>
              <a:gd name="T14" fmla="*/ 114300 w 228600"/>
              <a:gd name="T15" fmla="*/ 232845 h 304800"/>
              <a:gd name="T16" fmla="*/ 43659 w 228600"/>
              <a:gd name="T17" fmla="*/ 304799 h 304800"/>
              <a:gd name="T18" fmla="*/ 70642 w 228600"/>
              <a:gd name="T19" fmla="*/ 188376 h 304800"/>
              <a:gd name="T20" fmla="*/ 0 w 228600"/>
              <a:gd name="T21" fmla="*/ 116423 h 304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8600" h="304800">
                <a:moveTo>
                  <a:pt x="0" y="116423"/>
                </a:moveTo>
                <a:lnTo>
                  <a:pt x="87318" y="116424"/>
                </a:lnTo>
                <a:lnTo>
                  <a:pt x="114300" y="0"/>
                </a:lnTo>
                <a:lnTo>
                  <a:pt x="141282" y="116424"/>
                </a:lnTo>
                <a:lnTo>
                  <a:pt x="228600" y="116423"/>
                </a:lnTo>
                <a:lnTo>
                  <a:pt x="157958" y="188376"/>
                </a:lnTo>
                <a:lnTo>
                  <a:pt x="184941" y="304799"/>
                </a:lnTo>
                <a:lnTo>
                  <a:pt x="114300" y="232845"/>
                </a:lnTo>
                <a:lnTo>
                  <a:pt x="43659" y="304799"/>
                </a:lnTo>
                <a:lnTo>
                  <a:pt x="70642" y="188376"/>
                </a:lnTo>
                <a:lnTo>
                  <a:pt x="0" y="116423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rgbClr val="C6C6F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4228C6C4-DEAB-486F-A632-8C1C7E57D00F}"/>
              </a:ext>
            </a:extLst>
          </p:cNvPr>
          <p:cNvSpPr>
            <a:spLocks/>
          </p:cNvSpPr>
          <p:nvPr/>
        </p:nvSpPr>
        <p:spPr bwMode="auto">
          <a:xfrm>
            <a:off x="2514600" y="5486400"/>
            <a:ext cx="228600" cy="304800"/>
          </a:xfrm>
          <a:custGeom>
            <a:avLst/>
            <a:gdLst>
              <a:gd name="T0" fmla="*/ 0 w 228600"/>
              <a:gd name="T1" fmla="*/ 116423 h 304800"/>
              <a:gd name="T2" fmla="*/ 87318 w 228600"/>
              <a:gd name="T3" fmla="*/ 116424 h 304800"/>
              <a:gd name="T4" fmla="*/ 114300 w 228600"/>
              <a:gd name="T5" fmla="*/ 0 h 304800"/>
              <a:gd name="T6" fmla="*/ 141282 w 228600"/>
              <a:gd name="T7" fmla="*/ 116424 h 304800"/>
              <a:gd name="T8" fmla="*/ 228600 w 228600"/>
              <a:gd name="T9" fmla="*/ 116423 h 304800"/>
              <a:gd name="T10" fmla="*/ 157958 w 228600"/>
              <a:gd name="T11" fmla="*/ 188376 h 304800"/>
              <a:gd name="T12" fmla="*/ 184941 w 228600"/>
              <a:gd name="T13" fmla="*/ 304799 h 304800"/>
              <a:gd name="T14" fmla="*/ 114300 w 228600"/>
              <a:gd name="T15" fmla="*/ 232845 h 304800"/>
              <a:gd name="T16" fmla="*/ 43659 w 228600"/>
              <a:gd name="T17" fmla="*/ 304799 h 304800"/>
              <a:gd name="T18" fmla="*/ 70642 w 228600"/>
              <a:gd name="T19" fmla="*/ 188376 h 304800"/>
              <a:gd name="T20" fmla="*/ 0 w 228600"/>
              <a:gd name="T21" fmla="*/ 116423 h 304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8600" h="304800">
                <a:moveTo>
                  <a:pt x="0" y="116423"/>
                </a:moveTo>
                <a:lnTo>
                  <a:pt x="87318" y="116424"/>
                </a:lnTo>
                <a:lnTo>
                  <a:pt x="114300" y="0"/>
                </a:lnTo>
                <a:lnTo>
                  <a:pt x="141282" y="116424"/>
                </a:lnTo>
                <a:lnTo>
                  <a:pt x="228600" y="116423"/>
                </a:lnTo>
                <a:lnTo>
                  <a:pt x="157958" y="188376"/>
                </a:lnTo>
                <a:lnTo>
                  <a:pt x="184941" y="304799"/>
                </a:lnTo>
                <a:lnTo>
                  <a:pt x="114300" y="232845"/>
                </a:lnTo>
                <a:lnTo>
                  <a:pt x="43659" y="304799"/>
                </a:lnTo>
                <a:lnTo>
                  <a:pt x="70642" y="188376"/>
                </a:lnTo>
                <a:lnTo>
                  <a:pt x="0" y="116423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rgbClr val="C6C6F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07856B3A-D59E-4CE7-947A-7E098DD3787D}"/>
              </a:ext>
            </a:extLst>
          </p:cNvPr>
          <p:cNvSpPr>
            <a:spLocks/>
          </p:cNvSpPr>
          <p:nvPr/>
        </p:nvSpPr>
        <p:spPr bwMode="auto">
          <a:xfrm>
            <a:off x="2286000" y="5257800"/>
            <a:ext cx="228600" cy="304800"/>
          </a:xfrm>
          <a:custGeom>
            <a:avLst/>
            <a:gdLst>
              <a:gd name="T0" fmla="*/ 0 w 228600"/>
              <a:gd name="T1" fmla="*/ 116423 h 304800"/>
              <a:gd name="T2" fmla="*/ 87318 w 228600"/>
              <a:gd name="T3" fmla="*/ 116424 h 304800"/>
              <a:gd name="T4" fmla="*/ 114300 w 228600"/>
              <a:gd name="T5" fmla="*/ 0 h 304800"/>
              <a:gd name="T6" fmla="*/ 141282 w 228600"/>
              <a:gd name="T7" fmla="*/ 116424 h 304800"/>
              <a:gd name="T8" fmla="*/ 228600 w 228600"/>
              <a:gd name="T9" fmla="*/ 116423 h 304800"/>
              <a:gd name="T10" fmla="*/ 157958 w 228600"/>
              <a:gd name="T11" fmla="*/ 188376 h 304800"/>
              <a:gd name="T12" fmla="*/ 184941 w 228600"/>
              <a:gd name="T13" fmla="*/ 304799 h 304800"/>
              <a:gd name="T14" fmla="*/ 114300 w 228600"/>
              <a:gd name="T15" fmla="*/ 232845 h 304800"/>
              <a:gd name="T16" fmla="*/ 43659 w 228600"/>
              <a:gd name="T17" fmla="*/ 304799 h 304800"/>
              <a:gd name="T18" fmla="*/ 70642 w 228600"/>
              <a:gd name="T19" fmla="*/ 188376 h 304800"/>
              <a:gd name="T20" fmla="*/ 0 w 228600"/>
              <a:gd name="T21" fmla="*/ 116423 h 304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8600" h="304800">
                <a:moveTo>
                  <a:pt x="0" y="116423"/>
                </a:moveTo>
                <a:lnTo>
                  <a:pt x="87318" y="116424"/>
                </a:lnTo>
                <a:lnTo>
                  <a:pt x="114300" y="0"/>
                </a:lnTo>
                <a:lnTo>
                  <a:pt x="141282" y="116424"/>
                </a:lnTo>
                <a:lnTo>
                  <a:pt x="228600" y="116423"/>
                </a:lnTo>
                <a:lnTo>
                  <a:pt x="157958" y="188376"/>
                </a:lnTo>
                <a:lnTo>
                  <a:pt x="184941" y="304799"/>
                </a:lnTo>
                <a:lnTo>
                  <a:pt x="114300" y="232845"/>
                </a:lnTo>
                <a:lnTo>
                  <a:pt x="43659" y="304799"/>
                </a:lnTo>
                <a:lnTo>
                  <a:pt x="70642" y="188376"/>
                </a:lnTo>
                <a:lnTo>
                  <a:pt x="0" y="116423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rgbClr val="C6C6F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0945E233-9D5E-4B23-A86F-4F91169EF880}"/>
              </a:ext>
            </a:extLst>
          </p:cNvPr>
          <p:cNvSpPr>
            <a:spLocks/>
          </p:cNvSpPr>
          <p:nvPr/>
        </p:nvSpPr>
        <p:spPr bwMode="auto">
          <a:xfrm>
            <a:off x="2743200" y="5791200"/>
            <a:ext cx="228600" cy="304800"/>
          </a:xfrm>
          <a:custGeom>
            <a:avLst/>
            <a:gdLst>
              <a:gd name="T0" fmla="*/ 0 w 228600"/>
              <a:gd name="T1" fmla="*/ 116423 h 304800"/>
              <a:gd name="T2" fmla="*/ 87318 w 228600"/>
              <a:gd name="T3" fmla="*/ 116424 h 304800"/>
              <a:gd name="T4" fmla="*/ 114300 w 228600"/>
              <a:gd name="T5" fmla="*/ 0 h 304800"/>
              <a:gd name="T6" fmla="*/ 141282 w 228600"/>
              <a:gd name="T7" fmla="*/ 116424 h 304800"/>
              <a:gd name="T8" fmla="*/ 228600 w 228600"/>
              <a:gd name="T9" fmla="*/ 116423 h 304800"/>
              <a:gd name="T10" fmla="*/ 157958 w 228600"/>
              <a:gd name="T11" fmla="*/ 188376 h 304800"/>
              <a:gd name="T12" fmla="*/ 184941 w 228600"/>
              <a:gd name="T13" fmla="*/ 304799 h 304800"/>
              <a:gd name="T14" fmla="*/ 114300 w 228600"/>
              <a:gd name="T15" fmla="*/ 232845 h 304800"/>
              <a:gd name="T16" fmla="*/ 43659 w 228600"/>
              <a:gd name="T17" fmla="*/ 304799 h 304800"/>
              <a:gd name="T18" fmla="*/ 70642 w 228600"/>
              <a:gd name="T19" fmla="*/ 188376 h 304800"/>
              <a:gd name="T20" fmla="*/ 0 w 228600"/>
              <a:gd name="T21" fmla="*/ 116423 h 304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8600" h="304800">
                <a:moveTo>
                  <a:pt x="0" y="116423"/>
                </a:moveTo>
                <a:lnTo>
                  <a:pt x="87318" y="116424"/>
                </a:lnTo>
                <a:lnTo>
                  <a:pt x="114300" y="0"/>
                </a:lnTo>
                <a:lnTo>
                  <a:pt x="141282" y="116424"/>
                </a:lnTo>
                <a:lnTo>
                  <a:pt x="228600" y="116423"/>
                </a:lnTo>
                <a:lnTo>
                  <a:pt x="157958" y="188376"/>
                </a:lnTo>
                <a:lnTo>
                  <a:pt x="184941" y="304799"/>
                </a:lnTo>
                <a:lnTo>
                  <a:pt x="114300" y="232845"/>
                </a:lnTo>
                <a:lnTo>
                  <a:pt x="43659" y="304799"/>
                </a:lnTo>
                <a:lnTo>
                  <a:pt x="70642" y="188376"/>
                </a:lnTo>
                <a:lnTo>
                  <a:pt x="0" y="116423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rgbClr val="C6C6F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6" name="Donut 25">
            <a:extLst>
              <a:ext uri="{FF2B5EF4-FFF2-40B4-BE49-F238E27FC236}">
                <a16:creationId xmlns:a16="http://schemas.microsoft.com/office/drawing/2014/main" id="{E2A970D8-466B-480A-B96C-35A3ACFFD231}"/>
              </a:ext>
            </a:extLst>
          </p:cNvPr>
          <p:cNvSpPr>
            <a:spLocks/>
          </p:cNvSpPr>
          <p:nvPr/>
        </p:nvSpPr>
        <p:spPr bwMode="auto">
          <a:xfrm>
            <a:off x="3962400" y="3429000"/>
            <a:ext cx="990600" cy="990600"/>
          </a:xfrm>
          <a:custGeom>
            <a:avLst/>
            <a:gdLst>
              <a:gd name="T0" fmla="*/ 0 w 990600"/>
              <a:gd name="T1" fmla="*/ 495300 h 990600"/>
              <a:gd name="T2" fmla="*/ 495300 w 990600"/>
              <a:gd name="T3" fmla="*/ 0 h 990600"/>
              <a:gd name="T4" fmla="*/ 990600 w 990600"/>
              <a:gd name="T5" fmla="*/ 495300 h 990600"/>
              <a:gd name="T6" fmla="*/ 495300 w 990600"/>
              <a:gd name="T7" fmla="*/ 990600 h 990600"/>
              <a:gd name="T8" fmla="*/ 0 w 990600"/>
              <a:gd name="T9" fmla="*/ 495300 h 990600"/>
              <a:gd name="T10" fmla="*/ 247650 w 990600"/>
              <a:gd name="T11" fmla="*/ 495300 h 990600"/>
              <a:gd name="T12" fmla="*/ 495300 w 990600"/>
              <a:gd name="T13" fmla="*/ 742950 h 990600"/>
              <a:gd name="T14" fmla="*/ 742950 w 990600"/>
              <a:gd name="T15" fmla="*/ 495300 h 990600"/>
              <a:gd name="T16" fmla="*/ 495300 w 990600"/>
              <a:gd name="T17" fmla="*/ 247650 h 990600"/>
              <a:gd name="T18" fmla="*/ 247650 w 990600"/>
              <a:gd name="T19" fmla="*/ 495300 h 990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90600" h="990600">
                <a:moveTo>
                  <a:pt x="0" y="495300"/>
                </a:moveTo>
                <a:cubicBezTo>
                  <a:pt x="0" y="221753"/>
                  <a:pt x="221753" y="0"/>
                  <a:pt x="495300" y="0"/>
                </a:cubicBezTo>
                <a:cubicBezTo>
                  <a:pt x="768847" y="0"/>
                  <a:pt x="990600" y="221753"/>
                  <a:pt x="990600" y="495300"/>
                </a:cubicBezTo>
                <a:cubicBezTo>
                  <a:pt x="990600" y="768847"/>
                  <a:pt x="768847" y="990600"/>
                  <a:pt x="495300" y="990600"/>
                </a:cubicBezTo>
                <a:cubicBezTo>
                  <a:pt x="221753" y="990600"/>
                  <a:pt x="0" y="768847"/>
                  <a:pt x="0" y="495300"/>
                </a:cubicBezTo>
                <a:close/>
                <a:moveTo>
                  <a:pt x="247650" y="495300"/>
                </a:moveTo>
                <a:cubicBezTo>
                  <a:pt x="247650" y="632073"/>
                  <a:pt x="358527" y="742950"/>
                  <a:pt x="495300" y="742950"/>
                </a:cubicBezTo>
                <a:cubicBezTo>
                  <a:pt x="632073" y="742950"/>
                  <a:pt x="742950" y="632073"/>
                  <a:pt x="742950" y="495300"/>
                </a:cubicBezTo>
                <a:cubicBezTo>
                  <a:pt x="742950" y="358527"/>
                  <a:pt x="632073" y="247650"/>
                  <a:pt x="495300" y="247650"/>
                </a:cubicBezTo>
                <a:cubicBezTo>
                  <a:pt x="358527" y="247650"/>
                  <a:pt x="247650" y="358527"/>
                  <a:pt x="247650" y="495300"/>
                </a:cubicBez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rgbClr val="C6C6F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7" name="Donut 26">
            <a:extLst>
              <a:ext uri="{FF2B5EF4-FFF2-40B4-BE49-F238E27FC236}">
                <a16:creationId xmlns:a16="http://schemas.microsoft.com/office/drawing/2014/main" id="{B4707AD6-44CA-43D6-A798-227C0A2E5D30}"/>
              </a:ext>
            </a:extLst>
          </p:cNvPr>
          <p:cNvSpPr>
            <a:spLocks/>
          </p:cNvSpPr>
          <p:nvPr/>
        </p:nvSpPr>
        <p:spPr bwMode="auto">
          <a:xfrm>
            <a:off x="2057400" y="5029200"/>
            <a:ext cx="990600" cy="990600"/>
          </a:xfrm>
          <a:custGeom>
            <a:avLst/>
            <a:gdLst>
              <a:gd name="T0" fmla="*/ 0 w 990600"/>
              <a:gd name="T1" fmla="*/ 495300 h 990600"/>
              <a:gd name="T2" fmla="*/ 495300 w 990600"/>
              <a:gd name="T3" fmla="*/ 0 h 990600"/>
              <a:gd name="T4" fmla="*/ 990600 w 990600"/>
              <a:gd name="T5" fmla="*/ 495300 h 990600"/>
              <a:gd name="T6" fmla="*/ 495300 w 990600"/>
              <a:gd name="T7" fmla="*/ 990600 h 990600"/>
              <a:gd name="T8" fmla="*/ 0 w 990600"/>
              <a:gd name="T9" fmla="*/ 495300 h 990600"/>
              <a:gd name="T10" fmla="*/ 247650 w 990600"/>
              <a:gd name="T11" fmla="*/ 495300 h 990600"/>
              <a:gd name="T12" fmla="*/ 495300 w 990600"/>
              <a:gd name="T13" fmla="*/ 742950 h 990600"/>
              <a:gd name="T14" fmla="*/ 742950 w 990600"/>
              <a:gd name="T15" fmla="*/ 495300 h 990600"/>
              <a:gd name="T16" fmla="*/ 495300 w 990600"/>
              <a:gd name="T17" fmla="*/ 247650 h 990600"/>
              <a:gd name="T18" fmla="*/ 247650 w 990600"/>
              <a:gd name="T19" fmla="*/ 495300 h 990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90600" h="990600">
                <a:moveTo>
                  <a:pt x="0" y="495300"/>
                </a:moveTo>
                <a:cubicBezTo>
                  <a:pt x="0" y="221753"/>
                  <a:pt x="221753" y="0"/>
                  <a:pt x="495300" y="0"/>
                </a:cubicBezTo>
                <a:cubicBezTo>
                  <a:pt x="768847" y="0"/>
                  <a:pt x="990600" y="221753"/>
                  <a:pt x="990600" y="495300"/>
                </a:cubicBezTo>
                <a:cubicBezTo>
                  <a:pt x="990600" y="768847"/>
                  <a:pt x="768847" y="990600"/>
                  <a:pt x="495300" y="990600"/>
                </a:cubicBezTo>
                <a:cubicBezTo>
                  <a:pt x="221753" y="990600"/>
                  <a:pt x="0" y="768847"/>
                  <a:pt x="0" y="495300"/>
                </a:cubicBezTo>
                <a:close/>
                <a:moveTo>
                  <a:pt x="247650" y="495300"/>
                </a:moveTo>
                <a:cubicBezTo>
                  <a:pt x="247650" y="632073"/>
                  <a:pt x="358527" y="742950"/>
                  <a:pt x="495300" y="742950"/>
                </a:cubicBezTo>
                <a:cubicBezTo>
                  <a:pt x="632073" y="742950"/>
                  <a:pt x="742950" y="632073"/>
                  <a:pt x="742950" y="495300"/>
                </a:cubicBezTo>
                <a:cubicBezTo>
                  <a:pt x="742950" y="358527"/>
                  <a:pt x="632073" y="247650"/>
                  <a:pt x="495300" y="247650"/>
                </a:cubicBezTo>
                <a:cubicBezTo>
                  <a:pt x="358527" y="247650"/>
                  <a:pt x="247650" y="358527"/>
                  <a:pt x="247650" y="495300"/>
                </a:cubicBez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rgbClr val="C6C6F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8" name="Donut 27">
            <a:extLst>
              <a:ext uri="{FF2B5EF4-FFF2-40B4-BE49-F238E27FC236}">
                <a16:creationId xmlns:a16="http://schemas.microsoft.com/office/drawing/2014/main" id="{1FE85D47-BD7F-4CAC-ACD5-D57F3E8C7978}"/>
              </a:ext>
            </a:extLst>
          </p:cNvPr>
          <p:cNvSpPr>
            <a:spLocks/>
          </p:cNvSpPr>
          <p:nvPr/>
        </p:nvSpPr>
        <p:spPr bwMode="auto">
          <a:xfrm>
            <a:off x="3962400" y="5029200"/>
            <a:ext cx="990600" cy="990600"/>
          </a:xfrm>
          <a:custGeom>
            <a:avLst/>
            <a:gdLst>
              <a:gd name="T0" fmla="*/ 0 w 990600"/>
              <a:gd name="T1" fmla="*/ 495300 h 990600"/>
              <a:gd name="T2" fmla="*/ 495300 w 990600"/>
              <a:gd name="T3" fmla="*/ 0 h 990600"/>
              <a:gd name="T4" fmla="*/ 990600 w 990600"/>
              <a:gd name="T5" fmla="*/ 495300 h 990600"/>
              <a:gd name="T6" fmla="*/ 495300 w 990600"/>
              <a:gd name="T7" fmla="*/ 990600 h 990600"/>
              <a:gd name="T8" fmla="*/ 0 w 990600"/>
              <a:gd name="T9" fmla="*/ 495300 h 990600"/>
              <a:gd name="T10" fmla="*/ 247650 w 990600"/>
              <a:gd name="T11" fmla="*/ 495300 h 990600"/>
              <a:gd name="T12" fmla="*/ 495300 w 990600"/>
              <a:gd name="T13" fmla="*/ 742950 h 990600"/>
              <a:gd name="T14" fmla="*/ 742950 w 990600"/>
              <a:gd name="T15" fmla="*/ 495300 h 990600"/>
              <a:gd name="T16" fmla="*/ 495300 w 990600"/>
              <a:gd name="T17" fmla="*/ 247650 h 990600"/>
              <a:gd name="T18" fmla="*/ 247650 w 990600"/>
              <a:gd name="T19" fmla="*/ 495300 h 990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90600" h="990600">
                <a:moveTo>
                  <a:pt x="0" y="495300"/>
                </a:moveTo>
                <a:cubicBezTo>
                  <a:pt x="0" y="221753"/>
                  <a:pt x="221753" y="0"/>
                  <a:pt x="495300" y="0"/>
                </a:cubicBezTo>
                <a:cubicBezTo>
                  <a:pt x="768847" y="0"/>
                  <a:pt x="990600" y="221753"/>
                  <a:pt x="990600" y="495300"/>
                </a:cubicBezTo>
                <a:cubicBezTo>
                  <a:pt x="990600" y="768847"/>
                  <a:pt x="768847" y="990600"/>
                  <a:pt x="495300" y="990600"/>
                </a:cubicBezTo>
                <a:cubicBezTo>
                  <a:pt x="221753" y="990600"/>
                  <a:pt x="0" y="768847"/>
                  <a:pt x="0" y="495300"/>
                </a:cubicBezTo>
                <a:close/>
                <a:moveTo>
                  <a:pt x="247650" y="495300"/>
                </a:moveTo>
                <a:cubicBezTo>
                  <a:pt x="247650" y="632073"/>
                  <a:pt x="358527" y="742950"/>
                  <a:pt x="495300" y="742950"/>
                </a:cubicBezTo>
                <a:cubicBezTo>
                  <a:pt x="632073" y="742950"/>
                  <a:pt x="742950" y="632073"/>
                  <a:pt x="742950" y="495300"/>
                </a:cubicBezTo>
                <a:cubicBezTo>
                  <a:pt x="742950" y="358527"/>
                  <a:pt x="632073" y="247650"/>
                  <a:pt x="495300" y="247650"/>
                </a:cubicBezTo>
                <a:cubicBezTo>
                  <a:pt x="358527" y="247650"/>
                  <a:pt x="247650" y="358527"/>
                  <a:pt x="247650" y="495300"/>
                </a:cubicBezTo>
                <a:close/>
              </a:path>
            </a:pathLst>
          </a:custGeom>
          <a:solidFill>
            <a:srgbClr val="FFB37E"/>
          </a:solidFill>
          <a:ln w="9525" cap="flat" cmpd="sng">
            <a:solidFill>
              <a:srgbClr val="C6C6F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9" name="Donut 28">
            <a:extLst>
              <a:ext uri="{FF2B5EF4-FFF2-40B4-BE49-F238E27FC236}">
                <a16:creationId xmlns:a16="http://schemas.microsoft.com/office/drawing/2014/main" id="{89913342-6468-4B4D-BAF5-7A3DB06F95ED}"/>
              </a:ext>
            </a:extLst>
          </p:cNvPr>
          <p:cNvSpPr>
            <a:spLocks/>
          </p:cNvSpPr>
          <p:nvPr/>
        </p:nvSpPr>
        <p:spPr bwMode="auto">
          <a:xfrm>
            <a:off x="2133600" y="3352800"/>
            <a:ext cx="990600" cy="990600"/>
          </a:xfrm>
          <a:custGeom>
            <a:avLst/>
            <a:gdLst>
              <a:gd name="T0" fmla="*/ 0 w 990600"/>
              <a:gd name="T1" fmla="*/ 495300 h 990600"/>
              <a:gd name="T2" fmla="*/ 495300 w 990600"/>
              <a:gd name="T3" fmla="*/ 0 h 990600"/>
              <a:gd name="T4" fmla="*/ 990600 w 990600"/>
              <a:gd name="T5" fmla="*/ 495300 h 990600"/>
              <a:gd name="T6" fmla="*/ 495300 w 990600"/>
              <a:gd name="T7" fmla="*/ 990600 h 990600"/>
              <a:gd name="T8" fmla="*/ 0 w 990600"/>
              <a:gd name="T9" fmla="*/ 495300 h 990600"/>
              <a:gd name="T10" fmla="*/ 247650 w 990600"/>
              <a:gd name="T11" fmla="*/ 495300 h 990600"/>
              <a:gd name="T12" fmla="*/ 495300 w 990600"/>
              <a:gd name="T13" fmla="*/ 742950 h 990600"/>
              <a:gd name="T14" fmla="*/ 742950 w 990600"/>
              <a:gd name="T15" fmla="*/ 495300 h 990600"/>
              <a:gd name="T16" fmla="*/ 495300 w 990600"/>
              <a:gd name="T17" fmla="*/ 247650 h 990600"/>
              <a:gd name="T18" fmla="*/ 247650 w 990600"/>
              <a:gd name="T19" fmla="*/ 495300 h 990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90600" h="990600">
                <a:moveTo>
                  <a:pt x="0" y="495300"/>
                </a:moveTo>
                <a:cubicBezTo>
                  <a:pt x="0" y="221753"/>
                  <a:pt x="221753" y="0"/>
                  <a:pt x="495300" y="0"/>
                </a:cubicBezTo>
                <a:cubicBezTo>
                  <a:pt x="768847" y="0"/>
                  <a:pt x="990600" y="221753"/>
                  <a:pt x="990600" y="495300"/>
                </a:cubicBezTo>
                <a:cubicBezTo>
                  <a:pt x="990600" y="768847"/>
                  <a:pt x="768847" y="990600"/>
                  <a:pt x="495300" y="990600"/>
                </a:cubicBezTo>
                <a:cubicBezTo>
                  <a:pt x="221753" y="990600"/>
                  <a:pt x="0" y="768847"/>
                  <a:pt x="0" y="495300"/>
                </a:cubicBezTo>
                <a:close/>
                <a:moveTo>
                  <a:pt x="247650" y="495300"/>
                </a:moveTo>
                <a:cubicBezTo>
                  <a:pt x="247650" y="632073"/>
                  <a:pt x="358527" y="742950"/>
                  <a:pt x="495300" y="742950"/>
                </a:cubicBezTo>
                <a:cubicBezTo>
                  <a:pt x="632073" y="742950"/>
                  <a:pt x="742950" y="632073"/>
                  <a:pt x="742950" y="495300"/>
                </a:cubicBezTo>
                <a:cubicBezTo>
                  <a:pt x="742950" y="358527"/>
                  <a:pt x="632073" y="247650"/>
                  <a:pt x="495300" y="247650"/>
                </a:cubicBezTo>
                <a:cubicBezTo>
                  <a:pt x="358527" y="247650"/>
                  <a:pt x="247650" y="358527"/>
                  <a:pt x="247650" y="495300"/>
                </a:cubicBezTo>
                <a:close/>
              </a:path>
            </a:pathLst>
          </a:custGeom>
          <a:solidFill>
            <a:srgbClr val="FFB37E"/>
          </a:solidFill>
          <a:ln w="9525" cap="flat" cmpd="sng">
            <a:solidFill>
              <a:srgbClr val="C6C6F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3C7D6D-69F9-4A29-AA36-22FA6CD36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124200"/>
            <a:ext cx="152400" cy="838200"/>
          </a:xfrm>
          <a:prstGeom prst="rect">
            <a:avLst/>
          </a:prstGeom>
          <a:solidFill>
            <a:srgbClr val="FFB37E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4A16A3-B62F-4051-9B8A-B2C793CB5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962400"/>
            <a:ext cx="152400" cy="838200"/>
          </a:xfrm>
          <a:prstGeom prst="rect">
            <a:avLst/>
          </a:prstGeom>
          <a:solidFill>
            <a:schemeClr val="bg2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3D3F93-00E6-4E6F-B035-8835F0F35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800600"/>
            <a:ext cx="152400" cy="838200"/>
          </a:xfrm>
          <a:prstGeom prst="rect">
            <a:avLst/>
          </a:prstGeom>
          <a:solidFill>
            <a:schemeClr val="bg2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794B45-98D3-47B6-913F-02D483DF2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638800"/>
            <a:ext cx="152400" cy="838200"/>
          </a:xfrm>
          <a:prstGeom prst="rect">
            <a:avLst/>
          </a:prstGeom>
          <a:solidFill>
            <a:srgbClr val="FFB37E"/>
          </a:soli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4FDCDBAC-AAAF-49B5-8BAB-21FB7DC88146}"/>
              </a:ext>
            </a:extLst>
          </p:cNvPr>
          <p:cNvSpPr>
            <a:spLocks/>
          </p:cNvSpPr>
          <p:nvPr/>
        </p:nvSpPr>
        <p:spPr bwMode="auto">
          <a:xfrm>
            <a:off x="6781800" y="3048000"/>
            <a:ext cx="152400" cy="3429000"/>
          </a:xfrm>
          <a:prstGeom prst="leftBracket">
            <a:avLst>
              <a:gd name="adj" fmla="val 8333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E481688F-6EB7-4F06-8587-7E4708E70600}"/>
              </a:ext>
            </a:extLst>
          </p:cNvPr>
          <p:cNvSpPr>
            <a:spLocks/>
          </p:cNvSpPr>
          <p:nvPr/>
        </p:nvSpPr>
        <p:spPr bwMode="auto">
          <a:xfrm>
            <a:off x="7620000" y="3048000"/>
            <a:ext cx="152400" cy="3429000"/>
          </a:xfrm>
          <a:prstGeom prst="rightBracket">
            <a:avLst>
              <a:gd name="adj" fmla="val 8333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67AED-C273-411B-8986-40DDED811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1" y="3962400"/>
            <a:ext cx="447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−1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+1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+1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−1</a:t>
            </a:r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758ADCDA-E5C8-4A42-8916-A17A1610256C}"/>
              </a:ext>
            </a:extLst>
          </p:cNvPr>
          <p:cNvSpPr>
            <a:spLocks/>
          </p:cNvSpPr>
          <p:nvPr/>
        </p:nvSpPr>
        <p:spPr bwMode="auto">
          <a:xfrm>
            <a:off x="8077200" y="3962400"/>
            <a:ext cx="122238" cy="1143000"/>
          </a:xfrm>
          <a:prstGeom prst="leftBracket">
            <a:avLst>
              <a:gd name="adj" fmla="val 8312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59E9E82A-A5A2-45E2-99DB-21E11BE202E7}"/>
              </a:ext>
            </a:extLst>
          </p:cNvPr>
          <p:cNvSpPr>
            <a:spLocks/>
          </p:cNvSpPr>
          <p:nvPr/>
        </p:nvSpPr>
        <p:spPr bwMode="auto">
          <a:xfrm>
            <a:off x="8534400" y="3962400"/>
            <a:ext cx="152400" cy="1143000"/>
          </a:xfrm>
          <a:prstGeom prst="rightBracket">
            <a:avLst>
              <a:gd name="adj" fmla="val 8333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601CF6-E06E-4222-9506-E00B46AF3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477000"/>
            <a:ext cx="32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3D8BBA-17C0-4668-865B-1911A29DC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1" y="5181600"/>
            <a:ext cx="403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39" grpId="0" animBg="1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9106714-7BD1-4492-8C03-B8622347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threshold neuron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DF15FFBC-6AB4-402F-987E-F50963C4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McCulloch-Pitts (1943)</a:t>
            </a:r>
          </a:p>
        </p:txBody>
      </p:sp>
      <p:pic>
        <p:nvPicPr>
          <p:cNvPr id="13316" name="Picture 3">
            <a:extLst>
              <a:ext uri="{FF2B5EF4-FFF2-40B4-BE49-F238E27FC236}">
                <a16:creationId xmlns:a16="http://schemas.microsoft.com/office/drawing/2014/main" id="{6C5BBB9B-EB1B-4FA4-93BF-F613ABDF4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3800"/>
            <a:ext cx="81280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AEECFD-7FFE-40BD-ABBA-D06765999546}"/>
              </a:ext>
            </a:extLst>
          </p:cNvPr>
          <p:cNvSpPr txBox="1"/>
          <p:nvPr/>
        </p:nvSpPr>
        <p:spPr>
          <a:xfrm>
            <a:off x="2514600" y="2286000"/>
            <a:ext cx="663515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There are two ways of describing the binary threshold neuron:  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en-US" altLang="en-US"/>
              <a:t>Threshold = 0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en-US" altLang="en-US"/>
              <a:t>Threshold ≠ 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A1F6BEE-EDEE-456B-9DAC-2EC9E383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Avoiding learning biases separately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A43D-28E3-4089-9FE4-BAEAD3B9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4419600" cy="4530725"/>
          </a:xfrm>
        </p:spPr>
        <p:txBody>
          <a:bodyPr/>
          <a:lstStyle/>
          <a:p>
            <a:r>
              <a:rPr lang="en-US" altLang="en-US"/>
              <a:t>By a trick of adding 1 to input.</a:t>
            </a:r>
          </a:p>
          <a:p>
            <a:r>
              <a:rPr lang="en-US" altLang="en-US"/>
              <a:t>We now can learn a bias as if it were a weight.</a:t>
            </a:r>
          </a:p>
          <a:p>
            <a:r>
              <a:rPr lang="en-US" altLang="en-US"/>
              <a:t>Hence we get rid of the threshold.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0401A6-7431-417A-8E93-1BD1389D9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743200"/>
            <a:ext cx="990600" cy="914400"/>
          </a:xfrm>
          <a:prstGeom prst="ellipse">
            <a:avLst/>
          </a:prstGeom>
          <a:gradFill rotWithShape="1">
            <a:gsLst>
              <a:gs pos="0">
                <a:srgbClr val="BEBEFF"/>
              </a:gs>
              <a:gs pos="20000">
                <a:srgbClr val="BEBEFE"/>
              </a:gs>
              <a:gs pos="100000">
                <a:srgbClr val="9191C3"/>
              </a:gs>
            </a:gsLst>
            <a:lin ang="5400000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F1EFC0-41F8-4493-B1B5-A7D5412CB6BA}"/>
              </a:ext>
            </a:extLst>
          </p:cNvPr>
          <p:cNvCxnSpPr>
            <a:cxnSpLocks noChangeShapeType="1"/>
            <a:endCxn id="4" idx="3"/>
          </p:cNvCxnSpPr>
          <p:nvPr/>
        </p:nvCxnSpPr>
        <p:spPr bwMode="auto">
          <a:xfrm flipV="1">
            <a:off x="7391401" y="3524250"/>
            <a:ext cx="601663" cy="742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9F8185-2DA0-483A-BCBF-BECE877EF86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305800" y="3657600"/>
            <a:ext cx="0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DDE22C-A1A2-4D13-8798-37CC4064CCE0}"/>
              </a:ext>
            </a:extLst>
          </p:cNvPr>
          <p:cNvCxnSpPr>
            <a:cxnSpLocks noChangeShapeType="1"/>
            <a:endCxn id="4" idx="5"/>
          </p:cNvCxnSpPr>
          <p:nvPr/>
        </p:nvCxnSpPr>
        <p:spPr bwMode="auto">
          <a:xfrm flipH="1" flipV="1">
            <a:off x="8694738" y="3524250"/>
            <a:ext cx="525462" cy="742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BBCBA6-D4D0-4032-83BB-2E71D8E0222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382000" y="2286000"/>
            <a:ext cx="38100" cy="457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3E8565-18AE-426D-A83E-975A1D1D3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668714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6768BE-4E1B-451F-8049-F307B3961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278314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307DB7-0C2B-4451-B134-48A21D17E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1" y="4278314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x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8BFC42-06B1-4EB5-9248-3B9BC748A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263" y="4202114"/>
            <a:ext cx="385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x</a:t>
            </a:r>
            <a:r>
              <a:rPr lang="en-US" altLang="en-US" sz="1800" baseline="-25000"/>
              <a:t>2</a:t>
            </a:r>
            <a:endParaRPr lang="en-US" altLang="en-US" sz="1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71B200-4617-4020-99A3-B5AB8AE13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863" y="3821114"/>
            <a:ext cx="449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w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8C1C92-9F7D-4DE7-8906-2EE94AAC0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3663" y="3657600"/>
            <a:ext cx="449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w</a:t>
            </a:r>
            <a:r>
              <a:rPr lang="en-US" altLang="en-US" sz="1800" baseline="-25000"/>
              <a:t>2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E8A889B-CABB-4B90-B9CF-B6758426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converging perceptron learning alg.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EF551-E9C1-4396-9E6B-7EBAB3F62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the output unit is correct, leave its weights unchanged.</a:t>
            </a:r>
          </a:p>
          <a:p>
            <a:r>
              <a:rPr lang="en-US" altLang="en-US"/>
              <a:t>If the output unit incorrectly outputs a zero, add the input vector to the weight vector.</a:t>
            </a:r>
          </a:p>
          <a:p>
            <a:r>
              <a:rPr lang="en-US" altLang="en-US"/>
              <a:t>If the output unit incorrectly outputs a 1, subtract the input vector from the weight vector.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This is guaranteed to find a set of weights that is correct for all training cases if such “solution” exists.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C3ACECB6-0CA3-4457-BB69-244EE27D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DFB76-4011-491B-B4A0-2999813C8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dimension k is number of the weights w=(w</a:t>
            </a:r>
            <a:r>
              <a:rPr lang="en-US" altLang="en-US" baseline="-25000"/>
              <a:t>1</a:t>
            </a:r>
            <a:r>
              <a:rPr lang="en-US" altLang="en-US"/>
              <a:t>, … , w</a:t>
            </a:r>
            <a:r>
              <a:rPr lang="en-US" altLang="en-US" baseline="-25000"/>
              <a:t>k</a:t>
            </a:r>
            <a:r>
              <a:rPr lang="en-US" altLang="en-US"/>
              <a:t>).</a:t>
            </a:r>
          </a:p>
          <a:p>
            <a:r>
              <a:rPr lang="en-US" altLang="en-US"/>
              <a:t>A point in the space represents a weight vector (w</a:t>
            </a:r>
            <a:r>
              <a:rPr lang="en-US" altLang="en-US" baseline="-25000"/>
              <a:t>1</a:t>
            </a:r>
            <a:r>
              <a:rPr lang="en-US" altLang="en-US"/>
              <a:t>, … , w</a:t>
            </a:r>
            <a:r>
              <a:rPr lang="en-US" altLang="en-US" baseline="-25000"/>
              <a:t>k</a:t>
            </a:r>
            <a:r>
              <a:rPr lang="en-US" altLang="en-US"/>
              <a:t>) as its coordinates .</a:t>
            </a:r>
          </a:p>
          <a:p>
            <a:r>
              <a:rPr lang="en-US" altLang="en-US"/>
              <a:t>Each training case is represented as a hyper-plane through the origin (assuming we move the threshold to the bias weight)</a:t>
            </a:r>
          </a:p>
          <a:p>
            <a:pPr lvl="1"/>
            <a:r>
              <a:rPr lang="en-US" altLang="en-US">
                <a:solidFill>
                  <a:srgbClr val="FF0000"/>
                </a:solidFill>
                <a:ea typeface="Arial" panose="020B0604020202020204" pitchFamily="34" charset="0"/>
              </a:rPr>
              <a:t>The weights must lie on one side of this hyper-plane to get answer correct.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18740CB-7552-4612-B9E4-2446CB64D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752600"/>
          </a:xfrm>
        </p:spPr>
        <p:txBody>
          <a:bodyPr/>
          <a:lstStyle/>
          <a:p>
            <a:r>
              <a:rPr lang="en-US" altLang="en-US" sz="3600"/>
              <a:t>Remember dot product facts: </a:t>
            </a:r>
            <a:br>
              <a:rPr lang="en-US" altLang="en-US" sz="3600"/>
            </a:br>
            <a:r>
              <a:rPr lang="en-US" altLang="en-US" sz="3600"/>
              <a:t>a </a:t>
            </a:r>
            <a:r>
              <a:rPr lang="en-US" altLang="en-US" sz="3600">
                <a:latin typeface="Wingdings" panose="05000000000000000000" pitchFamily="2" charset="2"/>
                <a:sym typeface="Wingdings" panose="05000000000000000000" pitchFamily="2" charset="2"/>
              </a:rPr>
              <a:t></a:t>
            </a:r>
            <a:r>
              <a:rPr lang="en-US" altLang="en-US" sz="3600"/>
              <a:t> b = ||a||||b||cos(θ</a:t>
            </a:r>
            <a:r>
              <a:rPr lang="en-US" altLang="en-US" sz="3600" baseline="-25000"/>
              <a:t>ab</a:t>
            </a:r>
            <a:r>
              <a:rPr lang="en-US" altLang="en-US" sz="3600"/>
              <a:t>)</a:t>
            </a:r>
            <a:br>
              <a:rPr lang="en-US" altLang="en-US" sz="3600"/>
            </a:br>
            <a:r>
              <a:rPr lang="en-US" altLang="en-US" sz="3600"/>
              <a:t>         = a</a:t>
            </a:r>
            <a:r>
              <a:rPr lang="en-US" altLang="en-US" sz="3600" baseline="-25000"/>
              <a:t>1</a:t>
            </a:r>
            <a:r>
              <a:rPr lang="en-US" altLang="en-US" sz="3600"/>
              <a:t>b</a:t>
            </a:r>
            <a:r>
              <a:rPr lang="en-US" altLang="en-US" sz="3600" baseline="-25000"/>
              <a:t>1</a:t>
            </a:r>
            <a:r>
              <a:rPr lang="en-US" altLang="en-US" sz="3600"/>
              <a:t>+a</a:t>
            </a:r>
            <a:r>
              <a:rPr lang="en-US" altLang="en-US" sz="3600" baseline="-25000"/>
              <a:t>2</a:t>
            </a:r>
            <a:r>
              <a:rPr lang="en-US" altLang="en-US" sz="3600"/>
              <a:t>b</a:t>
            </a:r>
            <a:r>
              <a:rPr lang="en-US" altLang="en-US" sz="3600" baseline="-25000"/>
              <a:t>2</a:t>
            </a:r>
            <a:r>
              <a:rPr lang="en-US" altLang="en-US" sz="3600"/>
              <a:t>+ … +a</a:t>
            </a:r>
            <a:r>
              <a:rPr lang="en-US" altLang="en-US" sz="3600" baseline="-25000"/>
              <a:t>n</a:t>
            </a:r>
            <a:r>
              <a:rPr lang="en-US" altLang="en-US" sz="3600"/>
              <a:t>b</a:t>
            </a:r>
            <a:r>
              <a:rPr lang="en-US" altLang="en-US" sz="3600" baseline="-25000"/>
              <a:t>n</a:t>
            </a:r>
            <a:endParaRPr lang="en-US" altLang="en-US" sz="36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FE57DAD-86A3-44B2-B856-35247FBCD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400"/>
            <a:ext cx="74930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D5BCD42-753F-4CE2-97AC-8A13FD05D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5410201"/>
            <a:ext cx="73629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Thus, a </a:t>
            </a:r>
            <a:r>
              <a:rPr lang="en-US" altLang="en-US" sz="2400">
                <a:latin typeface="Wingdings" panose="05000000000000000000" pitchFamily="2" charset="2"/>
                <a:sym typeface="Wingdings" panose="05000000000000000000" pitchFamily="2" charset="2"/>
              </a:rPr>
              <a:t></a:t>
            </a:r>
            <a:r>
              <a:rPr lang="en-US" altLang="en-US" sz="2400"/>
              <a:t> b ≥ 0, if –π/2 ≤ θ</a:t>
            </a:r>
            <a:r>
              <a:rPr lang="en-US" altLang="en-US" sz="2400" baseline="-25000"/>
              <a:t>ab </a:t>
            </a:r>
            <a:r>
              <a:rPr lang="en-US" altLang="en-US" sz="2400"/>
              <a:t>≤ π/2</a:t>
            </a:r>
            <a:r>
              <a:rPr lang="en-US" altLang="en-US" sz="2400" baseline="-25000"/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aseline="-25000"/>
              <a:t>               </a:t>
            </a:r>
            <a:r>
              <a:rPr lang="en-US" altLang="en-US" sz="2400"/>
              <a:t>a </a:t>
            </a:r>
            <a:r>
              <a:rPr lang="en-US" altLang="en-US" sz="2400">
                <a:latin typeface="Wingdings" panose="05000000000000000000" pitchFamily="2" charset="2"/>
                <a:sym typeface="Wingdings" panose="05000000000000000000" pitchFamily="2" charset="2"/>
              </a:rPr>
              <a:t></a:t>
            </a:r>
            <a:r>
              <a:rPr lang="en-US" altLang="en-US" sz="2400"/>
              <a:t> b ≤ 0, if –π ≤ θ</a:t>
            </a:r>
            <a:r>
              <a:rPr lang="en-US" altLang="en-US" sz="2400" baseline="-25000"/>
              <a:t>ab </a:t>
            </a:r>
            <a:r>
              <a:rPr lang="en-US" altLang="en-US" sz="2400"/>
              <a:t>≤ −π/2 or π/2 ≤ θ</a:t>
            </a:r>
            <a:r>
              <a:rPr lang="en-US" altLang="en-US" sz="2400" baseline="-25000"/>
              <a:t>ab </a:t>
            </a:r>
            <a:r>
              <a:rPr lang="en-US" altLang="en-US" sz="2400"/>
              <a:t>≤ π</a:t>
            </a:r>
            <a:r>
              <a:rPr lang="en-US" altLang="en-US" sz="2400" baseline="-25000"/>
              <a:t>    </a:t>
            </a:r>
            <a:r>
              <a:rPr lang="en-US" altLang="en-US" sz="1800" baseline="-25000"/>
              <a:t>   </a:t>
            </a:r>
            <a:r>
              <a:rPr lang="en-US" altLang="en-US" sz="180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68719988-4D5F-43B6-B10F-D169B607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03F56-0099-4C70-8367-01B6F4566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35264"/>
            <a:ext cx="3276600" cy="332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9F0D91-BB84-4120-9E69-CEF79E77D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743200"/>
            <a:ext cx="353695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5">
            <a:extLst>
              <a:ext uri="{FF2B5EF4-FFF2-40B4-BE49-F238E27FC236}">
                <a16:creationId xmlns:a16="http://schemas.microsoft.com/office/drawing/2014/main" id="{43FAE49E-732F-4125-AD24-9A2E43A96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524000"/>
            <a:ext cx="5715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 point in the space represents a weight vector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Training case is a hyper-plane through the origin,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assuming threshold represented by bias.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958</Words>
  <Application>Microsoft Office PowerPoint</Application>
  <PresentationFormat>Widescreen</PresentationFormat>
  <Paragraphs>149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Perceptron and Hidden Layers</vt:lpstr>
      <vt:lpstr>Perceptron Architecture</vt:lpstr>
      <vt:lpstr>This actually gives a powerful machine learning paradigm:</vt:lpstr>
      <vt:lpstr>Binary threshold neuron</vt:lpstr>
      <vt:lpstr>Avoiding learning biases separately</vt:lpstr>
      <vt:lpstr>A converging perceptron learning alg.</vt:lpstr>
      <vt:lpstr>Weight space</vt:lpstr>
      <vt:lpstr>Remember dot product facts:  a  b = ||a||||b||cos(θab)          = a1b1+a2b2+ … +anbn</vt:lpstr>
      <vt:lpstr>Weight space</vt:lpstr>
      <vt:lpstr>The cone of feasible solutions</vt:lpstr>
      <vt:lpstr>A converging perceptron learning alg.</vt:lpstr>
      <vt:lpstr>Proof of convergence by picture</vt:lpstr>
      <vt:lpstr>The limitations of Perceptrons</vt:lpstr>
      <vt:lpstr>XOR cannot be learnt by a perceptron</vt:lpstr>
      <vt:lpstr>Geometric view</vt:lpstr>
      <vt:lpstr>But this can be easily solved: </vt:lpstr>
      <vt:lpstr>Group Invariance Theorem (Minsky-Papert): Perceptron cannot distinguish following two patterns under translation.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 and Hidden Layers</dc:title>
  <dc:creator>admin</dc:creator>
  <cp:lastModifiedBy>gahangir.hossain@outlook.com</cp:lastModifiedBy>
  <cp:revision>4</cp:revision>
  <dcterms:created xsi:type="dcterms:W3CDTF">2019-06-29T17:51:14Z</dcterms:created>
  <dcterms:modified xsi:type="dcterms:W3CDTF">2019-06-30T22:07:24Z</dcterms:modified>
</cp:coreProperties>
</file>