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B151C-661A-41B0-9BEA-5E97C73FEF06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AB572-D8A8-4CA1-9C3A-E6CDA3B2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259CB7D9-B01A-431B-B103-610E3FCA1C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EA14B66A-EB58-415D-A4F4-DF3280CF9D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227812E7-B347-4503-BFC3-4CA5D2F63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002AC55-855A-48C2-ADE1-5D1D05AD26CC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169E-61F0-4C6C-83F0-B91DC8E8C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46502-E55E-4020-87C7-8CCF2DF6D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3526C-8D05-4EB0-BA8C-942219C5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667-5CAA-4DE8-9BF7-348C34635DD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C9B0-0E15-4CAB-801F-90473FAC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6597-7737-422C-BB12-8434BF2A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F865-F419-4076-B2B0-AC8CE9C3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44B0-A75D-42C8-8C77-7C825E72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EBA32-0F84-4042-BADC-82A8520CA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FD43-2778-4EDB-8434-2CB2C9B2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667-5CAA-4DE8-9BF7-348C34635DD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6C031-4723-4176-891F-6F0D22E4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D8669-1231-444D-B71C-6E10D674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F865-F419-4076-B2B0-AC8CE9C3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94FD4-1643-4D09-A7DE-390B7E423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F3195-E324-456E-B76A-86C505CA8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25D2-8BBC-4DAE-B121-740B48BE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667-5CAA-4DE8-9BF7-348C34635DD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D88D-8C90-490A-B2BE-41FA5982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F8EB-A681-4173-8553-2CCE2E07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F865-F419-4076-B2B0-AC8CE9C3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5B1B-02D5-490A-8397-07F9A7EF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11F3-DA02-4134-B856-14B01F0D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F199-D7D9-488B-9B77-C97DDB3D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667-5CAA-4DE8-9BF7-348C34635DD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C27F-D977-43AC-B66F-23AE581F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A7C8-2144-499E-A227-AD21E6C0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F865-F419-4076-B2B0-AC8CE9C3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295F-11C4-4B62-8FC4-F8934BCB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140C-77CA-46D5-8CD2-0E6231C7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F4C8-BEF3-4E80-83A4-4EC9F09A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667-5CAA-4DE8-9BF7-348C34635DD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3320-6812-48CD-B932-D66A30BF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850AB-80E5-4739-8CDA-72018FF5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F865-F419-4076-B2B0-AC8CE9C3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AFBB-67D8-4C3B-89E8-79F28CAF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A639-6D9B-4131-A5FD-7BFB56041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FD2A9-E77B-419F-A024-5F96900B3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6FA77-0C5E-43E6-95CF-FD9E3BFA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667-5CAA-4DE8-9BF7-348C34635DD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BF560-2E1E-4D48-A877-DE562A5E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8027-1B01-452F-8B1D-D6AA4173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F865-F419-4076-B2B0-AC8CE9C3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F2EB-F689-4A72-B433-2852AB20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0C4C0-6716-4521-8B52-A4E79FFAA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28D4F-5E4B-4EB3-B4DA-7F4E4B38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6CC69-9DC0-448F-AB12-B6192FF5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D2604-E38C-497B-9A46-61B9D75F6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1BE2F-7F84-4008-BF62-CB1B7AA1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667-5CAA-4DE8-9BF7-348C34635DD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82411-6A56-4BE6-A6AA-2D82851D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CA0AD-1486-41C3-BACD-91E7B40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F865-F419-4076-B2B0-AC8CE9C3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F6FB-FFD6-44A4-8BD9-DCFA2DA4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30A7C-D1AA-468D-B4A3-F17DDCA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667-5CAA-4DE8-9BF7-348C34635DD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AB0B5-C2E0-4CC4-B8E1-DD164AA5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B520F-9A74-4093-B876-CCF037C2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F865-F419-4076-B2B0-AC8CE9C3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A11D4-C8EF-4A81-916D-7234149A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667-5CAA-4DE8-9BF7-348C34635DD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093DD-507B-4895-8D57-1E07C195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A501-5761-48E6-BE79-B18C8931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F865-F419-4076-B2B0-AC8CE9C3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6776-D255-49B4-83B5-6A2DD337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5BDD-6E8C-4800-958E-46D93B2B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C4C9B-C647-4C45-814F-E95244A22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ADDEB-DB85-481E-8F91-3D0E8C9C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667-5CAA-4DE8-9BF7-348C34635DD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A3879-83BC-46E9-9D4F-ADFD9DD3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34D5F-3230-4CA3-BE31-3829DCAA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F865-F419-4076-B2B0-AC8CE9C3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2770-0809-4837-BBF5-AE7BA03A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BE9E8-7BC4-4A4F-BDD4-539C12708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83406-FA27-4D81-B440-DC95B0BA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BC255-72B0-4927-AE2D-C3D27CFE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4667-5CAA-4DE8-9BF7-348C34635DD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D55B4-548B-4E86-9551-CE6307E5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F80F1-F7FA-459D-A38F-78D614D8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F865-F419-4076-B2B0-AC8CE9C3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6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9D099-0F7F-4479-ACEA-FE93FEDC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B5D5A-9C6C-42BD-B78B-1385DD91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28E7-4A39-46B5-93A0-22E7A934A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B4667-5CAA-4DE8-9BF7-348C34635DD2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FA62-B3AA-4A29-845D-2CF2335A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03F3-0C9A-474C-A941-FF3193DE7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BF865-F419-4076-B2B0-AC8CE9C34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keras/tree/master/examples" TargetMode="External"/><Relationship Id="rId2" Type="http://schemas.openxmlformats.org/officeDocument/2006/relationships/hyperlink" Target="http://keras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3468-C571-4032-820A-154DF2C4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Perceptron Basic Neuron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3DC2D-2943-45DE-94E6-7111A19D0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Gahangir</a:t>
            </a:r>
            <a:r>
              <a:rPr lang="en-US" dirty="0"/>
              <a:t> Hossain</a:t>
            </a:r>
          </a:p>
          <a:p>
            <a:r>
              <a:rPr lang="en-US"/>
              <a:t>Texas A&amp;M University-Kingsville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150D1-310A-4B70-BC77-BA290F998D35}"/>
              </a:ext>
            </a:extLst>
          </p:cNvPr>
          <p:cNvSpPr/>
          <p:nvPr/>
        </p:nvSpPr>
        <p:spPr>
          <a:xfrm>
            <a:off x="2703444" y="59020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Slides From : </a:t>
            </a:r>
            <a:r>
              <a:rPr lang="en-CA" altLang="en-US" dirty="0">
                <a:ea typeface="SimSun" panose="02010600030101010101" pitchFamily="2" charset="-122"/>
              </a:rPr>
              <a:t>Ming Li, University of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0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4E5BD4F-282F-41E8-9016-D1C981FF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Lecture 3. Fully Connected NN </a:t>
            </a:r>
            <a:r>
              <a:rPr lang="en-US" altLang="en-US" sz="2800"/>
              <a:t>&amp; </a:t>
            </a:r>
            <a:br>
              <a:rPr lang="en-US" altLang="en-US" sz="2800"/>
            </a:br>
            <a:r>
              <a:rPr lang="en-US" altLang="en-US" sz="2800"/>
              <a:t>                   </a:t>
            </a:r>
            <a:r>
              <a:rPr lang="en-US" altLang="en-US" sz="3200"/>
              <a:t>Hello World of Deep Learning</a:t>
            </a:r>
          </a:p>
        </p:txBody>
      </p:sp>
      <p:pic>
        <p:nvPicPr>
          <p:cNvPr id="35843" name="Content Placeholder 3" descr="Screen Shot 2017-04-17 at 10.40.42 PM.png">
            <a:extLst>
              <a:ext uri="{FF2B5EF4-FFF2-40B4-BE49-F238E27FC236}">
                <a16:creationId xmlns:a16="http://schemas.microsoft.com/office/drawing/2014/main" id="{44BE7435-D560-4D32-A96F-4714F547D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876" b="-19876"/>
          <a:stretch>
            <a:fillRect/>
          </a:stretch>
        </p:blipFill>
        <p:spPr>
          <a:xfrm>
            <a:off x="2286000" y="2590800"/>
            <a:ext cx="4567238" cy="2514600"/>
          </a:xfr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B0D31CFE-4E5F-4F8A-84BB-E768660DD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81400"/>
            <a:ext cx="368300" cy="484188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BEBEFF"/>
              </a:gs>
              <a:gs pos="20000">
                <a:srgbClr val="BEBEFE"/>
              </a:gs>
              <a:gs pos="100000">
                <a:srgbClr val="9191C3"/>
              </a:gs>
            </a:gsLst>
            <a:lin ang="5400000"/>
          </a:gra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4B5C8-BA3E-4DAE-91D9-BDF712C36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05201"/>
            <a:ext cx="10668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Neural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Network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A77758C-7894-421D-BD89-E93A60EDD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581400"/>
            <a:ext cx="368300" cy="484188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BEBEFF"/>
              </a:gs>
              <a:gs pos="20000">
                <a:srgbClr val="BEBEFE"/>
              </a:gs>
              <a:gs pos="100000">
                <a:srgbClr val="9191C3"/>
              </a:gs>
            </a:gsLst>
            <a:lin ang="5400000"/>
          </a:gra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C59A7-01AE-409A-8197-3C611634B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3581400"/>
            <a:ext cx="7441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2800"/>
              <a:t>“</a:t>
            </a:r>
            <a:r>
              <a:rPr lang="en-US" altLang="ja-JP" sz="2800"/>
              <a:t>1</a:t>
            </a:r>
            <a:r>
              <a:rPr lang="ja-JP" altLang="en-US" sz="2800"/>
              <a:t>”</a:t>
            </a:r>
            <a:endParaRPr lang="en-US" altLang="en-US" sz="2800"/>
          </a:p>
        </p:txBody>
      </p:sp>
      <p:sp>
        <p:nvSpPr>
          <p:cNvPr id="35848" name="TextBox 8">
            <a:extLst>
              <a:ext uri="{FF2B5EF4-FFF2-40B4-BE49-F238E27FC236}">
                <a16:creationId xmlns:a16="http://schemas.microsoft.com/office/drawing/2014/main" id="{91465B65-3D77-4BDB-A366-2FC4028C7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791201"/>
            <a:ext cx="7853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MNIST Data maintained by Yann LeCun: </a:t>
            </a:r>
            <a:r>
              <a:rPr lang="en-US" altLang="en-US" sz="1800">
                <a:hlinkClick r:id="rId3"/>
              </a:rPr>
              <a:t>http://yann.lecun.com/exdb/mnist/</a:t>
            </a: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Keras provides data sets loading function at http://keras.io/datasets</a:t>
            </a:r>
          </a:p>
        </p:txBody>
      </p:sp>
      <p:sp>
        <p:nvSpPr>
          <p:cNvPr id="35849" name="TextBox 9">
            <a:extLst>
              <a:ext uri="{FF2B5EF4-FFF2-40B4-BE49-F238E27FC236}">
                <a16:creationId xmlns:a16="http://schemas.microsoft.com/office/drawing/2014/main" id="{9E6112A6-2D27-44C5-B4B8-8BBC9A83B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057400"/>
            <a:ext cx="3948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0–9 handwritten digit recognition: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40E77-CB80-4D95-9AF0-2952A4088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724400"/>
            <a:ext cx="941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28 x 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43D72425-5FEE-4615-AE0D-63DD428E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Keras &amp; Tensorflow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FD0DDB93-4A0C-4CFF-8FB6-6327D21A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Interface of Tensorflow and Theano.</a:t>
            </a:r>
          </a:p>
          <a:p>
            <a:r>
              <a:rPr lang="en-US" altLang="en-US" sz="2000"/>
              <a:t>Francois Chollet, author of Keras is at Google, Keras will become Tensorflow API.</a:t>
            </a:r>
          </a:p>
          <a:p>
            <a:r>
              <a:rPr lang="en-US" altLang="en-US" sz="2000"/>
              <a:t>Documentation: </a:t>
            </a:r>
            <a:r>
              <a:rPr lang="en-US" altLang="en-US" sz="2000">
                <a:hlinkClick r:id="rId2"/>
              </a:rPr>
              <a:t>http://keras.io</a:t>
            </a:r>
            <a:r>
              <a:rPr lang="en-US" altLang="en-US" sz="2000"/>
              <a:t>.</a:t>
            </a:r>
          </a:p>
          <a:p>
            <a:r>
              <a:rPr lang="en-US" altLang="en-US" sz="2000">
                <a:hlinkClick r:id="rId3"/>
              </a:rPr>
              <a:t>Examples: https://github.com/fchollet/keras/tree/master/examples</a:t>
            </a:r>
            <a:endParaRPr lang="en-US" altLang="en-US" sz="2000"/>
          </a:p>
          <a:p>
            <a:r>
              <a:rPr lang="en-US" altLang="en-US" sz="2000"/>
              <a:t>Simple course on Tensorflow: https://docs.google.com/presentation/d/1zkmVGobdPfQgsjIw6gUqJsjB8wvv9uBdT7ZHdaCjZ7Q/edit#slide=id.p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C361580-8B20-4346-87B9-B98029A9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-12700"/>
            <a:ext cx="8229600" cy="838200"/>
          </a:xfrm>
        </p:spPr>
        <p:txBody>
          <a:bodyPr/>
          <a:lstStyle/>
          <a:p>
            <a:r>
              <a:rPr lang="en-US" altLang="zh-CN"/>
              <a:t>Implementing in Keras</a:t>
            </a:r>
            <a:endParaRPr lang="en-US" altLang="en-US"/>
          </a:p>
        </p:txBody>
      </p:sp>
      <p:pic>
        <p:nvPicPr>
          <p:cNvPr id="37891" name="Content Placeholder 5" descr="sensors-10-08363f1-1024.png">
            <a:extLst>
              <a:ext uri="{FF2B5EF4-FFF2-40B4-BE49-F238E27FC236}">
                <a16:creationId xmlns:a16="http://schemas.microsoft.com/office/drawing/2014/main" id="{5AF392D8-068C-4E5C-A103-CF8A9F4F6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40" b="-3140"/>
          <a:stretch>
            <a:fillRect/>
          </a:stretch>
        </p:blipFill>
        <p:spPr>
          <a:xfrm>
            <a:off x="3200400" y="1143001"/>
            <a:ext cx="5334000" cy="2936875"/>
          </a:xfrm>
        </p:spPr>
      </p:pic>
      <p:sp>
        <p:nvSpPr>
          <p:cNvPr id="37892" name="TextBox 6">
            <a:extLst>
              <a:ext uri="{FF2B5EF4-FFF2-40B4-BE49-F238E27FC236}">
                <a16:creationId xmlns:a16="http://schemas.microsoft.com/office/drawing/2014/main" id="{0FE1AAB3-F214-464C-AAC4-56A53DF7A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25908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…</a:t>
            </a:r>
          </a:p>
        </p:txBody>
      </p:sp>
      <p:sp>
        <p:nvSpPr>
          <p:cNvPr id="37893" name="TextBox 7">
            <a:extLst>
              <a:ext uri="{FF2B5EF4-FFF2-40B4-BE49-F238E27FC236}">
                <a16:creationId xmlns:a16="http://schemas.microsoft.com/office/drawing/2014/main" id="{9F0C133E-36AA-43C4-AB47-960332473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86000"/>
            <a:ext cx="81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28</a:t>
            </a:r>
            <a:r>
              <a:rPr lang="en-US" altLang="zh-CN" sz="1800"/>
              <a:t>x28</a:t>
            </a:r>
            <a:endParaRPr lang="en-US" altLang="en-US" sz="1800"/>
          </a:p>
        </p:txBody>
      </p:sp>
      <p:sp>
        <p:nvSpPr>
          <p:cNvPr id="37894" name="TextBox 8">
            <a:extLst>
              <a:ext uri="{FF2B5EF4-FFF2-40B4-BE49-F238E27FC236}">
                <a16:creationId xmlns:a16="http://schemas.microsoft.com/office/drawing/2014/main" id="{4A5C9F0C-8C36-48A4-8A02-6D2989365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8382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500</a:t>
            </a:r>
          </a:p>
        </p:txBody>
      </p:sp>
      <p:sp>
        <p:nvSpPr>
          <p:cNvPr id="37895" name="TextBox 9">
            <a:extLst>
              <a:ext uri="{FF2B5EF4-FFF2-40B4-BE49-F238E27FC236}">
                <a16:creationId xmlns:a16="http://schemas.microsoft.com/office/drawing/2014/main" id="{88FEC316-C63C-4CA7-B6AA-C5CBD57D1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8382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500</a:t>
            </a:r>
          </a:p>
        </p:txBody>
      </p:sp>
      <p:sp>
        <p:nvSpPr>
          <p:cNvPr id="37896" name="TextBox 10">
            <a:extLst>
              <a:ext uri="{FF2B5EF4-FFF2-40B4-BE49-F238E27FC236}">
                <a16:creationId xmlns:a16="http://schemas.microsoft.com/office/drawing/2014/main" id="{8767EEB4-C005-49C1-B633-E22468274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143000"/>
            <a:ext cx="99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softmax</a:t>
            </a:r>
          </a:p>
        </p:txBody>
      </p:sp>
      <p:sp>
        <p:nvSpPr>
          <p:cNvPr id="37897" name="TextBox 11">
            <a:extLst>
              <a:ext uri="{FF2B5EF4-FFF2-40B4-BE49-F238E27FC236}">
                <a16:creationId xmlns:a16="http://schemas.microsoft.com/office/drawing/2014/main" id="{D9B0F9BF-F3AF-4D00-8C8C-9FCE36541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343400"/>
            <a:ext cx="84343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model = sequential()   # layers are sequentially added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model.add( Dense(input_dim=28*28, output_dim=500))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model.add(Activation(</a:t>
            </a:r>
            <a:r>
              <a:rPr lang="ja-JP" altLang="en-US" sz="1800"/>
              <a:t>‘</a:t>
            </a:r>
            <a:r>
              <a:rPr lang="en-US" altLang="ja-JP" sz="1800"/>
              <a:t>sigmoid</a:t>
            </a:r>
            <a:r>
              <a:rPr lang="ja-JP" altLang="en-US" sz="1800"/>
              <a:t>’</a:t>
            </a:r>
            <a:r>
              <a:rPr lang="en-US" altLang="ja-JP" sz="1800"/>
              <a:t>))  #: softplus, softsign,relu,tanh, hard_sigmoid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model.add(Dense( output_dim = 500))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model.add (Activation(</a:t>
            </a:r>
            <a:r>
              <a:rPr lang="ja-JP" altLang="en-US" sz="1800"/>
              <a:t>‘</a:t>
            </a:r>
            <a:r>
              <a:rPr lang="en-US" altLang="ja-JP" sz="1800"/>
              <a:t>sigmoid</a:t>
            </a:r>
            <a:r>
              <a:rPr lang="ja-JP" altLang="en-US" sz="1800"/>
              <a:t>’</a:t>
            </a:r>
            <a:r>
              <a:rPr lang="en-US" altLang="ja-JP" sz="1800"/>
              <a:t>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ja-JP" sz="1800"/>
              <a:t>Model.add(Dense(output_dim=10))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ja-JP" sz="1800"/>
              <a:t>Model.add(Activation(‘softmax’))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model.compile(loss=</a:t>
            </a:r>
            <a:r>
              <a:rPr lang="ja-JP" altLang="en-US" sz="1600"/>
              <a:t>‘</a:t>
            </a:r>
            <a:r>
              <a:rPr lang="en-US" altLang="ja-JP" sz="1600"/>
              <a:t>categorical_crossentropy</a:t>
            </a:r>
            <a:r>
              <a:rPr lang="ja-JP" altLang="en-US" sz="1600"/>
              <a:t>’</a:t>
            </a:r>
            <a:r>
              <a:rPr lang="en-US" altLang="ja-JP" sz="1600"/>
              <a:t>, optimizer=</a:t>
            </a:r>
            <a:r>
              <a:rPr lang="ja-JP" altLang="en-US" sz="1600"/>
              <a:t>‘</a:t>
            </a:r>
            <a:r>
              <a:rPr lang="en-US" altLang="ja-JP" sz="1600"/>
              <a:t>adam</a:t>
            </a:r>
            <a:r>
              <a:rPr lang="ja-JP" altLang="en-US" sz="1600"/>
              <a:t>’</a:t>
            </a:r>
            <a:r>
              <a:rPr lang="en-US" altLang="ja-JP" sz="1600"/>
              <a:t>, metrics=[</a:t>
            </a:r>
            <a:r>
              <a:rPr lang="ja-JP" altLang="en-US" sz="1600"/>
              <a:t>‘</a:t>
            </a:r>
            <a:r>
              <a:rPr lang="en-US" altLang="ja-JP" sz="1600"/>
              <a:t>accuracy</a:t>
            </a:r>
            <a:r>
              <a:rPr lang="ja-JP" altLang="en-US" sz="1600"/>
              <a:t>’</a:t>
            </a:r>
            <a:r>
              <a:rPr lang="en-US" altLang="ja-JP" sz="1600"/>
              <a:t>])</a:t>
            </a:r>
            <a:endParaRPr lang="en-US" altLang="ja-JP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model.fit(x_train, y_train, batch_size=100, nb_epoch=20)</a:t>
            </a:r>
          </a:p>
        </p:txBody>
      </p:sp>
      <p:sp>
        <p:nvSpPr>
          <p:cNvPr id="37898" name="TextBox 12">
            <a:extLst>
              <a:ext uri="{FF2B5EF4-FFF2-40B4-BE49-F238E27FC236}">
                <a16:creationId xmlns:a16="http://schemas.microsoft.com/office/drawing/2014/main" id="{959CC114-3102-43A5-9876-52063C1A5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752600"/>
            <a:ext cx="381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aseline="-25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aseline="-25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aseline="-25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aseline="-25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9</a:t>
            </a:r>
            <a:endParaRPr lang="en-US" alt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884BF5-522F-417F-B088-B46E50650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3048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900" name="TextBox 1">
            <a:extLst>
              <a:ext uri="{FF2B5EF4-FFF2-40B4-BE49-F238E27FC236}">
                <a16:creationId xmlns:a16="http://schemas.microsoft.com/office/drawing/2014/main" id="{B6421B21-FB99-4452-A0AE-8F3EBE281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62400"/>
            <a:ext cx="219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Fully connected NN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86C9C64-F22C-47A5-BFDB-A4446662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Training</a:t>
            </a:r>
          </a:p>
        </p:txBody>
      </p:sp>
      <p:pic>
        <p:nvPicPr>
          <p:cNvPr id="4" name="圖片 23">
            <a:extLst>
              <a:ext uri="{FF2B5EF4-FFF2-40B4-BE49-F238E27FC236}">
                <a16:creationId xmlns:a16="http://schemas.microsoft.com/office/drawing/2014/main" id="{2D000841-257F-4CB3-B5B9-1B58C5A4E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3725863"/>
            <a:ext cx="285273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32">
            <a:extLst>
              <a:ext uri="{FF2B5EF4-FFF2-40B4-BE49-F238E27FC236}">
                <a16:creationId xmlns:a16="http://schemas.microsoft.com/office/drawing/2014/main" id="{AEDBB978-2658-4567-8C5E-2EE0FE52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3760788"/>
            <a:ext cx="4997450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>
            <a:extLst>
              <a:ext uri="{FF2B5EF4-FFF2-40B4-BE49-F238E27FC236}">
                <a16:creationId xmlns:a16="http://schemas.microsoft.com/office/drawing/2014/main" id="{E71E1C3A-F639-4695-889C-FADB243EE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1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model.fit(x_train, y_train, batch_size=100, nb_epoch=20)</a:t>
            </a:r>
          </a:p>
        </p:txBody>
      </p:sp>
      <p:sp>
        <p:nvSpPr>
          <p:cNvPr id="7" name="文字方塊 10">
            <a:extLst>
              <a:ext uri="{FF2B5EF4-FFF2-40B4-BE49-F238E27FC236}">
                <a16:creationId xmlns:a16="http://schemas.microsoft.com/office/drawing/2014/main" id="{E69B95C9-B51C-4D47-876D-3DE673A95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5751513"/>
            <a:ext cx="4173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Number of training examples</a:t>
            </a:r>
            <a:endParaRPr lang="zh-TW" altLang="en-US" sz="2400"/>
          </a:p>
        </p:txBody>
      </p:sp>
      <p:sp>
        <p:nvSpPr>
          <p:cNvPr id="8" name="文字方塊 34">
            <a:extLst>
              <a:ext uri="{FF2B5EF4-FFF2-40B4-BE49-F238E27FC236}">
                <a16:creationId xmlns:a16="http://schemas.microsoft.com/office/drawing/2014/main" id="{0D77BFBA-F115-4AC8-9827-2BC5E1AA5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5789613"/>
            <a:ext cx="4173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Number of training examples</a:t>
            </a:r>
            <a:endParaRPr lang="zh-TW" altLang="en-US" sz="2400"/>
          </a:p>
        </p:txBody>
      </p:sp>
      <p:sp>
        <p:nvSpPr>
          <p:cNvPr id="9" name="文字方塊 27">
            <a:extLst>
              <a:ext uri="{FF2B5EF4-FFF2-40B4-BE49-F238E27FC236}">
                <a16:creationId xmlns:a16="http://schemas.microsoft.com/office/drawing/2014/main" id="{75194EBD-8E9F-42A9-A7D5-0DF551789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343401"/>
            <a:ext cx="1336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28 x 28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=784</a:t>
            </a:r>
            <a:endParaRPr lang="zh-TW" altLang="en-US" sz="2400"/>
          </a:p>
        </p:txBody>
      </p:sp>
      <p:sp>
        <p:nvSpPr>
          <p:cNvPr id="10" name="文字方塊 33">
            <a:extLst>
              <a:ext uri="{FF2B5EF4-FFF2-40B4-BE49-F238E27FC236}">
                <a16:creationId xmlns:a16="http://schemas.microsoft.com/office/drawing/2014/main" id="{B99C4429-CA15-40F8-A5FD-E256D3BA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4433888"/>
            <a:ext cx="541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10</a:t>
            </a:r>
            <a:endParaRPr lang="zh-TW" altLang="en-US" sz="2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5D3C97-592A-4D3E-9D6D-90052C6E6DD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2971800"/>
            <a:ext cx="76200" cy="609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BE5CB0-BAE0-4C9C-AF86-59A84AA085F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562600" y="2971800"/>
            <a:ext cx="1371600" cy="685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字方塊 25">
            <a:extLst>
              <a:ext uri="{FF2B5EF4-FFF2-40B4-BE49-F238E27FC236}">
                <a16:creationId xmlns:a16="http://schemas.microsoft.com/office/drawing/2014/main" id="{D0C1AAE4-94FB-44FD-BF90-A16A90A97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00401"/>
            <a:ext cx="205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numpy array</a:t>
            </a:r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5D97-9A1D-42B1-B9B8-15233A92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Batch: </a:t>
            </a:r>
            <a:br>
              <a:rPr lang="en-US" altLang="en-US" sz="2800"/>
            </a:br>
            <a:r>
              <a:rPr lang="en-US" altLang="en-US" sz="2800"/>
              <a:t>parallel processing</a:t>
            </a:r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36F5D97A-ED45-4008-826B-A34972421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6" y="1778001"/>
            <a:ext cx="271463" cy="671513"/>
          </a:xfrm>
          <a:prstGeom prst="rect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2400" baseline="30000" dirty="0">
              <a:solidFill>
                <a:schemeClr val="dk1"/>
              </a:solidFill>
            </a:endParaRPr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A34B4249-8C19-4E38-8131-0CF87556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988" y="1781176"/>
            <a:ext cx="965200" cy="682625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NN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9941" name="文字方塊 16">
            <a:extLst>
              <a:ext uri="{FF2B5EF4-FFF2-40B4-BE49-F238E27FC236}">
                <a16:creationId xmlns:a16="http://schemas.microsoft.com/office/drawing/2014/main" id="{E2608897-D7AA-474E-999D-02AE07ADBA4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805239" y="3109110"/>
            <a:ext cx="8286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……</a:t>
            </a:r>
            <a:endParaRPr lang="zh-TW" altLang="en-US" sz="2800"/>
          </a:p>
        </p:txBody>
      </p:sp>
      <p:cxnSp>
        <p:nvCxnSpPr>
          <p:cNvPr id="14" name="直線單箭頭接點 17">
            <a:extLst>
              <a:ext uri="{FF2B5EF4-FFF2-40B4-BE49-F238E27FC236}">
                <a16:creationId xmlns:a16="http://schemas.microsoft.com/office/drawing/2014/main" id="{6CF5EF32-AF87-413F-A61A-FC448BCCA461}"/>
              </a:ext>
            </a:extLst>
          </p:cNvPr>
          <p:cNvCxnSpPr/>
          <p:nvPr/>
        </p:nvCxnSpPr>
        <p:spPr>
          <a:xfrm flipV="1">
            <a:off x="3151188" y="2114550"/>
            <a:ext cx="4175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20">
            <a:extLst>
              <a:ext uri="{FF2B5EF4-FFF2-40B4-BE49-F238E27FC236}">
                <a16:creationId xmlns:a16="http://schemas.microsoft.com/office/drawing/2014/main" id="{D4035A98-D225-4894-BAED-904B5A567179}"/>
              </a:ext>
            </a:extLst>
          </p:cNvPr>
          <p:cNvCxnSpPr/>
          <p:nvPr/>
        </p:nvCxnSpPr>
        <p:spPr>
          <a:xfrm flipV="1">
            <a:off x="4551363" y="2109788"/>
            <a:ext cx="4175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24">
            <a:extLst>
              <a:ext uri="{FF2B5EF4-FFF2-40B4-BE49-F238E27FC236}">
                <a16:creationId xmlns:a16="http://schemas.microsoft.com/office/drawing/2014/main" id="{BEDAD558-51AB-4063-B40A-D2B21A5D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6" y="1778001"/>
            <a:ext cx="271463" cy="671513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2400" baseline="30000" dirty="0">
              <a:solidFill>
                <a:schemeClr val="dk1"/>
              </a:solidFill>
            </a:endParaRPr>
          </a:p>
        </p:txBody>
      </p:sp>
      <p:sp>
        <p:nvSpPr>
          <p:cNvPr id="19" name="矩形 32">
            <a:extLst>
              <a:ext uri="{FF2B5EF4-FFF2-40B4-BE49-F238E27FC236}">
                <a16:creationId xmlns:a16="http://schemas.microsoft.com/office/drawing/2014/main" id="{F4CE0CAB-474E-4C77-8EE4-42A3948F4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1" y="1778001"/>
            <a:ext cx="271463" cy="671513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2400" baseline="30000" dirty="0">
              <a:solidFill>
                <a:schemeClr val="dk1"/>
              </a:solidFill>
            </a:endParaRPr>
          </a:p>
        </p:txBody>
      </p:sp>
      <p:sp>
        <p:nvSpPr>
          <p:cNvPr id="21" name="左-右雙向箭號 38">
            <a:extLst>
              <a:ext uri="{FF2B5EF4-FFF2-40B4-BE49-F238E27FC236}">
                <a16:creationId xmlns:a16="http://schemas.microsoft.com/office/drawing/2014/main" id="{A244E814-3FBF-4331-9F0A-1BDA791B7ED1}"/>
              </a:ext>
            </a:extLst>
          </p:cNvPr>
          <p:cNvSpPr/>
          <p:nvPr/>
        </p:nvSpPr>
        <p:spPr>
          <a:xfrm>
            <a:off x="5310188" y="2070101"/>
            <a:ext cx="601662" cy="18097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47">
            <a:extLst>
              <a:ext uri="{FF2B5EF4-FFF2-40B4-BE49-F238E27FC236}">
                <a16:creationId xmlns:a16="http://schemas.microsoft.com/office/drawing/2014/main" id="{1D6132B7-449C-4B8D-A2AB-0153CF0C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1" y="2586038"/>
            <a:ext cx="271463" cy="671512"/>
          </a:xfrm>
          <a:prstGeom prst="rect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2400" baseline="30000" dirty="0">
              <a:solidFill>
                <a:schemeClr val="dk1"/>
              </a:solidFill>
            </a:endParaRPr>
          </a:p>
        </p:txBody>
      </p:sp>
      <p:sp>
        <p:nvSpPr>
          <p:cNvPr id="26" name="矩形 49">
            <a:extLst>
              <a:ext uri="{FF2B5EF4-FFF2-40B4-BE49-F238E27FC236}">
                <a16:creationId xmlns:a16="http://schemas.microsoft.com/office/drawing/2014/main" id="{91F5E630-0DE3-4E25-9AD6-8DA0F3EE2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2581276"/>
            <a:ext cx="965200" cy="682625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NN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cxnSp>
        <p:nvCxnSpPr>
          <p:cNvPr id="27" name="直線單箭頭接點 50">
            <a:extLst>
              <a:ext uri="{FF2B5EF4-FFF2-40B4-BE49-F238E27FC236}">
                <a16:creationId xmlns:a16="http://schemas.microsoft.com/office/drawing/2014/main" id="{6569258D-BB4A-46E9-8221-DF68BC212A54}"/>
              </a:ext>
            </a:extLst>
          </p:cNvPr>
          <p:cNvCxnSpPr/>
          <p:nvPr/>
        </p:nvCxnSpPr>
        <p:spPr>
          <a:xfrm flipV="1">
            <a:off x="3151188" y="2922588"/>
            <a:ext cx="4175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1">
            <a:extLst>
              <a:ext uri="{FF2B5EF4-FFF2-40B4-BE49-F238E27FC236}">
                <a16:creationId xmlns:a16="http://schemas.microsoft.com/office/drawing/2014/main" id="{5FB83A4D-8FEE-42E4-B00B-BBD91BF69634}"/>
              </a:ext>
            </a:extLst>
          </p:cNvPr>
          <p:cNvCxnSpPr/>
          <p:nvPr/>
        </p:nvCxnSpPr>
        <p:spPr>
          <a:xfrm flipV="1">
            <a:off x="4551363" y="2916238"/>
            <a:ext cx="4175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53">
            <a:extLst>
              <a:ext uri="{FF2B5EF4-FFF2-40B4-BE49-F238E27FC236}">
                <a16:creationId xmlns:a16="http://schemas.microsoft.com/office/drawing/2014/main" id="{9E0FD7CF-0B82-4745-AAE9-3C5B35740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1" y="2586038"/>
            <a:ext cx="271463" cy="671512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2400" baseline="30000" dirty="0">
              <a:solidFill>
                <a:schemeClr val="dk1"/>
              </a:solidFill>
            </a:endParaRPr>
          </a:p>
        </p:txBody>
      </p:sp>
      <p:sp>
        <p:nvSpPr>
          <p:cNvPr id="32" name="矩形 55">
            <a:extLst>
              <a:ext uri="{FF2B5EF4-FFF2-40B4-BE49-F238E27FC236}">
                <a16:creationId xmlns:a16="http://schemas.microsoft.com/office/drawing/2014/main" id="{E538A489-790A-4D44-BCD5-C44082443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2586038"/>
            <a:ext cx="271462" cy="671512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2400" baseline="30000" dirty="0">
              <a:solidFill>
                <a:schemeClr val="dk1"/>
              </a:solidFill>
            </a:endParaRPr>
          </a:p>
        </p:txBody>
      </p:sp>
      <p:sp>
        <p:nvSpPr>
          <p:cNvPr id="34" name="左-右雙向箭號 57">
            <a:extLst>
              <a:ext uri="{FF2B5EF4-FFF2-40B4-BE49-F238E27FC236}">
                <a16:creationId xmlns:a16="http://schemas.microsoft.com/office/drawing/2014/main" id="{AE06789C-B262-4933-A39B-D93AA831CF79}"/>
              </a:ext>
            </a:extLst>
          </p:cNvPr>
          <p:cNvSpPr/>
          <p:nvPr/>
        </p:nvSpPr>
        <p:spPr>
          <a:xfrm>
            <a:off x="5307013" y="2852739"/>
            <a:ext cx="603250" cy="18097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39954" name="圖片 59">
            <a:extLst>
              <a:ext uri="{FF2B5EF4-FFF2-40B4-BE49-F238E27FC236}">
                <a16:creationId xmlns:a16="http://schemas.microsoft.com/office/drawing/2014/main" id="{3F509CBA-C2D3-4DC2-BD16-6C7FEF56EFA2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1962151"/>
            <a:ext cx="358775" cy="358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55" name="圖片 60">
            <a:extLst>
              <a:ext uri="{FF2B5EF4-FFF2-40B4-BE49-F238E27FC236}">
                <a16:creationId xmlns:a16="http://schemas.microsoft.com/office/drawing/2014/main" id="{282876CC-F8C7-40FB-9484-6CBDA2A09F3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4330701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56" name="圖片 61">
            <a:extLst>
              <a:ext uri="{FF2B5EF4-FFF2-40B4-BE49-F238E27FC236}">
                <a16:creationId xmlns:a16="http://schemas.microsoft.com/office/drawing/2014/main" id="{AD762E4B-580E-4507-91E8-F92AAAE91541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2717801"/>
            <a:ext cx="360362" cy="360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57" name="圖片 62">
            <a:extLst>
              <a:ext uri="{FF2B5EF4-FFF2-40B4-BE49-F238E27FC236}">
                <a16:creationId xmlns:a16="http://schemas.microsoft.com/office/drawing/2014/main" id="{AB68B8CD-13CA-4929-9709-FC05E21F216B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6" y="5321301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矩形 65">
            <a:extLst>
              <a:ext uri="{FF2B5EF4-FFF2-40B4-BE49-F238E27FC236}">
                <a16:creationId xmlns:a16="http://schemas.microsoft.com/office/drawing/2014/main" id="{849237D7-F80C-433D-891A-47E6D3182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26" y="4217988"/>
            <a:ext cx="271463" cy="671512"/>
          </a:xfrm>
          <a:prstGeom prst="rect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2400" baseline="30000" dirty="0">
              <a:solidFill>
                <a:schemeClr val="dk1"/>
              </a:solidFill>
            </a:endParaRPr>
          </a:p>
        </p:txBody>
      </p:sp>
      <p:sp>
        <p:nvSpPr>
          <p:cNvPr id="43" name="矩形 67">
            <a:extLst>
              <a:ext uri="{FF2B5EF4-FFF2-40B4-BE49-F238E27FC236}">
                <a16:creationId xmlns:a16="http://schemas.microsoft.com/office/drawing/2014/main" id="{8B8019AF-4497-4D6B-8DFC-A29ED79D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4221164"/>
            <a:ext cx="966788" cy="682625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NN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39960" name="文字方塊 68">
            <a:extLst>
              <a:ext uri="{FF2B5EF4-FFF2-40B4-BE49-F238E27FC236}">
                <a16:creationId xmlns:a16="http://schemas.microsoft.com/office/drawing/2014/main" id="{D947C56E-381C-477C-9D15-BA3D89225C6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790951" y="5693560"/>
            <a:ext cx="8286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……</a:t>
            </a:r>
            <a:endParaRPr lang="zh-TW" altLang="en-US" sz="2800"/>
          </a:p>
        </p:txBody>
      </p:sp>
      <p:cxnSp>
        <p:nvCxnSpPr>
          <p:cNvPr id="45" name="直線單箭頭接點 69">
            <a:extLst>
              <a:ext uri="{FF2B5EF4-FFF2-40B4-BE49-F238E27FC236}">
                <a16:creationId xmlns:a16="http://schemas.microsoft.com/office/drawing/2014/main" id="{B538F944-16D6-485D-B476-B7E768678A6F}"/>
              </a:ext>
            </a:extLst>
          </p:cNvPr>
          <p:cNvCxnSpPr/>
          <p:nvPr/>
        </p:nvCxnSpPr>
        <p:spPr>
          <a:xfrm flipV="1">
            <a:off x="3136901" y="4554538"/>
            <a:ext cx="4175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70">
            <a:extLst>
              <a:ext uri="{FF2B5EF4-FFF2-40B4-BE49-F238E27FC236}">
                <a16:creationId xmlns:a16="http://schemas.microsoft.com/office/drawing/2014/main" id="{62E14EA4-B982-428A-9D8A-029DEFF860AD}"/>
              </a:ext>
            </a:extLst>
          </p:cNvPr>
          <p:cNvCxnSpPr/>
          <p:nvPr/>
        </p:nvCxnSpPr>
        <p:spPr>
          <a:xfrm flipV="1">
            <a:off x="4537076" y="4548188"/>
            <a:ext cx="4175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72">
            <a:extLst>
              <a:ext uri="{FF2B5EF4-FFF2-40B4-BE49-F238E27FC236}">
                <a16:creationId xmlns:a16="http://schemas.microsoft.com/office/drawing/2014/main" id="{597E2E96-C813-4666-8D89-F339A6EA8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4217988"/>
            <a:ext cx="271462" cy="671512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2400" baseline="30000" dirty="0">
              <a:solidFill>
                <a:schemeClr val="dk1"/>
              </a:solidFill>
            </a:endParaRPr>
          </a:p>
        </p:txBody>
      </p:sp>
      <p:sp>
        <p:nvSpPr>
          <p:cNvPr id="50" name="矩形 74">
            <a:extLst>
              <a:ext uri="{FF2B5EF4-FFF2-40B4-BE49-F238E27FC236}">
                <a16:creationId xmlns:a16="http://schemas.microsoft.com/office/drawing/2014/main" id="{B6D63B74-67E2-456E-903B-00C3F9A4A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4217988"/>
            <a:ext cx="271462" cy="671512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2400" baseline="30000" dirty="0">
              <a:solidFill>
                <a:schemeClr val="dk1"/>
              </a:solidFill>
            </a:endParaRPr>
          </a:p>
        </p:txBody>
      </p:sp>
      <p:sp>
        <p:nvSpPr>
          <p:cNvPr id="52" name="左-右雙向箭號 76">
            <a:extLst>
              <a:ext uri="{FF2B5EF4-FFF2-40B4-BE49-F238E27FC236}">
                <a16:creationId xmlns:a16="http://schemas.microsoft.com/office/drawing/2014/main" id="{E6DB8D5D-2CE3-4F80-9D4C-F59B4D96C02E}"/>
              </a:ext>
            </a:extLst>
          </p:cNvPr>
          <p:cNvSpPr/>
          <p:nvPr/>
        </p:nvSpPr>
        <p:spPr>
          <a:xfrm>
            <a:off x="5295900" y="4510089"/>
            <a:ext cx="603250" cy="18097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5" name="矩形 79">
            <a:extLst>
              <a:ext uri="{FF2B5EF4-FFF2-40B4-BE49-F238E27FC236}">
                <a16:creationId xmlns:a16="http://schemas.microsoft.com/office/drawing/2014/main" id="{C8BE74B0-B983-4F6B-BEB4-03DB6C3D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5172076"/>
            <a:ext cx="271462" cy="671513"/>
          </a:xfrm>
          <a:prstGeom prst="rect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2400" baseline="30000" dirty="0">
              <a:solidFill>
                <a:schemeClr val="dk1"/>
              </a:solidFill>
            </a:endParaRPr>
          </a:p>
        </p:txBody>
      </p:sp>
      <p:sp>
        <p:nvSpPr>
          <p:cNvPr id="57" name="矩形 81">
            <a:extLst>
              <a:ext uri="{FF2B5EF4-FFF2-40B4-BE49-F238E27FC236}">
                <a16:creationId xmlns:a16="http://schemas.microsoft.com/office/drawing/2014/main" id="{2C6C04F3-BF42-4D64-BFF9-46AA7E452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4" y="5165726"/>
            <a:ext cx="966787" cy="682625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NN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cxnSp>
        <p:nvCxnSpPr>
          <p:cNvPr id="58" name="直線單箭頭接點 82">
            <a:extLst>
              <a:ext uri="{FF2B5EF4-FFF2-40B4-BE49-F238E27FC236}">
                <a16:creationId xmlns:a16="http://schemas.microsoft.com/office/drawing/2014/main" id="{EF14E99D-F340-4227-BDFB-F0892F1860F9}"/>
              </a:ext>
            </a:extLst>
          </p:cNvPr>
          <p:cNvCxnSpPr/>
          <p:nvPr/>
        </p:nvCxnSpPr>
        <p:spPr>
          <a:xfrm flipV="1">
            <a:off x="3152776" y="5507038"/>
            <a:ext cx="415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83">
            <a:extLst>
              <a:ext uri="{FF2B5EF4-FFF2-40B4-BE49-F238E27FC236}">
                <a16:creationId xmlns:a16="http://schemas.microsoft.com/office/drawing/2014/main" id="{6916C20A-5FCE-477A-93CD-F5DEEFFCECB0}"/>
              </a:ext>
            </a:extLst>
          </p:cNvPr>
          <p:cNvCxnSpPr/>
          <p:nvPr/>
        </p:nvCxnSpPr>
        <p:spPr>
          <a:xfrm flipV="1">
            <a:off x="4552951" y="5502275"/>
            <a:ext cx="415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85">
            <a:extLst>
              <a:ext uri="{FF2B5EF4-FFF2-40B4-BE49-F238E27FC236}">
                <a16:creationId xmlns:a16="http://schemas.microsoft.com/office/drawing/2014/main" id="{1E0DA37C-3182-4F2A-9C15-0C4E002C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1" y="5172076"/>
            <a:ext cx="271463" cy="671513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2400" baseline="30000" dirty="0">
              <a:solidFill>
                <a:schemeClr val="dk1"/>
              </a:solidFill>
            </a:endParaRPr>
          </a:p>
        </p:txBody>
      </p:sp>
      <p:sp>
        <p:nvSpPr>
          <p:cNvPr id="63" name="矩形 87">
            <a:extLst>
              <a:ext uri="{FF2B5EF4-FFF2-40B4-BE49-F238E27FC236}">
                <a16:creationId xmlns:a16="http://schemas.microsoft.com/office/drawing/2014/main" id="{71B0768D-4873-4F5F-BD54-F6049A8FB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6" y="5172076"/>
            <a:ext cx="271463" cy="671513"/>
          </a:xfrm>
          <a:prstGeom prst="rect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2400" baseline="30000" dirty="0">
              <a:solidFill>
                <a:schemeClr val="dk1"/>
              </a:solidFill>
            </a:endParaRPr>
          </a:p>
        </p:txBody>
      </p:sp>
      <p:sp>
        <p:nvSpPr>
          <p:cNvPr id="65" name="左-右雙向箭號 89">
            <a:extLst>
              <a:ext uri="{FF2B5EF4-FFF2-40B4-BE49-F238E27FC236}">
                <a16:creationId xmlns:a16="http://schemas.microsoft.com/office/drawing/2014/main" id="{92E7BDFA-6A0C-4FE4-9591-F63D0F7A94F1}"/>
              </a:ext>
            </a:extLst>
          </p:cNvPr>
          <p:cNvSpPr/>
          <p:nvPr/>
        </p:nvSpPr>
        <p:spPr>
          <a:xfrm>
            <a:off x="5308601" y="5437189"/>
            <a:ext cx="601663" cy="18097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7" name="文字方塊 93">
            <a:extLst>
              <a:ext uri="{FF2B5EF4-FFF2-40B4-BE49-F238E27FC236}">
                <a16:creationId xmlns:a16="http://schemas.microsoft.com/office/drawing/2014/main" id="{BAD07E93-37B9-4AD1-A685-1B3A3F28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1" y="1758951"/>
            <a:ext cx="307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TW" sz="2400"/>
              <a:t>Pick the 1</a:t>
            </a:r>
            <a:r>
              <a:rPr lang="en-US" altLang="zh-TW" sz="2400" baseline="30000"/>
              <a:t>st</a:t>
            </a:r>
            <a:r>
              <a:rPr lang="en-US" altLang="zh-TW" sz="2400"/>
              <a:t> batch</a:t>
            </a:r>
            <a:endParaRPr lang="zh-TW" altLang="en-US" sz="2400" baseline="30000"/>
          </a:p>
        </p:txBody>
      </p:sp>
      <p:sp>
        <p:nvSpPr>
          <p:cNvPr id="68" name="文字方塊 94">
            <a:extLst>
              <a:ext uri="{FF2B5EF4-FFF2-40B4-BE49-F238E27FC236}">
                <a16:creationId xmlns:a16="http://schemas.microsoft.com/office/drawing/2014/main" id="{4FCA2C12-A37E-45D8-93E5-410022DC0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014" y="904876"/>
            <a:ext cx="3438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TW" sz="2400"/>
              <a:t>Randomly initialize network parameters</a:t>
            </a:r>
            <a:endParaRPr lang="zh-TW" altLang="en-US" sz="2400" baseline="30000"/>
          </a:p>
        </p:txBody>
      </p:sp>
      <p:sp>
        <p:nvSpPr>
          <p:cNvPr id="69" name="文字方塊 96">
            <a:extLst>
              <a:ext uri="{FF2B5EF4-FFF2-40B4-BE49-F238E27FC236}">
                <a16:creationId xmlns:a16="http://schemas.microsoft.com/office/drawing/2014/main" id="{E12FD6EC-A92B-49E7-A4C7-DE40E3EE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895601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TW" sz="2400"/>
              <a:t>Pick the 2</a:t>
            </a:r>
            <a:r>
              <a:rPr lang="en-US" altLang="zh-TW" sz="2400" baseline="30000"/>
              <a:t>nd</a:t>
            </a:r>
            <a:r>
              <a:rPr lang="en-US" altLang="zh-TW" sz="2400"/>
              <a:t> batch</a:t>
            </a:r>
            <a:endParaRPr lang="zh-TW" altLang="en-US" sz="2400" baseline="30000"/>
          </a:p>
        </p:txBody>
      </p:sp>
      <p:sp>
        <p:nvSpPr>
          <p:cNvPr id="70" name="文字方塊 106">
            <a:extLst>
              <a:ext uri="{FF2B5EF4-FFF2-40B4-BE49-F238E27FC236}">
                <a16:creationId xmlns:a16="http://schemas.microsoft.com/office/drawing/2014/main" id="{412830D6-2A7C-4750-A968-F487193179E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44575" y="2468563"/>
            <a:ext cx="1677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0000FF"/>
                </a:solidFill>
              </a:rPr>
              <a:t>First batch</a:t>
            </a:r>
            <a:endParaRPr lang="zh-TW" altLang="en-US" sz="2400">
              <a:solidFill>
                <a:srgbClr val="0000FF"/>
              </a:solidFill>
            </a:endParaRPr>
          </a:p>
        </p:txBody>
      </p:sp>
      <p:sp>
        <p:nvSpPr>
          <p:cNvPr id="71" name="文字方塊 107">
            <a:extLst>
              <a:ext uri="{FF2B5EF4-FFF2-40B4-BE49-F238E27FC236}">
                <a16:creationId xmlns:a16="http://schemas.microsoft.com/office/drawing/2014/main" id="{92F302D3-1197-4CBD-954E-85AB3EA90BC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35050" y="4938713"/>
            <a:ext cx="1677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0000FF"/>
                </a:solidFill>
              </a:rPr>
              <a:t>2</a:t>
            </a:r>
            <a:r>
              <a:rPr lang="en-US" altLang="zh-TW" sz="2400" baseline="30000">
                <a:solidFill>
                  <a:srgbClr val="0000FF"/>
                </a:solidFill>
              </a:rPr>
              <a:t>nd</a:t>
            </a:r>
            <a:r>
              <a:rPr lang="en-US" altLang="zh-TW" sz="2400">
                <a:solidFill>
                  <a:srgbClr val="0000FF"/>
                </a:solidFill>
              </a:rPr>
              <a:t> batch</a:t>
            </a:r>
            <a:endParaRPr lang="zh-TW" altLang="en-US" sz="2400">
              <a:solidFill>
                <a:srgbClr val="0000FF"/>
              </a:solidFill>
            </a:endParaRPr>
          </a:p>
        </p:txBody>
      </p:sp>
      <p:sp>
        <p:nvSpPr>
          <p:cNvPr id="72" name="矩形 108">
            <a:extLst>
              <a:ext uri="{FF2B5EF4-FFF2-40B4-BE49-F238E27FC236}">
                <a16:creationId xmlns:a16="http://schemas.microsoft.com/office/drawing/2014/main" id="{28235AFA-1651-4BE6-BA98-9EB9B7670C40}"/>
              </a:ext>
            </a:extLst>
          </p:cNvPr>
          <p:cNvSpPr/>
          <p:nvPr/>
        </p:nvSpPr>
        <p:spPr>
          <a:xfrm>
            <a:off x="2173288" y="1635126"/>
            <a:ext cx="4278312" cy="2309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3" name="矩形 109">
            <a:extLst>
              <a:ext uri="{FF2B5EF4-FFF2-40B4-BE49-F238E27FC236}">
                <a16:creationId xmlns:a16="http://schemas.microsoft.com/office/drawing/2014/main" id="{5CDB3AF7-6A75-450A-808B-85596917C888}"/>
              </a:ext>
            </a:extLst>
          </p:cNvPr>
          <p:cNvSpPr/>
          <p:nvPr/>
        </p:nvSpPr>
        <p:spPr>
          <a:xfrm>
            <a:off x="2173288" y="4132263"/>
            <a:ext cx="4278312" cy="2309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6" name="文字方塊 92">
            <a:extLst>
              <a:ext uri="{FF2B5EF4-FFF2-40B4-BE49-F238E27FC236}">
                <a16:creationId xmlns:a16="http://schemas.microsoft.com/office/drawing/2014/main" id="{7B3DA9C4-E8FF-4266-B4FE-6CBCCDC7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648201"/>
            <a:ext cx="3536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TW" sz="2400"/>
              <a:t>Until all batches have been picked</a:t>
            </a:r>
            <a:endParaRPr lang="zh-TW" altLang="en-US" sz="2400" baseline="30000"/>
          </a:p>
        </p:txBody>
      </p:sp>
      <p:sp>
        <p:nvSpPr>
          <p:cNvPr id="77" name="文字方塊 95">
            <a:extLst>
              <a:ext uri="{FF2B5EF4-FFF2-40B4-BE49-F238E27FC236}">
                <a16:creationId xmlns:a16="http://schemas.microsoft.com/office/drawing/2014/main" id="{ECC9FF92-EFEA-4516-903D-D465E35A9BF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27182" y="4188619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…</a:t>
            </a:r>
            <a:endParaRPr lang="zh-TW" altLang="en-US" sz="2400" baseline="30000"/>
          </a:p>
        </p:txBody>
      </p:sp>
      <p:sp>
        <p:nvSpPr>
          <p:cNvPr id="78" name="矩形 97">
            <a:extLst>
              <a:ext uri="{FF2B5EF4-FFF2-40B4-BE49-F238E27FC236}">
                <a16:creationId xmlns:a16="http://schemas.microsoft.com/office/drawing/2014/main" id="{2018A9B9-8033-48B4-8961-FEFAC12B1156}"/>
              </a:ext>
            </a:extLst>
          </p:cNvPr>
          <p:cNvSpPr/>
          <p:nvPr/>
        </p:nvSpPr>
        <p:spPr>
          <a:xfrm>
            <a:off x="7475197" y="5552016"/>
            <a:ext cx="2209169" cy="4471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one epoch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9" name="矩形 98">
            <a:extLst>
              <a:ext uri="{FF2B5EF4-FFF2-40B4-BE49-F238E27FC236}">
                <a16:creationId xmlns:a16="http://schemas.microsoft.com/office/drawing/2014/main" id="{A0522F16-D2D1-4E84-98B5-3460F49281E2}"/>
              </a:ext>
            </a:extLst>
          </p:cNvPr>
          <p:cNvSpPr/>
          <p:nvPr/>
        </p:nvSpPr>
        <p:spPr>
          <a:xfrm>
            <a:off x="6724651" y="1797050"/>
            <a:ext cx="3821113" cy="372745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0" name="矩形 99">
            <a:extLst>
              <a:ext uri="{FF2B5EF4-FFF2-40B4-BE49-F238E27FC236}">
                <a16:creationId xmlns:a16="http://schemas.microsoft.com/office/drawing/2014/main" id="{1990F80A-D243-4F48-8203-ABC275C312AC}"/>
              </a:ext>
            </a:extLst>
          </p:cNvPr>
          <p:cNvSpPr/>
          <p:nvPr/>
        </p:nvSpPr>
        <p:spPr>
          <a:xfrm>
            <a:off x="6629400" y="6082994"/>
            <a:ext cx="3810000" cy="5183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Repeat the above process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1" name="文字方塊 2">
            <a:extLst>
              <a:ext uri="{FF2B5EF4-FFF2-40B4-BE49-F238E27FC236}">
                <a16:creationId xmlns:a16="http://schemas.microsoft.com/office/drawing/2014/main" id="{A852B379-47B6-4D5C-A56D-4FA1CE5F9E82}"/>
              </a:ext>
            </a:extLst>
          </p:cNvPr>
          <p:cNvSpPr txBox="1"/>
          <p:nvPr/>
        </p:nvSpPr>
        <p:spPr>
          <a:xfrm>
            <a:off x="4343401" y="156580"/>
            <a:ext cx="6152262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FF0000"/>
                </a:solidFill>
              </a:rPr>
              <a:t>We do not really minimize total loss!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9992" name="TextBox 89">
            <a:extLst>
              <a:ext uri="{FF2B5EF4-FFF2-40B4-BE49-F238E27FC236}">
                <a16:creationId xmlns:a16="http://schemas.microsoft.com/office/drawing/2014/main" id="{84296297-29FA-48FC-86A4-884002AB1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743200"/>
            <a:ext cx="436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y’</a:t>
            </a:r>
            <a:r>
              <a:rPr lang="en-US" altLang="ja-JP" sz="1800" baseline="-25000"/>
              <a:t>9</a:t>
            </a:r>
            <a:endParaRPr lang="en-US" altLang="en-US" sz="1800"/>
          </a:p>
        </p:txBody>
      </p:sp>
      <p:sp>
        <p:nvSpPr>
          <p:cNvPr id="39993" name="TextBox 90">
            <a:extLst>
              <a:ext uri="{FF2B5EF4-FFF2-40B4-BE49-F238E27FC236}">
                <a16:creationId xmlns:a16="http://schemas.microsoft.com/office/drawing/2014/main" id="{03E15A6B-C479-4B22-95AF-5BA121A61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981200"/>
            <a:ext cx="436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y’</a:t>
            </a:r>
            <a:r>
              <a:rPr lang="en-US" altLang="ja-JP" sz="1800" baseline="-25000"/>
              <a:t>1</a:t>
            </a:r>
            <a:endParaRPr lang="en-US" altLang="en-US" sz="1800"/>
          </a:p>
        </p:txBody>
      </p:sp>
      <p:sp>
        <p:nvSpPr>
          <p:cNvPr id="39994" name="TextBox 91">
            <a:extLst>
              <a:ext uri="{FF2B5EF4-FFF2-40B4-BE49-F238E27FC236}">
                <a16:creationId xmlns:a16="http://schemas.microsoft.com/office/drawing/2014/main" id="{BDF66754-770D-46DE-ACA8-6D288DF0D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86000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latin typeface="Apple Casual" charset="0"/>
              </a:rPr>
              <a:t>l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39995" name="TextBox 93">
            <a:extLst>
              <a:ext uri="{FF2B5EF4-FFF2-40B4-BE49-F238E27FC236}">
                <a16:creationId xmlns:a16="http://schemas.microsoft.com/office/drawing/2014/main" id="{24BF1A58-E204-4F15-92D2-3FFC16D2B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2743200"/>
            <a:ext cx="385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y</a:t>
            </a:r>
            <a:r>
              <a:rPr lang="en-US" altLang="en-US" sz="1800" baseline="-25000"/>
              <a:t>9</a:t>
            </a:r>
            <a:endParaRPr lang="en-US" altLang="en-US" sz="1800"/>
          </a:p>
        </p:txBody>
      </p:sp>
      <p:sp>
        <p:nvSpPr>
          <p:cNvPr id="39996" name="TextBox 94">
            <a:extLst>
              <a:ext uri="{FF2B5EF4-FFF2-40B4-BE49-F238E27FC236}">
                <a16:creationId xmlns:a16="http://schemas.microsoft.com/office/drawing/2014/main" id="{B68B4A3F-8654-4022-9AED-7FD92C056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981200"/>
            <a:ext cx="385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y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39997" name="TextBox 95">
            <a:extLst>
              <a:ext uri="{FF2B5EF4-FFF2-40B4-BE49-F238E27FC236}">
                <a16:creationId xmlns:a16="http://schemas.microsoft.com/office/drawing/2014/main" id="{7C6821AD-BD33-461E-BE76-6E4CA954E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1981200"/>
            <a:ext cx="385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39998" name="TextBox 96">
            <a:extLst>
              <a:ext uri="{FF2B5EF4-FFF2-40B4-BE49-F238E27FC236}">
                <a16:creationId xmlns:a16="http://schemas.microsoft.com/office/drawing/2014/main" id="{F2AEDE28-7634-4F34-8AD3-6BB747562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2743200"/>
            <a:ext cx="385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 baseline="-25000"/>
              <a:t>9</a:t>
            </a:r>
            <a:endParaRPr lang="en-US" altLang="en-US" sz="1800"/>
          </a:p>
        </p:txBody>
      </p:sp>
      <p:sp>
        <p:nvSpPr>
          <p:cNvPr id="39999" name="TextBox 97">
            <a:extLst>
              <a:ext uri="{FF2B5EF4-FFF2-40B4-BE49-F238E27FC236}">
                <a16:creationId xmlns:a16="http://schemas.microsoft.com/office/drawing/2014/main" id="{BD5FF878-94B4-40E5-BF94-6F62EC643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048000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latin typeface="Apple Casual" charset="0"/>
              </a:rPr>
              <a:t>l</a:t>
            </a:r>
            <a:r>
              <a:rPr lang="en-US" altLang="en-US" sz="1800" baseline="-25000"/>
              <a:t>9</a:t>
            </a:r>
            <a:endParaRPr lang="en-US" altLang="en-US" sz="1800"/>
          </a:p>
        </p:txBody>
      </p:sp>
      <p:sp>
        <p:nvSpPr>
          <p:cNvPr id="40000" name="TextBox 99">
            <a:extLst>
              <a:ext uri="{FF2B5EF4-FFF2-40B4-BE49-F238E27FC236}">
                <a16:creationId xmlns:a16="http://schemas.microsoft.com/office/drawing/2014/main" id="{D20F137E-2C69-4B21-9EEF-D2C27ABA4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343400"/>
            <a:ext cx="385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40001" name="TextBox 100">
            <a:extLst>
              <a:ext uri="{FF2B5EF4-FFF2-40B4-BE49-F238E27FC236}">
                <a16:creationId xmlns:a16="http://schemas.microsoft.com/office/drawing/2014/main" id="{63C52130-EE8E-4A0F-9AD8-C8E967B1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4343400"/>
            <a:ext cx="385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y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40002" name="TextBox 101">
            <a:extLst>
              <a:ext uri="{FF2B5EF4-FFF2-40B4-BE49-F238E27FC236}">
                <a16:creationId xmlns:a16="http://schemas.microsoft.com/office/drawing/2014/main" id="{5E247C69-B280-425A-A429-C33509216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343400"/>
            <a:ext cx="436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y‘</a:t>
            </a:r>
            <a:r>
              <a:rPr lang="en-US" altLang="ja-JP" sz="1800" i="1" baseline="-25000"/>
              <a:t>2</a:t>
            </a:r>
            <a:endParaRPr lang="en-US" altLang="en-US" sz="1800"/>
          </a:p>
        </p:txBody>
      </p:sp>
      <p:sp>
        <p:nvSpPr>
          <p:cNvPr id="40003" name="TextBox 102">
            <a:extLst>
              <a:ext uri="{FF2B5EF4-FFF2-40B4-BE49-F238E27FC236}">
                <a16:creationId xmlns:a16="http://schemas.microsoft.com/office/drawing/2014/main" id="{B4FB7431-0D1E-4EB7-82DB-1C09486E2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latin typeface="Apple Casual" charset="0"/>
              </a:rPr>
              <a:t>l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40004" name="TextBox 103">
            <a:extLst>
              <a:ext uri="{FF2B5EF4-FFF2-40B4-BE49-F238E27FC236}">
                <a16:creationId xmlns:a16="http://schemas.microsoft.com/office/drawing/2014/main" id="{3B80909E-3B71-4DCC-92EF-94FD843E4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1" y="5334000"/>
            <a:ext cx="5212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y’</a:t>
            </a:r>
            <a:r>
              <a:rPr lang="en-US" altLang="ja-JP" sz="1800" i="1" baseline="-25000"/>
              <a:t>16</a:t>
            </a:r>
            <a:endParaRPr lang="en-US" altLang="en-US" sz="1800"/>
          </a:p>
        </p:txBody>
      </p:sp>
      <p:sp>
        <p:nvSpPr>
          <p:cNvPr id="40005" name="TextBox 104">
            <a:extLst>
              <a:ext uri="{FF2B5EF4-FFF2-40B4-BE49-F238E27FC236}">
                <a16:creationId xmlns:a16="http://schemas.microsoft.com/office/drawing/2014/main" id="{33BBED4F-211B-4CB6-BBC6-F65D6941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257800"/>
            <a:ext cx="47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 baseline="-25000"/>
              <a:t>16</a:t>
            </a:r>
            <a:endParaRPr lang="en-US" altLang="en-US" sz="1800"/>
          </a:p>
        </p:txBody>
      </p:sp>
      <p:sp>
        <p:nvSpPr>
          <p:cNvPr id="40006" name="TextBox 105">
            <a:extLst>
              <a:ext uri="{FF2B5EF4-FFF2-40B4-BE49-F238E27FC236}">
                <a16:creationId xmlns:a16="http://schemas.microsoft.com/office/drawing/2014/main" id="{A7CEF47E-775B-4026-A9E2-1728968F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15000"/>
            <a:ext cx="407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latin typeface="Apple Casual" charset="0"/>
              </a:rPr>
              <a:t>l</a:t>
            </a:r>
            <a:r>
              <a:rPr lang="en-US" altLang="en-US" sz="1800" baseline="-25000"/>
              <a:t>16</a:t>
            </a:r>
            <a:endParaRPr lang="en-US" altLang="en-US" sz="18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BD8EF7-8EC8-4117-98B9-D441A5CB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209801"/>
            <a:ext cx="2160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L’ = </a:t>
            </a:r>
            <a:r>
              <a:rPr lang="en-US" altLang="en-US" sz="1800">
                <a:latin typeface="Apple Casual" charset="0"/>
              </a:rPr>
              <a:t>l</a:t>
            </a:r>
            <a:r>
              <a:rPr lang="en-US" altLang="en-US" sz="1800" baseline="-25000"/>
              <a:t>1 </a:t>
            </a:r>
            <a:r>
              <a:rPr lang="en-US" altLang="en-US" sz="1800"/>
              <a:t>+ </a:t>
            </a:r>
            <a:r>
              <a:rPr lang="en-US" altLang="en-US" sz="1800">
                <a:latin typeface="Apple Casual" charset="0"/>
              </a:rPr>
              <a:t>l</a:t>
            </a:r>
            <a:r>
              <a:rPr lang="en-US" altLang="en-US" sz="1800" baseline="-25000">
                <a:latin typeface="Apple Casual" charset="0"/>
              </a:rPr>
              <a:t>9</a:t>
            </a:r>
            <a:r>
              <a:rPr lang="en-US" altLang="en-US" sz="1800"/>
              <a:t>+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Update parameters</a:t>
            </a:r>
          </a:p>
        </p:txBody>
      </p:sp>
      <p:sp>
        <p:nvSpPr>
          <p:cNvPr id="40008" name="TextBox 107">
            <a:extLst>
              <a:ext uri="{FF2B5EF4-FFF2-40B4-BE49-F238E27FC236}">
                <a16:creationId xmlns:a16="http://schemas.microsoft.com/office/drawing/2014/main" id="{1407D44D-30E4-4661-9491-2AE55C4A2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5257800"/>
            <a:ext cx="47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y</a:t>
            </a:r>
            <a:r>
              <a:rPr lang="en-US" altLang="en-US" sz="1800" baseline="-25000"/>
              <a:t>16</a:t>
            </a:r>
            <a:endParaRPr lang="en-US" altLang="en-US" sz="18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96C789-7F08-4CB2-B3CA-D9C52D382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29001"/>
            <a:ext cx="2160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L” = </a:t>
            </a:r>
            <a:r>
              <a:rPr lang="en-US" altLang="en-US" sz="1800">
                <a:latin typeface="Apple Casual" charset="0"/>
              </a:rPr>
              <a:t>l</a:t>
            </a:r>
            <a:r>
              <a:rPr lang="en-US" altLang="en-US" sz="1800" baseline="-25000"/>
              <a:t>2 </a:t>
            </a:r>
            <a:r>
              <a:rPr lang="en-US" altLang="en-US" sz="1800"/>
              <a:t>+ </a:t>
            </a:r>
            <a:r>
              <a:rPr lang="en-US" altLang="en-US" sz="1800">
                <a:latin typeface="Apple Casual" charset="0"/>
              </a:rPr>
              <a:t>l</a:t>
            </a:r>
            <a:r>
              <a:rPr lang="en-US" altLang="en-US" sz="1800" baseline="-25000">
                <a:latin typeface="Apple Casual" charset="0"/>
              </a:rPr>
              <a:t>16</a:t>
            </a:r>
            <a:r>
              <a:rPr lang="en-US" altLang="en-US" sz="1800"/>
              <a:t>+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Update parameters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C7C4812-8C59-4346-B3CA-D183E7F72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1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model.fit(x_train, y_train, batch_size=100, nb_epoch=20)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C1670BF-0A6D-4FB2-8C9C-D9132AFACB2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05400" y="838200"/>
            <a:ext cx="762000" cy="685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BB26F5BF-A9BE-4D31-A1D8-E5FFE59C421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9296400" y="914400"/>
            <a:ext cx="914400" cy="7620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76" grpId="0"/>
      <p:bldP spid="77" grpId="0"/>
      <p:bldP spid="79" grpId="0" animBg="1"/>
      <p:bldP spid="107" grpId="0"/>
      <p:bldP spid="109" grpId="0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>
            <a:extLst>
              <a:ext uri="{FF2B5EF4-FFF2-40B4-BE49-F238E27FC236}">
                <a16:creationId xmlns:a16="http://schemas.microsoft.com/office/drawing/2014/main" id="{8AF570C1-B6B6-4056-9458-B883B44E661E}"/>
              </a:ext>
            </a:extLst>
          </p:cNvPr>
          <p:cNvSpPr txBox="1">
            <a:spLocks/>
          </p:cNvSpPr>
          <p:nvPr/>
        </p:nvSpPr>
        <p:spPr bwMode="auto">
          <a:xfrm>
            <a:off x="2152650" y="304801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3800">
                <a:solidFill>
                  <a:schemeClr val="tx2"/>
                </a:solidFill>
              </a:rPr>
              <a:t>Speed </a:t>
            </a:r>
            <a:endParaRPr lang="zh-TW" altLang="en-US" sz="3800">
              <a:solidFill>
                <a:schemeClr val="tx2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1DC0DEC-DD60-42CC-A647-3CAF330DCC24}"/>
              </a:ext>
            </a:extLst>
          </p:cNvPr>
          <p:cNvSpPr txBox="1">
            <a:spLocks/>
          </p:cNvSpPr>
          <p:nvPr/>
        </p:nvSpPr>
        <p:spPr bwMode="auto">
          <a:xfrm>
            <a:off x="2152650" y="1765300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800"/>
              <a:t>Smaller batch size means more updates in one epoch</a:t>
            </a:r>
          </a:p>
          <a:p>
            <a:pPr lvl="1"/>
            <a:r>
              <a:rPr lang="en-US" altLang="zh-TW" sz="2000">
                <a:ea typeface="MS PGothic" panose="020B0600070205080204" pitchFamily="34" charset="-128"/>
              </a:rPr>
              <a:t>E.g. 50000 examples</a:t>
            </a:r>
          </a:p>
          <a:p>
            <a:pPr lvl="1"/>
            <a:r>
              <a:rPr lang="en-US" altLang="zh-TW" sz="2000">
                <a:ea typeface="MS PGothic" panose="020B0600070205080204" pitchFamily="34" charset="-128"/>
              </a:rPr>
              <a:t>batch size = 1, 50000 updates in one epoch</a:t>
            </a:r>
          </a:p>
          <a:p>
            <a:pPr lvl="1"/>
            <a:r>
              <a:rPr lang="en-US" altLang="zh-TW" sz="2000">
                <a:ea typeface="MS PGothic" panose="020B0600070205080204" pitchFamily="34" charset="-128"/>
              </a:rPr>
              <a:t>batch size = 10, 5000 updates in one epoch</a:t>
            </a:r>
          </a:p>
        </p:txBody>
      </p:sp>
      <p:pic>
        <p:nvPicPr>
          <p:cNvPr id="6" name="圖片 3">
            <a:extLst>
              <a:ext uri="{FF2B5EF4-FFF2-40B4-BE49-F238E27FC236}">
                <a16:creationId xmlns:a16="http://schemas.microsoft.com/office/drawing/2014/main" id="{ECD0C3BF-E84F-42AD-907E-820B486A8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3238501"/>
            <a:ext cx="61404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4">
            <a:extLst>
              <a:ext uri="{FF2B5EF4-FFF2-40B4-BE49-F238E27FC236}">
                <a16:creationId xmlns:a16="http://schemas.microsoft.com/office/drawing/2014/main" id="{52F545B7-37ED-4864-9B61-5245041A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863" y="5059364"/>
            <a:ext cx="3402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GTX 980 on MNIST with 50000 training examples</a:t>
            </a:r>
            <a:endParaRPr lang="zh-TW" altLang="en-US" sz="2000"/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B20EBF9F-D6CA-4593-BE96-7A51ED6E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3506788"/>
            <a:ext cx="914400" cy="461962"/>
          </a:xfrm>
          <a:prstGeom prst="rect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166s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9" name="文字方塊 6">
            <a:extLst>
              <a:ext uri="{FF2B5EF4-FFF2-40B4-BE49-F238E27FC236}">
                <a16:creationId xmlns:a16="http://schemas.microsoft.com/office/drawing/2014/main" id="{129AA57A-5E8C-4B27-9956-6F8E75E44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2452688"/>
            <a:ext cx="914400" cy="461962"/>
          </a:xfrm>
          <a:prstGeom prst="rect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166s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0" name="文字方塊 7">
            <a:extLst>
              <a:ext uri="{FF2B5EF4-FFF2-40B4-BE49-F238E27FC236}">
                <a16:creationId xmlns:a16="http://schemas.microsoft.com/office/drawing/2014/main" id="{B9244BAF-3F80-4522-9783-6375B48B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2938463"/>
            <a:ext cx="914400" cy="461962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17s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1" name="文字方塊 8">
            <a:extLst>
              <a:ext uri="{FF2B5EF4-FFF2-40B4-BE49-F238E27FC236}">
                <a16:creationId xmlns:a16="http://schemas.microsoft.com/office/drawing/2014/main" id="{0C0DCCE8-0083-4E1E-AAC2-C0210B45C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763" y="5105401"/>
            <a:ext cx="914400" cy="461963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chemeClr val="dk1"/>
                </a:solidFill>
              </a:rPr>
              <a:t>17s</a:t>
            </a:r>
            <a:endParaRPr lang="zh-TW" altLang="en-US" sz="2400" dirty="0">
              <a:solidFill>
                <a:schemeClr val="dk1"/>
              </a:solidFill>
            </a:endParaRPr>
          </a:p>
        </p:txBody>
      </p:sp>
      <p:sp>
        <p:nvSpPr>
          <p:cNvPr id="12" name="文字方塊 9">
            <a:extLst>
              <a:ext uri="{FF2B5EF4-FFF2-40B4-BE49-F238E27FC236}">
                <a16:creationId xmlns:a16="http://schemas.microsoft.com/office/drawing/2014/main" id="{F3B8AD0D-F48F-42AE-BFF3-4A888EC73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8926" y="2478088"/>
            <a:ext cx="148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1 epoch</a:t>
            </a:r>
            <a:endParaRPr lang="zh-TW" altLang="en-US" sz="2000"/>
          </a:p>
        </p:txBody>
      </p:sp>
      <p:sp>
        <p:nvSpPr>
          <p:cNvPr id="13" name="文字方塊 10">
            <a:extLst>
              <a:ext uri="{FF2B5EF4-FFF2-40B4-BE49-F238E27FC236}">
                <a16:creationId xmlns:a16="http://schemas.microsoft.com/office/drawing/2014/main" id="{D5AA12CD-AE13-447A-8A82-1C29F5D56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8926" y="2919413"/>
            <a:ext cx="148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10 epochs</a:t>
            </a:r>
            <a:endParaRPr lang="zh-TW" altLang="en-US" sz="2000"/>
          </a:p>
        </p:txBody>
      </p:sp>
      <p:sp>
        <p:nvSpPr>
          <p:cNvPr id="14" name="文字方塊 11">
            <a:extLst>
              <a:ext uri="{FF2B5EF4-FFF2-40B4-BE49-F238E27FC236}">
                <a16:creationId xmlns:a16="http://schemas.microsoft.com/office/drawing/2014/main" id="{7E54A21C-49B9-41F7-AFAF-9EDB05BC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0" y="3497264"/>
            <a:ext cx="50482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Batch size = 1 and 10, update the same amount of times in the same period</a:t>
            </a:r>
            <a:r>
              <a:rPr lang="en-US" altLang="zh-TW" sz="2400"/>
              <a:t>.</a:t>
            </a:r>
            <a:endParaRPr lang="zh-TW" altLang="en-US" sz="2400"/>
          </a:p>
        </p:txBody>
      </p:sp>
      <p:sp>
        <p:nvSpPr>
          <p:cNvPr id="15" name="文字方塊 12">
            <a:extLst>
              <a:ext uri="{FF2B5EF4-FFF2-40B4-BE49-F238E27FC236}">
                <a16:creationId xmlns:a16="http://schemas.microsoft.com/office/drawing/2014/main" id="{A387E6D8-C4D1-420B-B8DD-5F39D791E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0" y="4297364"/>
            <a:ext cx="5094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Batch size = 10 is more stable, converge faster </a:t>
            </a:r>
            <a:endParaRPr lang="zh-TW" altLang="en-US" sz="2000"/>
          </a:p>
        </p:txBody>
      </p:sp>
      <p:sp>
        <p:nvSpPr>
          <p:cNvPr id="17" name="矩形 14">
            <a:extLst>
              <a:ext uri="{FF2B5EF4-FFF2-40B4-BE49-F238E27FC236}">
                <a16:creationId xmlns:a16="http://schemas.microsoft.com/office/drawing/2014/main" id="{16201236-69BC-451C-B1D5-5B18CC8FB2F1}"/>
              </a:ext>
            </a:extLst>
          </p:cNvPr>
          <p:cNvSpPr/>
          <p:nvPr/>
        </p:nvSpPr>
        <p:spPr>
          <a:xfrm>
            <a:off x="5672896" y="400810"/>
            <a:ext cx="4571923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/>
              <a:t>Very large batch size can yield worse performance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>
            <a:extLst>
              <a:ext uri="{FF2B5EF4-FFF2-40B4-BE49-F238E27FC236}">
                <a16:creationId xmlns:a16="http://schemas.microsoft.com/office/drawing/2014/main" id="{682BD97B-21C8-472B-BD4F-767AE927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/>
              <a:t>Speed - Matrix Operation </a:t>
            </a:r>
            <a:endParaRPr lang="zh-TW" altLang="en-US"/>
          </a:p>
        </p:txBody>
      </p:sp>
      <p:sp>
        <p:nvSpPr>
          <p:cNvPr id="41987" name="內容版面配置區 2">
            <a:extLst>
              <a:ext uri="{FF2B5EF4-FFF2-40B4-BE49-F238E27FC236}">
                <a16:creationId xmlns:a16="http://schemas.microsoft.com/office/drawing/2014/main" id="{57EBF718-4639-4695-A099-ACF88A4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828800"/>
            <a:ext cx="7886700" cy="4351338"/>
          </a:xfrm>
        </p:spPr>
        <p:txBody>
          <a:bodyPr/>
          <a:lstStyle/>
          <a:p>
            <a:r>
              <a:rPr lang="en-US" altLang="zh-TW"/>
              <a:t>Why is batching faster?</a:t>
            </a:r>
            <a:endParaRPr lang="zh-TW" altLang="en-US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1D504B99-65D5-419D-84DB-C430025997AD}"/>
              </a:ext>
            </a:extLst>
          </p:cNvPr>
          <p:cNvSpPr/>
          <p:nvPr/>
        </p:nvSpPr>
        <p:spPr>
          <a:xfrm>
            <a:off x="3460528" y="3354747"/>
            <a:ext cx="1562100" cy="10683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3903921B-2CB1-41D6-A8E8-67C2EE9FD32D}"/>
              </a:ext>
            </a:extLst>
          </p:cNvPr>
          <p:cNvSpPr/>
          <p:nvPr/>
        </p:nvSpPr>
        <p:spPr>
          <a:xfrm>
            <a:off x="6978650" y="3389153"/>
            <a:ext cx="1562100" cy="10683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489" name="文字方塊 16">
            <a:extLst>
              <a:ext uri="{FF2B5EF4-FFF2-40B4-BE49-F238E27FC236}">
                <a16:creationId xmlns:a16="http://schemas.microsoft.com/office/drawing/2014/main" id="{C2DF8438-2AD2-4D56-837C-EB4D7824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514601"/>
            <a:ext cx="4257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 i="1" u="sng"/>
              <a:t>One at a time:</a:t>
            </a:r>
            <a:endParaRPr lang="zh-TW" altLang="en-US" sz="2400" b="1" i="1" u="sng"/>
          </a:p>
        </p:txBody>
      </p:sp>
      <p:sp>
        <p:nvSpPr>
          <p:cNvPr id="20490" name="文字方塊 17">
            <a:extLst>
              <a:ext uri="{FF2B5EF4-FFF2-40B4-BE49-F238E27FC236}">
                <a16:creationId xmlns:a16="http://schemas.microsoft.com/office/drawing/2014/main" id="{7ED28180-6E07-4C9B-A8F3-2D58B2E40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95801"/>
            <a:ext cx="655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 i="1" u="sng"/>
              <a:t>Batch by GPU, 2 at a time, </a:t>
            </a:r>
            <a:r>
              <a:rPr lang="en-US" altLang="zh-TW" sz="2400" b="1" i="1" u="sng">
                <a:solidFill>
                  <a:srgbClr val="FF0000"/>
                </a:solidFill>
              </a:rPr>
              <a:t>1/2 time cost</a:t>
            </a:r>
            <a:endParaRPr lang="zh-TW" altLang="en-US" sz="2400" b="1" i="1" u="sng">
              <a:solidFill>
                <a:srgbClr val="FF0000"/>
              </a:solidFill>
            </a:endParaRPr>
          </a:p>
        </p:txBody>
      </p:sp>
      <p:sp>
        <p:nvSpPr>
          <p:cNvPr id="10" name="矩形 22">
            <a:extLst>
              <a:ext uri="{FF2B5EF4-FFF2-40B4-BE49-F238E27FC236}">
                <a16:creationId xmlns:a16="http://schemas.microsoft.com/office/drawing/2014/main" id="{BA42AA1C-1BB0-482D-8A9E-41E59A855392}"/>
              </a:ext>
            </a:extLst>
          </p:cNvPr>
          <p:cNvSpPr/>
          <p:nvPr/>
        </p:nvSpPr>
        <p:spPr>
          <a:xfrm>
            <a:off x="6663506" y="5236909"/>
            <a:ext cx="1320313" cy="12668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683A4DE3-5918-4AFE-A637-7E25C382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5562601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Matrix operation</a:t>
            </a:r>
            <a:endParaRPr lang="zh-TW" altLang="en-US" sz="2400"/>
          </a:p>
        </p:txBody>
      </p:sp>
      <p:sp>
        <p:nvSpPr>
          <p:cNvPr id="13" name="文字方塊 5">
            <a:extLst>
              <a:ext uri="{FF2B5EF4-FFF2-40B4-BE49-F238E27FC236}">
                <a16:creationId xmlns:a16="http://schemas.microsoft.com/office/drawing/2014/main" id="{F51C36E3-937A-459F-A30E-58A9D5A5C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6" y="3673476"/>
            <a:ext cx="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800"/>
          </a:p>
        </p:txBody>
      </p:sp>
      <p:sp>
        <p:nvSpPr>
          <p:cNvPr id="16" name="矩形 18">
            <a:extLst>
              <a:ext uri="{FF2B5EF4-FFF2-40B4-BE49-F238E27FC236}">
                <a16:creationId xmlns:a16="http://schemas.microsoft.com/office/drawing/2014/main" id="{2C432CF6-D23F-4470-87E7-E629820B754D}"/>
              </a:ext>
            </a:extLst>
          </p:cNvPr>
          <p:cNvSpPr/>
          <p:nvPr/>
        </p:nvSpPr>
        <p:spPr>
          <a:xfrm>
            <a:off x="4937869" y="5326714"/>
            <a:ext cx="1562100" cy="10683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8" name="群組 6">
            <a:extLst>
              <a:ext uri="{FF2B5EF4-FFF2-40B4-BE49-F238E27FC236}">
                <a16:creationId xmlns:a16="http://schemas.microsoft.com/office/drawing/2014/main" id="{432776B6-3663-4F1F-BD75-259C56751F3A}"/>
              </a:ext>
            </a:extLst>
          </p:cNvPr>
          <p:cNvGrpSpPr>
            <a:grpSpLocks/>
          </p:cNvGrpSpPr>
          <p:nvPr/>
        </p:nvGrpSpPr>
        <p:grpSpPr bwMode="auto">
          <a:xfrm>
            <a:off x="5202238" y="3370264"/>
            <a:ext cx="431800" cy="1068387"/>
            <a:chOff x="2456573" y="3474094"/>
            <a:chExt cx="432000" cy="1068388"/>
          </a:xfrm>
        </p:grpSpPr>
        <p:sp>
          <p:nvSpPr>
            <p:cNvPr id="19" name="矩形 4">
              <a:extLst>
                <a:ext uri="{FF2B5EF4-FFF2-40B4-BE49-F238E27FC236}">
                  <a16:creationId xmlns:a16="http://schemas.microsoft.com/office/drawing/2014/main" id="{1885F6B7-FDCA-463C-9D10-2B2799A72EC9}"/>
                </a:ext>
              </a:extLst>
            </p:cNvPr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文字方塊 28">
              <a:extLst>
                <a:ext uri="{FF2B5EF4-FFF2-40B4-BE49-F238E27FC236}">
                  <a16:creationId xmlns:a16="http://schemas.microsoft.com/office/drawing/2014/main" id="{F5C2F30F-11C8-4412-8C91-143F2657223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528954" y="3775317"/>
              <a:ext cx="283411" cy="430887"/>
            </a:xfrm>
            <a:prstGeom prst="rect">
              <a:avLst/>
            </a:prstGeom>
            <a:blipFill rotWithShape="1">
              <a:blip r:embed="rId2"/>
              <a:stretch>
                <a:fillRect l="-12766" t="-563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latin typeface="Arial" charset="0"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sp>
        <p:nvSpPr>
          <p:cNvPr id="22" name="矩形 14">
            <a:extLst>
              <a:ext uri="{FF2B5EF4-FFF2-40B4-BE49-F238E27FC236}">
                <a16:creationId xmlns:a16="http://schemas.microsoft.com/office/drawing/2014/main" id="{647DD49B-707E-44AB-A6A5-9163D278CB89}"/>
              </a:ext>
            </a:extLst>
          </p:cNvPr>
          <p:cNvSpPr/>
          <p:nvPr/>
        </p:nvSpPr>
        <p:spPr>
          <a:xfrm>
            <a:off x="8674098" y="3389153"/>
            <a:ext cx="432000" cy="10683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24" name="群組 31">
            <a:extLst>
              <a:ext uri="{FF2B5EF4-FFF2-40B4-BE49-F238E27FC236}">
                <a16:creationId xmlns:a16="http://schemas.microsoft.com/office/drawing/2014/main" id="{CC9F7720-EBD5-4E8D-A0D1-F4A1837FBBB1}"/>
              </a:ext>
            </a:extLst>
          </p:cNvPr>
          <p:cNvGrpSpPr>
            <a:grpSpLocks/>
          </p:cNvGrpSpPr>
          <p:nvPr/>
        </p:nvGrpSpPr>
        <p:grpSpPr bwMode="auto">
          <a:xfrm>
            <a:off x="6843713" y="5334000"/>
            <a:ext cx="431800" cy="1068388"/>
            <a:chOff x="2456573" y="3474094"/>
            <a:chExt cx="432000" cy="1068388"/>
          </a:xfrm>
        </p:grpSpPr>
        <p:sp>
          <p:nvSpPr>
            <p:cNvPr id="25" name="矩形 32">
              <a:extLst>
                <a:ext uri="{FF2B5EF4-FFF2-40B4-BE49-F238E27FC236}">
                  <a16:creationId xmlns:a16="http://schemas.microsoft.com/office/drawing/2014/main" id="{9FE24506-AA8E-4A84-B2A8-35BAFA482589}"/>
                </a:ext>
              </a:extLst>
            </p:cNvPr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6" name="文字方塊 33">
              <a:extLst>
                <a:ext uri="{FF2B5EF4-FFF2-40B4-BE49-F238E27FC236}">
                  <a16:creationId xmlns:a16="http://schemas.microsoft.com/office/drawing/2014/main" id="{E018A750-D0FD-4C52-B56E-1F0339698B10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567949" y="3765738"/>
              <a:ext cx="283411" cy="430887"/>
            </a:xfrm>
            <a:prstGeom prst="rect">
              <a:avLst/>
            </a:prstGeom>
            <a:blipFill rotWithShape="1">
              <a:blip r:embed="rId3"/>
              <a:stretch>
                <a:fillRect l="-14894" t="-5556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latin typeface="Arial" charset="0"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sp>
        <p:nvSpPr>
          <p:cNvPr id="28" name="矩形 35">
            <a:extLst>
              <a:ext uri="{FF2B5EF4-FFF2-40B4-BE49-F238E27FC236}">
                <a16:creationId xmlns:a16="http://schemas.microsoft.com/office/drawing/2014/main" id="{32532466-9414-46A1-A6C4-3481E7BC451E}"/>
              </a:ext>
            </a:extLst>
          </p:cNvPr>
          <p:cNvSpPr/>
          <p:nvPr/>
        </p:nvSpPr>
        <p:spPr>
          <a:xfrm>
            <a:off x="7391400" y="5334000"/>
            <a:ext cx="432000" cy="10683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30" name="群組 40">
            <a:extLst>
              <a:ext uri="{FF2B5EF4-FFF2-40B4-BE49-F238E27FC236}">
                <a16:creationId xmlns:a16="http://schemas.microsoft.com/office/drawing/2014/main" id="{29ACEA4E-5BBF-442D-ABCC-1EF17DFB61AD}"/>
              </a:ext>
            </a:extLst>
          </p:cNvPr>
          <p:cNvGrpSpPr>
            <a:grpSpLocks/>
          </p:cNvGrpSpPr>
          <p:nvPr/>
        </p:nvGrpSpPr>
        <p:grpSpPr bwMode="auto">
          <a:xfrm>
            <a:off x="2708276" y="3336925"/>
            <a:ext cx="442913" cy="1068388"/>
            <a:chOff x="2456573" y="3474094"/>
            <a:chExt cx="442314" cy="1068388"/>
          </a:xfrm>
        </p:grpSpPr>
        <p:sp>
          <p:nvSpPr>
            <p:cNvPr id="31" name="矩形 41">
              <a:extLst>
                <a:ext uri="{FF2B5EF4-FFF2-40B4-BE49-F238E27FC236}">
                  <a16:creationId xmlns:a16="http://schemas.microsoft.com/office/drawing/2014/main" id="{65CA47A8-505C-431A-9706-AE12836EC9A4}"/>
                </a:ext>
              </a:extLst>
            </p:cNvPr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2" name="文字方塊 42">
              <a:extLst>
                <a:ext uri="{FF2B5EF4-FFF2-40B4-BE49-F238E27FC236}">
                  <a16:creationId xmlns:a16="http://schemas.microsoft.com/office/drawing/2014/main" id="{4368AA28-58EB-4D8E-828B-E4B4F1BADA6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66974" y="3775317"/>
              <a:ext cx="431913" cy="430887"/>
            </a:xfrm>
            <a:prstGeom prst="rect">
              <a:avLst/>
            </a:prstGeom>
            <a:blipFill rotWithShape="1">
              <a:blip r:embed="rId4"/>
              <a:stretch>
                <a:fillRect l="-8333" t="-5556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latin typeface="Arial" charset="0"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sp>
        <p:nvSpPr>
          <p:cNvPr id="33" name="文字方塊 10">
            <a:extLst>
              <a:ext uri="{FF2B5EF4-FFF2-40B4-BE49-F238E27FC236}">
                <a16:creationId xmlns:a16="http://schemas.microsoft.com/office/drawing/2014/main" id="{DE654F10-003D-41B2-97EA-A1513EA51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9" y="3638550"/>
            <a:ext cx="566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=</a:t>
            </a:r>
            <a:endParaRPr lang="zh-TW" altLang="en-US" sz="2800"/>
          </a:p>
        </p:txBody>
      </p:sp>
      <p:sp>
        <p:nvSpPr>
          <p:cNvPr id="35" name="矩形 44">
            <a:extLst>
              <a:ext uri="{FF2B5EF4-FFF2-40B4-BE49-F238E27FC236}">
                <a16:creationId xmlns:a16="http://schemas.microsoft.com/office/drawing/2014/main" id="{7C14E40B-4EA0-43ED-937E-2576EC1B7614}"/>
              </a:ext>
            </a:extLst>
          </p:cNvPr>
          <p:cNvSpPr/>
          <p:nvPr/>
        </p:nvSpPr>
        <p:spPr>
          <a:xfrm>
            <a:off x="6170616" y="3373053"/>
            <a:ext cx="432000" cy="10683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" name="文字方塊 46">
            <a:extLst>
              <a:ext uri="{FF2B5EF4-FFF2-40B4-BE49-F238E27FC236}">
                <a16:creationId xmlns:a16="http://schemas.microsoft.com/office/drawing/2014/main" id="{EFEE2EF4-D8FC-429E-A3B4-CC4257A23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825" y="3675064"/>
            <a:ext cx="5667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=</a:t>
            </a:r>
            <a:endParaRPr lang="zh-TW" altLang="en-US" sz="2800"/>
          </a:p>
        </p:txBody>
      </p:sp>
      <p:grpSp>
        <p:nvGrpSpPr>
          <p:cNvPr id="39" name="群組 48">
            <a:extLst>
              <a:ext uri="{FF2B5EF4-FFF2-40B4-BE49-F238E27FC236}">
                <a16:creationId xmlns:a16="http://schemas.microsoft.com/office/drawing/2014/main" id="{07523B1F-D684-49E6-AA0E-40861AF4CC8E}"/>
              </a:ext>
            </a:extLst>
          </p:cNvPr>
          <p:cNvGrpSpPr>
            <a:grpSpLocks/>
          </p:cNvGrpSpPr>
          <p:nvPr/>
        </p:nvGrpSpPr>
        <p:grpSpPr bwMode="auto">
          <a:xfrm>
            <a:off x="3314701" y="5314950"/>
            <a:ext cx="442913" cy="1068388"/>
            <a:chOff x="2456573" y="3474094"/>
            <a:chExt cx="442314" cy="1068388"/>
          </a:xfrm>
        </p:grpSpPr>
        <p:sp>
          <p:nvSpPr>
            <p:cNvPr id="40" name="矩形 49">
              <a:extLst>
                <a:ext uri="{FF2B5EF4-FFF2-40B4-BE49-F238E27FC236}">
                  <a16:creationId xmlns:a16="http://schemas.microsoft.com/office/drawing/2014/main" id="{13618502-8A6F-45AA-B5C4-5B41AD2B642B}"/>
                </a:ext>
              </a:extLst>
            </p:cNvPr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1" name="文字方塊 50">
              <a:extLst>
                <a:ext uri="{FF2B5EF4-FFF2-40B4-BE49-F238E27FC236}">
                  <a16:creationId xmlns:a16="http://schemas.microsoft.com/office/drawing/2014/main" id="{FEEAF069-E179-4DFE-8D15-28C3826A34F5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66974" y="3775317"/>
              <a:ext cx="431913" cy="430887"/>
            </a:xfrm>
            <a:prstGeom prst="rect">
              <a:avLst/>
            </a:prstGeom>
            <a:blipFill rotWithShape="1">
              <a:blip r:embed="rId4"/>
              <a:stretch>
                <a:fillRect l="-8333" t="-5556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  <a:latin typeface="Arial" charset="0"/>
                  <a:ea typeface="ＭＳ Ｐゴシック" charset="0"/>
                  <a:cs typeface="ＭＳ Ｐゴシック" charset="0"/>
                </a:rPr>
                <a:t> </a:t>
              </a:r>
            </a:p>
          </p:txBody>
        </p:sp>
      </p:grpSp>
      <p:sp>
        <p:nvSpPr>
          <p:cNvPr id="42" name="文字方塊 51">
            <a:extLst>
              <a:ext uri="{FF2B5EF4-FFF2-40B4-BE49-F238E27FC236}">
                <a16:creationId xmlns:a16="http://schemas.microsoft.com/office/drawing/2014/main" id="{940EFF14-7AC6-4130-839E-7F48EB701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4" y="5616575"/>
            <a:ext cx="5667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/>
              <a:t>=</a:t>
            </a:r>
            <a:endParaRPr lang="zh-TW" altLang="en-US" sz="2800"/>
          </a:p>
        </p:txBody>
      </p:sp>
      <p:sp>
        <p:nvSpPr>
          <p:cNvPr id="44" name="矩形 53">
            <a:extLst>
              <a:ext uri="{FF2B5EF4-FFF2-40B4-BE49-F238E27FC236}">
                <a16:creationId xmlns:a16="http://schemas.microsoft.com/office/drawing/2014/main" id="{722EB067-4A73-41BB-87F7-B886BAA13C05}"/>
              </a:ext>
            </a:extLst>
          </p:cNvPr>
          <p:cNvSpPr/>
          <p:nvPr/>
        </p:nvSpPr>
        <p:spPr>
          <a:xfrm>
            <a:off x="3846686" y="5326713"/>
            <a:ext cx="432000" cy="10683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6" name="矩形 55">
            <a:extLst>
              <a:ext uri="{FF2B5EF4-FFF2-40B4-BE49-F238E27FC236}">
                <a16:creationId xmlns:a16="http://schemas.microsoft.com/office/drawing/2014/main" id="{13226304-1BDA-4C51-BB00-CE46A3AB25A9}"/>
              </a:ext>
            </a:extLst>
          </p:cNvPr>
          <p:cNvSpPr/>
          <p:nvPr/>
        </p:nvSpPr>
        <p:spPr>
          <a:xfrm>
            <a:off x="3179700" y="5209973"/>
            <a:ext cx="1216585" cy="12668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/>
      <p:bldP spid="20490" grpId="0"/>
      <p:bldP spid="11" grpId="0"/>
      <p:bldP spid="13" grpId="0"/>
      <p:bldP spid="33" grpId="0"/>
      <p:bldP spid="37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D4259560-2A2A-4CF4-A641-266C6F74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9677400" cy="1143000"/>
          </a:xfrm>
        </p:spPr>
        <p:txBody>
          <a:bodyPr/>
          <a:lstStyle/>
          <a:p>
            <a:r>
              <a:rPr lang="en-US" altLang="en-US" sz="3600" b="1" dirty="0"/>
              <a:t>Basic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FB42-50DC-42A7-AFF3-2ACCCEC5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model neurons we have to idealize them: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Idealization removes complicated details that are not essential for understanding the main principles.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It allows us to apply mathematics and to make analogies to other familiar systems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Once we understand the basic principles, its easy to add complexity to make the model more faithful.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E2D5FF9-0CDE-41C9-A3D9-E28BB2C2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neurons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2F10536-77EA-4AC3-9FEB-39FE51D9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530725"/>
          </a:xfrm>
        </p:spPr>
        <p:txBody>
          <a:bodyPr/>
          <a:lstStyle/>
          <a:p>
            <a:r>
              <a:rPr lang="en-US" altLang="en-US"/>
              <a:t>These are the basic building parts for all other neuron networks.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33B8F-8417-484A-B05D-F2C815058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2895600"/>
            <a:ext cx="4333875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4">
            <a:extLst>
              <a:ext uri="{FF2B5EF4-FFF2-40B4-BE49-F238E27FC236}">
                <a16:creationId xmlns:a16="http://schemas.microsoft.com/office/drawing/2014/main" id="{F4AC09D6-6822-4CE2-94CE-9D0C4A722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114801"/>
            <a:ext cx="3084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i="1"/>
              <a:t>y = b + Σ</a:t>
            </a:r>
            <a:r>
              <a:rPr lang="en-US" altLang="en-US" sz="3600" i="1" baseline="-25000"/>
              <a:t>i</a:t>
            </a:r>
            <a:r>
              <a:rPr lang="en-US" altLang="en-US" sz="3600" i="1"/>
              <a:t> x</a:t>
            </a:r>
            <a:r>
              <a:rPr lang="en-US" altLang="en-US" sz="3600" i="1" baseline="-25000"/>
              <a:t>i </a:t>
            </a:r>
            <a:r>
              <a:rPr lang="en-US" altLang="en-US" sz="3600" i="1"/>
              <a:t>w</a:t>
            </a:r>
            <a:r>
              <a:rPr lang="en-US" altLang="en-US" sz="3600" i="1" baseline="-25000"/>
              <a:t>i</a:t>
            </a:r>
            <a:endParaRPr lang="en-US" altLang="en-US" sz="3600" i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837262-4FF9-4BE6-8B7D-800AE7972D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86000" y="4800600"/>
            <a:ext cx="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116BB5-EB33-4823-8185-02661E59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181600"/>
            <a:ext cx="827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BE4A4-61D9-4513-B75A-F956C7AFE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3657600"/>
            <a:ext cx="60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bias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2A85AA-F614-4E28-BDAC-4358088127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1800" y="4038600"/>
            <a:ext cx="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02EE3D-9A28-4AE7-A76B-0048484AB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365760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i-th input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4528F6-4FBE-4D52-B58D-CC72B99679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3962400"/>
            <a:ext cx="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2F2A59-0AEB-4580-AAB6-048034BE4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257801"/>
            <a:ext cx="121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Weight 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i-th input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2A51E-45B6-407C-A86F-E4E59EF7723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24400" y="4724400"/>
            <a:ext cx="0" cy="4572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5A524F1-5453-4E84-A8E5-D4D6A231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threshold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8554E-4E1D-4CDE-B78A-9E6BC766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McCulloch-Pitts (1943)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First compute a weighted sum of inputs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Then send out a fixed size spike of activity if the weighted sum exceeds a threshold.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McCulloch and Pitts thought that each spike is like the truth value of a proposition and each neuron combines truth values to compute the truth value of another proposition.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This has influenced Von Neumann.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37799D9-6001-441D-A19D-72B36143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There are two equivalent ways to describe a binary threshold neuron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CD89355C-BB85-45D3-8FFE-5BAA4E9E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87249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1">
            <a:extLst>
              <a:ext uri="{FF2B5EF4-FFF2-40B4-BE49-F238E27FC236}">
                <a16:creationId xmlns:a16="http://schemas.microsoft.com/office/drawing/2014/main" id="{04AC7068-C807-40D6-AD68-2DBAEC57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37338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6A44930-2DCA-46FF-886A-AB602903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Rectified Linear Unit (ReLU)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A11CDA2-DD38-46F5-8A3F-C40B0721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They compute a linear weighted sum of their inputs.</a:t>
            </a:r>
          </a:p>
          <a:p>
            <a:r>
              <a:rPr lang="en-US" altLang="en-US" sz="2400"/>
              <a:t>The output is a non-linear function of the total input.</a:t>
            </a:r>
          </a:p>
          <a:p>
            <a:r>
              <a:rPr lang="en-US" altLang="en-US" sz="2400"/>
              <a:t>This is the most popularly used neuron.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40447-50F0-4777-9AFC-6BF147ED4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1"/>
            <a:ext cx="60960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FFBCA-F3DC-48DD-B662-1CA48B8AA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3429000"/>
            <a:ext cx="2844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17223-F2B4-4345-AFE4-4C42A203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5486400"/>
            <a:ext cx="318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Or written as: f(x) = max {0,x}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11566-268D-44B6-BAB1-8BE011DB8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6019801"/>
            <a:ext cx="6061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 smooth approximation of the ReLU is “</a:t>
            </a:r>
            <a:r>
              <a:rPr lang="en-US" altLang="ja-JP" sz="1800">
                <a:solidFill>
                  <a:srgbClr val="FF0000"/>
                </a:solidFill>
              </a:rPr>
              <a:t>softplus</a:t>
            </a:r>
            <a:r>
              <a:rPr lang="en-US" altLang="en-US" sz="1800"/>
              <a:t>”</a:t>
            </a:r>
            <a:r>
              <a:rPr lang="en-US" altLang="ja-JP" sz="1800"/>
              <a:t> function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          f(x) = ln (1+e</a:t>
            </a:r>
            <a:r>
              <a:rPr lang="en-US" altLang="en-US" sz="1800" baseline="30000"/>
              <a:t>x</a:t>
            </a:r>
            <a:r>
              <a:rPr lang="en-US" altLang="en-US" sz="1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2064583-73F7-4C5D-BFAB-45DBA7D3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Sigmoid neurons</a:t>
            </a:r>
          </a:p>
        </p:txBody>
      </p:sp>
      <p:pic>
        <p:nvPicPr>
          <p:cNvPr id="32771" name="Picture 11" descr="sigmoid.png">
            <a:extLst>
              <a:ext uri="{FF2B5EF4-FFF2-40B4-BE49-F238E27FC236}">
                <a16:creationId xmlns:a16="http://schemas.microsoft.com/office/drawing/2014/main" id="{69FE5AB3-A62C-4EDB-A07E-20CA8D110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600201"/>
            <a:ext cx="6156325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0A63FC-BBA8-4927-987C-BE5529639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2133601"/>
            <a:ext cx="24545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Typically they use the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logistic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C5DA7-6543-4E52-9EA0-9FE1E0C1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200401"/>
            <a:ext cx="2349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They have nice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derivatives which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makes learning easy.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87403-67F0-43DA-8770-41D250728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572000"/>
            <a:ext cx="21859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But they cause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vanishing gradients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during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backpropogation.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F4157BF-4BB2-488F-8B97-42B7FBD1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Stochastic binary neurons</a:t>
            </a:r>
          </a:p>
        </p:txBody>
      </p:sp>
      <p:pic>
        <p:nvPicPr>
          <p:cNvPr id="33795" name="Content Placeholder 3">
            <a:extLst>
              <a:ext uri="{FF2B5EF4-FFF2-40B4-BE49-F238E27FC236}">
                <a16:creationId xmlns:a16="http://schemas.microsoft.com/office/drawing/2014/main" id="{2F4E0DE5-CBC3-47AC-A31A-2F5E538E9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7" b="13297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4D2D2C2-F3D2-4FC8-B761-C456610F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rgbClr val="FF0000"/>
                </a:solidFill>
              </a:rPr>
              <a:t>Softmax function </a:t>
            </a:r>
            <a:br>
              <a:rPr lang="en-US" altLang="en-US" sz="3600">
                <a:solidFill>
                  <a:srgbClr val="FF0000"/>
                </a:solidFill>
              </a:rPr>
            </a:br>
            <a:r>
              <a:rPr lang="en-US" altLang="en-US" sz="3600"/>
              <a:t>(Normalized exponential function)</a:t>
            </a:r>
          </a:p>
        </p:txBody>
      </p:sp>
      <p:pic>
        <p:nvPicPr>
          <p:cNvPr id="34819" name="Picture 7">
            <a:extLst>
              <a:ext uri="{FF2B5EF4-FFF2-40B4-BE49-F238E27FC236}">
                <a16:creationId xmlns:a16="http://schemas.microsoft.com/office/drawing/2014/main" id="{847DB307-0005-478A-9FE2-7957563B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45212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B13CC8-E038-4088-BB84-68BCC06C3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4724400"/>
            <a:ext cx="610936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If we take an input of [1,2,3,4,1,2,3], the softmax of that is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[0.024, 0.064, 0.175, 0.475, 0.024, 0.064, 0.175].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The softmax function highlights the largest values and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suppress other values.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Comparing to “max” function, softmax is differentiable.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894</Words>
  <Application>Microsoft Office PowerPoint</Application>
  <PresentationFormat>Widescreen</PresentationFormat>
  <Paragraphs>161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Apple Casual</vt:lpstr>
      <vt:lpstr>Arial</vt:lpstr>
      <vt:lpstr>Calibri</vt:lpstr>
      <vt:lpstr>Calibri Light</vt:lpstr>
      <vt:lpstr>Wingdings</vt:lpstr>
      <vt:lpstr>Office Theme</vt:lpstr>
      <vt:lpstr>Perceptron Basic Neuron Implementation</vt:lpstr>
      <vt:lpstr>Basic Neurons</vt:lpstr>
      <vt:lpstr>Linear neurons</vt:lpstr>
      <vt:lpstr>Binary threshold neuron</vt:lpstr>
      <vt:lpstr>There are two equivalent ways to describe a binary threshold neuron</vt:lpstr>
      <vt:lpstr>Rectified Linear Unit (ReLU)</vt:lpstr>
      <vt:lpstr>Sigmoid neurons</vt:lpstr>
      <vt:lpstr>Stochastic binary neurons</vt:lpstr>
      <vt:lpstr>Softmax function  (Normalized exponential function)</vt:lpstr>
      <vt:lpstr>Lecture 3. Fully Connected NN &amp;                     Hello World of Deep Learning</vt:lpstr>
      <vt:lpstr>Keras &amp; Tensorflow</vt:lpstr>
      <vt:lpstr>Implementing in Keras</vt:lpstr>
      <vt:lpstr>Training</vt:lpstr>
      <vt:lpstr>Batch:  parallel processing</vt:lpstr>
      <vt:lpstr>PowerPoint Presentation</vt:lpstr>
      <vt:lpstr>Speed - Matrix Operation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Basic Neuron Implementation</dc:title>
  <dc:creator>admin</dc:creator>
  <cp:lastModifiedBy>gahangir.hossain@outlook.com</cp:lastModifiedBy>
  <cp:revision>4</cp:revision>
  <dcterms:created xsi:type="dcterms:W3CDTF">2019-06-29T17:54:58Z</dcterms:created>
  <dcterms:modified xsi:type="dcterms:W3CDTF">2019-06-30T22:07:06Z</dcterms:modified>
</cp:coreProperties>
</file>