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74" r:id="rId3"/>
    <p:sldId id="375" r:id="rId4"/>
    <p:sldId id="376" r:id="rId5"/>
    <p:sldId id="377" r:id="rId6"/>
    <p:sldId id="378" r:id="rId7"/>
    <p:sldId id="379" r:id="rId8"/>
    <p:sldId id="380" r:id="rId9"/>
    <p:sldId id="381" r:id="rId10"/>
    <p:sldId id="3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72AB7-A533-4AEC-87FA-49B024D06588}" type="datetimeFigureOut">
              <a:rPr lang="en-US" smtClean="0"/>
              <a:t>6/30/2019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2A772-2822-48E8-820D-73F557A05A15}" type="slidenum">
              <a:rPr lang="en-US" smtClean="0"/>
              <a:t>‹#›</a:t>
            </a:fld>
            <a:endParaRPr lang="en-US"/>
          </a:p>
        </p:txBody>
      </p:sp>
    </p:spTree>
    <p:extLst>
      <p:ext uri="{BB962C8B-B14F-4D97-AF65-F5344CB8AC3E}">
        <p14:creationId xmlns:p14="http://schemas.microsoft.com/office/powerpoint/2010/main" val="232055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4B18DB4-24F9-405D-AB15-3702540F5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F8FA43BC-6EA1-4BAF-968C-C2048B290A3D}" type="slidenum">
              <a:rPr lang="en-US" altLang="en-US">
                <a:latin typeface="Times New Roman" panose="02020603050405020304" pitchFamily="18" charset="0"/>
                <a:cs typeface="Arial" panose="020B0604020202020204" pitchFamily="34" charset="0"/>
              </a:rPr>
              <a:pPr eaLnBrk="1" hangingPunct="1">
                <a:spcBef>
                  <a:spcPct val="0"/>
                </a:spcBef>
              </a:pPr>
              <a:t>4</a:t>
            </a:fld>
            <a:endParaRPr lang="en-US" altLang="en-US">
              <a:latin typeface="Times New Roman" panose="02020603050405020304" pitchFamily="18" charset="0"/>
              <a:cs typeface="Arial" panose="020B0604020202020204" pitchFamily="34" charset="0"/>
            </a:endParaRPr>
          </a:p>
        </p:txBody>
      </p:sp>
      <p:sp>
        <p:nvSpPr>
          <p:cNvPr id="55299" name="Rectangle 2">
            <a:extLst>
              <a:ext uri="{FF2B5EF4-FFF2-40B4-BE49-F238E27FC236}">
                <a16:creationId xmlns:a16="http://schemas.microsoft.com/office/drawing/2014/main" id="{B8B3D425-35A9-4D9B-A994-F8D9E3A4239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19503CB-0412-499F-A4A6-902BA6ABD2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E86A9E9-AC14-493E-AC12-101EAFB5F3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659DB570-525E-48E6-B073-9023377E3981}" type="slidenum">
              <a:rPr lang="en-US" altLang="en-US">
                <a:latin typeface="Times New Roman" panose="02020603050405020304" pitchFamily="18" charset="0"/>
                <a:cs typeface="Arial" panose="020B0604020202020204" pitchFamily="34" charset="0"/>
              </a:rPr>
              <a:pPr eaLnBrk="1" hangingPunct="1">
                <a:spcBef>
                  <a:spcPct val="0"/>
                </a:spcBef>
              </a:pPr>
              <a:t>5</a:t>
            </a:fld>
            <a:endParaRPr lang="en-US" altLang="en-US">
              <a:latin typeface="Times New Roman" panose="02020603050405020304" pitchFamily="18" charset="0"/>
              <a:cs typeface="Arial" panose="020B0604020202020204" pitchFamily="34" charset="0"/>
            </a:endParaRPr>
          </a:p>
        </p:txBody>
      </p:sp>
      <p:sp>
        <p:nvSpPr>
          <p:cNvPr id="56323" name="Rectangle 2">
            <a:extLst>
              <a:ext uri="{FF2B5EF4-FFF2-40B4-BE49-F238E27FC236}">
                <a16:creationId xmlns:a16="http://schemas.microsoft.com/office/drawing/2014/main" id="{9DC962AD-0457-426E-92E9-B1BA63D4B5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7F7F78FD-E5C4-41D4-8480-7ED7E046E5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15B4462-EAB2-4F97-8F07-E59421601D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242BDC1F-9D3C-4BEE-B70C-DBDFFC626F99}" type="slidenum">
              <a:rPr lang="en-US" altLang="en-US">
                <a:latin typeface="Times New Roman" panose="02020603050405020304" pitchFamily="18" charset="0"/>
                <a:cs typeface="Arial" panose="020B0604020202020204" pitchFamily="34" charset="0"/>
              </a:rPr>
              <a:pPr eaLnBrk="1" hangingPunct="1">
                <a:spcBef>
                  <a:spcPct val="0"/>
                </a:spcBef>
              </a:pPr>
              <a:t>7</a:t>
            </a:fld>
            <a:endParaRPr lang="en-US" altLang="en-US">
              <a:latin typeface="Times New Roman" panose="02020603050405020304" pitchFamily="18" charset="0"/>
              <a:cs typeface="Arial" panose="020B0604020202020204" pitchFamily="34" charset="0"/>
            </a:endParaRPr>
          </a:p>
        </p:txBody>
      </p:sp>
      <p:sp>
        <p:nvSpPr>
          <p:cNvPr id="57347" name="Rectangle 2">
            <a:extLst>
              <a:ext uri="{FF2B5EF4-FFF2-40B4-BE49-F238E27FC236}">
                <a16:creationId xmlns:a16="http://schemas.microsoft.com/office/drawing/2014/main" id="{32DC6D6F-CE90-407A-94A5-4FECD518DD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D7548917-B745-4205-AB33-8D5508C8C4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4B12ABD-7C50-4EAE-BFD5-802E41F14F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1889D4B3-972D-41A8-A685-8CB9F32BE173}" type="slidenum">
              <a:rPr lang="en-US" altLang="en-US">
                <a:latin typeface="Times New Roman" panose="02020603050405020304" pitchFamily="18" charset="0"/>
                <a:cs typeface="Arial" panose="020B0604020202020204" pitchFamily="34" charset="0"/>
              </a:rPr>
              <a:pPr eaLnBrk="1" hangingPunct="1">
                <a:spcBef>
                  <a:spcPct val="0"/>
                </a:spcBef>
              </a:pPr>
              <a:t>8</a:t>
            </a:fld>
            <a:endParaRPr lang="en-US" altLang="en-US">
              <a:latin typeface="Times New Roman" panose="02020603050405020304" pitchFamily="18" charset="0"/>
              <a:cs typeface="Arial" panose="020B0604020202020204" pitchFamily="34" charset="0"/>
            </a:endParaRPr>
          </a:p>
        </p:txBody>
      </p:sp>
      <p:sp>
        <p:nvSpPr>
          <p:cNvPr id="58371" name="Rectangle 2">
            <a:extLst>
              <a:ext uri="{FF2B5EF4-FFF2-40B4-BE49-F238E27FC236}">
                <a16:creationId xmlns:a16="http://schemas.microsoft.com/office/drawing/2014/main" id="{04EAC0BD-FE95-46BE-A0F7-2D2633AF80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27BF1BC6-515C-4587-AE85-C8E6448F85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E30C3AC-219A-4EFF-8C3C-C5E8DA9DAF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78EEAA40-5957-42FC-9036-ADE2290E5ADC}" type="slidenum">
              <a:rPr lang="en-US" altLang="en-US">
                <a:latin typeface="Times New Roman" panose="02020603050405020304" pitchFamily="18" charset="0"/>
                <a:cs typeface="Arial" panose="020B0604020202020204" pitchFamily="34" charset="0"/>
              </a:rPr>
              <a:pPr eaLnBrk="1" hangingPunct="1">
                <a:spcBef>
                  <a:spcPct val="0"/>
                </a:spcBef>
              </a:pPr>
              <a:t>9</a:t>
            </a:fld>
            <a:endParaRPr lang="en-US" altLang="en-US">
              <a:latin typeface="Times New Roman" panose="02020603050405020304" pitchFamily="18" charset="0"/>
              <a:cs typeface="Arial" panose="020B0604020202020204" pitchFamily="34" charset="0"/>
            </a:endParaRPr>
          </a:p>
        </p:txBody>
      </p:sp>
      <p:sp>
        <p:nvSpPr>
          <p:cNvPr id="59395" name="Rectangle 2">
            <a:extLst>
              <a:ext uri="{FF2B5EF4-FFF2-40B4-BE49-F238E27FC236}">
                <a16:creationId xmlns:a16="http://schemas.microsoft.com/office/drawing/2014/main" id="{D38F727A-34A1-4A51-AE6A-1936943960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07765F66-EFAD-4C3A-A69B-3D45F319E3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F8D1B56-A936-4EA3-9045-70C3416342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C9303E35-3593-4A45-BDB3-0146325209B7}" type="slidenum">
              <a:rPr lang="en-US" altLang="en-US">
                <a:latin typeface="Times New Roman" panose="02020603050405020304" pitchFamily="18" charset="0"/>
                <a:cs typeface="Arial" panose="020B0604020202020204" pitchFamily="34" charset="0"/>
              </a:rPr>
              <a:pPr eaLnBrk="1" hangingPunct="1">
                <a:spcBef>
                  <a:spcPct val="0"/>
                </a:spcBef>
              </a:pPr>
              <a:t>10</a:t>
            </a:fld>
            <a:endParaRPr lang="en-US" altLang="en-US">
              <a:latin typeface="Times New Roman" panose="02020603050405020304" pitchFamily="18" charset="0"/>
              <a:cs typeface="Arial" panose="020B0604020202020204" pitchFamily="34" charset="0"/>
            </a:endParaRPr>
          </a:p>
        </p:txBody>
      </p:sp>
      <p:sp>
        <p:nvSpPr>
          <p:cNvPr id="60419" name="Rectangle 2">
            <a:extLst>
              <a:ext uri="{FF2B5EF4-FFF2-40B4-BE49-F238E27FC236}">
                <a16:creationId xmlns:a16="http://schemas.microsoft.com/office/drawing/2014/main" id="{CFA6DA7B-D8AE-4B8E-98B2-3120105366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A6F1664F-CCC7-4279-800F-77C6E75099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0064-A517-4284-B7D8-8D0FA5CA8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B1821D-D295-401A-8EFB-2C3954B81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0A1A80-1263-4BAF-A1BE-BD03F1A23037}"/>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5" name="Footer Placeholder 4">
            <a:extLst>
              <a:ext uri="{FF2B5EF4-FFF2-40B4-BE49-F238E27FC236}">
                <a16:creationId xmlns:a16="http://schemas.microsoft.com/office/drawing/2014/main" id="{A952218C-4076-4E11-8D58-EE6F4A69C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8F0A7-E002-497C-8170-0DF4D5DAE92C}"/>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20706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417B-9C76-4AC6-9E43-1154B16B4D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234CB-DE57-4FF0-BB96-610AE9359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5AEE8-5571-4C33-B731-2DF9B2B0A9B6}"/>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5" name="Footer Placeholder 4">
            <a:extLst>
              <a:ext uri="{FF2B5EF4-FFF2-40B4-BE49-F238E27FC236}">
                <a16:creationId xmlns:a16="http://schemas.microsoft.com/office/drawing/2014/main" id="{77E783A1-9D45-4757-B40D-6A8116160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E611F-210C-46EE-AC23-438A65777AA5}"/>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167879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CABBEF-0464-4709-A74D-CF570A031B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B4CD04-08FE-4119-ABFA-6199D40BA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82591-A896-4ECD-A100-3BBAD553FD93}"/>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5" name="Footer Placeholder 4">
            <a:extLst>
              <a:ext uri="{FF2B5EF4-FFF2-40B4-BE49-F238E27FC236}">
                <a16:creationId xmlns:a16="http://schemas.microsoft.com/office/drawing/2014/main" id="{9ABF07CC-45AF-42DD-B105-1CC0C0E9C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1232A-2F76-4B74-85C2-A80B3F6A4592}"/>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180809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8D45-B2FA-489D-8C3E-B731FE2CB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1BB2B-9E4E-4268-8B9A-90063F8B0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372AB-8405-4C35-998C-9DBC6F714F73}"/>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5" name="Footer Placeholder 4">
            <a:extLst>
              <a:ext uri="{FF2B5EF4-FFF2-40B4-BE49-F238E27FC236}">
                <a16:creationId xmlns:a16="http://schemas.microsoft.com/office/drawing/2014/main" id="{EDBF67C0-C1C3-4DBC-BE07-0E480EF29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219F3-B371-4730-8F42-3C091B651D9F}"/>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332721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4776-3E62-4D57-8BD7-05BDB11CA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749F97-1BCC-44F2-9D85-D804B4275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6E1FEB-E1A5-4ECA-ABB8-CEFAFBE4D8F9}"/>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5" name="Footer Placeholder 4">
            <a:extLst>
              <a:ext uri="{FF2B5EF4-FFF2-40B4-BE49-F238E27FC236}">
                <a16:creationId xmlns:a16="http://schemas.microsoft.com/office/drawing/2014/main" id="{64CAA197-AF11-499C-B800-DDF36E2F6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38F64-BB0A-4E27-B0E7-4E6E7856B8B9}"/>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109418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8B90-40A5-4DA6-A734-3EF48A289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A668C-01A4-456F-9B5A-2E6F1BE5A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F9B7E-AC12-48E7-AC14-17A3D8F15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2A7BB-75CD-4FF3-873E-0C8FBCC4FDE0}"/>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6" name="Footer Placeholder 5">
            <a:extLst>
              <a:ext uri="{FF2B5EF4-FFF2-40B4-BE49-F238E27FC236}">
                <a16:creationId xmlns:a16="http://schemas.microsoft.com/office/drawing/2014/main" id="{2A47291B-6FC8-421E-9D94-435BA9DEA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E644-5A8C-4A68-BF5A-53B5E370E3DB}"/>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240769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83B5-6BB3-44D1-8721-F22FF3609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47CF8-D21D-4C2C-A1F9-7B7D683A9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1CBA5-9A2B-4A71-94D0-F7EF11DE0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82CE4-D215-4F51-9CB7-CBB13AD8A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1A67C-AF48-4024-9463-93AED72AB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A0707-9FA5-415E-975D-F463CECA83D1}"/>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8" name="Footer Placeholder 7">
            <a:extLst>
              <a:ext uri="{FF2B5EF4-FFF2-40B4-BE49-F238E27FC236}">
                <a16:creationId xmlns:a16="http://schemas.microsoft.com/office/drawing/2014/main" id="{C1C837AB-2F76-4036-8081-8588E3C5B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51F24A-60A7-4835-95BE-FF5269659C3E}"/>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403051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5431-3203-49B4-8F3C-02596DBC38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857CD2-09F2-4207-BB42-8E1A7D582522}"/>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4" name="Footer Placeholder 3">
            <a:extLst>
              <a:ext uri="{FF2B5EF4-FFF2-40B4-BE49-F238E27FC236}">
                <a16:creationId xmlns:a16="http://schemas.microsoft.com/office/drawing/2014/main" id="{4F4DFB8C-E234-4D43-BEA8-537079DED9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21C4A-A150-4F4C-BC26-D7A77132D081}"/>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287862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9DDFC-30B9-4225-9D20-443CB633E76A}"/>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3" name="Footer Placeholder 2">
            <a:extLst>
              <a:ext uri="{FF2B5EF4-FFF2-40B4-BE49-F238E27FC236}">
                <a16:creationId xmlns:a16="http://schemas.microsoft.com/office/drawing/2014/main" id="{639AC1DA-4F7A-4947-AA1F-9C15A6E60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6EF5B2-F570-422A-88E5-D3B2E5DEAC6A}"/>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267828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4A3-4C12-474A-8A05-CC3A691B5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57C79A-08BA-4CD6-80B3-7D1F3F918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F379C-888D-401A-844E-332DD6B8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E87D3-E407-45F6-BCC1-E33D2A47113B}"/>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6" name="Footer Placeholder 5">
            <a:extLst>
              <a:ext uri="{FF2B5EF4-FFF2-40B4-BE49-F238E27FC236}">
                <a16:creationId xmlns:a16="http://schemas.microsoft.com/office/drawing/2014/main" id="{C33B10B4-936A-4FE4-81A6-C04A13E0E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B0F13-435A-438A-8BA7-B8B0678491EB}"/>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36094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1F5D-9688-47C1-8EA6-B6FCB300B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E9FAFB-1739-418E-A5D4-47DBB6485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90E70F-1FF2-4DA5-AF62-3A8D1E50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F079C-0FD2-460D-B8C8-67BFA391C1A8}"/>
              </a:ext>
            </a:extLst>
          </p:cNvPr>
          <p:cNvSpPr>
            <a:spLocks noGrp="1"/>
          </p:cNvSpPr>
          <p:nvPr>
            <p:ph type="dt" sz="half" idx="10"/>
          </p:nvPr>
        </p:nvSpPr>
        <p:spPr/>
        <p:txBody>
          <a:bodyPr/>
          <a:lstStyle/>
          <a:p>
            <a:fld id="{C7C029E8-0791-407B-928B-E03C6054BDD5}" type="datetimeFigureOut">
              <a:rPr lang="en-US" smtClean="0"/>
              <a:t>6/30/2019</a:t>
            </a:fld>
            <a:endParaRPr lang="en-US"/>
          </a:p>
        </p:txBody>
      </p:sp>
      <p:sp>
        <p:nvSpPr>
          <p:cNvPr id="6" name="Footer Placeholder 5">
            <a:extLst>
              <a:ext uri="{FF2B5EF4-FFF2-40B4-BE49-F238E27FC236}">
                <a16:creationId xmlns:a16="http://schemas.microsoft.com/office/drawing/2014/main" id="{33882809-7324-4BFD-B0B9-D25C18EAE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A0F37-3424-4FB2-BEF4-C1D2CC114C98}"/>
              </a:ext>
            </a:extLst>
          </p:cNvPr>
          <p:cNvSpPr>
            <a:spLocks noGrp="1"/>
          </p:cNvSpPr>
          <p:nvPr>
            <p:ph type="sldNum" sz="quarter" idx="12"/>
          </p:nvPr>
        </p:nvSpPr>
        <p:spPr/>
        <p:txBody>
          <a:bodyPr/>
          <a:lstStyle/>
          <a:p>
            <a:fld id="{9B3994B5-605D-4A4B-9AD1-716EEBA975C6}" type="slidenum">
              <a:rPr lang="en-US" smtClean="0"/>
              <a:t>‹#›</a:t>
            </a:fld>
            <a:endParaRPr lang="en-US"/>
          </a:p>
        </p:txBody>
      </p:sp>
    </p:spTree>
    <p:extLst>
      <p:ext uri="{BB962C8B-B14F-4D97-AF65-F5344CB8AC3E}">
        <p14:creationId xmlns:p14="http://schemas.microsoft.com/office/powerpoint/2010/main" val="163028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1BD0C-05BE-4E1B-B3FC-5B286A370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AD87D7-3909-4E6C-9795-3FB9EC024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169AE-35A7-4E3C-A16D-B7B471E3E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029E8-0791-407B-928B-E03C6054BDD5}" type="datetimeFigureOut">
              <a:rPr lang="en-US" smtClean="0"/>
              <a:t>6/30/2019</a:t>
            </a:fld>
            <a:endParaRPr lang="en-US"/>
          </a:p>
        </p:txBody>
      </p:sp>
      <p:sp>
        <p:nvSpPr>
          <p:cNvPr id="5" name="Footer Placeholder 4">
            <a:extLst>
              <a:ext uri="{FF2B5EF4-FFF2-40B4-BE49-F238E27FC236}">
                <a16:creationId xmlns:a16="http://schemas.microsoft.com/office/drawing/2014/main" id="{A2E42783-52DE-41B6-8F6D-93A15F275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57064A-1BA9-42F6-9479-524327F5E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994B5-605D-4A4B-9AD1-716EEBA975C6}" type="slidenum">
              <a:rPr lang="en-US" smtClean="0"/>
              <a:t>‹#›</a:t>
            </a:fld>
            <a:endParaRPr lang="en-US"/>
          </a:p>
        </p:txBody>
      </p:sp>
    </p:spTree>
    <p:extLst>
      <p:ext uri="{BB962C8B-B14F-4D97-AF65-F5344CB8AC3E}">
        <p14:creationId xmlns:p14="http://schemas.microsoft.com/office/powerpoint/2010/main" val="143823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43C4-6A91-40F2-88DC-A9D2F4886953}"/>
              </a:ext>
            </a:extLst>
          </p:cNvPr>
          <p:cNvSpPr>
            <a:spLocks noGrp="1"/>
          </p:cNvSpPr>
          <p:nvPr>
            <p:ph type="ctrTitle"/>
          </p:nvPr>
        </p:nvSpPr>
        <p:spPr/>
        <p:txBody>
          <a:bodyPr/>
          <a:lstStyle/>
          <a:p>
            <a:r>
              <a:rPr lang="en-US" dirty="0"/>
              <a:t>Probabilistic Networks and Small </a:t>
            </a:r>
          </a:p>
        </p:txBody>
      </p:sp>
      <p:sp>
        <p:nvSpPr>
          <p:cNvPr id="3" name="Subtitle 2">
            <a:extLst>
              <a:ext uri="{FF2B5EF4-FFF2-40B4-BE49-F238E27FC236}">
                <a16:creationId xmlns:a16="http://schemas.microsoft.com/office/drawing/2014/main" id="{14AF15D4-D2EF-4526-9AEF-B7AF4019586E}"/>
              </a:ext>
            </a:extLst>
          </p:cNvPr>
          <p:cNvSpPr>
            <a:spLocks noGrp="1"/>
          </p:cNvSpPr>
          <p:nvPr>
            <p:ph type="subTitle" idx="1"/>
          </p:nvPr>
        </p:nvSpPr>
        <p:spPr/>
        <p:txBody>
          <a:bodyPr/>
          <a:lstStyle/>
          <a:p>
            <a:r>
              <a:rPr lang="en-US" dirty="0"/>
              <a:t>Dr. </a:t>
            </a:r>
            <a:r>
              <a:rPr lang="en-US" dirty="0" err="1"/>
              <a:t>Gahangir</a:t>
            </a:r>
            <a:r>
              <a:rPr lang="en-US" dirty="0"/>
              <a:t> Hossain</a:t>
            </a:r>
          </a:p>
          <a:p>
            <a:r>
              <a:rPr lang="en-US"/>
              <a:t>Texas A&amp;M University-Kingsville</a:t>
            </a:r>
          </a:p>
          <a:p>
            <a:endParaRPr lang="en-US" dirty="0"/>
          </a:p>
        </p:txBody>
      </p:sp>
      <p:sp>
        <p:nvSpPr>
          <p:cNvPr id="4" name="Rectangle 3">
            <a:extLst>
              <a:ext uri="{FF2B5EF4-FFF2-40B4-BE49-F238E27FC236}">
                <a16:creationId xmlns:a16="http://schemas.microsoft.com/office/drawing/2014/main" id="{2FE55DA1-D742-4192-9B00-58F0EBEC69D7}"/>
              </a:ext>
            </a:extLst>
          </p:cNvPr>
          <p:cNvSpPr/>
          <p:nvPr/>
        </p:nvSpPr>
        <p:spPr>
          <a:xfrm>
            <a:off x="2703444" y="5902043"/>
            <a:ext cx="6096000" cy="369332"/>
          </a:xfrm>
          <a:prstGeom prst="rect">
            <a:avLst/>
          </a:prstGeom>
        </p:spPr>
        <p:txBody>
          <a:bodyPr>
            <a:spAutoFit/>
          </a:bodyPr>
          <a:lstStyle/>
          <a:p>
            <a:r>
              <a:rPr lang="en-US" altLang="en-US" dirty="0"/>
              <a:t>Slides From : </a:t>
            </a:r>
            <a:r>
              <a:rPr lang="en-CA" altLang="en-US" dirty="0">
                <a:ea typeface="SimSun" panose="02010600030101010101" pitchFamily="2" charset="-122"/>
              </a:rPr>
              <a:t>Ming Li, University of Waterloo</a:t>
            </a:r>
            <a:endParaRPr lang="en-US" dirty="0"/>
          </a:p>
        </p:txBody>
      </p:sp>
    </p:spTree>
    <p:extLst>
      <p:ext uri="{BB962C8B-B14F-4D97-AF65-F5344CB8AC3E}">
        <p14:creationId xmlns:p14="http://schemas.microsoft.com/office/powerpoint/2010/main" val="241361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75789EF-72EA-44FC-8097-43E748E19888}"/>
              </a:ext>
            </a:extLst>
          </p:cNvPr>
          <p:cNvSpPr>
            <a:spLocks noGrp="1" noChangeArrowheads="1"/>
          </p:cNvSpPr>
          <p:nvPr>
            <p:ph type="title"/>
          </p:nvPr>
        </p:nvSpPr>
        <p:spPr/>
        <p:txBody>
          <a:bodyPr/>
          <a:lstStyle/>
          <a:p>
            <a:pPr eaLnBrk="1" hangingPunct="1"/>
            <a:r>
              <a:rPr lang="en-US" altLang="en-US"/>
              <a:t>Proof of the theorem continues</a:t>
            </a:r>
          </a:p>
        </p:txBody>
      </p:sp>
      <p:sp>
        <p:nvSpPr>
          <p:cNvPr id="51203" name="Rectangle 3">
            <a:extLst>
              <a:ext uri="{FF2B5EF4-FFF2-40B4-BE49-F238E27FC236}">
                <a16:creationId xmlns:a16="http://schemas.microsoft.com/office/drawing/2014/main" id="{2B79BD18-3B8F-4C66-96D3-840D62FD7EAF}"/>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a:t>The postulated Occam algorithm finds a hypothesis of Kolmogorov complexity at most s</a:t>
            </a:r>
            <a:r>
              <a:rPr lang="el-GR" altLang="en-US" sz="2400" baseline="30000"/>
              <a:t>β</a:t>
            </a:r>
            <a:r>
              <a:rPr lang="en-US" altLang="en-US" sz="2400"/>
              <a:t>m</a:t>
            </a:r>
            <a:r>
              <a:rPr lang="el-GR" altLang="en-US" sz="2400" baseline="30000"/>
              <a:t>α</a:t>
            </a:r>
            <a:r>
              <a:rPr lang="en-US" altLang="en-US" sz="2400"/>
              <a:t>. The number r of hypotheses of this complexity satisfies</a:t>
            </a:r>
          </a:p>
          <a:p>
            <a:pPr eaLnBrk="1" hangingPunct="1">
              <a:lnSpc>
                <a:spcPct val="90000"/>
              </a:lnSpc>
              <a:buFont typeface="Wingdings" panose="05000000000000000000" pitchFamily="2" charset="2"/>
              <a:buNone/>
            </a:pPr>
            <a:r>
              <a:rPr lang="en-US" altLang="en-US" sz="2400"/>
              <a:t>          log r ≤ s</a:t>
            </a:r>
            <a:r>
              <a:rPr lang="el-GR" altLang="en-US" sz="2400" baseline="30000"/>
              <a:t>β</a:t>
            </a:r>
            <a:r>
              <a:rPr lang="en-US" altLang="en-US" sz="2400"/>
              <a:t>m</a:t>
            </a:r>
            <a:r>
              <a:rPr lang="el-GR" altLang="en-US" sz="2400" baseline="30000"/>
              <a:t>α</a:t>
            </a:r>
            <a:r>
              <a:rPr lang="en-US" altLang="en-US" sz="2400"/>
              <a:t> . </a:t>
            </a:r>
          </a:p>
          <a:p>
            <a:pPr eaLnBrk="1" hangingPunct="1">
              <a:lnSpc>
                <a:spcPct val="90000"/>
              </a:lnSpc>
              <a:buFont typeface="Wingdings" panose="05000000000000000000" pitchFamily="2" charset="2"/>
              <a:buNone/>
            </a:pPr>
            <a:r>
              <a:rPr lang="en-US" altLang="en-US" sz="2400"/>
              <a:t>By assumption on m, r ≤ (1- </a:t>
            </a:r>
            <a:r>
              <a:rPr lang="en-US" altLang="en-US">
                <a:sym typeface="Symbol" panose="05050102010706020507" pitchFamily="18" charset="2"/>
              </a:rPr>
              <a:t></a:t>
            </a:r>
            <a:r>
              <a:rPr lang="en-US" altLang="en-US" sz="2400"/>
              <a:t> )</a:t>
            </a:r>
            <a:r>
              <a:rPr lang="en-US" altLang="en-US" sz="2400" baseline="30000"/>
              <a:t>-m/ 2</a:t>
            </a:r>
            <a:r>
              <a:rPr lang="en-US" altLang="en-US" sz="2400"/>
              <a:t>                    </a:t>
            </a:r>
          </a:p>
          <a:p>
            <a:pPr eaLnBrk="1" hangingPunct="1">
              <a:lnSpc>
                <a:spcPct val="90000"/>
              </a:lnSpc>
              <a:buFont typeface="Wingdings" panose="05000000000000000000" pitchFamily="2" charset="2"/>
              <a:buNone/>
            </a:pPr>
            <a:r>
              <a:rPr lang="en-US" altLang="en-US" sz="2400"/>
              <a:t>(Use </a:t>
            </a:r>
            <a:r>
              <a:rPr lang="en-US" altLang="en-US">
                <a:sym typeface="Symbol" panose="05050102010706020507" pitchFamily="18" charset="2"/>
              </a:rPr>
              <a:t></a:t>
            </a:r>
            <a:r>
              <a:rPr lang="en-US" altLang="en-US" sz="2400"/>
              <a:t> &lt; - log (1- </a:t>
            </a:r>
            <a:r>
              <a:rPr lang="en-US" altLang="en-US">
                <a:sym typeface="Symbol" panose="05050102010706020507" pitchFamily="18" charset="2"/>
              </a:rPr>
              <a:t></a:t>
            </a:r>
            <a:r>
              <a:rPr lang="en-US" altLang="en-US" sz="2400"/>
              <a:t>) &lt; </a:t>
            </a:r>
            <a:r>
              <a:rPr lang="en-US" altLang="en-US">
                <a:sym typeface="Symbol" panose="05050102010706020507" pitchFamily="18" charset="2"/>
              </a:rPr>
              <a:t></a:t>
            </a:r>
            <a:r>
              <a:rPr lang="en-US" altLang="en-US" sz="2400"/>
              <a:t> /(1- </a:t>
            </a:r>
            <a:r>
              <a:rPr lang="en-US" altLang="en-US">
                <a:sym typeface="Symbol" panose="05050102010706020507" pitchFamily="18" charset="2"/>
              </a:rPr>
              <a:t></a:t>
            </a:r>
            <a:r>
              <a:rPr lang="en-US" altLang="en-US" sz="2400"/>
              <a:t>) for 0 &lt; </a:t>
            </a:r>
            <a:r>
              <a:rPr lang="en-US" altLang="en-US">
                <a:sym typeface="Symbol" panose="05050102010706020507" pitchFamily="18" charset="2"/>
              </a:rPr>
              <a:t></a:t>
            </a:r>
            <a:r>
              <a:rPr lang="en-US" altLang="en-US" sz="2400"/>
              <a:t> &lt;1).  Using the claim, the probability of producing a hypothesis with error larger than </a:t>
            </a:r>
            <a:r>
              <a:rPr lang="en-US" altLang="en-US">
                <a:sym typeface="Symbol" panose="05050102010706020507" pitchFamily="18" charset="2"/>
              </a:rPr>
              <a:t></a:t>
            </a:r>
            <a:r>
              <a:rPr lang="en-US" altLang="en-US" sz="2400"/>
              <a:t> is less than</a:t>
            </a:r>
          </a:p>
          <a:p>
            <a:pPr eaLnBrk="1" hangingPunct="1">
              <a:lnSpc>
                <a:spcPct val="90000"/>
              </a:lnSpc>
              <a:buFont typeface="Wingdings" panose="05000000000000000000" pitchFamily="2" charset="2"/>
              <a:buNone/>
            </a:pPr>
            <a:r>
              <a:rPr lang="en-US" altLang="en-US" sz="2400"/>
              <a:t>             (1 - </a:t>
            </a:r>
            <a:r>
              <a:rPr lang="en-US" altLang="en-US">
                <a:sym typeface="Symbol" panose="05050102010706020507" pitchFamily="18" charset="2"/>
              </a:rPr>
              <a:t></a:t>
            </a:r>
            <a:r>
              <a:rPr lang="en-US" altLang="en-US" sz="2400"/>
              <a:t> )</a:t>
            </a:r>
            <a:r>
              <a:rPr lang="en-US" altLang="en-US" sz="2400" baseline="30000"/>
              <a:t>m</a:t>
            </a:r>
            <a:r>
              <a:rPr lang="en-US" altLang="en-US" sz="2400"/>
              <a:t> r ≤ (1- </a:t>
            </a:r>
            <a:r>
              <a:rPr lang="en-US" altLang="en-US">
                <a:sym typeface="Symbol" panose="05050102010706020507" pitchFamily="18" charset="2"/>
              </a:rPr>
              <a:t></a:t>
            </a:r>
            <a:r>
              <a:rPr lang="en-US" altLang="en-US" sz="2400"/>
              <a:t> )</a:t>
            </a:r>
            <a:r>
              <a:rPr lang="en-US" altLang="en-US" sz="2400" baseline="30000"/>
              <a:t>m/2 </a:t>
            </a:r>
            <a:r>
              <a:rPr lang="en-US" altLang="en-US" sz="2400"/>
              <a:t>&lt; </a:t>
            </a:r>
            <a:r>
              <a:rPr lang="en-US" altLang="en-US">
                <a:sym typeface="Symbol" panose="05050102010706020507" pitchFamily="18" charset="2"/>
              </a:rPr>
              <a:t></a:t>
            </a:r>
            <a:r>
              <a:rPr lang="en-US" altLang="en-US" sz="2400"/>
              <a:t>.</a:t>
            </a:r>
          </a:p>
          <a:p>
            <a:pPr eaLnBrk="1" hangingPunct="1">
              <a:lnSpc>
                <a:spcPct val="90000"/>
              </a:lnSpc>
              <a:buFont typeface="Wingdings" panose="05000000000000000000" pitchFamily="2" charset="2"/>
              <a:buNone/>
            </a:pPr>
            <a:r>
              <a:rPr lang="en-US" altLang="en-US" sz="2400"/>
              <a:t>The last inequality is by substituting m.                   QED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3BEC859-B552-43D9-AA2F-C4EB322E372B}"/>
              </a:ext>
            </a:extLst>
          </p:cNvPr>
          <p:cNvSpPr>
            <a:spLocks noGrp="1"/>
          </p:cNvSpPr>
          <p:nvPr>
            <p:ph type="title"/>
          </p:nvPr>
        </p:nvSpPr>
        <p:spPr/>
        <p:txBody>
          <a:bodyPr/>
          <a:lstStyle/>
          <a:p>
            <a:r>
              <a:rPr lang="en-US" altLang="en-US" sz="3200"/>
              <a:t>Lecture 4. Importance of being </a:t>
            </a:r>
            <a:r>
              <a:rPr lang="en-US" altLang="en-US" sz="3200">
                <a:solidFill>
                  <a:srgbClr val="FF0000"/>
                </a:solidFill>
              </a:rPr>
              <a:t>small</a:t>
            </a:r>
          </a:p>
        </p:txBody>
      </p:sp>
      <p:sp>
        <p:nvSpPr>
          <p:cNvPr id="3" name="Content Placeholder 2">
            <a:extLst>
              <a:ext uri="{FF2B5EF4-FFF2-40B4-BE49-F238E27FC236}">
                <a16:creationId xmlns:a16="http://schemas.microsoft.com/office/drawing/2014/main" id="{380BFB12-EC09-4DB0-9446-E50ACBAD04D8}"/>
              </a:ext>
            </a:extLst>
          </p:cNvPr>
          <p:cNvSpPr>
            <a:spLocks noGrp="1"/>
          </p:cNvSpPr>
          <p:nvPr>
            <p:ph idx="1"/>
          </p:nvPr>
        </p:nvSpPr>
        <p:spPr/>
        <p:txBody>
          <a:bodyPr/>
          <a:lstStyle/>
          <a:p>
            <a:pPr eaLnBrk="1" hangingPunct="1">
              <a:lnSpc>
                <a:spcPct val="80000"/>
              </a:lnSpc>
            </a:pPr>
            <a:r>
              <a:rPr lang="en-US" altLang="en-US" sz="2400">
                <a:solidFill>
                  <a:srgbClr val="FF0000"/>
                </a:solidFill>
              </a:rPr>
              <a:t>Neural networks can approximate any function. </a:t>
            </a:r>
            <a:r>
              <a:rPr lang="en-US" altLang="en-US" sz="2400"/>
              <a:t>Overfiting is a major concern. In some sense, it is possible to view the development of deep learning from an angle of reducing the (Kolmogorov) complexity of neural networks: CNN, RNN, dropout, regularization, and esp. depth.</a:t>
            </a:r>
          </a:p>
          <a:p>
            <a:pPr eaLnBrk="1" hangingPunct="1">
              <a:lnSpc>
                <a:spcPct val="80000"/>
              </a:lnSpc>
            </a:pPr>
            <a:endParaRPr lang="en-US" altLang="en-US" sz="2400"/>
          </a:p>
          <a:p>
            <a:pPr eaLnBrk="1" hangingPunct="1">
              <a:lnSpc>
                <a:spcPct val="80000"/>
              </a:lnSpc>
            </a:pPr>
            <a:r>
              <a:rPr lang="en-US" altLang="en-US" sz="2000">
                <a:solidFill>
                  <a:srgbClr val="FF0000"/>
                </a:solidFill>
              </a:rPr>
              <a:t>Occam’s Razor</a:t>
            </a:r>
            <a:r>
              <a:rPr lang="en-US" altLang="en-US" sz="2000"/>
              <a:t>: Commonly attributed to William of Ockham (1290--1349). This was formulated about fifteen hundred years after Epicurus. In sharp contrast to the principle of multiple explanations, it states: Entities should not be multiplied beyond necessity.</a:t>
            </a:r>
          </a:p>
          <a:p>
            <a:pPr eaLnBrk="1" hangingPunct="1">
              <a:lnSpc>
                <a:spcPct val="80000"/>
              </a:lnSpc>
            </a:pPr>
            <a:r>
              <a:rPr lang="en-US" altLang="en-US" sz="2000"/>
              <a:t>Commonly explained as: when have choices, choose the simplest theory.</a:t>
            </a:r>
          </a:p>
          <a:p>
            <a:pPr eaLnBrk="1" hangingPunct="1">
              <a:lnSpc>
                <a:spcPct val="80000"/>
              </a:lnSpc>
            </a:pPr>
            <a:r>
              <a:rPr lang="en-US" altLang="en-US" sz="2000"/>
              <a:t>Bertrand Russell: ``It is vain to do with more what can be done with fewer.'</a:t>
            </a:r>
            <a:r>
              <a:rPr lang="ja-JP" altLang="en-US" sz="2000"/>
              <a:t>‘</a:t>
            </a:r>
            <a:endParaRPr lang="en-US" altLang="ja-JP" sz="2000"/>
          </a:p>
          <a:p>
            <a:pPr eaLnBrk="1" hangingPunct="1">
              <a:lnSpc>
                <a:spcPct val="80000"/>
              </a:lnSpc>
            </a:pPr>
            <a:r>
              <a:rPr lang="en-US" altLang="en-US" sz="2000"/>
              <a:t>Newton (</a:t>
            </a:r>
            <a:r>
              <a:rPr lang="fr-FR" altLang="en-US" sz="2000" i="1"/>
              <a:t>Principia</a:t>
            </a:r>
            <a:r>
              <a:rPr lang="fr-FR" altLang="en-US" sz="2000"/>
              <a:t>): ``Natura enim simplex est, et rerum causis superfluis non luxuriat''.</a:t>
            </a:r>
            <a:endParaRPr lang="en-US" altLang="en-US" sz="2000"/>
          </a:p>
          <a:p>
            <a:pPr eaLnBrk="1" hangingPunct="1">
              <a:lnSpc>
                <a:spcPct val="80000"/>
              </a:lnSpc>
            </a:pPr>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4580F55-6ED6-4993-9FC9-AC1F881C5C3C}"/>
              </a:ext>
            </a:extLst>
          </p:cNvPr>
          <p:cNvSpPr>
            <a:spLocks noGrp="1" noChangeArrowheads="1"/>
          </p:cNvSpPr>
          <p:nvPr>
            <p:ph type="title"/>
          </p:nvPr>
        </p:nvSpPr>
        <p:spPr/>
        <p:txBody>
          <a:bodyPr/>
          <a:lstStyle/>
          <a:p>
            <a:pPr eaLnBrk="1" hangingPunct="1"/>
            <a:r>
              <a:rPr lang="en-US" altLang="en-US" sz="3600"/>
              <a:t>Example. Inferring a deterministic finite automaton (DFA)</a:t>
            </a:r>
          </a:p>
        </p:txBody>
      </p:sp>
      <p:sp>
        <p:nvSpPr>
          <p:cNvPr id="5" name="Rectangle 3">
            <a:extLst>
              <a:ext uri="{FF2B5EF4-FFF2-40B4-BE49-F238E27FC236}">
                <a16:creationId xmlns:a16="http://schemas.microsoft.com/office/drawing/2014/main" id="{4E546D60-A87B-4129-8D99-59373462D02C}"/>
              </a:ext>
            </a:extLst>
          </p:cNvPr>
          <p:cNvSpPr txBox="1">
            <a:spLocks noChangeArrowheads="1"/>
          </p:cNvSpPr>
          <p:nvPr/>
        </p:nvSpPr>
        <p:spPr bwMode="auto">
          <a:xfrm>
            <a:off x="2057400" y="1905001"/>
            <a:ext cx="83820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lnSpc>
                <a:spcPct val="90000"/>
              </a:lnSpc>
            </a:pPr>
            <a:r>
              <a:rPr lang="en-US" altLang="en-US"/>
              <a:t>A DFA </a:t>
            </a:r>
            <a:r>
              <a:rPr lang="en-US" altLang="en-US">
                <a:solidFill>
                  <a:srgbClr val="FF0000"/>
                </a:solidFill>
              </a:rPr>
              <a:t>accepts</a:t>
            </a:r>
            <a:r>
              <a:rPr lang="en-US" altLang="en-US"/>
              <a:t>: 1, 111, 11111, 1111111; and </a:t>
            </a:r>
            <a:r>
              <a:rPr lang="en-US" altLang="en-US">
                <a:solidFill>
                  <a:srgbClr val="FF0000"/>
                </a:solidFill>
              </a:rPr>
              <a:t>rejects</a:t>
            </a:r>
            <a:r>
              <a:rPr lang="en-US" altLang="en-US"/>
              <a:t>: 11, 1111, 111111. What is it?</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sz="2400"/>
              <a:t>There are actually infinitely many DFAs satisfying these data.</a:t>
            </a:r>
          </a:p>
          <a:p>
            <a:pPr eaLnBrk="1" hangingPunct="1">
              <a:lnSpc>
                <a:spcPct val="90000"/>
              </a:lnSpc>
            </a:pPr>
            <a:r>
              <a:rPr lang="en-US" altLang="en-US" sz="2400"/>
              <a:t>The first DFA makes a nontrivial inductive inference, the 2</a:t>
            </a:r>
            <a:r>
              <a:rPr lang="en-US" altLang="en-US" sz="2400" baseline="30000"/>
              <a:t>nd</a:t>
            </a:r>
            <a:r>
              <a:rPr lang="en-US" altLang="en-US" sz="2400"/>
              <a:t> does not.</a:t>
            </a:r>
          </a:p>
          <a:p>
            <a:pPr eaLnBrk="1" hangingPunct="1">
              <a:lnSpc>
                <a:spcPct val="90000"/>
              </a:lnSpc>
            </a:pPr>
            <a:r>
              <a:rPr lang="en-US" altLang="en-US" sz="2400"/>
              <a:t>The 2</a:t>
            </a:r>
            <a:r>
              <a:rPr lang="en-US" altLang="en-US" sz="2400" baseline="30000"/>
              <a:t>nd</a:t>
            </a:r>
            <a:r>
              <a:rPr lang="en-US" altLang="en-US" sz="2400"/>
              <a:t> one “over fits” the data, cannot make further predictions. </a:t>
            </a:r>
          </a:p>
        </p:txBody>
      </p:sp>
      <p:sp>
        <p:nvSpPr>
          <p:cNvPr id="6" name="Oval 6">
            <a:extLst>
              <a:ext uri="{FF2B5EF4-FFF2-40B4-BE49-F238E27FC236}">
                <a16:creationId xmlns:a16="http://schemas.microsoft.com/office/drawing/2014/main" id="{D54350CE-2AB3-4D60-A8A7-06DB243CF9DE}"/>
              </a:ext>
            </a:extLst>
          </p:cNvPr>
          <p:cNvSpPr>
            <a:spLocks noChangeArrowheads="1"/>
          </p:cNvSpPr>
          <p:nvPr/>
        </p:nvSpPr>
        <p:spPr bwMode="auto">
          <a:xfrm>
            <a:off x="3000375" y="3563938"/>
            <a:ext cx="355600"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7" name="Oval 7">
            <a:extLst>
              <a:ext uri="{FF2B5EF4-FFF2-40B4-BE49-F238E27FC236}">
                <a16:creationId xmlns:a16="http://schemas.microsoft.com/office/drawing/2014/main" id="{5AC266FC-6AEB-4A97-B13B-CF55D39AFCAC}"/>
              </a:ext>
            </a:extLst>
          </p:cNvPr>
          <p:cNvSpPr>
            <a:spLocks noChangeArrowheads="1"/>
          </p:cNvSpPr>
          <p:nvPr/>
        </p:nvSpPr>
        <p:spPr bwMode="auto">
          <a:xfrm>
            <a:off x="4079875" y="3576638"/>
            <a:ext cx="330200" cy="330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8" name="Line 8">
            <a:extLst>
              <a:ext uri="{FF2B5EF4-FFF2-40B4-BE49-F238E27FC236}">
                <a16:creationId xmlns:a16="http://schemas.microsoft.com/office/drawing/2014/main" id="{985AFAC2-81BC-4E23-A741-1092A036AC2F}"/>
              </a:ext>
            </a:extLst>
          </p:cNvPr>
          <p:cNvSpPr>
            <a:spLocks noChangeShapeType="1"/>
          </p:cNvSpPr>
          <p:nvPr/>
        </p:nvSpPr>
        <p:spPr bwMode="auto">
          <a:xfrm>
            <a:off x="3368675" y="3627438"/>
            <a:ext cx="7620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9">
            <a:extLst>
              <a:ext uri="{FF2B5EF4-FFF2-40B4-BE49-F238E27FC236}">
                <a16:creationId xmlns:a16="http://schemas.microsoft.com/office/drawing/2014/main" id="{920FD1EF-8ED3-467C-A0EC-CAE7A1837EE9}"/>
              </a:ext>
            </a:extLst>
          </p:cNvPr>
          <p:cNvSpPr>
            <a:spLocks noChangeShapeType="1"/>
          </p:cNvSpPr>
          <p:nvPr/>
        </p:nvSpPr>
        <p:spPr bwMode="auto">
          <a:xfrm flipH="1">
            <a:off x="3368675" y="3856038"/>
            <a:ext cx="7620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10">
            <a:extLst>
              <a:ext uri="{FF2B5EF4-FFF2-40B4-BE49-F238E27FC236}">
                <a16:creationId xmlns:a16="http://schemas.microsoft.com/office/drawing/2014/main" id="{BCD48CFE-00FA-4A8B-AF31-492E931C3B27}"/>
              </a:ext>
            </a:extLst>
          </p:cNvPr>
          <p:cNvSpPr>
            <a:spLocks noChangeArrowheads="1"/>
          </p:cNvSpPr>
          <p:nvPr/>
        </p:nvSpPr>
        <p:spPr bwMode="auto">
          <a:xfrm>
            <a:off x="3505200" y="3276600"/>
            <a:ext cx="32543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11" name="Rectangle 11">
            <a:extLst>
              <a:ext uri="{FF2B5EF4-FFF2-40B4-BE49-F238E27FC236}">
                <a16:creationId xmlns:a16="http://schemas.microsoft.com/office/drawing/2014/main" id="{413555D1-52B6-4DEF-81CE-60A7E82F88F6}"/>
              </a:ext>
            </a:extLst>
          </p:cNvPr>
          <p:cNvSpPr>
            <a:spLocks noChangeArrowheads="1"/>
          </p:cNvSpPr>
          <p:nvPr/>
        </p:nvSpPr>
        <p:spPr bwMode="auto">
          <a:xfrm>
            <a:off x="3581400" y="3886200"/>
            <a:ext cx="32543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12" name="Line 12">
            <a:extLst>
              <a:ext uri="{FF2B5EF4-FFF2-40B4-BE49-F238E27FC236}">
                <a16:creationId xmlns:a16="http://schemas.microsoft.com/office/drawing/2014/main" id="{A98DD0A7-C1C9-4441-85D1-C16BF568C571}"/>
              </a:ext>
            </a:extLst>
          </p:cNvPr>
          <p:cNvSpPr>
            <a:spLocks noChangeShapeType="1"/>
          </p:cNvSpPr>
          <p:nvPr/>
        </p:nvSpPr>
        <p:spPr bwMode="auto">
          <a:xfrm>
            <a:off x="2759075" y="3703638"/>
            <a:ext cx="2286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Oval 37">
            <a:extLst>
              <a:ext uri="{FF2B5EF4-FFF2-40B4-BE49-F238E27FC236}">
                <a16:creationId xmlns:a16="http://schemas.microsoft.com/office/drawing/2014/main" id="{2CD9BBCF-1A5F-4D93-9E2F-8B4BAABDA5DC}"/>
              </a:ext>
            </a:extLst>
          </p:cNvPr>
          <p:cNvSpPr>
            <a:spLocks noChangeArrowheads="1"/>
          </p:cNvSpPr>
          <p:nvPr/>
        </p:nvSpPr>
        <p:spPr bwMode="auto">
          <a:xfrm>
            <a:off x="5362575" y="3563938"/>
            <a:ext cx="355600"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4" name="Oval 38">
            <a:extLst>
              <a:ext uri="{FF2B5EF4-FFF2-40B4-BE49-F238E27FC236}">
                <a16:creationId xmlns:a16="http://schemas.microsoft.com/office/drawing/2014/main" id="{D4414D61-B6B9-425F-9F2F-330F746C9B56}"/>
              </a:ext>
            </a:extLst>
          </p:cNvPr>
          <p:cNvSpPr>
            <a:spLocks noChangeArrowheads="1"/>
          </p:cNvSpPr>
          <p:nvPr/>
        </p:nvSpPr>
        <p:spPr bwMode="auto">
          <a:xfrm>
            <a:off x="7432675" y="3576638"/>
            <a:ext cx="330200" cy="330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5" name="Oval 39">
            <a:extLst>
              <a:ext uri="{FF2B5EF4-FFF2-40B4-BE49-F238E27FC236}">
                <a16:creationId xmlns:a16="http://schemas.microsoft.com/office/drawing/2014/main" id="{AB679645-D123-43F5-A4EC-405D82916C47}"/>
              </a:ext>
            </a:extLst>
          </p:cNvPr>
          <p:cNvSpPr>
            <a:spLocks noChangeArrowheads="1"/>
          </p:cNvSpPr>
          <p:nvPr/>
        </p:nvSpPr>
        <p:spPr bwMode="auto">
          <a:xfrm>
            <a:off x="6061075" y="3576638"/>
            <a:ext cx="330200" cy="330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6" name="Oval 40">
            <a:extLst>
              <a:ext uri="{FF2B5EF4-FFF2-40B4-BE49-F238E27FC236}">
                <a16:creationId xmlns:a16="http://schemas.microsoft.com/office/drawing/2014/main" id="{4025483F-3328-43B7-9DA9-0A61D4A45F2C}"/>
              </a:ext>
            </a:extLst>
          </p:cNvPr>
          <p:cNvSpPr>
            <a:spLocks noChangeArrowheads="1"/>
          </p:cNvSpPr>
          <p:nvPr/>
        </p:nvSpPr>
        <p:spPr bwMode="auto">
          <a:xfrm>
            <a:off x="6734175" y="3563938"/>
            <a:ext cx="355600"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7" name="Oval 41">
            <a:extLst>
              <a:ext uri="{FF2B5EF4-FFF2-40B4-BE49-F238E27FC236}">
                <a16:creationId xmlns:a16="http://schemas.microsoft.com/office/drawing/2014/main" id="{7D8E5046-EF1F-40FC-92FC-F39D8F4CB63D}"/>
              </a:ext>
            </a:extLst>
          </p:cNvPr>
          <p:cNvSpPr>
            <a:spLocks noChangeArrowheads="1"/>
          </p:cNvSpPr>
          <p:nvPr/>
        </p:nvSpPr>
        <p:spPr bwMode="auto">
          <a:xfrm>
            <a:off x="8258175" y="3563938"/>
            <a:ext cx="355600"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8" name="Oval 42">
            <a:extLst>
              <a:ext uri="{FF2B5EF4-FFF2-40B4-BE49-F238E27FC236}">
                <a16:creationId xmlns:a16="http://schemas.microsoft.com/office/drawing/2014/main" id="{165C2838-7B2F-4F23-944E-201E9DC29884}"/>
              </a:ext>
            </a:extLst>
          </p:cNvPr>
          <p:cNvSpPr>
            <a:spLocks noChangeArrowheads="1"/>
          </p:cNvSpPr>
          <p:nvPr/>
        </p:nvSpPr>
        <p:spPr bwMode="auto">
          <a:xfrm>
            <a:off x="9032875" y="3576638"/>
            <a:ext cx="330200" cy="330200"/>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FontTx/>
              <a:buNone/>
            </a:pPr>
            <a:endParaRPr lang="en-US" altLang="en-US" sz="1800"/>
          </a:p>
        </p:txBody>
      </p:sp>
      <p:sp>
        <p:nvSpPr>
          <p:cNvPr id="19" name="Line 43">
            <a:extLst>
              <a:ext uri="{FF2B5EF4-FFF2-40B4-BE49-F238E27FC236}">
                <a16:creationId xmlns:a16="http://schemas.microsoft.com/office/drawing/2014/main" id="{CE5D31FC-E98B-47DB-A4D5-232BA43B8B10}"/>
              </a:ext>
            </a:extLst>
          </p:cNvPr>
          <p:cNvSpPr>
            <a:spLocks noChangeShapeType="1"/>
          </p:cNvSpPr>
          <p:nvPr/>
        </p:nvSpPr>
        <p:spPr bwMode="auto">
          <a:xfrm>
            <a:off x="5730875" y="3703638"/>
            <a:ext cx="304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4">
            <a:extLst>
              <a:ext uri="{FF2B5EF4-FFF2-40B4-BE49-F238E27FC236}">
                <a16:creationId xmlns:a16="http://schemas.microsoft.com/office/drawing/2014/main" id="{62A05A1D-9E10-4F69-BC24-50947F9207C4}"/>
              </a:ext>
            </a:extLst>
          </p:cNvPr>
          <p:cNvSpPr>
            <a:spLocks noChangeShapeType="1"/>
          </p:cNvSpPr>
          <p:nvPr/>
        </p:nvSpPr>
        <p:spPr bwMode="auto">
          <a:xfrm>
            <a:off x="6416675" y="3703638"/>
            <a:ext cx="304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45">
            <a:extLst>
              <a:ext uri="{FF2B5EF4-FFF2-40B4-BE49-F238E27FC236}">
                <a16:creationId xmlns:a16="http://schemas.microsoft.com/office/drawing/2014/main" id="{83B611F7-8FA3-4B6C-A2FF-4E6DF8272711}"/>
              </a:ext>
            </a:extLst>
          </p:cNvPr>
          <p:cNvSpPr>
            <a:spLocks noChangeShapeType="1"/>
          </p:cNvSpPr>
          <p:nvPr/>
        </p:nvSpPr>
        <p:spPr bwMode="auto">
          <a:xfrm>
            <a:off x="7102475" y="3703638"/>
            <a:ext cx="3048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46">
            <a:extLst>
              <a:ext uri="{FF2B5EF4-FFF2-40B4-BE49-F238E27FC236}">
                <a16:creationId xmlns:a16="http://schemas.microsoft.com/office/drawing/2014/main" id="{319DC8A8-D738-44D1-B391-0B4B589F9586}"/>
              </a:ext>
            </a:extLst>
          </p:cNvPr>
          <p:cNvSpPr>
            <a:spLocks noChangeShapeType="1"/>
          </p:cNvSpPr>
          <p:nvPr/>
        </p:nvSpPr>
        <p:spPr bwMode="auto">
          <a:xfrm>
            <a:off x="7788275" y="3703638"/>
            <a:ext cx="4572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47">
            <a:extLst>
              <a:ext uri="{FF2B5EF4-FFF2-40B4-BE49-F238E27FC236}">
                <a16:creationId xmlns:a16="http://schemas.microsoft.com/office/drawing/2014/main" id="{C5A573DB-B48D-4D81-8E95-BE1AD3A893E8}"/>
              </a:ext>
            </a:extLst>
          </p:cNvPr>
          <p:cNvSpPr>
            <a:spLocks noChangeShapeType="1"/>
          </p:cNvSpPr>
          <p:nvPr/>
        </p:nvSpPr>
        <p:spPr bwMode="auto">
          <a:xfrm>
            <a:off x="8626475" y="3703638"/>
            <a:ext cx="3810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48">
            <a:extLst>
              <a:ext uri="{FF2B5EF4-FFF2-40B4-BE49-F238E27FC236}">
                <a16:creationId xmlns:a16="http://schemas.microsoft.com/office/drawing/2014/main" id="{ED13B7AA-AE8E-4181-B06A-23D0F4CFBB0E}"/>
              </a:ext>
            </a:extLst>
          </p:cNvPr>
          <p:cNvSpPr>
            <a:spLocks noChangeArrowheads="1"/>
          </p:cNvSpPr>
          <p:nvPr/>
        </p:nvSpPr>
        <p:spPr bwMode="auto">
          <a:xfrm>
            <a:off x="8686800" y="3276600"/>
            <a:ext cx="328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25" name="Rectangle 49">
            <a:extLst>
              <a:ext uri="{FF2B5EF4-FFF2-40B4-BE49-F238E27FC236}">
                <a16:creationId xmlns:a16="http://schemas.microsoft.com/office/drawing/2014/main" id="{B0E64D16-3032-4D61-AAB5-6A0F0FEB9F2E}"/>
              </a:ext>
            </a:extLst>
          </p:cNvPr>
          <p:cNvSpPr>
            <a:spLocks noChangeArrowheads="1"/>
          </p:cNvSpPr>
          <p:nvPr/>
        </p:nvSpPr>
        <p:spPr bwMode="auto">
          <a:xfrm>
            <a:off x="7086600" y="3276600"/>
            <a:ext cx="328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26" name="Rectangle 50">
            <a:extLst>
              <a:ext uri="{FF2B5EF4-FFF2-40B4-BE49-F238E27FC236}">
                <a16:creationId xmlns:a16="http://schemas.microsoft.com/office/drawing/2014/main" id="{47318C48-36F5-45B2-8F7E-B0C853AED911}"/>
              </a:ext>
            </a:extLst>
          </p:cNvPr>
          <p:cNvSpPr>
            <a:spLocks noChangeArrowheads="1"/>
          </p:cNvSpPr>
          <p:nvPr/>
        </p:nvSpPr>
        <p:spPr bwMode="auto">
          <a:xfrm>
            <a:off x="6400800" y="3276600"/>
            <a:ext cx="328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27" name="Rectangle 51">
            <a:extLst>
              <a:ext uri="{FF2B5EF4-FFF2-40B4-BE49-F238E27FC236}">
                <a16:creationId xmlns:a16="http://schemas.microsoft.com/office/drawing/2014/main" id="{C11B6261-872A-4B13-893F-5523C5E915F8}"/>
              </a:ext>
            </a:extLst>
          </p:cNvPr>
          <p:cNvSpPr>
            <a:spLocks noChangeArrowheads="1"/>
          </p:cNvSpPr>
          <p:nvPr/>
        </p:nvSpPr>
        <p:spPr bwMode="auto">
          <a:xfrm>
            <a:off x="5715000" y="3276600"/>
            <a:ext cx="328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28" name="Rectangle 52">
            <a:extLst>
              <a:ext uri="{FF2B5EF4-FFF2-40B4-BE49-F238E27FC236}">
                <a16:creationId xmlns:a16="http://schemas.microsoft.com/office/drawing/2014/main" id="{C00E04EF-BB17-46F0-BB1B-DB3E96B9AAD0}"/>
              </a:ext>
            </a:extLst>
          </p:cNvPr>
          <p:cNvSpPr>
            <a:spLocks noChangeArrowheads="1"/>
          </p:cNvSpPr>
          <p:nvPr/>
        </p:nvSpPr>
        <p:spPr bwMode="auto">
          <a:xfrm>
            <a:off x="7772400" y="3276600"/>
            <a:ext cx="328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Clr>
                <a:schemeClr val="accent1"/>
              </a:buClr>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FontTx/>
              <a:buNone/>
            </a:pPr>
            <a:r>
              <a:rPr lang="en-US" altLang="en-US" sz="2000" b="1"/>
              <a:t>1</a:t>
            </a:r>
          </a:p>
        </p:txBody>
      </p:sp>
      <p:sp>
        <p:nvSpPr>
          <p:cNvPr id="29" name="Line 53">
            <a:extLst>
              <a:ext uri="{FF2B5EF4-FFF2-40B4-BE49-F238E27FC236}">
                <a16:creationId xmlns:a16="http://schemas.microsoft.com/office/drawing/2014/main" id="{2DAB243E-3FAC-4131-8281-F9BCE490D99C}"/>
              </a:ext>
            </a:extLst>
          </p:cNvPr>
          <p:cNvSpPr>
            <a:spLocks noChangeShapeType="1"/>
          </p:cNvSpPr>
          <p:nvPr/>
        </p:nvSpPr>
        <p:spPr bwMode="auto">
          <a:xfrm>
            <a:off x="5121275" y="3703638"/>
            <a:ext cx="2286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3" grpId="0" animBg="1"/>
      <p:bldP spid="14" grpId="0" animBg="1"/>
      <p:bldP spid="15" grpId="0" animBg="1"/>
      <p:bldP spid="16" grpId="0" animBg="1"/>
      <p:bldP spid="17" grpId="0" animBg="1"/>
      <p:bldP spid="18" grpId="0" animBg="1"/>
      <p:bldP spid="24" grpId="0"/>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6C78120-C045-4FCD-BF24-420E3F8FD6FD}"/>
              </a:ext>
            </a:extLst>
          </p:cNvPr>
          <p:cNvSpPr>
            <a:spLocks noGrp="1" noChangeArrowheads="1"/>
          </p:cNvSpPr>
          <p:nvPr>
            <p:ph type="title"/>
          </p:nvPr>
        </p:nvSpPr>
        <p:spPr/>
        <p:txBody>
          <a:bodyPr/>
          <a:lstStyle/>
          <a:p>
            <a:pPr eaLnBrk="1" hangingPunct="1"/>
            <a:r>
              <a:rPr lang="en-US" altLang="en-US"/>
              <a:t>Exampe. History of Science</a:t>
            </a:r>
          </a:p>
        </p:txBody>
      </p:sp>
      <p:sp>
        <p:nvSpPr>
          <p:cNvPr id="8195" name="Rectangle 3">
            <a:extLst>
              <a:ext uri="{FF2B5EF4-FFF2-40B4-BE49-F238E27FC236}">
                <a16:creationId xmlns:a16="http://schemas.microsoft.com/office/drawing/2014/main" id="{BE410E3C-F917-4446-81A6-5B1D8CE6C256}"/>
              </a:ext>
            </a:extLst>
          </p:cNvPr>
          <p:cNvSpPr>
            <a:spLocks noGrp="1" noChangeArrowheads="1"/>
          </p:cNvSpPr>
          <p:nvPr>
            <p:ph type="body" idx="1"/>
          </p:nvPr>
        </p:nvSpPr>
        <p:spPr>
          <a:xfrm>
            <a:off x="2057400" y="1600200"/>
            <a:ext cx="8229600" cy="5029200"/>
          </a:xfrm>
        </p:spPr>
        <p:txBody>
          <a:bodyPr/>
          <a:lstStyle/>
          <a:p>
            <a:pPr eaLnBrk="1" hangingPunct="1">
              <a:lnSpc>
                <a:spcPct val="80000"/>
              </a:lnSpc>
            </a:pPr>
            <a:r>
              <a:rPr lang="en-US" altLang="en-US" sz="1800"/>
              <a:t> Maxwell's (1831-1879)'s equations say that: </a:t>
            </a:r>
          </a:p>
          <a:p>
            <a:pPr lvl="1" eaLnBrk="1" hangingPunct="1">
              <a:lnSpc>
                <a:spcPct val="80000"/>
              </a:lnSpc>
            </a:pPr>
            <a:r>
              <a:rPr lang="en-US" altLang="en-US" sz="1600">
                <a:ea typeface="Arial" panose="020B0604020202020204" pitchFamily="34" charset="0"/>
              </a:rPr>
              <a:t>(a) An oscillating magnetic field gives rise to an oscillating electric field; </a:t>
            </a:r>
          </a:p>
          <a:p>
            <a:pPr lvl="1" eaLnBrk="1" hangingPunct="1">
              <a:lnSpc>
                <a:spcPct val="80000"/>
              </a:lnSpc>
            </a:pPr>
            <a:r>
              <a:rPr lang="en-US" altLang="en-US" sz="1600">
                <a:ea typeface="Arial" panose="020B0604020202020204" pitchFamily="34" charset="0"/>
              </a:rPr>
              <a:t>(b) an oscillating electric field gives rise to an oscillating magnetic field. </a:t>
            </a:r>
          </a:p>
          <a:p>
            <a:pPr eaLnBrk="1" hangingPunct="1">
              <a:lnSpc>
                <a:spcPct val="80000"/>
              </a:lnSpc>
              <a:buFont typeface="Wingdings" panose="05000000000000000000" pitchFamily="2" charset="2"/>
              <a:buNone/>
            </a:pPr>
            <a:r>
              <a:rPr lang="en-US" altLang="en-US" sz="1800"/>
              <a:t>      Item (a) was known from M. Faraday's experiments. However (b) is a theoretical inference by Maxwell and his aesthetic appreciation of simplicity. The existence of such electromagnetic waves was demonstrated by the experiments of H. Hertz in 1888, 8 years after Maxwell's death, and this opened the new field of radio communication. Maxwell's theory is even relativistically invariant. This was long before Einstein</a:t>
            </a:r>
            <a:r>
              <a:rPr lang="ja-JP" altLang="en-US" sz="1800"/>
              <a:t>’</a:t>
            </a:r>
            <a:r>
              <a:rPr lang="en-US" altLang="ja-JP" sz="1800"/>
              <a:t>s special relativity. As a matter of fact, it is even likely that Maxwell's theory influenced Einstein</a:t>
            </a:r>
            <a:r>
              <a:rPr lang="ja-JP" altLang="en-US" sz="1800"/>
              <a:t>’</a:t>
            </a:r>
            <a:r>
              <a:rPr lang="en-US" altLang="ja-JP" sz="1800"/>
              <a:t>s 1905 paper on relativity which was actually titled `On the electrodynamics of moving bodies'.</a:t>
            </a:r>
          </a:p>
          <a:p>
            <a:pPr eaLnBrk="1" hangingPunct="1">
              <a:lnSpc>
                <a:spcPct val="80000"/>
              </a:lnSpc>
            </a:pPr>
            <a:r>
              <a:rPr lang="en-US" altLang="en-US" sz="1800"/>
              <a:t>J. Kemeny, a former assistant to Einstein, explains the transition from the special theory to the general theory of relativity: At the time, there were no new facts that failed to be explained by the special theory of relativity. Einstein was purely motivated by his conviction that the special theory was not the simplest theory which can explain all the observed facts. Reducing the number of variables obviously simplifies a theory. By the requirement of general covariance Einstein succeeded in replacing the previous </a:t>
            </a:r>
            <a:r>
              <a:rPr lang="ja-JP" altLang="en-US" sz="1800"/>
              <a:t>‘</a:t>
            </a:r>
            <a:r>
              <a:rPr lang="en-US" altLang="ja-JP" sz="1800"/>
              <a:t>gravitational mass' and `inertial mass' by a single concept.</a:t>
            </a:r>
          </a:p>
          <a:p>
            <a:pPr eaLnBrk="1" hangingPunct="1">
              <a:lnSpc>
                <a:spcPct val="80000"/>
              </a:lnSpc>
            </a:pPr>
            <a:r>
              <a:rPr lang="en-US" altLang="en-US" sz="1800"/>
              <a:t>Double helix vs triple helix --- 1953, Watson &amp; Crick</a:t>
            </a:r>
          </a:p>
          <a:p>
            <a:pPr eaLnBrk="1" hangingPunct="1">
              <a:lnSpc>
                <a:spcPct val="80000"/>
              </a:lnSpc>
            </a:pPr>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FA12DE7-8867-4BAE-9497-B89958BA9AC7}"/>
              </a:ext>
            </a:extLst>
          </p:cNvPr>
          <p:cNvSpPr>
            <a:spLocks noGrp="1" noChangeArrowheads="1"/>
          </p:cNvSpPr>
          <p:nvPr>
            <p:ph type="title"/>
          </p:nvPr>
        </p:nvSpPr>
        <p:spPr/>
        <p:txBody>
          <a:bodyPr/>
          <a:lstStyle/>
          <a:p>
            <a:pPr eaLnBrk="1" hangingPunct="1"/>
            <a:r>
              <a:rPr lang="en-US" altLang="en-US"/>
              <a:t>Bayesian Inference</a:t>
            </a:r>
          </a:p>
        </p:txBody>
      </p:sp>
      <p:sp>
        <p:nvSpPr>
          <p:cNvPr id="11267" name="Rectangle 3">
            <a:extLst>
              <a:ext uri="{FF2B5EF4-FFF2-40B4-BE49-F238E27FC236}">
                <a16:creationId xmlns:a16="http://schemas.microsoft.com/office/drawing/2014/main" id="{65B1A153-693C-435D-83E0-66FF69C3CCEC}"/>
              </a:ext>
            </a:extLst>
          </p:cNvPr>
          <p:cNvSpPr>
            <a:spLocks noGrp="1" noChangeArrowheads="1"/>
          </p:cNvSpPr>
          <p:nvPr>
            <p:ph type="body" idx="1"/>
          </p:nvPr>
        </p:nvSpPr>
        <p:spPr/>
        <p:txBody>
          <a:bodyPr/>
          <a:lstStyle/>
          <a:p>
            <a:pPr eaLnBrk="1" hangingPunct="1"/>
            <a:r>
              <a:rPr lang="en-US" altLang="en-US" sz="2400"/>
              <a:t>Bayes Formula:</a:t>
            </a:r>
          </a:p>
          <a:p>
            <a:pPr eaLnBrk="1" hangingPunct="1">
              <a:buFont typeface="Wingdings" panose="05000000000000000000" pitchFamily="2" charset="2"/>
              <a:buNone/>
            </a:pPr>
            <a:r>
              <a:rPr lang="en-US" altLang="en-US" sz="2400"/>
              <a:t>     </a:t>
            </a:r>
            <a:r>
              <a:rPr lang="en-US" altLang="en-US" sz="2400">
                <a:solidFill>
                  <a:srgbClr val="FF0000"/>
                </a:solidFill>
              </a:rPr>
              <a:t>P(H|D) = P(D|H)P(H)/P(D)</a:t>
            </a:r>
          </a:p>
          <a:p>
            <a:pPr eaLnBrk="1" hangingPunct="1"/>
            <a:r>
              <a:rPr lang="en-US" altLang="en-US" sz="2400"/>
              <a:t>By Occam’s razor, P(H)=2</a:t>
            </a:r>
            <a:r>
              <a:rPr lang="en-US" altLang="en-US" sz="2400" baseline="30000"/>
              <a:t>-K(H)</a:t>
            </a:r>
            <a:r>
              <a:rPr lang="en-US" altLang="en-US" sz="2400"/>
              <a:t>, (smallest most likely).</a:t>
            </a:r>
          </a:p>
          <a:p>
            <a:pPr eaLnBrk="1" hangingPunct="1"/>
            <a:r>
              <a:rPr lang="en-US" altLang="en-US" sz="2400"/>
              <a:t>Take -log, maximize P(H|D) becomes minimize:</a:t>
            </a:r>
          </a:p>
          <a:p>
            <a:pPr eaLnBrk="1" hangingPunct="1">
              <a:buFont typeface="Wingdings" panose="05000000000000000000" pitchFamily="2" charset="2"/>
              <a:buNone/>
            </a:pPr>
            <a:r>
              <a:rPr lang="en-US" altLang="en-US" sz="2400"/>
              <a:t>        -logP(D|H) + K(H)     (modulo logP(D), constant).</a:t>
            </a:r>
          </a:p>
          <a:p>
            <a:pPr eaLnBrk="1" hangingPunct="1">
              <a:buFont typeface="Wingdings" panose="05000000000000000000" pitchFamily="2" charset="2"/>
              <a:buNone/>
            </a:pPr>
            <a:r>
              <a:rPr lang="en-US" altLang="en-US" sz="2400"/>
              <a:t>      where</a:t>
            </a:r>
          </a:p>
          <a:p>
            <a:pPr lvl="1" eaLnBrk="1" hangingPunct="1"/>
            <a:r>
              <a:rPr lang="en-US" altLang="en-US" sz="2000">
                <a:ea typeface="Arial" panose="020B0604020202020204" pitchFamily="34" charset="0"/>
              </a:rPr>
              <a:t>-log P(D|H) is the coding length of D given H.</a:t>
            </a:r>
          </a:p>
          <a:p>
            <a:pPr lvl="1" eaLnBrk="1" hangingPunct="1"/>
            <a:r>
              <a:rPr lang="en-US" altLang="en-US" sz="2000">
                <a:ea typeface="Arial" panose="020B0604020202020204" pitchFamily="34" charset="0"/>
              </a:rPr>
              <a:t>K(H) is the smallest description of model H (Kolmogorov complexity of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D49E93B-5A55-4D05-B7DB-A475312F773B}"/>
              </a:ext>
            </a:extLst>
          </p:cNvPr>
          <p:cNvSpPr>
            <a:spLocks noGrp="1"/>
          </p:cNvSpPr>
          <p:nvPr>
            <p:ph type="title"/>
          </p:nvPr>
        </p:nvSpPr>
        <p:spPr/>
        <p:txBody>
          <a:bodyPr/>
          <a:lstStyle/>
          <a:p>
            <a:r>
              <a:rPr lang="en-US" altLang="en-US"/>
              <a:t>Note</a:t>
            </a:r>
          </a:p>
        </p:txBody>
      </p:sp>
      <p:sp>
        <p:nvSpPr>
          <p:cNvPr id="20482" name="Content Placeholder 2">
            <a:extLst>
              <a:ext uri="{FF2B5EF4-FFF2-40B4-BE49-F238E27FC236}">
                <a16:creationId xmlns:a16="http://schemas.microsoft.com/office/drawing/2014/main" id="{26E7585D-2B24-4016-BBFB-9C83F496B022}"/>
              </a:ext>
            </a:extLst>
          </p:cNvPr>
          <p:cNvSpPr>
            <a:spLocks noGrp="1"/>
          </p:cNvSpPr>
          <p:nvPr>
            <p:ph idx="1"/>
          </p:nvPr>
        </p:nvSpPr>
        <p:spPr/>
        <p:txBody>
          <a:bodyPr/>
          <a:lstStyle/>
          <a:p>
            <a:r>
              <a:rPr lang="en-US" altLang="en-US"/>
              <a:t>The next 4 pages are only for theoretically oriented students to read. </a:t>
            </a:r>
          </a:p>
          <a:p>
            <a:r>
              <a:rPr lang="en-US" altLang="en-US"/>
              <a:t>Here is an informal statement: given data (positive and negative examples drawn from distribution D), if you find a model M that agrees with the data, and size of M is polynomially smaller than the data, then with high probability (according to D) , M is correct with a small number of errors.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04FF0A9-6535-423B-A7FF-EF3672C5B0E6}"/>
              </a:ext>
            </a:extLst>
          </p:cNvPr>
          <p:cNvSpPr>
            <a:spLocks noGrp="1" noChangeArrowheads="1"/>
          </p:cNvSpPr>
          <p:nvPr>
            <p:ph type="title"/>
          </p:nvPr>
        </p:nvSpPr>
        <p:spPr/>
        <p:txBody>
          <a:bodyPr/>
          <a:lstStyle/>
          <a:p>
            <a:pPr eaLnBrk="1" hangingPunct="1"/>
            <a:r>
              <a:rPr lang="en-US" altLang="en-US"/>
              <a:t>PAC Learning </a:t>
            </a:r>
            <a:r>
              <a:rPr lang="en-US" altLang="en-US" sz="3000"/>
              <a:t>(L. Valiant, 1983)</a:t>
            </a:r>
          </a:p>
        </p:txBody>
      </p:sp>
      <p:sp>
        <p:nvSpPr>
          <p:cNvPr id="48131" name="Rectangle 3">
            <a:extLst>
              <a:ext uri="{FF2B5EF4-FFF2-40B4-BE49-F238E27FC236}">
                <a16:creationId xmlns:a16="http://schemas.microsoft.com/office/drawing/2014/main" id="{4423862F-ABB2-4C68-A0F5-4ABF80A00B93}"/>
              </a:ext>
            </a:extLst>
          </p:cNvPr>
          <p:cNvSpPr>
            <a:spLocks noGrp="1" noChangeArrowheads="1"/>
          </p:cNvSpPr>
          <p:nvPr>
            <p:ph type="body" idx="1"/>
          </p:nvPr>
        </p:nvSpPr>
        <p:spPr/>
        <p:txBody>
          <a:bodyPr/>
          <a:lstStyle/>
          <a:p>
            <a:pPr eaLnBrk="1" hangingPunct="1">
              <a:lnSpc>
                <a:spcPct val="90000"/>
              </a:lnSpc>
            </a:pPr>
            <a:r>
              <a:rPr lang="en-US" altLang="en-US"/>
              <a:t>Fix a distribution for the sample space (P(v) for each v in sample space). A concept class C is </a:t>
            </a:r>
            <a:r>
              <a:rPr lang="en-US" altLang="en-US" i="1"/>
              <a:t>pac-learnable </a:t>
            </a:r>
            <a:r>
              <a:rPr lang="en-US" altLang="en-US"/>
              <a:t>(probably approximately correct learnable) iff there exists a learning algorithm A such that, for each f in C and </a:t>
            </a:r>
            <a:r>
              <a:rPr lang="en-US" altLang="en-US">
                <a:sym typeface="Symbol" panose="05050102010706020507" pitchFamily="18" charset="2"/>
              </a:rPr>
              <a:t></a:t>
            </a:r>
            <a:r>
              <a:rPr lang="en-US" altLang="en-US"/>
              <a:t> (0 &lt; </a:t>
            </a:r>
            <a:r>
              <a:rPr lang="en-US" altLang="en-US">
                <a:sym typeface="Symbol" panose="05050102010706020507" pitchFamily="18" charset="2"/>
              </a:rPr>
              <a:t></a:t>
            </a:r>
            <a:r>
              <a:rPr lang="en-US" altLang="en-US"/>
              <a:t> &lt; 1), algorithm A halts in a polynomial number of steps and examples, and outputs a concept  h in C which satisfies the following. With probability at least 1- </a:t>
            </a:r>
            <a:r>
              <a:rPr lang="en-US" altLang="en-US">
                <a:sym typeface="Symbol" panose="05050102010706020507" pitchFamily="18" charset="2"/>
              </a:rPr>
              <a:t></a:t>
            </a:r>
            <a:r>
              <a:rPr lang="en-US" altLang="en-US"/>
              <a:t>,</a:t>
            </a:r>
          </a:p>
          <a:p>
            <a:pPr eaLnBrk="1" hangingPunct="1">
              <a:lnSpc>
                <a:spcPct val="90000"/>
              </a:lnSpc>
              <a:buFont typeface="Wingdings" panose="05000000000000000000" pitchFamily="2" charset="2"/>
              <a:buNone/>
            </a:pPr>
            <a:r>
              <a:rPr lang="en-US" altLang="en-US"/>
              <a:t>                </a:t>
            </a:r>
            <a:r>
              <a:rPr lang="el-GR" altLang="en-US" sz="3600"/>
              <a:t>Σ</a:t>
            </a:r>
            <a:r>
              <a:rPr lang="en-US" altLang="en-US" sz="3600" baseline="-25000"/>
              <a:t>f(v) ≠ h (v)</a:t>
            </a:r>
            <a:r>
              <a:rPr lang="en-US" altLang="en-US" sz="3600"/>
              <a:t> P(v)  &lt; </a:t>
            </a:r>
            <a:r>
              <a:rPr lang="en-US" altLang="en-US" sz="4000">
                <a:sym typeface="Symbol" panose="05050102010706020507" pitchFamily="18" charset="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CF7598B-459E-4594-87F0-6F72EFF50F11}"/>
              </a:ext>
            </a:extLst>
          </p:cNvPr>
          <p:cNvSpPr>
            <a:spLocks noGrp="1" noChangeArrowheads="1"/>
          </p:cNvSpPr>
          <p:nvPr>
            <p:ph type="title"/>
          </p:nvPr>
        </p:nvSpPr>
        <p:spPr/>
        <p:txBody>
          <a:bodyPr/>
          <a:lstStyle/>
          <a:p>
            <a:pPr eaLnBrk="1" hangingPunct="1"/>
            <a:r>
              <a:rPr lang="en-US" altLang="en-US"/>
              <a:t>Simplicity means understanding</a:t>
            </a:r>
          </a:p>
        </p:txBody>
      </p:sp>
      <p:sp>
        <p:nvSpPr>
          <p:cNvPr id="49155" name="Rectangle 3">
            <a:extLst>
              <a:ext uri="{FF2B5EF4-FFF2-40B4-BE49-F238E27FC236}">
                <a16:creationId xmlns:a16="http://schemas.microsoft.com/office/drawing/2014/main" id="{3257F2B5-C1D3-48DB-82E1-A9222C06EC37}"/>
              </a:ext>
            </a:extLst>
          </p:cNvPr>
          <p:cNvSpPr>
            <a:spLocks noGrp="1" noChangeArrowheads="1"/>
          </p:cNvSpPr>
          <p:nvPr>
            <p:ph type="body" idx="1"/>
          </p:nvPr>
        </p:nvSpPr>
        <p:spPr/>
        <p:txBody>
          <a:bodyPr/>
          <a:lstStyle/>
          <a:p>
            <a:pPr eaLnBrk="1" hangingPunct="1">
              <a:lnSpc>
                <a:spcPct val="90000"/>
              </a:lnSpc>
            </a:pPr>
            <a:r>
              <a:rPr lang="en-US" altLang="en-US" sz="2400"/>
              <a:t>We will prove that given a set of positive and negative data, any consistent concept of size `reasonably' shorter than the size of data is an `approximately' correct concept with high probability. That is, if one finds a shorter representation of data, then one learns. The shorter the conjecture is, the more efficiently it explains the data, hence the more precise the future prediction.</a:t>
            </a:r>
          </a:p>
          <a:p>
            <a:pPr eaLnBrk="1" hangingPunct="1">
              <a:lnSpc>
                <a:spcPct val="90000"/>
              </a:lnSpc>
            </a:pPr>
            <a:r>
              <a:rPr lang="en-US" altLang="en-US" sz="2400"/>
              <a:t>Let </a:t>
            </a:r>
            <a:r>
              <a:rPr lang="el-GR" altLang="en-US" sz="2400"/>
              <a:t>α</a:t>
            </a:r>
            <a:r>
              <a:rPr lang="en-US" altLang="en-US" sz="2400"/>
              <a:t> &lt; 1, </a:t>
            </a:r>
            <a:r>
              <a:rPr lang="el-GR" altLang="en-US" sz="2400"/>
              <a:t>β</a:t>
            </a:r>
            <a:r>
              <a:rPr lang="en-US" altLang="en-US" sz="2400"/>
              <a:t> ≥ 1, m be the number of examples, and s be the length (in number of bits) of the smallest concept in C consistent with the examples. An Occam algorithm is a polynomial time algorithm which finds a hypothesis h in C consistent with the examples and satisfying</a:t>
            </a:r>
          </a:p>
          <a:p>
            <a:pPr eaLnBrk="1" hangingPunct="1">
              <a:lnSpc>
                <a:spcPct val="90000"/>
              </a:lnSpc>
              <a:buFont typeface="Wingdings" panose="05000000000000000000" pitchFamily="2" charset="2"/>
              <a:buNone/>
            </a:pPr>
            <a:r>
              <a:rPr lang="en-US" altLang="en-US" sz="2400"/>
              <a:t>                     K(h) ≤ s</a:t>
            </a:r>
            <a:r>
              <a:rPr lang="el-GR" altLang="en-US" sz="2400" baseline="30000"/>
              <a:t>β</a:t>
            </a:r>
            <a:r>
              <a:rPr lang="en-US" altLang="en-US" sz="2400"/>
              <a:t> m</a:t>
            </a:r>
            <a:r>
              <a:rPr lang="el-GR" altLang="en-US" sz="2400" baseline="30000"/>
              <a:t>α</a:t>
            </a:r>
            <a:endParaRPr lang="el-GR"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88F0890-E2CF-417D-99A2-1FA94B4AE6F0}"/>
              </a:ext>
            </a:extLst>
          </p:cNvPr>
          <p:cNvSpPr>
            <a:spLocks noGrp="1" noChangeArrowheads="1"/>
          </p:cNvSpPr>
          <p:nvPr>
            <p:ph type="title"/>
          </p:nvPr>
        </p:nvSpPr>
        <p:spPr/>
        <p:txBody>
          <a:bodyPr/>
          <a:lstStyle/>
          <a:p>
            <a:pPr eaLnBrk="1" hangingPunct="1"/>
            <a:r>
              <a:rPr lang="en-US" altLang="en-US"/>
              <a:t>Occam Razor Theorem</a:t>
            </a:r>
            <a:br>
              <a:rPr lang="en-US" altLang="en-US"/>
            </a:br>
            <a:r>
              <a:rPr lang="en-US" altLang="en-US" sz="2200"/>
              <a:t>(Blummer, Ehrenfeucht, Haussler, Warmuth,</a:t>
            </a:r>
            <a:br>
              <a:rPr lang="en-US" altLang="en-US" sz="2200"/>
            </a:br>
            <a:r>
              <a:rPr lang="en-US" altLang="en-US" sz="1400"/>
              <a:t>This kolmogorov complexity version is from Li-Tromp-Vitanyi, </a:t>
            </a:r>
            <a:r>
              <a:rPr lang="en-US" altLang="en-US" sz="1400" i="1"/>
              <a:t>IPL</a:t>
            </a:r>
            <a:r>
              <a:rPr lang="en-US" altLang="en-US" sz="2200"/>
              <a:t>)</a:t>
            </a:r>
          </a:p>
        </p:txBody>
      </p:sp>
      <p:sp>
        <p:nvSpPr>
          <p:cNvPr id="50179" name="Rectangle 3">
            <a:extLst>
              <a:ext uri="{FF2B5EF4-FFF2-40B4-BE49-F238E27FC236}">
                <a16:creationId xmlns:a16="http://schemas.microsoft.com/office/drawing/2014/main" id="{321C084C-2EFC-4822-BD22-FDC2BF82633F}"/>
              </a:ext>
            </a:extLst>
          </p:cNvPr>
          <p:cNvSpPr>
            <a:spLocks noGrp="1" noChangeArrowheads="1"/>
          </p:cNvSpPr>
          <p:nvPr>
            <p:ph type="body" idx="1"/>
          </p:nvPr>
        </p:nvSpPr>
        <p:spPr>
          <a:xfrm>
            <a:off x="1981200" y="1600200"/>
            <a:ext cx="8229600" cy="4876800"/>
          </a:xfrm>
        </p:spPr>
        <p:txBody>
          <a:bodyPr/>
          <a:lstStyle/>
          <a:p>
            <a:pPr eaLnBrk="1" hangingPunct="1">
              <a:lnSpc>
                <a:spcPct val="80000"/>
              </a:lnSpc>
              <a:buFont typeface="Wingdings" panose="05000000000000000000" pitchFamily="2" charset="2"/>
              <a:buNone/>
            </a:pPr>
            <a:r>
              <a:rPr lang="en-US" altLang="en-US" sz="2000"/>
              <a:t>Theorem. A concept class C is polynomially pac-learnable if there is an Occam algorithm for it.</a:t>
            </a:r>
            <a:endParaRPr lang="en-US" altLang="en-US" sz="1600"/>
          </a:p>
          <a:p>
            <a:pPr eaLnBrk="1" hangingPunct="1">
              <a:lnSpc>
                <a:spcPct val="80000"/>
              </a:lnSpc>
              <a:buFont typeface="Wingdings" panose="05000000000000000000" pitchFamily="2" charset="2"/>
              <a:buNone/>
            </a:pPr>
            <a:r>
              <a:rPr lang="en-US" altLang="en-US" sz="2000"/>
              <a:t>     Proof. Fix an error tolerance </a:t>
            </a:r>
            <a:r>
              <a:rPr lang="en-US" altLang="en-US" sz="2400">
                <a:sym typeface="Symbol" panose="05050102010706020507" pitchFamily="18" charset="2"/>
              </a:rPr>
              <a:t></a:t>
            </a:r>
            <a:r>
              <a:rPr lang="en-US" altLang="en-US" sz="2000"/>
              <a:t> (0 &lt; </a:t>
            </a:r>
            <a:r>
              <a:rPr lang="en-US" altLang="en-US" sz="2400">
                <a:sym typeface="Symbol" panose="05050102010706020507" pitchFamily="18" charset="2"/>
              </a:rPr>
              <a:t></a:t>
            </a:r>
            <a:r>
              <a:rPr lang="en-US" altLang="en-US" sz="2400"/>
              <a:t> </a:t>
            </a:r>
            <a:r>
              <a:rPr lang="en-US" altLang="en-US" sz="2000"/>
              <a:t>&lt;1). Choose m such that </a:t>
            </a:r>
          </a:p>
          <a:p>
            <a:pPr eaLnBrk="1" hangingPunct="1">
              <a:lnSpc>
                <a:spcPct val="80000"/>
              </a:lnSpc>
              <a:buFont typeface="Wingdings" panose="05000000000000000000" pitchFamily="2" charset="2"/>
              <a:buNone/>
            </a:pPr>
            <a:r>
              <a:rPr lang="en-US" altLang="en-US" sz="2000"/>
              <a:t>                m ≥ max { (2s</a:t>
            </a:r>
            <a:r>
              <a:rPr lang="el-GR" altLang="en-US" sz="2000" baseline="30000"/>
              <a:t>β</a:t>
            </a:r>
            <a:r>
              <a:rPr lang="en-US" altLang="en-US" sz="2000"/>
              <a:t>/ </a:t>
            </a:r>
            <a:r>
              <a:rPr lang="en-US" altLang="en-US" sz="2000">
                <a:sym typeface="Symbol" panose="05050102010706020507" pitchFamily="18" charset="2"/>
              </a:rPr>
              <a:t></a:t>
            </a:r>
            <a:r>
              <a:rPr lang="en-US" altLang="en-US" sz="2000"/>
              <a:t>)</a:t>
            </a:r>
            <a:r>
              <a:rPr lang="en-US" altLang="en-US" sz="2000" baseline="30000"/>
              <a:t>1/(1- </a:t>
            </a:r>
            <a:r>
              <a:rPr lang="el-GR" altLang="en-US" sz="2000" baseline="30000"/>
              <a:t>α</a:t>
            </a:r>
            <a:r>
              <a:rPr lang="en-US" altLang="en-US" sz="2000" baseline="30000"/>
              <a:t>)</a:t>
            </a:r>
            <a:r>
              <a:rPr lang="en-US" altLang="en-US" sz="2000"/>
              <a:t> , 2/ </a:t>
            </a:r>
            <a:r>
              <a:rPr lang="en-US" altLang="en-US" sz="2000">
                <a:sym typeface="Symbol" panose="05050102010706020507" pitchFamily="18" charset="2"/>
              </a:rPr>
              <a:t></a:t>
            </a:r>
            <a:r>
              <a:rPr lang="en-US" altLang="en-US" sz="2000"/>
              <a:t> log 1/ </a:t>
            </a:r>
            <a:r>
              <a:rPr lang="en-US" altLang="en-US" sz="2000">
                <a:sym typeface="Symbol" panose="05050102010706020507" pitchFamily="18" charset="2"/>
              </a:rPr>
              <a:t></a:t>
            </a:r>
            <a:r>
              <a:rPr lang="en-US" altLang="en-US" sz="2000"/>
              <a:t> }.</a:t>
            </a:r>
          </a:p>
          <a:p>
            <a:pPr eaLnBrk="1" hangingPunct="1">
              <a:lnSpc>
                <a:spcPct val="80000"/>
              </a:lnSpc>
              <a:buFont typeface="Wingdings" panose="05000000000000000000" pitchFamily="2" charset="2"/>
              <a:buNone/>
            </a:pPr>
            <a:r>
              <a:rPr lang="en-US" altLang="en-US" sz="2000"/>
              <a:t>     I.e. m is a polynomial in s and 1/ </a:t>
            </a:r>
            <a:r>
              <a:rPr lang="en-US" altLang="en-US" sz="2000">
                <a:sym typeface="Symbol" panose="05050102010706020507" pitchFamily="18" charset="2"/>
              </a:rPr>
              <a:t></a:t>
            </a:r>
            <a:r>
              <a:rPr lang="en-US" altLang="en-US" sz="2000"/>
              <a:t>. Let S be a set of r concepts, and let f be one of them. </a:t>
            </a:r>
          </a:p>
          <a:p>
            <a:pPr eaLnBrk="1" hangingPunct="1">
              <a:lnSpc>
                <a:spcPct val="80000"/>
              </a:lnSpc>
              <a:buFont typeface="Wingdings" panose="05000000000000000000" pitchFamily="2" charset="2"/>
              <a:buNone/>
            </a:pPr>
            <a:r>
              <a:rPr lang="en-US" altLang="en-US" sz="2000" i="1"/>
              <a:t>Claim</a:t>
            </a:r>
            <a:r>
              <a:rPr lang="en-US" altLang="en-US" sz="2000"/>
              <a:t> The probability that any concept h in S satisfies P(f ≠ h) ≥ </a:t>
            </a:r>
            <a:r>
              <a:rPr lang="en-US" altLang="en-US" sz="2000">
                <a:sym typeface="Symbol" panose="05050102010706020507" pitchFamily="18" charset="2"/>
              </a:rPr>
              <a:t></a:t>
            </a:r>
            <a:r>
              <a:rPr lang="en-US" altLang="en-US" sz="2000"/>
              <a:t> and is consistent with m independent examples of f is less than (1- </a:t>
            </a:r>
            <a:r>
              <a:rPr lang="en-US" altLang="en-US" sz="2000">
                <a:sym typeface="Symbol" panose="05050102010706020507" pitchFamily="18" charset="2"/>
              </a:rPr>
              <a:t></a:t>
            </a:r>
            <a:r>
              <a:rPr lang="en-US" altLang="en-US" sz="2000"/>
              <a:t> )</a:t>
            </a:r>
            <a:r>
              <a:rPr lang="en-US" altLang="en-US" sz="2000" baseline="30000"/>
              <a:t>m</a:t>
            </a:r>
            <a:r>
              <a:rPr lang="en-US" altLang="en-US" sz="2000"/>
              <a:t> r.</a:t>
            </a:r>
          </a:p>
          <a:p>
            <a:pPr eaLnBrk="1" hangingPunct="1">
              <a:lnSpc>
                <a:spcPct val="80000"/>
              </a:lnSpc>
              <a:buFont typeface="Wingdings" panose="05000000000000000000" pitchFamily="2" charset="2"/>
              <a:buNone/>
            </a:pPr>
            <a:r>
              <a:rPr lang="en-US" altLang="en-US" sz="2000"/>
              <a:t>     Proof: Let E</a:t>
            </a:r>
            <a:r>
              <a:rPr lang="en-US" altLang="en-US" sz="2000" baseline="-25000"/>
              <a:t>h</a:t>
            </a:r>
            <a:r>
              <a:rPr lang="en-US" altLang="en-US" sz="2000"/>
              <a:t> be the event that hypothesis h agrees with all m examples of f. If P(h ≠ f ) ≥ </a:t>
            </a:r>
            <a:r>
              <a:rPr lang="en-US" altLang="en-US" sz="2000">
                <a:sym typeface="Symbol" panose="05050102010706020507" pitchFamily="18" charset="2"/>
              </a:rPr>
              <a:t></a:t>
            </a:r>
            <a:r>
              <a:rPr lang="en-US" altLang="en-US" sz="2000"/>
              <a:t>, then h is a bad hypothesis. That is, h and f disagree with probability at least </a:t>
            </a:r>
            <a:r>
              <a:rPr lang="en-US" altLang="en-US" sz="2000">
                <a:sym typeface="Symbol" panose="05050102010706020507" pitchFamily="18" charset="2"/>
              </a:rPr>
              <a:t></a:t>
            </a:r>
            <a:r>
              <a:rPr lang="en-US" altLang="en-US" sz="2000"/>
              <a:t> on a random example. The set of bad hypotheses is denoted by B. Since the m examples of f are independent,</a:t>
            </a:r>
          </a:p>
          <a:p>
            <a:pPr eaLnBrk="1" hangingPunct="1">
              <a:lnSpc>
                <a:spcPct val="80000"/>
              </a:lnSpc>
              <a:buFont typeface="Wingdings" panose="05000000000000000000" pitchFamily="2" charset="2"/>
              <a:buNone/>
            </a:pPr>
            <a:r>
              <a:rPr lang="en-US" altLang="en-US" sz="2000"/>
              <a:t>                  P( E</a:t>
            </a:r>
            <a:r>
              <a:rPr lang="en-US" altLang="en-US" sz="2000" baseline="-25000"/>
              <a:t>h</a:t>
            </a:r>
            <a:r>
              <a:rPr lang="en-US" altLang="en-US" sz="2000"/>
              <a:t> ) ≤  (1- </a:t>
            </a:r>
            <a:r>
              <a:rPr lang="en-US" altLang="en-US" sz="2000">
                <a:sym typeface="Symbol" panose="05050102010706020507" pitchFamily="18" charset="2"/>
              </a:rPr>
              <a:t></a:t>
            </a:r>
            <a:r>
              <a:rPr lang="en-US" altLang="en-US" sz="2000"/>
              <a:t> )</a:t>
            </a:r>
            <a:r>
              <a:rPr lang="en-US" altLang="en-US" sz="2000" baseline="30000"/>
              <a:t>m</a:t>
            </a:r>
            <a:r>
              <a:rPr lang="en-US" altLang="en-US" sz="2000"/>
              <a:t> .</a:t>
            </a:r>
          </a:p>
          <a:p>
            <a:pPr eaLnBrk="1" hangingPunct="1">
              <a:lnSpc>
                <a:spcPct val="80000"/>
              </a:lnSpc>
              <a:buFont typeface="Wingdings" panose="05000000000000000000" pitchFamily="2" charset="2"/>
              <a:buNone/>
            </a:pPr>
            <a:r>
              <a:rPr lang="en-US" altLang="en-US" sz="2000"/>
              <a:t>     Since there are at most r bad hypotheses,</a:t>
            </a:r>
          </a:p>
          <a:p>
            <a:pPr eaLnBrk="1" hangingPunct="1">
              <a:lnSpc>
                <a:spcPct val="80000"/>
              </a:lnSpc>
              <a:buFont typeface="Wingdings" panose="05000000000000000000" pitchFamily="2" charset="2"/>
              <a:buNone/>
            </a:pPr>
            <a:r>
              <a:rPr lang="en-US" altLang="en-US" sz="2000"/>
              <a:t>                  P( U</a:t>
            </a:r>
            <a:r>
              <a:rPr lang="en-US" altLang="en-US" sz="2000" baseline="-25000"/>
              <a:t>h in B</a:t>
            </a:r>
            <a:r>
              <a:rPr lang="en-US" altLang="en-US" sz="2000"/>
              <a:t> E</a:t>
            </a:r>
            <a:r>
              <a:rPr lang="en-US" altLang="en-US" sz="2000" baseline="-25000"/>
              <a:t>h</a:t>
            </a:r>
            <a:r>
              <a:rPr lang="en-US" altLang="en-US" sz="2000"/>
              <a:t>) ≤ (1- </a:t>
            </a:r>
            <a:r>
              <a:rPr lang="en-US" altLang="en-US" sz="2000">
                <a:sym typeface="Symbol" panose="05050102010706020507" pitchFamily="18" charset="2"/>
              </a:rPr>
              <a:t></a:t>
            </a:r>
            <a:r>
              <a:rPr lang="en-US" altLang="en-US" sz="2000"/>
              <a:t>)</a:t>
            </a:r>
            <a:r>
              <a:rPr lang="en-US" altLang="en-US" sz="2000" baseline="30000"/>
              <a:t>m</a:t>
            </a:r>
            <a:r>
              <a:rPr lang="en-US" altLang="en-US" sz="2000"/>
              <a:t> r.                                  QED (claim)</a:t>
            </a:r>
          </a:p>
          <a:p>
            <a:pPr eaLnBrk="1" hangingPunct="1">
              <a:lnSpc>
                <a:spcPct val="80000"/>
              </a:lnSpc>
              <a:buFont typeface="Wingdings" panose="05000000000000000000" pitchFamily="2" charset="2"/>
              <a:buNone/>
            </a:pPr>
            <a:endParaRPr lang="en-US"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1361</Words>
  <Application>Microsoft Office PowerPoint</Application>
  <PresentationFormat>Widescreen</PresentationFormat>
  <Paragraphs>75</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Probabilistic Networks and Small </vt:lpstr>
      <vt:lpstr>Lecture 4. Importance of being small</vt:lpstr>
      <vt:lpstr>Example. Inferring a deterministic finite automaton (DFA)</vt:lpstr>
      <vt:lpstr>Exampe. History of Science</vt:lpstr>
      <vt:lpstr>Bayesian Inference</vt:lpstr>
      <vt:lpstr>Note</vt:lpstr>
      <vt:lpstr>PAC Learning (L. Valiant, 1983)</vt:lpstr>
      <vt:lpstr>Simplicity means understanding</vt:lpstr>
      <vt:lpstr>Occam Razor Theorem (Blummer, Ehrenfeucht, Haussler, Warmuth, This kolmogorov complexity version is from Li-Tromp-Vitanyi, IPL)</vt:lpstr>
      <vt:lpstr>Proof of the theorem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Networks and Small </dc:title>
  <dc:creator>admin</dc:creator>
  <cp:lastModifiedBy>gahangir.hossain@outlook.com</cp:lastModifiedBy>
  <cp:revision>4</cp:revision>
  <dcterms:created xsi:type="dcterms:W3CDTF">2019-06-29T17:57:35Z</dcterms:created>
  <dcterms:modified xsi:type="dcterms:W3CDTF">2019-06-30T22:06:47Z</dcterms:modified>
</cp:coreProperties>
</file>