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8"/>
  </p:notesMasterIdLst>
  <p:sldIdLst>
    <p:sldId id="358" r:id="rId2"/>
    <p:sldId id="359" r:id="rId3"/>
    <p:sldId id="353" r:id="rId4"/>
    <p:sldId id="354" r:id="rId5"/>
    <p:sldId id="355" r:id="rId6"/>
    <p:sldId id="356" r:id="rId7"/>
    <p:sldId id="357" r:id="rId8"/>
    <p:sldId id="256" r:id="rId9"/>
    <p:sldId id="258" r:id="rId10"/>
    <p:sldId id="313" r:id="rId11"/>
    <p:sldId id="349" r:id="rId12"/>
    <p:sldId id="350" r:id="rId13"/>
    <p:sldId id="351" r:id="rId14"/>
    <p:sldId id="261" r:id="rId15"/>
    <p:sldId id="265" r:id="rId16"/>
    <p:sldId id="266" r:id="rId17"/>
    <p:sldId id="267" r:id="rId18"/>
    <p:sldId id="268" r:id="rId19"/>
    <p:sldId id="269" r:id="rId20"/>
    <p:sldId id="287" r:id="rId21"/>
    <p:sldId id="273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52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F9F3040-8C3D-4F08-A76A-9BC403A9FB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F27C15-9C41-44FA-8363-EC1CB57DCD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1ED3076-7F95-4E76-A1C2-2FA38F7E91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561F7082-662F-42D1-AB63-71F2AB270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BE09CB6E-C2D5-4C4C-9CFB-A93D82F333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3FA0A538-CB90-4C2B-A143-E1C9171DA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659066-ED8E-4C1D-871F-1C5BEC575B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426817D-3C23-4BB3-81A4-441428EAA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B3146-0A22-44B9-B9CD-C404C89391A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062D2A7-4774-42A4-8325-5D72A13DF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52EA8AE-EF28-4484-B00E-7EDE29FD0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1149CC6-A464-4CDD-85C2-EF89DDFE2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98B7D9-182E-460C-AAD9-91C7BAE6A04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615531E-D4A6-46EC-B2C4-48ACD59F3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D84EB4C-703D-4F3B-8410-AD1DD7160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7DD2FD0-D7A5-4690-BB2F-A11CB58F9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509109-B8AB-4262-87CD-32AE32C035D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F5FB92E-ED7E-4388-89A1-038DD3DA0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A2596B6-1BD8-4E90-8115-E74F549B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AA4FD15-19DA-4B4A-92E3-A9577E5EE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93ACBE-BE68-4B46-AA7E-A71A41293F5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19D36BE-1A8B-4EB1-83C4-0F07B28E6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E6E7B39-0A4E-4929-98D2-633798D34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ED159C7-65CA-41AF-A9D7-E192038A3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9EF373-D85A-4131-9382-A0D6DD0B32B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DBEC20-2B8D-4DC3-A1BF-BF98A8140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0E25470-F7D0-4CCA-8001-0A74F3EB7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47B-EA5C-4389-A030-226F505E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8364-737F-4991-9F1A-9B81F8FE2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20E6-09CE-431D-B9AE-3A518300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257E-61BF-4E94-B00E-1011D1F3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5621-5F13-446E-B357-ED3B46F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1470-2AA5-4335-A968-62A56FDAEFB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4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6A71-B604-4D94-B416-76ECC0A6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2D62D-21E1-41B1-A149-83E4E215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29D4-986A-4C7E-8EC3-078D218E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E746-2F58-4636-A1D5-E2628CF9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9C03-4DB0-43B7-A056-1244CB2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EB-27E0-4E0E-BE14-82B990E8F7D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77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8B156-2E7F-4903-BED7-A6704CC30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4E7-61CF-42E0-ABF7-E66EED53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DCA6-D099-4FEE-B0EE-FB7034E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A228-079C-4922-A079-F8116723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1848-00CA-4B44-A67D-9CA04F19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B876-D3F2-408B-9774-70DCA1053CF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997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2B36B-19A3-4F27-A68A-DDF7B7493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E0159-EFB6-43D8-9A0E-BCED88225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3F6D9-A404-44E8-BB1C-FB547FA8F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61AA8-A1FB-4BD8-AA8D-49407B119A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65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A19-D5A3-476F-9914-11E91564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371F-5FEC-4CC8-B588-F27BF58D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ABB5-FD4E-4B28-85D1-037C8D3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7DC3-A721-495A-8B41-C62BA7DA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911D-CCEA-4A3E-BEF2-466F9FA6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322B-0EC1-4362-8647-A8C41E76348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3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0BFE-AB50-445D-A07D-E854A0FC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DB69-125D-4DEB-A692-14ADAD94E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84F2-8B66-4021-860F-4413016D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87F8-32D6-445F-86F7-BEB33CED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E90D-12A1-4D95-832F-9E5EC857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4B0E-19FD-4795-A927-25F14A567C8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80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8996-93DD-48CF-82F3-99A2ED17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4B41-11AA-415A-A1FF-A0492998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00FB1-D742-4951-A015-06E04BFA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1BFA3-935C-4513-B893-2DD833C0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8D8A6-C519-4FF9-8FCA-690C924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C4C80-D789-4AA0-8025-AEDFAB9C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B4F7-170F-4ED7-B73D-92DC96F228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41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1DED-7048-477D-8480-1FF3D827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A397-FB37-4D3D-AED0-C9B33CEC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7014D-72E2-45D8-A6D6-9A68CEBB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C9CBB-E70F-43F2-91EE-9C7FB2C5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7BCB-DF1A-4BE1-8B71-C3F8D529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793DF-773A-4AC7-803D-71F8FA69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D6E6E-51AA-4005-A1F1-35BC7B2B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D9E68-CB72-4501-BAEF-61FA8629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2092-D1E8-49BC-8101-2B45B18AE9D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14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3071-4D61-44EF-9B83-2F8D25C9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AB3B3-F705-4670-A1BD-CFCEB700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ABFA-09D3-4E46-A910-1DEEF4C7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2A3FD-DE66-4B75-B782-AF918CFA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447-5800-4282-8298-B8CC12ED103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28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EDCA9-2B43-44E5-A977-6EACC54A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FF22A-6802-4204-B85D-3F790F4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605F-321E-4C22-9360-6BF8930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F29F-B75F-4959-AF2D-9A8D554450F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65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E5F9-1EB4-430C-A5E9-692851C6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7235-99E3-4EF6-AAD8-64A8AB64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5B6A1-3399-4294-AB72-07BCA5FC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B2DB2-5D08-43CB-8736-3D5082DC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F914-A552-4A67-8341-D482166A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63A6-5F8D-44E0-8F17-93BDC70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04C8-DEA2-4833-ACF7-E7630327716C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93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1B41-644D-432D-BD0A-27AFB4B7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5FDA5-A389-48B1-83F9-B12591542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7AE6-D435-4983-885E-5D43080A5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77BC-D07B-4F34-B900-C97CC6AA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CF5AE-1D8B-4218-975A-E106E71D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41CC3-CDF2-43D9-AED9-5622D47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9AD-3380-4CE7-8EFC-A98CD29DA5AC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7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7BA4F-9197-45D4-8478-CA971C77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EB36-FA65-4A4F-9324-C832EE60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A1BB-E444-4B26-B207-137AC2BBF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7AE1-15BD-499B-87C2-9A4380A96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389F-52C6-4885-89E0-1B400B6C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D38D-E9FE-465E-8FCC-DC075C7E8A7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634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34" Type="http://schemas.openxmlformats.org/officeDocument/2006/relationships/tags" Target="../tags/tag92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tags" Target="../tags/tag91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tags" Target="../tags/tag90.xml"/><Relationship Id="rId37" Type="http://schemas.openxmlformats.org/officeDocument/2006/relationships/tags" Target="../tags/tag95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tags" Target="../tags/tag94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5.wmf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7.wmf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tags" Target="../tags/tag129.xml"/><Relationship Id="rId39" Type="http://schemas.openxmlformats.org/officeDocument/2006/relationships/tags" Target="../tags/tag142.xml"/><Relationship Id="rId3" Type="http://schemas.openxmlformats.org/officeDocument/2006/relationships/tags" Target="../tags/tag106.xml"/><Relationship Id="rId21" Type="http://schemas.openxmlformats.org/officeDocument/2006/relationships/tags" Target="../tags/tag124.xml"/><Relationship Id="rId34" Type="http://schemas.openxmlformats.org/officeDocument/2006/relationships/tags" Target="../tags/tag137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46" Type="http://schemas.openxmlformats.org/officeDocument/2006/relationships/tags" Target="../tags/tag149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tags" Target="../tags/tag132.xml"/><Relationship Id="rId41" Type="http://schemas.openxmlformats.org/officeDocument/2006/relationships/tags" Target="../tags/tag144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43" Type="http://schemas.openxmlformats.org/officeDocument/2006/relationships/tags" Target="../tags/tag146.xml"/><Relationship Id="rId48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9" Type="http://schemas.openxmlformats.org/officeDocument/2006/relationships/tags" Target="../tags/tag189.xml"/><Relationship Id="rId21" Type="http://schemas.openxmlformats.org/officeDocument/2006/relationships/tags" Target="../tags/tag171.xml"/><Relationship Id="rId34" Type="http://schemas.openxmlformats.org/officeDocument/2006/relationships/tags" Target="../tags/tag184.xml"/><Relationship Id="rId42" Type="http://schemas.openxmlformats.org/officeDocument/2006/relationships/tags" Target="../tags/tag192.xml"/><Relationship Id="rId47" Type="http://schemas.openxmlformats.org/officeDocument/2006/relationships/tags" Target="../tags/tag197.xml"/><Relationship Id="rId50" Type="http://schemas.openxmlformats.org/officeDocument/2006/relationships/tags" Target="../tags/tag200.xml"/><Relationship Id="rId55" Type="http://schemas.openxmlformats.org/officeDocument/2006/relationships/tags" Target="../tags/tag205.xml"/><Relationship Id="rId63" Type="http://schemas.openxmlformats.org/officeDocument/2006/relationships/tags" Target="../tags/tag213.xml"/><Relationship Id="rId68" Type="http://schemas.openxmlformats.org/officeDocument/2006/relationships/tags" Target="../tags/tag218.xml"/><Relationship Id="rId76" Type="http://schemas.openxmlformats.org/officeDocument/2006/relationships/tags" Target="../tags/tag226.xml"/><Relationship Id="rId7" Type="http://schemas.openxmlformats.org/officeDocument/2006/relationships/tags" Target="../tags/tag157.xml"/><Relationship Id="rId71" Type="http://schemas.openxmlformats.org/officeDocument/2006/relationships/tags" Target="../tags/tag221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9" Type="http://schemas.openxmlformats.org/officeDocument/2006/relationships/tags" Target="../tags/tag179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tags" Target="../tags/tag182.xml"/><Relationship Id="rId37" Type="http://schemas.openxmlformats.org/officeDocument/2006/relationships/tags" Target="../tags/tag187.xml"/><Relationship Id="rId40" Type="http://schemas.openxmlformats.org/officeDocument/2006/relationships/tags" Target="../tags/tag190.xml"/><Relationship Id="rId45" Type="http://schemas.openxmlformats.org/officeDocument/2006/relationships/tags" Target="../tags/tag195.xml"/><Relationship Id="rId53" Type="http://schemas.openxmlformats.org/officeDocument/2006/relationships/tags" Target="../tags/tag203.xml"/><Relationship Id="rId58" Type="http://schemas.openxmlformats.org/officeDocument/2006/relationships/tags" Target="../tags/tag208.xml"/><Relationship Id="rId66" Type="http://schemas.openxmlformats.org/officeDocument/2006/relationships/tags" Target="../tags/tag216.xml"/><Relationship Id="rId74" Type="http://schemas.openxmlformats.org/officeDocument/2006/relationships/tags" Target="../tags/tag224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36" Type="http://schemas.openxmlformats.org/officeDocument/2006/relationships/tags" Target="../tags/tag186.xml"/><Relationship Id="rId49" Type="http://schemas.openxmlformats.org/officeDocument/2006/relationships/tags" Target="../tags/tag199.xml"/><Relationship Id="rId57" Type="http://schemas.openxmlformats.org/officeDocument/2006/relationships/tags" Target="../tags/tag207.xml"/><Relationship Id="rId61" Type="http://schemas.openxmlformats.org/officeDocument/2006/relationships/tags" Target="../tags/tag211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tags" Target="../tags/tag181.xml"/><Relationship Id="rId44" Type="http://schemas.openxmlformats.org/officeDocument/2006/relationships/tags" Target="../tags/tag194.xml"/><Relationship Id="rId52" Type="http://schemas.openxmlformats.org/officeDocument/2006/relationships/tags" Target="../tags/tag202.xml"/><Relationship Id="rId60" Type="http://schemas.openxmlformats.org/officeDocument/2006/relationships/tags" Target="../tags/tag210.xml"/><Relationship Id="rId65" Type="http://schemas.openxmlformats.org/officeDocument/2006/relationships/tags" Target="../tags/tag215.xml"/><Relationship Id="rId73" Type="http://schemas.openxmlformats.org/officeDocument/2006/relationships/tags" Target="../tags/tag223.xml"/><Relationship Id="rId78" Type="http://schemas.openxmlformats.org/officeDocument/2006/relationships/slideLayout" Target="../slideLayouts/slideLayout7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tags" Target="../tags/tag180.xml"/><Relationship Id="rId35" Type="http://schemas.openxmlformats.org/officeDocument/2006/relationships/tags" Target="../tags/tag185.xml"/><Relationship Id="rId43" Type="http://schemas.openxmlformats.org/officeDocument/2006/relationships/tags" Target="../tags/tag193.xml"/><Relationship Id="rId48" Type="http://schemas.openxmlformats.org/officeDocument/2006/relationships/tags" Target="../tags/tag198.xml"/><Relationship Id="rId56" Type="http://schemas.openxmlformats.org/officeDocument/2006/relationships/tags" Target="../tags/tag206.xml"/><Relationship Id="rId64" Type="http://schemas.openxmlformats.org/officeDocument/2006/relationships/tags" Target="../tags/tag214.xml"/><Relationship Id="rId69" Type="http://schemas.openxmlformats.org/officeDocument/2006/relationships/tags" Target="../tags/tag219.xml"/><Relationship Id="rId77" Type="http://schemas.openxmlformats.org/officeDocument/2006/relationships/tags" Target="../tags/tag227.xml"/><Relationship Id="rId8" Type="http://schemas.openxmlformats.org/officeDocument/2006/relationships/tags" Target="../tags/tag158.xml"/><Relationship Id="rId51" Type="http://schemas.openxmlformats.org/officeDocument/2006/relationships/tags" Target="../tags/tag201.xml"/><Relationship Id="rId72" Type="http://schemas.openxmlformats.org/officeDocument/2006/relationships/tags" Target="../tags/tag222.xml"/><Relationship Id="rId3" Type="http://schemas.openxmlformats.org/officeDocument/2006/relationships/tags" Target="../tags/tag153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tags" Target="../tags/tag183.xml"/><Relationship Id="rId38" Type="http://schemas.openxmlformats.org/officeDocument/2006/relationships/tags" Target="../tags/tag188.xml"/><Relationship Id="rId46" Type="http://schemas.openxmlformats.org/officeDocument/2006/relationships/tags" Target="../tags/tag196.xml"/><Relationship Id="rId59" Type="http://schemas.openxmlformats.org/officeDocument/2006/relationships/tags" Target="../tags/tag209.xml"/><Relationship Id="rId67" Type="http://schemas.openxmlformats.org/officeDocument/2006/relationships/tags" Target="../tags/tag217.xml"/><Relationship Id="rId20" Type="http://schemas.openxmlformats.org/officeDocument/2006/relationships/tags" Target="../tags/tag170.xml"/><Relationship Id="rId41" Type="http://schemas.openxmlformats.org/officeDocument/2006/relationships/tags" Target="../tags/tag191.xml"/><Relationship Id="rId54" Type="http://schemas.openxmlformats.org/officeDocument/2006/relationships/tags" Target="../tags/tag204.xml"/><Relationship Id="rId62" Type="http://schemas.openxmlformats.org/officeDocument/2006/relationships/tags" Target="../tags/tag212.xml"/><Relationship Id="rId70" Type="http://schemas.openxmlformats.org/officeDocument/2006/relationships/tags" Target="../tags/tag220.xml"/><Relationship Id="rId75" Type="http://schemas.openxmlformats.org/officeDocument/2006/relationships/tags" Target="../tags/tag225.xml"/><Relationship Id="rId1" Type="http://schemas.openxmlformats.org/officeDocument/2006/relationships/tags" Target="../tags/tag151.xml"/><Relationship Id="rId6" Type="http://schemas.openxmlformats.org/officeDocument/2006/relationships/tags" Target="../tags/tag1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../media/image9.wmf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" Type="http://schemas.openxmlformats.org/officeDocument/2006/relationships/tags" Target="../tags/tag246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3" Type="http://schemas.openxmlformats.org/officeDocument/2006/relationships/tags" Target="../tags/tag264.xml"/><Relationship Id="rId21" Type="http://schemas.openxmlformats.org/officeDocument/2006/relationships/oleObject" Target="../embeddings/oleObject3.bin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tags" Target="../tags/tag292.xml"/><Relationship Id="rId18" Type="http://schemas.openxmlformats.org/officeDocument/2006/relationships/tags" Target="../tags/tag297.xml"/><Relationship Id="rId3" Type="http://schemas.openxmlformats.org/officeDocument/2006/relationships/tags" Target="../tags/tag282.xml"/><Relationship Id="rId21" Type="http://schemas.openxmlformats.org/officeDocument/2006/relationships/image" Target="../media/image9.wmf"/><Relationship Id="rId7" Type="http://schemas.openxmlformats.org/officeDocument/2006/relationships/tags" Target="../tags/tag286.xml"/><Relationship Id="rId12" Type="http://schemas.openxmlformats.org/officeDocument/2006/relationships/tags" Target="../tags/tag291.xml"/><Relationship Id="rId17" Type="http://schemas.openxmlformats.org/officeDocument/2006/relationships/tags" Target="../tags/tag296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5" Type="http://schemas.openxmlformats.org/officeDocument/2006/relationships/tags" Target="../tags/tag284.xml"/><Relationship Id="rId15" Type="http://schemas.openxmlformats.org/officeDocument/2006/relationships/tags" Target="../tags/tag294.xml"/><Relationship Id="rId10" Type="http://schemas.openxmlformats.org/officeDocument/2006/relationships/tags" Target="../tags/tag28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26" Type="http://schemas.openxmlformats.org/officeDocument/2006/relationships/tags" Target="../tags/tag323.xml"/><Relationship Id="rId39" Type="http://schemas.openxmlformats.org/officeDocument/2006/relationships/tags" Target="../tags/tag336.xml"/><Relationship Id="rId3" Type="http://schemas.openxmlformats.org/officeDocument/2006/relationships/tags" Target="../tags/tag300.xml"/><Relationship Id="rId21" Type="http://schemas.openxmlformats.org/officeDocument/2006/relationships/tags" Target="../tags/tag318.xml"/><Relationship Id="rId34" Type="http://schemas.openxmlformats.org/officeDocument/2006/relationships/tags" Target="../tags/tag331.xml"/><Relationship Id="rId42" Type="http://schemas.openxmlformats.org/officeDocument/2006/relationships/tags" Target="../tags/tag339.xml"/><Relationship Id="rId47" Type="http://schemas.openxmlformats.org/officeDocument/2006/relationships/tags" Target="../tags/tag344.xml"/><Relationship Id="rId50" Type="http://schemas.openxmlformats.org/officeDocument/2006/relationships/tags" Target="../tags/tag347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5" Type="http://schemas.openxmlformats.org/officeDocument/2006/relationships/tags" Target="../tags/tag322.xml"/><Relationship Id="rId33" Type="http://schemas.openxmlformats.org/officeDocument/2006/relationships/tags" Target="../tags/tag330.xml"/><Relationship Id="rId38" Type="http://schemas.openxmlformats.org/officeDocument/2006/relationships/tags" Target="../tags/tag335.xml"/><Relationship Id="rId46" Type="http://schemas.openxmlformats.org/officeDocument/2006/relationships/tags" Target="../tags/tag343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29" Type="http://schemas.openxmlformats.org/officeDocument/2006/relationships/tags" Target="../tags/tag326.xml"/><Relationship Id="rId41" Type="http://schemas.openxmlformats.org/officeDocument/2006/relationships/tags" Target="../tags/tag338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tags" Target="../tags/tag321.xml"/><Relationship Id="rId32" Type="http://schemas.openxmlformats.org/officeDocument/2006/relationships/tags" Target="../tags/tag329.xml"/><Relationship Id="rId37" Type="http://schemas.openxmlformats.org/officeDocument/2006/relationships/tags" Target="../tags/tag334.xml"/><Relationship Id="rId40" Type="http://schemas.openxmlformats.org/officeDocument/2006/relationships/tags" Target="../tags/tag337.xml"/><Relationship Id="rId45" Type="http://schemas.openxmlformats.org/officeDocument/2006/relationships/tags" Target="../tags/tag342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tags" Target="../tags/tag320.xml"/><Relationship Id="rId28" Type="http://schemas.openxmlformats.org/officeDocument/2006/relationships/tags" Target="../tags/tag325.xml"/><Relationship Id="rId36" Type="http://schemas.openxmlformats.org/officeDocument/2006/relationships/tags" Target="../tags/tag333.xml"/><Relationship Id="rId49" Type="http://schemas.openxmlformats.org/officeDocument/2006/relationships/tags" Target="../tags/tag346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31" Type="http://schemas.openxmlformats.org/officeDocument/2006/relationships/tags" Target="../tags/tag328.xml"/><Relationship Id="rId44" Type="http://schemas.openxmlformats.org/officeDocument/2006/relationships/tags" Target="../tags/tag341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Relationship Id="rId27" Type="http://schemas.openxmlformats.org/officeDocument/2006/relationships/tags" Target="../tags/tag324.xml"/><Relationship Id="rId30" Type="http://schemas.openxmlformats.org/officeDocument/2006/relationships/tags" Target="../tags/tag327.xml"/><Relationship Id="rId35" Type="http://schemas.openxmlformats.org/officeDocument/2006/relationships/tags" Target="../tags/tag332.xml"/><Relationship Id="rId43" Type="http://schemas.openxmlformats.org/officeDocument/2006/relationships/tags" Target="../tags/tag340.xml"/><Relationship Id="rId48" Type="http://schemas.openxmlformats.org/officeDocument/2006/relationships/tags" Target="../tags/tag345.xml"/><Relationship Id="rId8" Type="http://schemas.openxmlformats.org/officeDocument/2006/relationships/tags" Target="../tags/tag305.xml"/><Relationship Id="rId51" Type="http://schemas.openxmlformats.org/officeDocument/2006/relationships/tags" Target="../tags/tag3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8.xml"/><Relationship Id="rId1" Type="http://schemas.openxmlformats.org/officeDocument/2006/relationships/tags" Target="../tags/tag37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5" Type="http://schemas.openxmlformats.org/officeDocument/2006/relationships/hyperlink" Target="http://www.cs.usyd.edu.au/~irena/ai01/nn/8.html" TargetMode="External"/><Relationship Id="rId4" Type="http://schemas.openxmlformats.org/officeDocument/2006/relationships/hyperlink" Target="http://www.cs.usyd.edu.au/~irena/ai01/nn/5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hyperlink" Target="http://www.doc.ic.ac.uk/~nd/surprise_96/journal/vol4/cs11/report.html" TargetMode="Externa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29" Type="http://schemas.openxmlformats.org/officeDocument/2006/relationships/tags" Target="../tags/tag50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tags" Target="../tags/tag5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D5AE50CF-B712-4C71-B847-33CBFB8C40E8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/>
              <a:t>Multilayer Perceptron (MLP) Neural Networks</a:t>
            </a:r>
          </a:p>
        </p:txBody>
      </p:sp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B22D7357-CAB7-4C85-9B38-B261F6D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F79975-EF77-4626-B6F7-57BAA5C5366A}" type="slidenum">
              <a:rPr lang="en-GB" altLang="en-US" sz="1400"/>
              <a:pPr/>
              <a:t>1</a:t>
            </a:fld>
            <a:endParaRPr lang="en-GB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75A28-A23F-4F0C-97D9-A01EB14A764B}"/>
              </a:ext>
            </a:extLst>
          </p:cNvPr>
          <p:cNvSpPr/>
          <p:nvPr/>
        </p:nvSpPr>
        <p:spPr>
          <a:xfrm>
            <a:off x="1143000" y="5589240"/>
            <a:ext cx="7101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Slides from: http://web2.utc.edu/~djy471/documents/b2.2.MLP.ppt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09D4F-9351-489E-BFBA-18C51DDC00D3}"/>
              </a:ext>
            </a:extLst>
          </p:cNvPr>
          <p:cNvSpPr txBox="1"/>
          <p:nvPr/>
        </p:nvSpPr>
        <p:spPr>
          <a:xfrm>
            <a:off x="2267744" y="4437112"/>
            <a:ext cx="4824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Dr. </a:t>
            </a:r>
            <a:r>
              <a:rPr lang="en-US" sz="2800" dirty="0" err="1"/>
              <a:t>Gahangir</a:t>
            </a:r>
            <a:r>
              <a:rPr lang="en-US" sz="2800" dirty="0"/>
              <a:t> Hossain</a:t>
            </a:r>
          </a:p>
          <a:p>
            <a:pPr algn="ctr"/>
            <a:r>
              <a:rPr lang="en-US" sz="2800"/>
              <a:t>Texas A&amp;M University-Kingsville</a:t>
            </a:r>
          </a:p>
          <a:p>
            <a:pPr algn="ctr"/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4FD4804-2DDF-4157-850A-0E28355E80D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2563813"/>
            <a:ext cx="8686800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/>
              <a:t>NB different books refer to the above as either 4 layer (no. of layers of neurons) or 3 layer (no. of layers of adaptive weights). We will follow the latter convention</a:t>
            </a:r>
          </a:p>
          <a:p>
            <a:endParaRPr lang="en-GB" altLang="en-US" sz="2800" dirty="0"/>
          </a:p>
          <a:p>
            <a:pPr>
              <a:spcBef>
                <a:spcPct val="50000"/>
              </a:spcBef>
            </a:pPr>
            <a:r>
              <a:rPr lang="en-GB" altLang="en-US" sz="2800" dirty="0"/>
              <a:t>1st question:</a:t>
            </a:r>
          </a:p>
          <a:p>
            <a:pPr>
              <a:spcBef>
                <a:spcPct val="50000"/>
              </a:spcBef>
            </a:pPr>
            <a:r>
              <a:rPr lang="en-GB" altLang="en-US" sz="2800" dirty="0"/>
              <a:t>what do the extra layers gain you? Start with looking at what a single layer can’t do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F6BF8BD-31F7-431A-A497-319629F3BA7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5975" y="37115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02C13E9C-6B8B-49AE-98F0-5E34137C5504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04800"/>
            <a:ext cx="6602413" cy="1898650"/>
            <a:chOff x="1056" y="434"/>
            <a:chExt cx="4159" cy="1196"/>
          </a:xfrm>
        </p:grpSpPr>
        <p:sp>
          <p:nvSpPr>
            <p:cNvPr id="10246" name="Oval 5">
              <a:extLst>
                <a:ext uri="{FF2B5EF4-FFF2-40B4-BE49-F238E27FC236}">
                  <a16:creationId xmlns:a16="http://schemas.microsoft.com/office/drawing/2014/main" id="{C07B013B-9D15-4324-BEA5-C0262D32DF21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92" y="528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Oval 6">
              <a:extLst>
                <a:ext uri="{FF2B5EF4-FFF2-40B4-BE49-F238E27FC236}">
                  <a16:creationId xmlns:a16="http://schemas.microsoft.com/office/drawing/2014/main" id="{BC4F3276-33EF-41F5-ACDE-0BB83C98018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92" y="96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Rectangle 7">
              <a:extLst>
                <a:ext uri="{FF2B5EF4-FFF2-40B4-BE49-F238E27FC236}">
                  <a16:creationId xmlns:a16="http://schemas.microsoft.com/office/drawing/2014/main" id="{54DB8CE5-CB6A-49CE-AFC1-4BC38A2001C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04" y="434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1</a:t>
              </a:r>
            </a:p>
          </p:txBody>
        </p:sp>
        <p:sp>
          <p:nvSpPr>
            <p:cNvPr id="10249" name="Rectangle 8">
              <a:extLst>
                <a:ext uri="{FF2B5EF4-FFF2-40B4-BE49-F238E27FC236}">
                  <a16:creationId xmlns:a16="http://schemas.microsoft.com/office/drawing/2014/main" id="{165E8F7A-8900-4C81-B83C-6971853A248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" y="1344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n</a:t>
              </a:r>
            </a:p>
          </p:txBody>
        </p:sp>
        <p:sp>
          <p:nvSpPr>
            <p:cNvPr id="10250" name="Oval 9">
              <a:extLst>
                <a:ext uri="{FF2B5EF4-FFF2-40B4-BE49-F238E27FC236}">
                  <a16:creationId xmlns:a16="http://schemas.microsoft.com/office/drawing/2014/main" id="{DE843EDD-B26F-4470-9A47-B631867125C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92" y="144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1" name="Rectangle 10">
              <a:extLst>
                <a:ext uri="{FF2B5EF4-FFF2-40B4-BE49-F238E27FC236}">
                  <a16:creationId xmlns:a16="http://schemas.microsoft.com/office/drawing/2014/main" id="{D1A4ECE7-93EC-4160-8234-6CB4A89C889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56" y="52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2" name="Rectangle 11">
              <a:extLst>
                <a:ext uri="{FF2B5EF4-FFF2-40B4-BE49-F238E27FC236}">
                  <a16:creationId xmlns:a16="http://schemas.microsoft.com/office/drawing/2014/main" id="{F02322A1-AAA7-4E39-BFCA-04ACA7A3F3D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56" y="144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3" name="Rectangle 12">
              <a:extLst>
                <a:ext uri="{FF2B5EF4-FFF2-40B4-BE49-F238E27FC236}">
                  <a16:creationId xmlns:a16="http://schemas.microsoft.com/office/drawing/2014/main" id="{B20EDAC5-1AF7-415C-9C40-0DA15B72AF1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56" y="96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4" name="Rectangle 13">
              <a:extLst>
                <a:ext uri="{FF2B5EF4-FFF2-40B4-BE49-F238E27FC236}">
                  <a16:creationId xmlns:a16="http://schemas.microsoft.com/office/drawing/2014/main" id="{5830FFE9-CDF0-42A9-BED6-EEE34CCD460B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0" y="52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5" name="Rectangle 14">
              <a:extLst>
                <a:ext uri="{FF2B5EF4-FFF2-40B4-BE49-F238E27FC236}">
                  <a16:creationId xmlns:a16="http://schemas.microsoft.com/office/drawing/2014/main" id="{72EDFFCA-03A4-4C89-8446-65B8AB30AC8C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120" y="96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6" name="Rectangle 15">
              <a:extLst>
                <a:ext uri="{FF2B5EF4-FFF2-40B4-BE49-F238E27FC236}">
                  <a16:creationId xmlns:a16="http://schemas.microsoft.com/office/drawing/2014/main" id="{E3BE323C-2899-4D0D-9FEA-383F1BE89319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20" y="144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7" name="Oval 16">
              <a:extLst>
                <a:ext uri="{FF2B5EF4-FFF2-40B4-BE49-F238E27FC236}">
                  <a16:creationId xmlns:a16="http://schemas.microsoft.com/office/drawing/2014/main" id="{9C703C8A-86AE-4B7E-9B2E-3C8C5E12087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99" y="955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8" name="Line 17">
              <a:extLst>
                <a:ext uri="{FF2B5EF4-FFF2-40B4-BE49-F238E27FC236}">
                  <a16:creationId xmlns:a16="http://schemas.microsoft.com/office/drawing/2014/main" id="{3BC9DAAE-A1E3-478E-9073-F4FDC7CE2F17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87" y="104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8">
              <a:extLst>
                <a:ext uri="{FF2B5EF4-FFF2-40B4-BE49-F238E27FC236}">
                  <a16:creationId xmlns:a16="http://schemas.microsoft.com/office/drawing/2014/main" id="{E57F036F-D364-4F52-B7A6-99B6EC31FC51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80" y="57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9">
              <a:extLst>
                <a:ext uri="{FF2B5EF4-FFF2-40B4-BE49-F238E27FC236}">
                  <a16:creationId xmlns:a16="http://schemas.microsoft.com/office/drawing/2014/main" id="{5671DB62-44E8-469C-92BF-6CF1320A9D96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580" y="5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0">
              <a:extLst>
                <a:ext uri="{FF2B5EF4-FFF2-40B4-BE49-F238E27FC236}">
                  <a16:creationId xmlns:a16="http://schemas.microsoft.com/office/drawing/2014/main" id="{B3E28C7B-6910-49FE-AE93-6E2AD8DE775E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580" y="620"/>
              <a:ext cx="62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1">
              <a:extLst>
                <a:ext uri="{FF2B5EF4-FFF2-40B4-BE49-F238E27FC236}">
                  <a16:creationId xmlns:a16="http://schemas.microsoft.com/office/drawing/2014/main" id="{A21B527C-8BF9-4D15-BE80-76A2F4E1B11D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580" y="5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2">
              <a:extLst>
                <a:ext uri="{FF2B5EF4-FFF2-40B4-BE49-F238E27FC236}">
                  <a16:creationId xmlns:a16="http://schemas.microsoft.com/office/drawing/2014/main" id="{88AA8554-5D41-47F0-AF0C-0F00609BCA36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532" y="10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3">
              <a:extLst>
                <a:ext uri="{FF2B5EF4-FFF2-40B4-BE49-F238E27FC236}">
                  <a16:creationId xmlns:a16="http://schemas.microsoft.com/office/drawing/2014/main" id="{3A73D4E6-D73E-4E04-AE25-4617251D9A27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580" y="105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4">
              <a:extLst>
                <a:ext uri="{FF2B5EF4-FFF2-40B4-BE49-F238E27FC236}">
                  <a16:creationId xmlns:a16="http://schemas.microsoft.com/office/drawing/2014/main" id="{81B68F98-67FB-41E9-AEA2-B0D472A9D794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580" y="572"/>
              <a:ext cx="672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5">
              <a:extLst>
                <a:ext uri="{FF2B5EF4-FFF2-40B4-BE49-F238E27FC236}">
                  <a16:creationId xmlns:a16="http://schemas.microsoft.com/office/drawing/2014/main" id="{F4ACDCE9-64D3-47AE-A2C2-2662246B66CC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580" y="1052"/>
              <a:ext cx="67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6">
              <a:extLst>
                <a:ext uri="{FF2B5EF4-FFF2-40B4-BE49-F238E27FC236}">
                  <a16:creationId xmlns:a16="http://schemas.microsoft.com/office/drawing/2014/main" id="{B30D288C-56B7-474B-BF74-025F7D954BF6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580" y="153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7">
              <a:extLst>
                <a:ext uri="{FF2B5EF4-FFF2-40B4-BE49-F238E27FC236}">
                  <a16:creationId xmlns:a16="http://schemas.microsoft.com/office/drawing/2014/main" id="{D55188BF-0D9B-4C86-9572-2C1DB9F4C6AF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444" y="57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8">
              <a:extLst>
                <a:ext uri="{FF2B5EF4-FFF2-40B4-BE49-F238E27FC236}">
                  <a16:creationId xmlns:a16="http://schemas.microsoft.com/office/drawing/2014/main" id="{73BCF48B-AF46-4097-A7EC-B6BF7B034DE6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2444" y="57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9">
              <a:extLst>
                <a:ext uri="{FF2B5EF4-FFF2-40B4-BE49-F238E27FC236}">
                  <a16:creationId xmlns:a16="http://schemas.microsoft.com/office/drawing/2014/main" id="{5245F990-0BD9-4770-9C05-8D5BEA604CBA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2444" y="620"/>
              <a:ext cx="624" cy="9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0">
              <a:extLst>
                <a:ext uri="{FF2B5EF4-FFF2-40B4-BE49-F238E27FC236}">
                  <a16:creationId xmlns:a16="http://schemas.microsoft.com/office/drawing/2014/main" id="{8F71945B-9102-4218-80F3-093FDAAB1031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444" y="57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1">
              <a:extLst>
                <a:ext uri="{FF2B5EF4-FFF2-40B4-BE49-F238E27FC236}">
                  <a16:creationId xmlns:a16="http://schemas.microsoft.com/office/drawing/2014/main" id="{415C2C08-39A9-43E7-BD45-153CB4362834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396" y="105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2">
              <a:extLst>
                <a:ext uri="{FF2B5EF4-FFF2-40B4-BE49-F238E27FC236}">
                  <a16:creationId xmlns:a16="http://schemas.microsoft.com/office/drawing/2014/main" id="{6915D3F2-7CDA-42FC-83B8-14C93A026690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2444" y="105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3">
              <a:extLst>
                <a:ext uri="{FF2B5EF4-FFF2-40B4-BE49-F238E27FC236}">
                  <a16:creationId xmlns:a16="http://schemas.microsoft.com/office/drawing/2014/main" id="{7C35CD17-6361-40B1-9A30-21D97947C3C3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44" y="572"/>
              <a:ext cx="672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4">
              <a:extLst>
                <a:ext uri="{FF2B5EF4-FFF2-40B4-BE49-F238E27FC236}">
                  <a16:creationId xmlns:a16="http://schemas.microsoft.com/office/drawing/2014/main" id="{1F0DB002-CCFA-43EB-9EB2-3E1C80BAF6CE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444" y="1052"/>
              <a:ext cx="672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35">
              <a:extLst>
                <a:ext uri="{FF2B5EF4-FFF2-40B4-BE49-F238E27FC236}">
                  <a16:creationId xmlns:a16="http://schemas.microsoft.com/office/drawing/2014/main" id="{B40DBE38-4D12-4B86-B062-5C6FB0155F3F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444" y="1532"/>
              <a:ext cx="67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6">
              <a:extLst>
                <a:ext uri="{FF2B5EF4-FFF2-40B4-BE49-F238E27FC236}">
                  <a16:creationId xmlns:a16="http://schemas.microsoft.com/office/drawing/2014/main" id="{C755220D-5472-4E3E-96AB-45644A9D423F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299" y="611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Line 37">
              <a:extLst>
                <a:ext uri="{FF2B5EF4-FFF2-40B4-BE49-F238E27FC236}">
                  <a16:creationId xmlns:a16="http://schemas.microsoft.com/office/drawing/2014/main" id="{B8506AD1-9A6C-47F2-B10F-B7F9BBAD7E1D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3299" y="1043"/>
              <a:ext cx="120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Line 38">
              <a:extLst>
                <a:ext uri="{FF2B5EF4-FFF2-40B4-BE49-F238E27FC236}">
                  <a16:creationId xmlns:a16="http://schemas.microsoft.com/office/drawing/2014/main" id="{F2DAAF65-5005-4474-9B08-EA4C27CA422D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3299" y="1043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Slide Number Placeholder 1">
            <a:extLst>
              <a:ext uri="{FF2B5EF4-FFF2-40B4-BE49-F238E27FC236}">
                <a16:creationId xmlns:a16="http://schemas.microsoft.com/office/drawing/2014/main" id="{81AC52BE-5350-482D-BF0D-38AA89D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444DA9-3BC0-4ADF-89FF-CD4873AAA6D2}" type="slidenum">
              <a:rPr lang="en-GB" altLang="en-US" sz="1400"/>
              <a:pPr/>
              <a:t>10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43C8E7-2DAA-4F8E-A6CA-B923B3468C7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Perceptron Learning Theorem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2086290-823C-4FA9-8ED2-EBBBA6B77CD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981200"/>
            <a:ext cx="7772400" cy="1663700"/>
          </a:xfrm>
        </p:spPr>
        <p:txBody>
          <a:bodyPr/>
          <a:lstStyle/>
          <a:p>
            <a:r>
              <a:rPr lang="en-US" altLang="en-US" i="1"/>
              <a:t>Recap</a:t>
            </a:r>
            <a:r>
              <a:rPr lang="en-US" altLang="en-US"/>
              <a:t>: A perceptron (threshold unit) can </a:t>
            </a:r>
            <a:r>
              <a:rPr lang="en-US" altLang="en-US" i="1"/>
              <a:t>learn </a:t>
            </a:r>
            <a:r>
              <a:rPr lang="en-US" altLang="en-US"/>
              <a:t>anything that it can </a:t>
            </a:r>
            <a:r>
              <a:rPr lang="en-US" altLang="en-US" i="1"/>
              <a:t>represent </a:t>
            </a:r>
            <a:r>
              <a:rPr lang="en-US" altLang="en-US"/>
              <a:t>(i.e. anything separable with a hyperplane)</a:t>
            </a:r>
          </a:p>
          <a:p>
            <a:endParaRPr lang="en-US" altLang="en-US"/>
          </a:p>
        </p:txBody>
      </p:sp>
      <p:sp>
        <p:nvSpPr>
          <p:cNvPr id="11269" name="Slide Number Placeholder 1">
            <a:extLst>
              <a:ext uri="{FF2B5EF4-FFF2-40B4-BE49-F238E27FC236}">
                <a16:creationId xmlns:a16="http://schemas.microsoft.com/office/drawing/2014/main" id="{F883CBFC-602E-450E-972A-CDF75DA5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C1CB16-585C-48C5-B1D5-2928FBD81119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407553A-62C9-4CC5-9883-A6F2A1CD1B0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73463"/>
            <a:ext cx="7273925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A5909AE-35C3-4D00-ABF5-D6BDD3D931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The Exclusive OR problem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73D2CE5-5340-4315-925F-C5CF89A1431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981200"/>
            <a:ext cx="7772400" cy="11604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A Perceptron cannot represent Exclusive OR since it is not linearly separable.</a:t>
            </a:r>
          </a:p>
        </p:txBody>
      </p:sp>
      <p:sp>
        <p:nvSpPr>
          <p:cNvPr id="12294" name="Slide Number Placeholder 1">
            <a:extLst>
              <a:ext uri="{FF2B5EF4-FFF2-40B4-BE49-F238E27FC236}">
                <a16:creationId xmlns:a16="http://schemas.microsoft.com/office/drawing/2014/main" id="{36BE7CB0-756E-4561-AAFA-31F78BB0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F0A048-6B87-4805-A83C-61961B8DB217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6977EB80-0EF3-4FEE-9F7F-6FBC39E5278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7563"/>
            <a:ext cx="3240087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B20D1847-E892-445E-A074-CB5224A21B3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84538"/>
            <a:ext cx="3673475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extLst>
              <a:ext uri="{FF2B5EF4-FFF2-40B4-BE49-F238E27FC236}">
                <a16:creationId xmlns:a16="http://schemas.microsoft.com/office/drawing/2014/main" id="{30D8CDB6-A694-4EC7-BA18-105B22B279E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80645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Slide Number Placeholder 1">
            <a:extLst>
              <a:ext uri="{FF2B5EF4-FFF2-40B4-BE49-F238E27FC236}">
                <a16:creationId xmlns:a16="http://schemas.microsoft.com/office/drawing/2014/main" id="{2C00CA68-61FD-47B0-BC5D-8AE68B2F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0C283B-767C-4F83-AD56-BC8D01ED5F28}" type="slidenum">
              <a:rPr lang="en-GB" altLang="en-US" sz="1400"/>
              <a:pPr/>
              <a:t>13</a:t>
            </a:fld>
            <a:endParaRPr lang="en-GB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23E997-854B-41F3-B2D8-A536488D7A7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288" y="0"/>
            <a:ext cx="7833107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Minsky &amp; </a:t>
            </a:r>
            <a:r>
              <a:rPr lang="en-GB" altLang="en-US" dirty="0" err="1"/>
              <a:t>Papert</a:t>
            </a:r>
            <a:r>
              <a:rPr lang="en-GB" altLang="en-US" dirty="0"/>
              <a:t> (1969) offered solution to XOR problem by </a:t>
            </a:r>
          </a:p>
          <a:p>
            <a:r>
              <a:rPr lang="en-GB" altLang="en-US" dirty="0"/>
              <a:t>combining perceptron unit responses using a second layer of </a:t>
            </a:r>
          </a:p>
          <a:p>
            <a:r>
              <a:rPr lang="en-GB" altLang="en-US" dirty="0"/>
              <a:t>Units.   Piecewise linear classification using an MLP with </a:t>
            </a:r>
          </a:p>
          <a:p>
            <a:r>
              <a:rPr lang="en-GB" altLang="en-US" dirty="0"/>
              <a:t>threshold (perceptron) units</a:t>
            </a:r>
          </a:p>
        </p:txBody>
      </p:sp>
      <p:sp>
        <p:nvSpPr>
          <p:cNvPr id="14339" name="Oval 4">
            <a:extLst>
              <a:ext uri="{FF2B5EF4-FFF2-40B4-BE49-F238E27FC236}">
                <a16:creationId xmlns:a16="http://schemas.microsoft.com/office/drawing/2014/main" id="{D09928F4-7A1C-4D4B-BD0D-C6E4C0980CA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8950" y="3917950"/>
            <a:ext cx="139700" cy="2254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Oval 5">
            <a:extLst>
              <a:ext uri="{FF2B5EF4-FFF2-40B4-BE49-F238E27FC236}">
                <a16:creationId xmlns:a16="http://schemas.microsoft.com/office/drawing/2014/main" id="{EB55DC98-095C-4B0A-9A4B-9C05313A65D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8950" y="4948238"/>
            <a:ext cx="139700" cy="2238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A1C513E9-5662-4A21-B010-9E39E492920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25750" y="3679825"/>
            <a:ext cx="368300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2B085FB9-EBD5-42E0-B62A-9E8E84603E8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81313" y="3660775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1</a:t>
            </a:r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2B2702B1-7FE0-47BA-BB26-6FAE69026F0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32125" y="4132263"/>
            <a:ext cx="336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DC4AE61F-69A2-4075-89C5-A6CDF7692DF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25750" y="4789488"/>
            <a:ext cx="368300" cy="382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5F9EAA0E-62CD-477F-8AA0-BA981268199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05113" y="4770438"/>
            <a:ext cx="333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2</a:t>
            </a:r>
          </a:p>
        </p:txBody>
      </p:sp>
      <p:sp>
        <p:nvSpPr>
          <p:cNvPr id="14346" name="Line 12">
            <a:extLst>
              <a:ext uri="{FF2B5EF4-FFF2-40B4-BE49-F238E27FC236}">
                <a16:creationId xmlns:a16="http://schemas.microsoft.com/office/drawing/2014/main" id="{96D2F232-71F0-443D-A8A8-59F6C498E8C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905000" y="3832225"/>
            <a:ext cx="91440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3">
            <a:extLst>
              <a:ext uri="{FF2B5EF4-FFF2-40B4-BE49-F238E27FC236}">
                <a16:creationId xmlns:a16="http://schemas.microsoft.com/office/drawing/2014/main" id="{36627563-D665-4FC8-8ADB-D5CAA27131E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905000" y="3832225"/>
            <a:ext cx="914400" cy="1268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4">
            <a:extLst>
              <a:ext uri="{FF2B5EF4-FFF2-40B4-BE49-F238E27FC236}">
                <a16:creationId xmlns:a16="http://schemas.microsoft.com/office/drawing/2014/main" id="{AD54FC0A-5E94-447B-BC88-E9E72321DCCF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3990975"/>
            <a:ext cx="914400" cy="1030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5">
            <a:extLst>
              <a:ext uri="{FF2B5EF4-FFF2-40B4-BE49-F238E27FC236}">
                <a16:creationId xmlns:a16="http://schemas.microsoft.com/office/drawing/2014/main" id="{A27BE571-AB02-46C5-BC90-0B5A2F32646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1905000" y="5021263"/>
            <a:ext cx="91440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18" name="Group 50">
            <a:extLst>
              <a:ext uri="{FF2B5EF4-FFF2-40B4-BE49-F238E27FC236}">
                <a16:creationId xmlns:a16="http://schemas.microsoft.com/office/drawing/2014/main" id="{DF6247E4-FE09-40A0-8AB9-33A37BB19671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200400" y="3832225"/>
            <a:ext cx="2736850" cy="1109663"/>
            <a:chOff x="2016" y="2414"/>
            <a:chExt cx="1724" cy="699"/>
          </a:xfrm>
        </p:grpSpPr>
        <p:sp>
          <p:nvSpPr>
            <p:cNvPr id="14384" name="Oval 11">
              <a:extLst>
                <a:ext uri="{FF2B5EF4-FFF2-40B4-BE49-F238E27FC236}">
                  <a16:creationId xmlns:a16="http://schemas.microsoft.com/office/drawing/2014/main" id="{67626969-BCC8-40DC-9282-BF92FB16275B}"/>
                </a:ext>
              </a:extLst>
            </p:cNvPr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076" y="2618"/>
              <a:ext cx="664" cy="2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5" name="Line 16">
              <a:extLst>
                <a:ext uri="{FF2B5EF4-FFF2-40B4-BE49-F238E27FC236}">
                  <a16:creationId xmlns:a16="http://schemas.microsoft.com/office/drawing/2014/main" id="{30917F68-11E3-4134-A188-302C761636AE}"/>
                </a:ext>
              </a:extLst>
            </p:cNvPr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2016" y="2414"/>
              <a:ext cx="1056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17">
              <a:extLst>
                <a:ext uri="{FF2B5EF4-FFF2-40B4-BE49-F238E27FC236}">
                  <a16:creationId xmlns:a16="http://schemas.microsoft.com/office/drawing/2014/main" id="{939A243A-03BB-485E-B109-3CEC797D999B}"/>
                </a:ext>
              </a:extLst>
            </p:cNvPr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V="1">
              <a:off x="2016" y="2763"/>
              <a:ext cx="1056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18">
            <a:extLst>
              <a:ext uri="{FF2B5EF4-FFF2-40B4-BE49-F238E27FC236}">
                <a16:creationId xmlns:a16="http://schemas.microsoft.com/office/drawing/2014/main" id="{50EB1547-FD03-4B31-932E-8B93B1684469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810000" y="1828800"/>
            <a:ext cx="2514600" cy="1447800"/>
            <a:chOff x="2400" y="1152"/>
            <a:chExt cx="1584" cy="912"/>
          </a:xfrm>
        </p:grpSpPr>
        <p:sp>
          <p:nvSpPr>
            <p:cNvPr id="14377" name="Line 19">
              <a:extLst>
                <a:ext uri="{FF2B5EF4-FFF2-40B4-BE49-F238E27FC236}">
                  <a16:creationId xmlns:a16="http://schemas.microsoft.com/office/drawing/2014/main" id="{42E9AE29-F514-4F08-BFF3-4D95B0B6D2FA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2640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20">
              <a:extLst>
                <a:ext uri="{FF2B5EF4-FFF2-40B4-BE49-F238E27FC236}">
                  <a16:creationId xmlns:a16="http://schemas.microsoft.com/office/drawing/2014/main" id="{47948972-BBB9-4277-A270-28B87543E876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448" y="1872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Oval 21">
              <a:extLst>
                <a:ext uri="{FF2B5EF4-FFF2-40B4-BE49-F238E27FC236}">
                  <a16:creationId xmlns:a16="http://schemas.microsoft.com/office/drawing/2014/main" id="{3F1781F7-4CF0-4988-9DA0-5C54A68ABA7C}"/>
                </a:ext>
              </a:extLst>
            </p:cNvPr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028" y="134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0" name="Oval 22">
              <a:extLst>
                <a:ext uri="{FF2B5EF4-FFF2-40B4-BE49-F238E27FC236}">
                  <a16:creationId xmlns:a16="http://schemas.microsoft.com/office/drawing/2014/main" id="{33965370-AC23-49A8-A47E-E72481C94786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700" y="1732"/>
              <a:ext cx="136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1" name="Rectangle 23">
              <a:extLst>
                <a:ext uri="{FF2B5EF4-FFF2-40B4-BE49-F238E27FC236}">
                  <a16:creationId xmlns:a16="http://schemas.microsoft.com/office/drawing/2014/main" id="{29A3A612-3098-4DC4-8A5F-5282033C8754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028" y="1636"/>
              <a:ext cx="18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24">
              <a:extLst>
                <a:ext uri="{FF2B5EF4-FFF2-40B4-BE49-F238E27FC236}">
                  <a16:creationId xmlns:a16="http://schemas.microsoft.com/office/drawing/2014/main" id="{BC44F71C-7E17-4BAB-8DFD-B72197E22129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652" y="1348"/>
              <a:ext cx="18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3" name="Line 25">
              <a:extLst>
                <a:ext uri="{FF2B5EF4-FFF2-40B4-BE49-F238E27FC236}">
                  <a16:creationId xmlns:a16="http://schemas.microsoft.com/office/drawing/2014/main" id="{28775415-384A-472D-8345-8BB822BA49AF}"/>
                </a:ext>
              </a:extLst>
            </p:cNvPr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V="1">
              <a:off x="2400" y="1152"/>
              <a:ext cx="1584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17" name="Group 49">
            <a:extLst>
              <a:ext uri="{FF2B5EF4-FFF2-40B4-BE49-F238E27FC236}">
                <a16:creationId xmlns:a16="http://schemas.microsoft.com/office/drawing/2014/main" id="{85C22541-D469-4167-BD24-68A3A4BF2ADD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3354388" y="5486400"/>
            <a:ext cx="2970212" cy="1295400"/>
            <a:chOff x="2113" y="3456"/>
            <a:chExt cx="1871" cy="816"/>
          </a:xfrm>
        </p:grpSpPr>
        <p:sp>
          <p:nvSpPr>
            <p:cNvPr id="14369" name="Line 26">
              <a:extLst>
                <a:ext uri="{FF2B5EF4-FFF2-40B4-BE49-F238E27FC236}">
                  <a16:creationId xmlns:a16="http://schemas.microsoft.com/office/drawing/2014/main" id="{64C411CF-03D9-48FF-B18D-47C7D080C988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592" y="345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27">
              <a:extLst>
                <a:ext uri="{FF2B5EF4-FFF2-40B4-BE49-F238E27FC236}">
                  <a16:creationId xmlns:a16="http://schemas.microsoft.com/office/drawing/2014/main" id="{5730AB8C-126F-4043-BAAE-A93FA7E34665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400" y="4032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Oval 28">
              <a:extLst>
                <a:ext uri="{FF2B5EF4-FFF2-40B4-BE49-F238E27FC236}">
                  <a16:creationId xmlns:a16="http://schemas.microsoft.com/office/drawing/2014/main" id="{237F9DE7-8E48-45FE-8924-F1AE9E5C3F13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980" y="350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2" name="Oval 29">
              <a:extLst>
                <a:ext uri="{FF2B5EF4-FFF2-40B4-BE49-F238E27FC236}">
                  <a16:creationId xmlns:a16="http://schemas.microsoft.com/office/drawing/2014/main" id="{C77C17A9-73C5-46EE-8BAC-7F237529AFF0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652" y="3892"/>
              <a:ext cx="136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30">
              <a:extLst>
                <a:ext uri="{FF2B5EF4-FFF2-40B4-BE49-F238E27FC236}">
                  <a16:creationId xmlns:a16="http://schemas.microsoft.com/office/drawing/2014/main" id="{8537CF79-817B-4202-8C59-B088766B7329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980" y="3796"/>
              <a:ext cx="18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4" name="Rectangle 31">
              <a:extLst>
                <a:ext uri="{FF2B5EF4-FFF2-40B4-BE49-F238E27FC236}">
                  <a16:creationId xmlns:a16="http://schemas.microsoft.com/office/drawing/2014/main" id="{C6740406-D7B2-4446-AB3F-B5E314AA4A02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604" y="3508"/>
              <a:ext cx="18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5" name="Line 32">
              <a:extLst>
                <a:ext uri="{FF2B5EF4-FFF2-40B4-BE49-F238E27FC236}">
                  <a16:creationId xmlns:a16="http://schemas.microsoft.com/office/drawing/2014/main" id="{881E0231-AE53-4D88-ABA5-33AB95EED51D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2400" y="3648"/>
              <a:ext cx="1584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33">
              <a:extLst>
                <a:ext uri="{FF2B5EF4-FFF2-40B4-BE49-F238E27FC236}">
                  <a16:creationId xmlns:a16="http://schemas.microsoft.com/office/drawing/2014/main" id="{0EA37FB8-8BC3-43F3-9965-8623D28AA874}"/>
                </a:ext>
              </a:extLst>
            </p:cNvPr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113" y="3649"/>
              <a:ext cx="3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en-US"/>
                <a:t>+1</a:t>
              </a:r>
            </a:p>
          </p:txBody>
        </p:sp>
      </p:grpSp>
      <p:sp>
        <p:nvSpPr>
          <p:cNvPr id="14353" name="Rectangle 34">
            <a:extLst>
              <a:ext uri="{FF2B5EF4-FFF2-40B4-BE49-F238E27FC236}">
                <a16:creationId xmlns:a16="http://schemas.microsoft.com/office/drawing/2014/main" id="{83EB07D7-5427-49FA-8738-4DD06E7DB22C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78188" y="2058988"/>
            <a:ext cx="606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+1</a:t>
            </a:r>
          </a:p>
        </p:txBody>
      </p:sp>
      <p:sp>
        <p:nvSpPr>
          <p:cNvPr id="14354" name="Line 35">
            <a:extLst>
              <a:ext uri="{FF2B5EF4-FFF2-40B4-BE49-F238E27FC236}">
                <a16:creationId xmlns:a16="http://schemas.microsoft.com/office/drawing/2014/main" id="{F636B6BC-61A9-4D50-B21A-3E5C1593B810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3200400" y="3200400"/>
            <a:ext cx="533400" cy="30480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36">
            <a:extLst>
              <a:ext uri="{FF2B5EF4-FFF2-40B4-BE49-F238E27FC236}">
                <a16:creationId xmlns:a16="http://schemas.microsoft.com/office/drawing/2014/main" id="{17A92C35-521F-43A2-9461-7B6045DF2FB3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062288" y="5233988"/>
            <a:ext cx="352425" cy="504825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37">
            <a:extLst>
              <a:ext uri="{FF2B5EF4-FFF2-40B4-BE49-F238E27FC236}">
                <a16:creationId xmlns:a16="http://schemas.microsoft.com/office/drawing/2014/main" id="{6EFEB3B3-DD29-49A0-85F2-8C8452FDC4C8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6208713" y="4400550"/>
            <a:ext cx="612775" cy="3810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38">
            <a:extLst>
              <a:ext uri="{FF2B5EF4-FFF2-40B4-BE49-F238E27FC236}">
                <a16:creationId xmlns:a16="http://schemas.microsoft.com/office/drawing/2014/main" id="{536A04B1-B54A-4745-A347-B90B21C50139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091113" y="4176713"/>
            <a:ext cx="622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  3</a:t>
            </a:r>
          </a:p>
        </p:txBody>
      </p:sp>
      <p:grpSp>
        <p:nvGrpSpPr>
          <p:cNvPr id="7207" name="Group 39">
            <a:extLst>
              <a:ext uri="{FF2B5EF4-FFF2-40B4-BE49-F238E27FC236}">
                <a16:creationId xmlns:a16="http://schemas.microsoft.com/office/drawing/2014/main" id="{BC2C7025-1E09-4DD6-B605-3168855283D4}"/>
              </a:ext>
            </a:extLst>
          </p:cNvPr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6553200" y="3276600"/>
            <a:ext cx="2514600" cy="2667000"/>
            <a:chOff x="4128" y="2064"/>
            <a:chExt cx="1584" cy="1680"/>
          </a:xfrm>
        </p:grpSpPr>
        <p:sp>
          <p:nvSpPr>
            <p:cNvPr id="14360" name="Line 40">
              <a:extLst>
                <a:ext uri="{FF2B5EF4-FFF2-40B4-BE49-F238E27FC236}">
                  <a16:creationId xmlns:a16="http://schemas.microsoft.com/office/drawing/2014/main" id="{A8D702D5-45AD-4B3F-B67D-DB92883351E3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4128" y="2064"/>
              <a:ext cx="1584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1" name="Group 41">
              <a:extLst>
                <a:ext uri="{FF2B5EF4-FFF2-40B4-BE49-F238E27FC236}">
                  <a16:creationId xmlns:a16="http://schemas.microsoft.com/office/drawing/2014/main" id="{A9E2333D-1DA4-4F39-AE82-34D1F6B13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112"/>
              <a:ext cx="1296" cy="1632"/>
              <a:chOff x="4272" y="2112"/>
              <a:chExt cx="1296" cy="1632"/>
            </a:xfrm>
          </p:grpSpPr>
          <p:sp>
            <p:nvSpPr>
              <p:cNvPr id="14362" name="Line 42">
                <a:extLst>
                  <a:ext uri="{FF2B5EF4-FFF2-40B4-BE49-F238E27FC236}">
                    <a16:creationId xmlns:a16="http://schemas.microsoft.com/office/drawing/2014/main" id="{A52405B6-89BE-4BF7-BD63-36A7B726532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316" y="2780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43">
                <a:extLst>
                  <a:ext uri="{FF2B5EF4-FFF2-40B4-BE49-F238E27FC236}">
                    <a16:creationId xmlns:a16="http://schemas.microsoft.com/office/drawing/2014/main" id="{F4C7CF46-8838-4899-B29D-3487C2329718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4844" y="2204"/>
                <a:ext cx="0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Oval 44">
                <a:extLst>
                  <a:ext uri="{FF2B5EF4-FFF2-40B4-BE49-F238E27FC236}">
                    <a16:creationId xmlns:a16="http://schemas.microsoft.com/office/drawing/2014/main" id="{31504DA6-F54B-4ADA-A023-DB3FB0791D9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5232" y="3264"/>
                <a:ext cx="136" cy="1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65" name="Oval 45">
                <a:extLst>
                  <a:ext uri="{FF2B5EF4-FFF2-40B4-BE49-F238E27FC236}">
                    <a16:creationId xmlns:a16="http://schemas.microsoft.com/office/drawing/2014/main" id="{84B0FBDC-27C2-4CF7-803E-6E667068698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368" y="2208"/>
                <a:ext cx="136" cy="1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66" name="Rectangle 46">
                <a:extLst>
                  <a:ext uri="{FF2B5EF4-FFF2-40B4-BE49-F238E27FC236}">
                    <a16:creationId xmlns:a16="http://schemas.microsoft.com/office/drawing/2014/main" id="{00D11DF8-9A48-4F17-91F9-CB5199319AB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5088" y="2400"/>
                <a:ext cx="184" cy="1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67" name="Line 47">
                <a:extLst>
                  <a:ext uri="{FF2B5EF4-FFF2-40B4-BE49-F238E27FC236}">
                    <a16:creationId xmlns:a16="http://schemas.microsoft.com/office/drawing/2014/main" id="{30C6E2BC-8F9D-436C-A3F6-3FC0B7D9DB8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flipV="1">
                <a:off x="4608" y="2112"/>
                <a:ext cx="960" cy="16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Rectangle 48">
                <a:extLst>
                  <a:ext uri="{FF2B5EF4-FFF2-40B4-BE49-F238E27FC236}">
                    <a16:creationId xmlns:a16="http://schemas.microsoft.com/office/drawing/2014/main" id="{DA2293AE-F598-465E-B01A-AB8FEE34C92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272" y="3072"/>
                <a:ext cx="184" cy="1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14359" name="Slide Number Placeholder 1">
            <a:extLst>
              <a:ext uri="{FF2B5EF4-FFF2-40B4-BE49-F238E27FC236}">
                <a16:creationId xmlns:a16="http://schemas.microsoft.com/office/drawing/2014/main" id="{DAAAA1C2-E63A-4CC7-88F9-8A71B322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4E6FD1-A2D1-4FCD-BB91-7BF3B9CFD794}" type="slidenum">
              <a:rPr lang="en-GB" altLang="en-US" sz="1400"/>
              <a:pPr/>
              <a:t>14</a:t>
            </a:fld>
            <a:endParaRPr lang="en-GB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>
            <a:extLst>
              <a:ext uri="{FF2B5EF4-FFF2-40B4-BE49-F238E27FC236}">
                <a16:creationId xmlns:a16="http://schemas.microsoft.com/office/drawing/2014/main" id="{FE8EED92-080A-48F8-8326-40B8987B271D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68288" y="333375"/>
            <a:ext cx="8885237" cy="6173788"/>
            <a:chOff x="39" y="87"/>
            <a:chExt cx="5597" cy="3889"/>
          </a:xfrm>
        </p:grpSpPr>
        <p:sp>
          <p:nvSpPr>
            <p:cNvPr id="15364" name="Oval 3">
              <a:extLst>
                <a:ext uri="{FF2B5EF4-FFF2-40B4-BE49-F238E27FC236}">
                  <a16:creationId xmlns:a16="http://schemas.microsoft.com/office/drawing/2014/main" id="{5A5A3297-E4AA-4D7E-81A1-2FAF78E233C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2" y="484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5" name="Oval 4">
              <a:extLst>
                <a:ext uri="{FF2B5EF4-FFF2-40B4-BE49-F238E27FC236}">
                  <a16:creationId xmlns:a16="http://schemas.microsoft.com/office/drawing/2014/main" id="{549509A9-039A-4615-86BD-54F12E28238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12" y="916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6" name="Oval 5">
              <a:extLst>
                <a:ext uri="{FF2B5EF4-FFF2-40B4-BE49-F238E27FC236}">
                  <a16:creationId xmlns:a16="http://schemas.microsoft.com/office/drawing/2014/main" id="{C1C8DA11-DEB8-4E97-8631-CD63F9F29E52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12" y="3124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Line 6">
              <a:extLst>
                <a:ext uri="{FF2B5EF4-FFF2-40B4-BE49-F238E27FC236}">
                  <a16:creationId xmlns:a16="http://schemas.microsoft.com/office/drawing/2014/main" id="{7E0C00DD-5161-447B-ACDA-8A701902C4F8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152" y="2064"/>
              <a:ext cx="0" cy="8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7">
              <a:extLst>
                <a:ext uri="{FF2B5EF4-FFF2-40B4-BE49-F238E27FC236}">
                  <a16:creationId xmlns:a16="http://schemas.microsoft.com/office/drawing/2014/main" id="{68FFCE00-A3F5-4BB0-8B8B-3A33ABD1D2A5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4416" y="196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Rectangle 8">
              <a:extLst>
                <a:ext uri="{FF2B5EF4-FFF2-40B4-BE49-F238E27FC236}">
                  <a16:creationId xmlns:a16="http://schemas.microsoft.com/office/drawing/2014/main" id="{ED5CF19B-28F9-40DE-8362-A6DA2609B8C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63" y="3111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n</a:t>
              </a:r>
            </a:p>
          </p:txBody>
        </p:sp>
        <p:sp>
          <p:nvSpPr>
            <p:cNvPr id="15370" name="Rectangle 9">
              <a:extLst>
                <a:ext uri="{FF2B5EF4-FFF2-40B4-BE49-F238E27FC236}">
                  <a16:creationId xmlns:a16="http://schemas.microsoft.com/office/drawing/2014/main" id="{5B1A5915-14B0-457D-96ED-66D53FC72F88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7" y="471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1</a:t>
              </a:r>
            </a:p>
          </p:txBody>
        </p:sp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7CED8804-00E6-4927-BE9C-2F441D21132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67" y="855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2</a:t>
              </a:r>
            </a:p>
          </p:txBody>
        </p:sp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3C280B4F-4898-4A53-ADA1-84E130237859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30" y="80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15521B20-C25A-4036-9BBA-BB3843B38527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6" y="23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403F0FA7-F47E-4E61-A3DA-960BEF54C66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2" y="272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5" name="Rectangle 14">
              <a:extLst>
                <a:ext uri="{FF2B5EF4-FFF2-40B4-BE49-F238E27FC236}">
                  <a16:creationId xmlns:a16="http://schemas.microsoft.com/office/drawing/2014/main" id="{BD69F306-15F3-4D8E-B46F-2738B6DA5EAC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" y="1767"/>
              <a:ext cx="52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dirty="0"/>
                <a:t>Input</a:t>
              </a:r>
            </a:p>
          </p:txBody>
        </p:sp>
        <p:sp>
          <p:nvSpPr>
            <p:cNvPr id="15376" name="Rectangle 15">
              <a:extLst>
                <a:ext uri="{FF2B5EF4-FFF2-40B4-BE49-F238E27FC236}">
                  <a16:creationId xmlns:a16="http://schemas.microsoft.com/office/drawing/2014/main" id="{E463F199-382F-4C93-A50D-ACC406A6E6D5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83" y="1863"/>
              <a:ext cx="6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dirty="0"/>
                <a:t>Output</a:t>
              </a:r>
            </a:p>
          </p:txBody>
        </p:sp>
        <p:sp>
          <p:nvSpPr>
            <p:cNvPr id="15377" name="Rectangle 16">
              <a:extLst>
                <a:ext uri="{FF2B5EF4-FFF2-40B4-BE49-F238E27FC236}">
                  <a16:creationId xmlns:a16="http://schemas.microsoft.com/office/drawing/2014/main" id="{FFA912C5-02CD-4D1D-85DA-199FBAD87C0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966" y="3398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8" name="Oval 17">
              <a:extLst>
                <a:ext uri="{FF2B5EF4-FFF2-40B4-BE49-F238E27FC236}">
                  <a16:creationId xmlns:a16="http://schemas.microsoft.com/office/drawing/2014/main" id="{DBC7333B-52BE-4E3C-B0B6-5F4E479F5AF0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12" y="1396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9" name="Rectangle 18">
              <a:extLst>
                <a:ext uri="{FF2B5EF4-FFF2-40B4-BE49-F238E27FC236}">
                  <a16:creationId xmlns:a16="http://schemas.microsoft.com/office/drawing/2014/main" id="{D95AAED3-826F-43C8-8B30-62D5893DA6A0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76" y="48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0" name="Rectangle 19">
              <a:extLst>
                <a:ext uri="{FF2B5EF4-FFF2-40B4-BE49-F238E27FC236}">
                  <a16:creationId xmlns:a16="http://schemas.microsoft.com/office/drawing/2014/main" id="{E02DF197-F71F-40D5-BC74-3F2C4B05197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76" y="139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1" name="Rectangle 20">
              <a:extLst>
                <a:ext uri="{FF2B5EF4-FFF2-40B4-BE49-F238E27FC236}">
                  <a16:creationId xmlns:a16="http://schemas.microsoft.com/office/drawing/2014/main" id="{B17CB244-1178-421B-8AFA-959D5D074001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76" y="9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2" name="Rectangle 21">
              <a:extLst>
                <a:ext uri="{FF2B5EF4-FFF2-40B4-BE49-F238E27FC236}">
                  <a16:creationId xmlns:a16="http://schemas.microsoft.com/office/drawing/2014/main" id="{C7D91B92-FDF9-4937-91A0-B6B4FC281DF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924" y="312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3" name="Rectangle 22">
              <a:extLst>
                <a:ext uri="{FF2B5EF4-FFF2-40B4-BE49-F238E27FC236}">
                  <a16:creationId xmlns:a16="http://schemas.microsoft.com/office/drawing/2014/main" id="{679D13B5-AA06-425A-9723-28AFF71B251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740" y="48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4" name="Rectangle 23">
              <a:extLst>
                <a:ext uri="{FF2B5EF4-FFF2-40B4-BE49-F238E27FC236}">
                  <a16:creationId xmlns:a16="http://schemas.microsoft.com/office/drawing/2014/main" id="{9198D8F7-4824-4D54-B143-5B24B182250A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740" y="9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5" name="Rectangle 24">
              <a:extLst>
                <a:ext uri="{FF2B5EF4-FFF2-40B4-BE49-F238E27FC236}">
                  <a16:creationId xmlns:a16="http://schemas.microsoft.com/office/drawing/2014/main" id="{A2E0B690-AEC6-4777-A145-1FB159BAB949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740" y="139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6" name="Rectangle 25">
              <a:extLst>
                <a:ext uri="{FF2B5EF4-FFF2-40B4-BE49-F238E27FC236}">
                  <a16:creationId xmlns:a16="http://schemas.microsoft.com/office/drawing/2014/main" id="{08B9CE81-A8E0-4EA8-8C78-8D87DB7D2ED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8" y="307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7" name="Oval 26">
              <a:extLst>
                <a:ext uri="{FF2B5EF4-FFF2-40B4-BE49-F238E27FC236}">
                  <a16:creationId xmlns:a16="http://schemas.microsoft.com/office/drawing/2014/main" id="{F5557649-6E56-4D62-8697-B4CA29B1765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228" y="250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8" name="Oval 27">
              <a:extLst>
                <a:ext uri="{FF2B5EF4-FFF2-40B4-BE49-F238E27FC236}">
                  <a16:creationId xmlns:a16="http://schemas.microsoft.com/office/drawing/2014/main" id="{9FE42854-24BD-476B-8965-491F53BB4F7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228" y="1876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89" name="Oval 28">
              <a:extLst>
                <a:ext uri="{FF2B5EF4-FFF2-40B4-BE49-F238E27FC236}">
                  <a16:creationId xmlns:a16="http://schemas.microsoft.com/office/drawing/2014/main" id="{CEDD87B6-B04F-4384-9100-B11FA3C6535B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180" y="1252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0" name="Line 29">
              <a:extLst>
                <a:ext uri="{FF2B5EF4-FFF2-40B4-BE49-F238E27FC236}">
                  <a16:creationId xmlns:a16="http://schemas.microsoft.com/office/drawing/2014/main" id="{23F78C72-F92A-4664-874D-E420E423EBF0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368" y="13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0">
              <a:extLst>
                <a:ext uri="{FF2B5EF4-FFF2-40B4-BE49-F238E27FC236}">
                  <a16:creationId xmlns:a16="http://schemas.microsoft.com/office/drawing/2014/main" id="{3E08387B-FAFD-4FB3-A7E4-FDCB8790A821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4416" y="259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1">
              <a:extLst>
                <a:ext uri="{FF2B5EF4-FFF2-40B4-BE49-F238E27FC236}">
                  <a16:creationId xmlns:a16="http://schemas.microsoft.com/office/drawing/2014/main" id="{7BB85780-EC69-4605-8934-A3D1317CE649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200" y="5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2">
              <a:extLst>
                <a:ext uri="{FF2B5EF4-FFF2-40B4-BE49-F238E27FC236}">
                  <a16:creationId xmlns:a16="http://schemas.microsoft.com/office/drawing/2014/main" id="{F1280CE4-933E-42E2-9E89-7D6E4BF8D615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1200" y="528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33">
              <a:extLst>
                <a:ext uri="{FF2B5EF4-FFF2-40B4-BE49-F238E27FC236}">
                  <a16:creationId xmlns:a16="http://schemas.microsoft.com/office/drawing/2014/main" id="{7494D0D9-D17F-40CC-B3FC-603339D1E4CA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1200" y="576"/>
              <a:ext cx="62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34">
              <a:extLst>
                <a:ext uri="{FF2B5EF4-FFF2-40B4-BE49-F238E27FC236}">
                  <a16:creationId xmlns:a16="http://schemas.microsoft.com/office/drawing/2014/main" id="{7E5A460C-9E1D-44B5-82A5-5F5ED774485C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1200" y="528"/>
              <a:ext cx="672" cy="2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35">
              <a:extLst>
                <a:ext uri="{FF2B5EF4-FFF2-40B4-BE49-F238E27FC236}">
                  <a16:creationId xmlns:a16="http://schemas.microsoft.com/office/drawing/2014/main" id="{7AE167AA-D3AC-4E95-AB41-A841A2DABAD7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1200" y="528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36">
              <a:extLst>
                <a:ext uri="{FF2B5EF4-FFF2-40B4-BE49-F238E27FC236}">
                  <a16:creationId xmlns:a16="http://schemas.microsoft.com/office/drawing/2014/main" id="{6431B8C6-7EC9-4CCC-B7DA-081E8D7D4A99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152" y="100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7">
              <a:extLst>
                <a:ext uri="{FF2B5EF4-FFF2-40B4-BE49-F238E27FC236}">
                  <a16:creationId xmlns:a16="http://schemas.microsoft.com/office/drawing/2014/main" id="{926525D8-EBF0-440B-BF6F-D5A6E08CAEE3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1200" y="1008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8">
              <a:extLst>
                <a:ext uri="{FF2B5EF4-FFF2-40B4-BE49-F238E27FC236}">
                  <a16:creationId xmlns:a16="http://schemas.microsoft.com/office/drawing/2014/main" id="{A796A5E0-6503-4DCE-8C91-3AAF808DB123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V="1">
              <a:off x="1200" y="1008"/>
              <a:ext cx="672" cy="2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39">
              <a:extLst>
                <a:ext uri="{FF2B5EF4-FFF2-40B4-BE49-F238E27FC236}">
                  <a16:creationId xmlns:a16="http://schemas.microsoft.com/office/drawing/2014/main" id="{D476AC4D-363D-4F5E-8730-7701402C8D1A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1200" y="528"/>
              <a:ext cx="672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40">
              <a:extLst>
                <a:ext uri="{FF2B5EF4-FFF2-40B4-BE49-F238E27FC236}">
                  <a16:creationId xmlns:a16="http://schemas.microsoft.com/office/drawing/2014/main" id="{0D574996-03E9-4FB1-8FAA-1C059F481421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1200" y="1008"/>
              <a:ext cx="67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41">
              <a:extLst>
                <a:ext uri="{FF2B5EF4-FFF2-40B4-BE49-F238E27FC236}">
                  <a16:creationId xmlns:a16="http://schemas.microsoft.com/office/drawing/2014/main" id="{114C568C-7133-4AD1-9926-B3DCF9BD2217}"/>
                </a:ext>
              </a:extLst>
            </p:cNvPr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1200" y="148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42">
              <a:extLst>
                <a:ext uri="{FF2B5EF4-FFF2-40B4-BE49-F238E27FC236}">
                  <a16:creationId xmlns:a16="http://schemas.microsoft.com/office/drawing/2014/main" id="{848EED33-23A0-42F6-8F0D-84FF556FB772}"/>
                </a:ext>
              </a:extLst>
            </p:cNvPr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1200" y="1488"/>
              <a:ext cx="672" cy="17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43">
              <a:extLst>
                <a:ext uri="{FF2B5EF4-FFF2-40B4-BE49-F238E27FC236}">
                  <a16:creationId xmlns:a16="http://schemas.microsoft.com/office/drawing/2014/main" id="{68A603EC-F295-4319-A8F1-96E850BF70E3}"/>
                </a:ext>
              </a:extLst>
            </p:cNvPr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1200" y="528"/>
              <a:ext cx="720" cy="2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Line 44">
              <a:extLst>
                <a:ext uri="{FF2B5EF4-FFF2-40B4-BE49-F238E27FC236}">
                  <a16:creationId xmlns:a16="http://schemas.microsoft.com/office/drawing/2014/main" id="{4BF85ECC-B5D4-4C42-8779-E288B4FC7D9E}"/>
                </a:ext>
              </a:extLst>
            </p:cNvPr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1200" y="1056"/>
              <a:ext cx="72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45">
              <a:extLst>
                <a:ext uri="{FF2B5EF4-FFF2-40B4-BE49-F238E27FC236}">
                  <a16:creationId xmlns:a16="http://schemas.microsoft.com/office/drawing/2014/main" id="{4BA806B2-9156-4D12-B9DE-127666785337}"/>
                </a:ext>
              </a:extLst>
            </p:cNvPr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1152" y="1488"/>
              <a:ext cx="768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46">
              <a:extLst>
                <a:ext uri="{FF2B5EF4-FFF2-40B4-BE49-F238E27FC236}">
                  <a16:creationId xmlns:a16="http://schemas.microsoft.com/office/drawing/2014/main" id="{6A31963D-6769-436C-87F7-B58CBC539DC8}"/>
                </a:ext>
              </a:extLst>
            </p:cNvPr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1200" y="321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47">
              <a:extLst>
                <a:ext uri="{FF2B5EF4-FFF2-40B4-BE49-F238E27FC236}">
                  <a16:creationId xmlns:a16="http://schemas.microsoft.com/office/drawing/2014/main" id="{A64A889D-5C68-424D-BC17-4F57941C7DBD}"/>
                </a:ext>
              </a:extLst>
            </p:cNvPr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2016" y="2064"/>
              <a:ext cx="0" cy="8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48">
              <a:extLst>
                <a:ext uri="{FF2B5EF4-FFF2-40B4-BE49-F238E27FC236}">
                  <a16:creationId xmlns:a16="http://schemas.microsoft.com/office/drawing/2014/main" id="{1E4ED11F-52C7-4D4B-B22F-A1ADF7E8BC9D}"/>
                </a:ext>
              </a:extLst>
            </p:cNvPr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2064" y="528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49">
              <a:extLst>
                <a:ext uri="{FF2B5EF4-FFF2-40B4-BE49-F238E27FC236}">
                  <a16:creationId xmlns:a16="http://schemas.microsoft.com/office/drawing/2014/main" id="{126BA1E5-2AFA-4906-BB05-74B264E5EADA}"/>
                </a:ext>
              </a:extLst>
            </p:cNvPr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2064" y="528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50">
              <a:extLst>
                <a:ext uri="{FF2B5EF4-FFF2-40B4-BE49-F238E27FC236}">
                  <a16:creationId xmlns:a16="http://schemas.microsoft.com/office/drawing/2014/main" id="{E69F237C-5BCD-465A-A39D-F867B5BCE09A}"/>
                </a:ext>
              </a:extLst>
            </p:cNvPr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2064" y="576"/>
              <a:ext cx="624" cy="9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Line 51">
              <a:extLst>
                <a:ext uri="{FF2B5EF4-FFF2-40B4-BE49-F238E27FC236}">
                  <a16:creationId xmlns:a16="http://schemas.microsoft.com/office/drawing/2014/main" id="{8616BE62-8033-4341-ACE5-3CF5A7741005}"/>
                </a:ext>
              </a:extLst>
            </p:cNvPr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2064" y="528"/>
              <a:ext cx="672" cy="26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Line 52">
              <a:extLst>
                <a:ext uri="{FF2B5EF4-FFF2-40B4-BE49-F238E27FC236}">
                  <a16:creationId xmlns:a16="http://schemas.microsoft.com/office/drawing/2014/main" id="{6A867883-2D95-414B-B957-A420DBC358BD}"/>
                </a:ext>
              </a:extLst>
            </p:cNvPr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2064" y="528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53">
              <a:extLst>
                <a:ext uri="{FF2B5EF4-FFF2-40B4-BE49-F238E27FC236}">
                  <a16:creationId xmlns:a16="http://schemas.microsoft.com/office/drawing/2014/main" id="{3186ADC1-279D-4C5D-ADF1-D1C8A50E8276}"/>
                </a:ext>
              </a:extLst>
            </p:cNvPr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2016" y="1008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54">
              <a:extLst>
                <a:ext uri="{FF2B5EF4-FFF2-40B4-BE49-F238E27FC236}">
                  <a16:creationId xmlns:a16="http://schemas.microsoft.com/office/drawing/2014/main" id="{A71C096C-B8A6-4EE6-BF5F-8CCEC398DB36}"/>
                </a:ext>
              </a:extLst>
            </p:cNvPr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 flipV="1">
              <a:off x="2064" y="1008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55">
              <a:extLst>
                <a:ext uri="{FF2B5EF4-FFF2-40B4-BE49-F238E27FC236}">
                  <a16:creationId xmlns:a16="http://schemas.microsoft.com/office/drawing/2014/main" id="{E5218F8F-2F30-455A-AEB3-F4A303CDFFBF}"/>
                </a:ext>
              </a:extLst>
            </p:cNvPr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V="1">
              <a:off x="2064" y="1008"/>
              <a:ext cx="672" cy="220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56">
              <a:extLst>
                <a:ext uri="{FF2B5EF4-FFF2-40B4-BE49-F238E27FC236}">
                  <a16:creationId xmlns:a16="http://schemas.microsoft.com/office/drawing/2014/main" id="{8BE73F99-2214-499E-BCC0-DD3A387A6BFF}"/>
                </a:ext>
              </a:extLst>
            </p:cNvPr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064" y="528"/>
              <a:ext cx="672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Line 57">
              <a:extLst>
                <a:ext uri="{FF2B5EF4-FFF2-40B4-BE49-F238E27FC236}">
                  <a16:creationId xmlns:a16="http://schemas.microsoft.com/office/drawing/2014/main" id="{A239A8D6-ECAC-45FB-B7DF-3C84430FF247}"/>
                </a:ext>
              </a:extLst>
            </p:cNvPr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2064" y="1008"/>
              <a:ext cx="672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58">
              <a:extLst>
                <a:ext uri="{FF2B5EF4-FFF2-40B4-BE49-F238E27FC236}">
                  <a16:creationId xmlns:a16="http://schemas.microsoft.com/office/drawing/2014/main" id="{87C679DB-FCEC-48B9-9CD5-4CD9004AB28F}"/>
                </a:ext>
              </a:extLst>
            </p:cNvPr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2064" y="1488"/>
              <a:ext cx="67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59">
              <a:extLst>
                <a:ext uri="{FF2B5EF4-FFF2-40B4-BE49-F238E27FC236}">
                  <a16:creationId xmlns:a16="http://schemas.microsoft.com/office/drawing/2014/main" id="{5A9BD7C3-A852-43A9-8FC5-D5586AEC4860}"/>
                </a:ext>
              </a:extLst>
            </p:cNvPr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flipV="1">
              <a:off x="2064" y="1488"/>
              <a:ext cx="672" cy="17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60">
              <a:extLst>
                <a:ext uri="{FF2B5EF4-FFF2-40B4-BE49-F238E27FC236}">
                  <a16:creationId xmlns:a16="http://schemas.microsoft.com/office/drawing/2014/main" id="{F880D77A-F3E9-439B-AA11-E002EB965D6D}"/>
                </a:ext>
              </a:extLst>
            </p:cNvPr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064" y="528"/>
              <a:ext cx="720" cy="26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61">
              <a:extLst>
                <a:ext uri="{FF2B5EF4-FFF2-40B4-BE49-F238E27FC236}">
                  <a16:creationId xmlns:a16="http://schemas.microsoft.com/office/drawing/2014/main" id="{5919E649-20A9-49B6-A869-7EB08F11E4A0}"/>
                </a:ext>
              </a:extLst>
            </p:cNvPr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2064" y="1056"/>
              <a:ext cx="720" cy="21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Line 62">
              <a:extLst>
                <a:ext uri="{FF2B5EF4-FFF2-40B4-BE49-F238E27FC236}">
                  <a16:creationId xmlns:a16="http://schemas.microsoft.com/office/drawing/2014/main" id="{62206B6B-7E73-4E9A-B396-F59EB47A9D34}"/>
                </a:ext>
              </a:extLst>
            </p:cNvPr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2016" y="1488"/>
              <a:ext cx="768" cy="172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4" name="Line 63">
              <a:extLst>
                <a:ext uri="{FF2B5EF4-FFF2-40B4-BE49-F238E27FC236}">
                  <a16:creationId xmlns:a16="http://schemas.microsoft.com/office/drawing/2014/main" id="{81FCC88F-5280-4017-AC1B-88B344138000}"/>
                </a:ext>
              </a:extLst>
            </p:cNvPr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2064" y="3216"/>
              <a:ext cx="72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Line 64">
              <a:extLst>
                <a:ext uri="{FF2B5EF4-FFF2-40B4-BE49-F238E27FC236}">
                  <a16:creationId xmlns:a16="http://schemas.microsoft.com/office/drawing/2014/main" id="{A47A29E3-6453-43BF-BD34-8D6B7B69A910}"/>
                </a:ext>
              </a:extLst>
            </p:cNvPr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2928" y="528"/>
              <a:ext cx="1248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65">
              <a:extLst>
                <a:ext uri="{FF2B5EF4-FFF2-40B4-BE49-F238E27FC236}">
                  <a16:creationId xmlns:a16="http://schemas.microsoft.com/office/drawing/2014/main" id="{C3EBC08A-3F87-4C5E-92AF-6FE579581E92}"/>
                </a:ext>
              </a:extLst>
            </p:cNvPr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2928" y="1008"/>
              <a:ext cx="12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Line 66">
              <a:extLst>
                <a:ext uri="{FF2B5EF4-FFF2-40B4-BE49-F238E27FC236}">
                  <a16:creationId xmlns:a16="http://schemas.microsoft.com/office/drawing/2014/main" id="{3FD6FDD3-4DE4-4C22-A7C3-6B38B8BB5B8B}"/>
                </a:ext>
              </a:extLst>
            </p:cNvPr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928" y="528"/>
              <a:ext cx="1296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8" name="Line 67">
              <a:extLst>
                <a:ext uri="{FF2B5EF4-FFF2-40B4-BE49-F238E27FC236}">
                  <a16:creationId xmlns:a16="http://schemas.microsoft.com/office/drawing/2014/main" id="{30D5EE2E-998A-4446-B031-17BA7A12311B}"/>
                </a:ext>
              </a:extLst>
            </p:cNvPr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 flipV="1">
              <a:off x="2928" y="1344"/>
              <a:ext cx="12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68">
              <a:extLst>
                <a:ext uri="{FF2B5EF4-FFF2-40B4-BE49-F238E27FC236}">
                  <a16:creationId xmlns:a16="http://schemas.microsoft.com/office/drawing/2014/main" id="{2FFC547C-525E-4641-8CA1-0DB5A9D0687C}"/>
                </a:ext>
              </a:extLst>
            </p:cNvPr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flipV="1">
              <a:off x="3024" y="1296"/>
              <a:ext cx="1104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0" name="Line 69">
              <a:extLst>
                <a:ext uri="{FF2B5EF4-FFF2-40B4-BE49-F238E27FC236}">
                  <a16:creationId xmlns:a16="http://schemas.microsoft.com/office/drawing/2014/main" id="{FE83FF8D-16E1-4E25-8640-73B97E11D3F6}"/>
                </a:ext>
              </a:extLst>
            </p:cNvPr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2928" y="1008"/>
              <a:ext cx="129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Line 70">
              <a:extLst>
                <a:ext uri="{FF2B5EF4-FFF2-40B4-BE49-F238E27FC236}">
                  <a16:creationId xmlns:a16="http://schemas.microsoft.com/office/drawing/2014/main" id="{02C1B8ED-81B3-4386-9881-3338DE9B5907}"/>
                </a:ext>
              </a:extLst>
            </p:cNvPr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2928" y="1488"/>
              <a:ext cx="12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Line 71">
              <a:extLst>
                <a:ext uri="{FF2B5EF4-FFF2-40B4-BE49-F238E27FC236}">
                  <a16:creationId xmlns:a16="http://schemas.microsoft.com/office/drawing/2014/main" id="{AA8F413B-D52C-4451-98B0-C597D498E35C}"/>
                </a:ext>
              </a:extLst>
            </p:cNvPr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flipV="1">
              <a:off x="3024" y="1968"/>
              <a:ext cx="120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Line 72">
              <a:extLst>
                <a:ext uri="{FF2B5EF4-FFF2-40B4-BE49-F238E27FC236}">
                  <a16:creationId xmlns:a16="http://schemas.microsoft.com/office/drawing/2014/main" id="{F33D9EC6-A7CD-416F-991B-7D56F0ED86FC}"/>
                </a:ext>
              </a:extLst>
            </p:cNvPr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928" y="528"/>
              <a:ext cx="129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Line 73">
              <a:extLst>
                <a:ext uri="{FF2B5EF4-FFF2-40B4-BE49-F238E27FC236}">
                  <a16:creationId xmlns:a16="http://schemas.microsoft.com/office/drawing/2014/main" id="{EC9735F1-D342-4F50-8609-6A19DC843DEF}"/>
                </a:ext>
              </a:extLst>
            </p:cNvPr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928" y="1008"/>
              <a:ext cx="1296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Line 74">
              <a:extLst>
                <a:ext uri="{FF2B5EF4-FFF2-40B4-BE49-F238E27FC236}">
                  <a16:creationId xmlns:a16="http://schemas.microsoft.com/office/drawing/2014/main" id="{4BAA74DB-8C21-4C4F-B7DC-936B880370D4}"/>
                </a:ext>
              </a:extLst>
            </p:cNvPr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2928" y="1488"/>
              <a:ext cx="1296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6" name="Line 75">
              <a:extLst>
                <a:ext uri="{FF2B5EF4-FFF2-40B4-BE49-F238E27FC236}">
                  <a16:creationId xmlns:a16="http://schemas.microsoft.com/office/drawing/2014/main" id="{F7092494-FE4F-4C95-B239-844AE9EDB276}"/>
                </a:ext>
              </a:extLst>
            </p:cNvPr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 flipV="1">
              <a:off x="3024" y="2592"/>
              <a:ext cx="115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7" name="Line 76">
              <a:extLst>
                <a:ext uri="{FF2B5EF4-FFF2-40B4-BE49-F238E27FC236}">
                  <a16:creationId xmlns:a16="http://schemas.microsoft.com/office/drawing/2014/main" id="{3321192C-A6A3-4F3C-BCA1-5ADE7F346015}"/>
                </a:ext>
              </a:extLst>
            </p:cNvPr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832" y="2016"/>
              <a:ext cx="0" cy="81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Rectangle 77">
              <a:extLst>
                <a:ext uri="{FF2B5EF4-FFF2-40B4-BE49-F238E27FC236}">
                  <a16:creationId xmlns:a16="http://schemas.microsoft.com/office/drawing/2014/main" id="{2EDAA0CD-8E2C-4692-B89E-2C23D7D9DB33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671" y="87"/>
              <a:ext cx="231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3200">
                  <a:solidFill>
                    <a:schemeClr val="hlink"/>
                  </a:solidFill>
                </a:rPr>
                <a:t>Three-layer networks</a:t>
              </a:r>
            </a:p>
          </p:txBody>
        </p:sp>
        <p:sp>
          <p:nvSpPr>
            <p:cNvPr id="15439" name="Rectangle 78">
              <a:extLst>
                <a:ext uri="{FF2B5EF4-FFF2-40B4-BE49-F238E27FC236}">
                  <a16:creationId xmlns:a16="http://schemas.microsoft.com/office/drawing/2014/main" id="{B14610C7-964B-4E8A-B28F-6D393BB99813}"/>
                </a:ext>
              </a:extLst>
            </p:cNvPr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527" y="3687"/>
              <a:ext cx="125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i="1" dirty="0"/>
                <a:t>Hidden</a:t>
              </a:r>
              <a:r>
                <a:rPr lang="en-GB" altLang="en-US" i="1" dirty="0">
                  <a:solidFill>
                    <a:srgbClr val="FFFF00"/>
                  </a:solidFill>
                </a:rPr>
                <a:t> </a:t>
              </a:r>
              <a:r>
                <a:rPr lang="en-GB" altLang="en-US" i="1" dirty="0"/>
                <a:t>layers </a:t>
              </a:r>
            </a:p>
          </p:txBody>
        </p:sp>
      </p:grpSp>
      <p:sp>
        <p:nvSpPr>
          <p:cNvPr id="15363" name="Slide Number Placeholder 1">
            <a:extLst>
              <a:ext uri="{FF2B5EF4-FFF2-40B4-BE49-F238E27FC236}">
                <a16:creationId xmlns:a16="http://schemas.microsoft.com/office/drawing/2014/main" id="{0BE534D5-5C1B-4DE7-8981-0F317B2C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CD44DC-62A5-4038-984E-4699FA8E090F}" type="slidenum">
              <a:rPr lang="en-GB" altLang="en-US" sz="1400"/>
              <a:pPr/>
              <a:t>15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1A33675-7B1A-4D43-90DE-200F67208CE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7296" y="1219200"/>
            <a:ext cx="88392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B8EA9D5-792D-482E-AEB5-32B95483342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0513" y="396875"/>
            <a:ext cx="4132543" cy="31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>
                <a:latin typeface="Swiss911 XCm BT" pitchFamily="34" charset="0"/>
              </a:rPr>
              <a:t>Properties</a:t>
            </a:r>
            <a:r>
              <a:rPr lang="en-GB" altLang="en-US" sz="2800" dirty="0">
                <a:solidFill>
                  <a:srgbClr val="F5F5F5"/>
                </a:solidFill>
                <a:latin typeface="Swiss911 XCm BT" pitchFamily="34" charset="0"/>
              </a:rPr>
              <a:t> </a:t>
            </a:r>
            <a:r>
              <a:rPr lang="en-GB" altLang="en-US" sz="2800" dirty="0">
                <a:latin typeface="Swiss911 XCm BT" pitchFamily="34" charset="0"/>
              </a:rPr>
              <a:t>of</a:t>
            </a:r>
            <a:r>
              <a:rPr lang="en-GB" altLang="en-US" sz="2800" dirty="0">
                <a:solidFill>
                  <a:srgbClr val="F5F5F5"/>
                </a:solidFill>
                <a:latin typeface="Swiss911 XCm BT" pitchFamily="34" charset="0"/>
              </a:rPr>
              <a:t> </a:t>
            </a:r>
            <a:r>
              <a:rPr lang="en-GB" altLang="en-US" sz="2800" dirty="0">
                <a:latin typeface="Swiss911 XCm BT" pitchFamily="34" charset="0"/>
              </a:rPr>
              <a:t>architecture</a:t>
            </a:r>
          </a:p>
          <a:p>
            <a:endParaRPr lang="en-GB" altLang="en-US" dirty="0">
              <a:solidFill>
                <a:srgbClr val="F5F5F5"/>
              </a:solidFill>
            </a:endParaRPr>
          </a:p>
          <a:p>
            <a:pPr>
              <a:buFontTx/>
              <a:buChar char="•"/>
            </a:pPr>
            <a:r>
              <a:rPr lang="en-GB" altLang="en-US" dirty="0"/>
              <a:t> No connections within a layer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4470D91B-43DD-417E-8D9C-38633F5555D5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75867" y="3467734"/>
            <a:ext cx="6443663" cy="2590800"/>
            <a:chOff x="436" y="2548"/>
            <a:chExt cx="4059" cy="1196"/>
          </a:xfrm>
        </p:grpSpPr>
        <p:sp>
          <p:nvSpPr>
            <p:cNvPr id="16392" name="Rectangle 5">
              <a:extLst>
                <a:ext uri="{FF2B5EF4-FFF2-40B4-BE49-F238E27FC236}">
                  <a16:creationId xmlns:a16="http://schemas.microsoft.com/office/drawing/2014/main" id="{310E396C-5248-466B-BD1F-4E246031A66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42" y="3062"/>
              <a:ext cx="649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3" name="Rectangle 6">
              <a:extLst>
                <a:ext uri="{FF2B5EF4-FFF2-40B4-BE49-F238E27FC236}">
                  <a16:creationId xmlns:a16="http://schemas.microsoft.com/office/drawing/2014/main" id="{D09F86D4-B820-4886-BAC8-FFB1B9AB2419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526" y="3636"/>
              <a:ext cx="569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Rectangle 7">
              <a:extLst>
                <a:ext uri="{FF2B5EF4-FFF2-40B4-BE49-F238E27FC236}">
                  <a16:creationId xmlns:a16="http://schemas.microsoft.com/office/drawing/2014/main" id="{84F23AF6-5CB0-40B8-A629-C553387CFFD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6" y="2548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5" name="Rectangle 8">
              <a:extLst>
                <a:ext uri="{FF2B5EF4-FFF2-40B4-BE49-F238E27FC236}">
                  <a16:creationId xmlns:a16="http://schemas.microsoft.com/office/drawing/2014/main" id="{A2BBF9D4-2545-488C-94B5-079CA0F138F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6" y="2890"/>
              <a:ext cx="184" cy="6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6" name="Rectangle 9">
              <a:extLst>
                <a:ext uri="{FF2B5EF4-FFF2-40B4-BE49-F238E27FC236}">
                  <a16:creationId xmlns:a16="http://schemas.microsoft.com/office/drawing/2014/main" id="{56D28E63-4316-4963-93E1-BB0AD3AD553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6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7" name="Rectangle 10">
              <a:extLst>
                <a:ext uri="{FF2B5EF4-FFF2-40B4-BE49-F238E27FC236}">
                  <a16:creationId xmlns:a16="http://schemas.microsoft.com/office/drawing/2014/main" id="{E8C98AE1-048F-45E5-A860-F77C700974E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4" y="3536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8" name="Rectangle 11">
              <a:extLst>
                <a:ext uri="{FF2B5EF4-FFF2-40B4-BE49-F238E27FC236}">
                  <a16:creationId xmlns:a16="http://schemas.microsoft.com/office/drawing/2014/main" id="{3A2A9B3C-CFDD-469F-B15D-EA7D92D0CAA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00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9" name="Line 12">
              <a:extLst>
                <a:ext uri="{FF2B5EF4-FFF2-40B4-BE49-F238E27FC236}">
                  <a16:creationId xmlns:a16="http://schemas.microsoft.com/office/drawing/2014/main" id="{066AB900-3290-4193-833B-E1325E54D738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76" y="3137"/>
              <a:ext cx="0" cy="30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3">
              <a:extLst>
                <a:ext uri="{FF2B5EF4-FFF2-40B4-BE49-F238E27FC236}">
                  <a16:creationId xmlns:a16="http://schemas.microsoft.com/office/drawing/2014/main" id="{13834C7B-BF81-4124-8211-D54E328F6AE1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624" y="256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4">
              <a:extLst>
                <a:ext uri="{FF2B5EF4-FFF2-40B4-BE49-F238E27FC236}">
                  <a16:creationId xmlns:a16="http://schemas.microsoft.com/office/drawing/2014/main" id="{2EEA5E6C-AE10-46EA-A11C-A4896CD5FAB7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576" y="274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5">
              <a:extLst>
                <a:ext uri="{FF2B5EF4-FFF2-40B4-BE49-F238E27FC236}">
                  <a16:creationId xmlns:a16="http://schemas.microsoft.com/office/drawing/2014/main" id="{5C7A239A-EAE3-4356-92E4-D510B207BEE4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624" y="274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6">
              <a:extLst>
                <a:ext uri="{FF2B5EF4-FFF2-40B4-BE49-F238E27FC236}">
                  <a16:creationId xmlns:a16="http://schemas.microsoft.com/office/drawing/2014/main" id="{D30B4074-74F1-4F7C-80BB-918DFF73AAE2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624" y="2742"/>
              <a:ext cx="672" cy="82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04" name="Object 17">
              <a:hlinkClick r:id="" action="ppaction://ole?verb=0"/>
              <a:extLst>
                <a:ext uri="{FF2B5EF4-FFF2-40B4-BE49-F238E27FC236}">
                  <a16:creationId xmlns:a16="http://schemas.microsoft.com/office/drawing/2014/main" id="{4C1B5043-57A9-4B4B-894C-8A80EB3F0875}"/>
                </a:ext>
              </a:extLst>
            </p:cNvPr>
            <p:cNvGraphicFramePr>
              <a:graphicFrameLocks/>
            </p:cNvGraphicFramePr>
            <p:nvPr>
              <p:custDataLst>
                <p:tags r:id="rId18"/>
              </p:custDataLst>
              <p:extLst>
                <p:ext uri="{D42A27DB-BD31-4B8C-83A1-F6EECF244321}">
                  <p14:modId xmlns:p14="http://schemas.microsoft.com/office/powerpoint/2010/main" val="1647005146"/>
                </p:ext>
              </p:extLst>
            </p:nvPr>
          </p:nvGraphicFramePr>
          <p:xfrm>
            <a:off x="2000" y="3006"/>
            <a:ext cx="249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Equation" r:id="rId20" imgW="3969805" imgH="1399171" progId="Equation.2">
                    <p:embed/>
                  </p:oleObj>
                </mc:Choice>
                <mc:Fallback>
                  <p:oleObj name="Equation" r:id="rId20" imgW="3969805" imgH="1399171" progId="Equation.2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3006"/>
                          <a:ext cx="249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0" name="Rectangle 18">
            <a:extLst>
              <a:ext uri="{FF2B5EF4-FFF2-40B4-BE49-F238E27FC236}">
                <a16:creationId xmlns:a16="http://schemas.microsoft.com/office/drawing/2014/main" id="{5E2707FA-518B-463B-BF08-FD37932E72F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19513" y="3245430"/>
            <a:ext cx="323806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Each unit is a perceptron</a:t>
            </a:r>
          </a:p>
        </p:txBody>
      </p:sp>
      <p:sp>
        <p:nvSpPr>
          <p:cNvPr id="16391" name="Slide Number Placeholder 1">
            <a:extLst>
              <a:ext uri="{FF2B5EF4-FFF2-40B4-BE49-F238E27FC236}">
                <a16:creationId xmlns:a16="http://schemas.microsoft.com/office/drawing/2014/main" id="{E9E84C09-4A50-4DC6-8295-B5CF1D44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F9ABB7-4B4C-4F8D-B4E1-80A96A2A42F7}" type="slidenum">
              <a:rPr lang="en-GB" altLang="en-US" sz="1400"/>
              <a:pPr/>
              <a:t>16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>
            <a:extLst>
              <a:ext uri="{FF2B5EF4-FFF2-40B4-BE49-F238E27FC236}">
                <a16:creationId xmlns:a16="http://schemas.microsoft.com/office/drawing/2014/main" id="{54419F39-A92E-420C-81E1-645806B3911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9400" y="5029200"/>
            <a:ext cx="426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D1625F4-DDF6-4D82-B3E5-275FBF6DF9A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19200"/>
            <a:ext cx="88392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2A7A56A-7ABF-4B20-B274-FAFC065169A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0513" y="396875"/>
            <a:ext cx="7069244" cy="384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>
                <a:latin typeface="Swiss911 XCm BT" pitchFamily="34" charset="0"/>
              </a:rPr>
              <a:t>Properties of architecture</a:t>
            </a:r>
          </a:p>
          <a:p>
            <a:endParaRPr lang="en-GB" altLang="en-US" dirty="0"/>
          </a:p>
          <a:p>
            <a:pPr>
              <a:buFontTx/>
              <a:buChar char="•"/>
            </a:pPr>
            <a:r>
              <a:rPr lang="en-GB" altLang="en-US" dirty="0"/>
              <a:t> No connections within a layer</a:t>
            </a:r>
          </a:p>
          <a:p>
            <a:pPr>
              <a:buFontTx/>
              <a:buChar char="•"/>
            </a:pPr>
            <a:r>
              <a:rPr lang="en-GB" altLang="en-US" dirty="0"/>
              <a:t> No direct connections between input and output layers</a:t>
            </a:r>
          </a:p>
          <a:p>
            <a:pPr>
              <a:buFontTx/>
              <a:buChar char="•"/>
            </a:pPr>
            <a:r>
              <a:rPr lang="en-GB" altLang="en-US" dirty="0"/>
              <a:t>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90D3883B-1F6D-47F9-85A3-92B7AAD60ED7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" y="4038600"/>
            <a:ext cx="6081713" cy="2590800"/>
            <a:chOff x="436" y="2548"/>
            <a:chExt cx="3831" cy="1196"/>
          </a:xfrm>
        </p:grpSpPr>
        <p:sp>
          <p:nvSpPr>
            <p:cNvPr id="17416" name="Rectangle 5">
              <a:extLst>
                <a:ext uri="{FF2B5EF4-FFF2-40B4-BE49-F238E27FC236}">
                  <a16:creationId xmlns:a16="http://schemas.microsoft.com/office/drawing/2014/main" id="{0781ACC1-3558-4D96-AB85-54528828E3B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42" y="3062"/>
              <a:ext cx="649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7" name="Rectangle 6">
              <a:extLst>
                <a:ext uri="{FF2B5EF4-FFF2-40B4-BE49-F238E27FC236}">
                  <a16:creationId xmlns:a16="http://schemas.microsoft.com/office/drawing/2014/main" id="{39679485-AA01-43AE-BEA9-98F08D64FDE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26" y="3636"/>
              <a:ext cx="569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8" name="Rectangle 7">
              <a:extLst>
                <a:ext uri="{FF2B5EF4-FFF2-40B4-BE49-F238E27FC236}">
                  <a16:creationId xmlns:a16="http://schemas.microsoft.com/office/drawing/2014/main" id="{AB3379D6-4ACD-4EC7-B99F-CC761C0B31C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6" y="2548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9" name="Rectangle 8">
              <a:extLst>
                <a:ext uri="{FF2B5EF4-FFF2-40B4-BE49-F238E27FC236}">
                  <a16:creationId xmlns:a16="http://schemas.microsoft.com/office/drawing/2014/main" id="{608AFB1B-E176-4239-A403-BF7D90F611A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6" y="2890"/>
              <a:ext cx="184" cy="6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0" name="Rectangle 9">
              <a:extLst>
                <a:ext uri="{FF2B5EF4-FFF2-40B4-BE49-F238E27FC236}">
                  <a16:creationId xmlns:a16="http://schemas.microsoft.com/office/drawing/2014/main" id="{E22626AB-FF08-4812-BB7A-B7026701A50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6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1" name="Rectangle 10">
              <a:extLst>
                <a:ext uri="{FF2B5EF4-FFF2-40B4-BE49-F238E27FC236}">
                  <a16:creationId xmlns:a16="http://schemas.microsoft.com/office/drawing/2014/main" id="{D0209EA3-2B8E-4A57-A0AC-DB92926AEE0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4" y="3536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2" name="Rectangle 11">
              <a:extLst>
                <a:ext uri="{FF2B5EF4-FFF2-40B4-BE49-F238E27FC236}">
                  <a16:creationId xmlns:a16="http://schemas.microsoft.com/office/drawing/2014/main" id="{D3BC4DB0-3836-41F9-988B-261C577B67D7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00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3" name="Line 12">
              <a:extLst>
                <a:ext uri="{FF2B5EF4-FFF2-40B4-BE49-F238E27FC236}">
                  <a16:creationId xmlns:a16="http://schemas.microsoft.com/office/drawing/2014/main" id="{60DCA6B6-1789-49D4-88AB-34DB21547751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76" y="3137"/>
              <a:ext cx="0" cy="30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3">
              <a:extLst>
                <a:ext uri="{FF2B5EF4-FFF2-40B4-BE49-F238E27FC236}">
                  <a16:creationId xmlns:a16="http://schemas.microsoft.com/office/drawing/2014/main" id="{FFAE6648-A938-4B78-9940-8459F86ACC3B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24" y="256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4">
              <a:extLst>
                <a:ext uri="{FF2B5EF4-FFF2-40B4-BE49-F238E27FC236}">
                  <a16:creationId xmlns:a16="http://schemas.microsoft.com/office/drawing/2014/main" id="{A65F79EC-20B7-4DB5-8A5D-102F6CB18412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576" y="274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5">
              <a:extLst>
                <a:ext uri="{FF2B5EF4-FFF2-40B4-BE49-F238E27FC236}">
                  <a16:creationId xmlns:a16="http://schemas.microsoft.com/office/drawing/2014/main" id="{E96C78EA-8CC5-4F23-B91B-82BC512E4C41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624" y="274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6">
              <a:extLst>
                <a:ext uri="{FF2B5EF4-FFF2-40B4-BE49-F238E27FC236}">
                  <a16:creationId xmlns:a16="http://schemas.microsoft.com/office/drawing/2014/main" id="{7389F1B7-4886-4C43-A236-488F806F7412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624" y="2742"/>
              <a:ext cx="672" cy="82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7428" name="Object 17">
              <a:hlinkClick r:id="" action="ppaction://ole?verb=0"/>
              <a:extLst>
                <a:ext uri="{FF2B5EF4-FFF2-40B4-BE49-F238E27FC236}">
                  <a16:creationId xmlns:a16="http://schemas.microsoft.com/office/drawing/2014/main" id="{AE727C52-4664-4CB1-B747-8E01FC78BFAC}"/>
                </a:ext>
              </a:extLst>
            </p:cNvPr>
            <p:cNvGraphicFramePr>
              <a:graphicFrameLocks/>
            </p:cNvGraphicFramePr>
            <p:nvPr>
              <p:custDataLst>
                <p:tags r:id="rId19"/>
              </p:custDataLst>
            </p:nvPr>
          </p:nvGraphicFramePr>
          <p:xfrm>
            <a:off x="1772" y="3011"/>
            <a:ext cx="249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Equation" r:id="rId21" imgW="3969805" imgH="1399171" progId="Equation.2">
                    <p:embed/>
                  </p:oleObj>
                </mc:Choice>
                <mc:Fallback>
                  <p:oleObj name="Equation" r:id="rId21" imgW="3969805" imgH="1399171" progId="Equation.2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2" y="3011"/>
                          <a:ext cx="249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4" name="Rectangle 18">
            <a:extLst>
              <a:ext uri="{FF2B5EF4-FFF2-40B4-BE49-F238E27FC236}">
                <a16:creationId xmlns:a16="http://schemas.microsoft.com/office/drawing/2014/main" id="{BB01BD1C-5EE3-427C-8DAA-C1987B5744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19513" y="4100513"/>
            <a:ext cx="323806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Each unit is a perceptron</a:t>
            </a:r>
          </a:p>
        </p:txBody>
      </p:sp>
      <p:sp>
        <p:nvSpPr>
          <p:cNvPr id="17415" name="Slide Number Placeholder 1">
            <a:extLst>
              <a:ext uri="{FF2B5EF4-FFF2-40B4-BE49-F238E27FC236}">
                <a16:creationId xmlns:a16="http://schemas.microsoft.com/office/drawing/2014/main" id="{6B09233C-45C0-4C92-B22B-5062485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5085D1-5ADB-4F4A-B92E-0F5A5054FA38}" type="slidenum">
              <a:rPr lang="en-GB" altLang="en-US" sz="1400"/>
              <a:pPr/>
              <a:t>17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9">
            <a:extLst>
              <a:ext uri="{FF2B5EF4-FFF2-40B4-BE49-F238E27FC236}">
                <a16:creationId xmlns:a16="http://schemas.microsoft.com/office/drawing/2014/main" id="{D7E106DF-0D81-4CA5-8F46-76EB2FC8427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19400" y="5029200"/>
            <a:ext cx="426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88CBBA-0554-4BCC-8182-9460001EFCD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19200"/>
            <a:ext cx="88392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99507A1-A3EF-49CF-B951-E589F8E6A7B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0513" y="396875"/>
            <a:ext cx="7069244" cy="421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>
                <a:latin typeface="Swiss911 XCm BT" pitchFamily="34" charset="0"/>
              </a:rPr>
              <a:t>Properties of architecture</a:t>
            </a:r>
          </a:p>
          <a:p>
            <a:endParaRPr lang="en-GB" altLang="en-US" dirty="0">
              <a:solidFill>
                <a:srgbClr val="F5F5F5"/>
              </a:solidFill>
            </a:endParaRPr>
          </a:p>
          <a:p>
            <a:pPr>
              <a:buFontTx/>
              <a:buChar char="•"/>
            </a:pPr>
            <a:r>
              <a:rPr lang="en-GB" altLang="en-US" dirty="0"/>
              <a:t> No connections within a layer</a:t>
            </a:r>
          </a:p>
          <a:p>
            <a:pPr>
              <a:buFontTx/>
              <a:buChar char="•"/>
            </a:pPr>
            <a:r>
              <a:rPr lang="en-GB" altLang="en-US" dirty="0"/>
              <a:t> No direct connections between input and output layers</a:t>
            </a:r>
          </a:p>
          <a:p>
            <a:pPr>
              <a:buFontTx/>
              <a:buChar char="•"/>
            </a:pPr>
            <a:r>
              <a:rPr lang="en-GB" altLang="en-US" dirty="0"/>
              <a:t> Fully connected between layers</a:t>
            </a:r>
          </a:p>
          <a:p>
            <a:pPr>
              <a:buFontTx/>
              <a:buChar char="•"/>
            </a:pPr>
            <a:r>
              <a:rPr lang="en-GB" altLang="en-US" dirty="0"/>
              <a:t>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grpSp>
        <p:nvGrpSpPr>
          <p:cNvPr id="18437" name="Group 4">
            <a:extLst>
              <a:ext uri="{FF2B5EF4-FFF2-40B4-BE49-F238E27FC236}">
                <a16:creationId xmlns:a16="http://schemas.microsoft.com/office/drawing/2014/main" id="{DCE4EC8A-5348-4138-AA8D-D9F68380106C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" y="4038600"/>
            <a:ext cx="6081713" cy="2590800"/>
            <a:chOff x="436" y="2548"/>
            <a:chExt cx="3831" cy="1196"/>
          </a:xfrm>
        </p:grpSpPr>
        <p:sp>
          <p:nvSpPr>
            <p:cNvPr id="18440" name="Rectangle 5">
              <a:extLst>
                <a:ext uri="{FF2B5EF4-FFF2-40B4-BE49-F238E27FC236}">
                  <a16:creationId xmlns:a16="http://schemas.microsoft.com/office/drawing/2014/main" id="{C43E459D-6001-4FF6-A799-F1718C2A123A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42" y="3062"/>
              <a:ext cx="649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1" name="Rectangle 6">
              <a:extLst>
                <a:ext uri="{FF2B5EF4-FFF2-40B4-BE49-F238E27FC236}">
                  <a16:creationId xmlns:a16="http://schemas.microsoft.com/office/drawing/2014/main" id="{E28A2102-37C9-4596-B1B0-750C8C20F64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26" y="3636"/>
              <a:ext cx="569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2" name="Rectangle 7">
              <a:extLst>
                <a:ext uri="{FF2B5EF4-FFF2-40B4-BE49-F238E27FC236}">
                  <a16:creationId xmlns:a16="http://schemas.microsoft.com/office/drawing/2014/main" id="{36E634A0-BC82-41C3-814F-EE4805B9F6D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6" y="2548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id="{ADA5E040-E909-499F-B75D-DDF7DF7B00E1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6" y="2890"/>
              <a:ext cx="184" cy="6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4" name="Rectangle 9">
              <a:extLst>
                <a:ext uri="{FF2B5EF4-FFF2-40B4-BE49-F238E27FC236}">
                  <a16:creationId xmlns:a16="http://schemas.microsoft.com/office/drawing/2014/main" id="{8C197B54-3029-47DA-AA6D-D5037A491778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6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5" name="Rectangle 10">
              <a:extLst>
                <a:ext uri="{FF2B5EF4-FFF2-40B4-BE49-F238E27FC236}">
                  <a16:creationId xmlns:a16="http://schemas.microsoft.com/office/drawing/2014/main" id="{86541F75-24EC-4A57-ACAE-75D70BF06C32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4" y="3536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6" name="Rectangle 11">
              <a:extLst>
                <a:ext uri="{FF2B5EF4-FFF2-40B4-BE49-F238E27FC236}">
                  <a16:creationId xmlns:a16="http://schemas.microsoft.com/office/drawing/2014/main" id="{BCA97E70-E27A-4847-86FC-33F9E9CEA62B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00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47" name="Line 12">
              <a:extLst>
                <a:ext uri="{FF2B5EF4-FFF2-40B4-BE49-F238E27FC236}">
                  <a16:creationId xmlns:a16="http://schemas.microsoft.com/office/drawing/2014/main" id="{20493BA1-F613-4D99-B820-D4C6420BCB5D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76" y="3137"/>
              <a:ext cx="0" cy="30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>
              <a:extLst>
                <a:ext uri="{FF2B5EF4-FFF2-40B4-BE49-F238E27FC236}">
                  <a16:creationId xmlns:a16="http://schemas.microsoft.com/office/drawing/2014/main" id="{BD2A20B8-DA3A-4A8E-A07F-516F8368FCC3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24" y="256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4">
              <a:extLst>
                <a:ext uri="{FF2B5EF4-FFF2-40B4-BE49-F238E27FC236}">
                  <a16:creationId xmlns:a16="http://schemas.microsoft.com/office/drawing/2014/main" id="{4AC45707-68E6-42B7-B351-B6DDEAF3D86E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576" y="274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5">
              <a:extLst>
                <a:ext uri="{FF2B5EF4-FFF2-40B4-BE49-F238E27FC236}">
                  <a16:creationId xmlns:a16="http://schemas.microsoft.com/office/drawing/2014/main" id="{F97AD7D8-AA9D-42BA-ACEF-BF66B70B6310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624" y="274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6">
              <a:extLst>
                <a:ext uri="{FF2B5EF4-FFF2-40B4-BE49-F238E27FC236}">
                  <a16:creationId xmlns:a16="http://schemas.microsoft.com/office/drawing/2014/main" id="{9C56AAE6-52A0-4317-93DD-387C58DD31CB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624" y="2742"/>
              <a:ext cx="672" cy="82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452" name="Object 17">
              <a:hlinkClick r:id="" action="ppaction://ole?verb=0"/>
              <a:extLst>
                <a:ext uri="{FF2B5EF4-FFF2-40B4-BE49-F238E27FC236}">
                  <a16:creationId xmlns:a16="http://schemas.microsoft.com/office/drawing/2014/main" id="{073DA028-C2B3-4427-87AD-048C66811EB1}"/>
                </a:ext>
              </a:extLst>
            </p:cNvPr>
            <p:cNvGraphicFramePr>
              <a:graphicFrameLocks/>
            </p:cNvGraphicFramePr>
            <p:nvPr>
              <p:custDataLst>
                <p:tags r:id="rId19"/>
              </p:custDataLst>
            </p:nvPr>
          </p:nvGraphicFramePr>
          <p:xfrm>
            <a:off x="1772" y="3011"/>
            <a:ext cx="249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name="Equation" r:id="rId21" imgW="3969805" imgH="1399171" progId="Equation.2">
                    <p:embed/>
                  </p:oleObj>
                </mc:Choice>
                <mc:Fallback>
                  <p:oleObj name="Equation" r:id="rId21" imgW="3969805" imgH="1399171" progId="Equation.2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2" y="3011"/>
                          <a:ext cx="249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8" name="Rectangle 18">
            <a:extLst>
              <a:ext uri="{FF2B5EF4-FFF2-40B4-BE49-F238E27FC236}">
                <a16:creationId xmlns:a16="http://schemas.microsoft.com/office/drawing/2014/main" id="{8B73F315-EC94-4892-A1A4-5783A402AFB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19513" y="4100513"/>
            <a:ext cx="323806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Each unit is a perceptron</a:t>
            </a:r>
          </a:p>
        </p:txBody>
      </p:sp>
      <p:sp>
        <p:nvSpPr>
          <p:cNvPr id="18439" name="Slide Number Placeholder 1">
            <a:extLst>
              <a:ext uri="{FF2B5EF4-FFF2-40B4-BE49-F238E27FC236}">
                <a16:creationId xmlns:a16="http://schemas.microsoft.com/office/drawing/2014/main" id="{B1242D1D-E686-4B6F-A530-1F898D9A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146FD6-0A16-4344-B3AA-468F13378664}" type="slidenum">
              <a:rPr lang="en-GB" altLang="en-US" sz="1400"/>
              <a:pPr/>
              <a:t>18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58C9603B-16AC-4B5B-8658-91F6CCCEEC9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288" y="392113"/>
            <a:ext cx="7848600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>
                <a:latin typeface="Swiss911 XCm BT" pitchFamily="34" charset="0"/>
              </a:rPr>
              <a:t>Properties of architecture</a:t>
            </a:r>
          </a:p>
          <a:p>
            <a:endParaRPr lang="en-GB" altLang="en-US" dirty="0"/>
          </a:p>
          <a:p>
            <a:pPr>
              <a:buFontTx/>
              <a:buChar char="•"/>
            </a:pPr>
            <a:r>
              <a:rPr lang="en-GB" altLang="en-US" dirty="0"/>
              <a:t> No connections within a layer</a:t>
            </a:r>
          </a:p>
          <a:p>
            <a:pPr>
              <a:buFontTx/>
              <a:buChar char="•"/>
            </a:pPr>
            <a:r>
              <a:rPr lang="en-GB" altLang="en-US" dirty="0"/>
              <a:t> No direct connections between input and output layers</a:t>
            </a:r>
          </a:p>
          <a:p>
            <a:pPr>
              <a:buFontTx/>
              <a:buChar char="•"/>
            </a:pPr>
            <a:r>
              <a:rPr lang="en-GB" altLang="en-US" dirty="0"/>
              <a:t> Fully connected between layers</a:t>
            </a:r>
          </a:p>
          <a:p>
            <a:pPr>
              <a:buFontTx/>
              <a:buChar char="•"/>
            </a:pPr>
            <a:r>
              <a:rPr lang="en-GB" altLang="en-US" dirty="0"/>
              <a:t> Often more than 3 layers</a:t>
            </a:r>
          </a:p>
          <a:p>
            <a:pPr>
              <a:buFontTx/>
              <a:buChar char="•"/>
            </a:pPr>
            <a:r>
              <a:rPr lang="en-GB" altLang="en-US" dirty="0"/>
              <a:t> Number of output units need not equal number of input units</a:t>
            </a:r>
          </a:p>
          <a:p>
            <a:pPr>
              <a:buFontTx/>
              <a:buChar char="•"/>
            </a:pPr>
            <a:r>
              <a:rPr lang="en-GB" altLang="en-US" dirty="0"/>
              <a:t> Number of hidden units per layer can be more or less than </a:t>
            </a:r>
          </a:p>
          <a:p>
            <a:r>
              <a:rPr lang="en-GB" altLang="en-US" dirty="0"/>
              <a:t>   input or output units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716D7B07-9CD5-468E-817E-A5C438973FE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38200" y="4038600"/>
            <a:ext cx="6820168" cy="3048000"/>
            <a:chOff x="436" y="2548"/>
            <a:chExt cx="3768" cy="1196"/>
          </a:xfrm>
        </p:grpSpPr>
        <p:sp>
          <p:nvSpPr>
            <p:cNvPr id="19464" name="Rectangle 5">
              <a:extLst>
                <a:ext uri="{FF2B5EF4-FFF2-40B4-BE49-F238E27FC236}">
                  <a16:creationId xmlns:a16="http://schemas.microsoft.com/office/drawing/2014/main" id="{11E10782-4028-4945-9CFE-ABD6ADF498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42" y="3062"/>
              <a:ext cx="649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5" name="Rectangle 6">
              <a:extLst>
                <a:ext uri="{FF2B5EF4-FFF2-40B4-BE49-F238E27FC236}">
                  <a16:creationId xmlns:a16="http://schemas.microsoft.com/office/drawing/2014/main" id="{571B870A-1D9C-4B35-AD20-2651E95DCBF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526" y="3636"/>
              <a:ext cx="569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6" name="Rectangle 7">
              <a:extLst>
                <a:ext uri="{FF2B5EF4-FFF2-40B4-BE49-F238E27FC236}">
                  <a16:creationId xmlns:a16="http://schemas.microsoft.com/office/drawing/2014/main" id="{CC552EF1-DC59-4625-8CFA-411339BC711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6" y="2548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7" name="Rectangle 8">
              <a:extLst>
                <a:ext uri="{FF2B5EF4-FFF2-40B4-BE49-F238E27FC236}">
                  <a16:creationId xmlns:a16="http://schemas.microsoft.com/office/drawing/2014/main" id="{F92C403C-F6C7-471D-AD15-DD573EF7B05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6" y="2890"/>
              <a:ext cx="184" cy="6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Rectangle 9">
              <a:extLst>
                <a:ext uri="{FF2B5EF4-FFF2-40B4-BE49-F238E27FC236}">
                  <a16:creationId xmlns:a16="http://schemas.microsoft.com/office/drawing/2014/main" id="{C39AE6E1-7719-4CB9-B907-0474667E833D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6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9" name="Rectangle 10">
              <a:extLst>
                <a:ext uri="{FF2B5EF4-FFF2-40B4-BE49-F238E27FC236}">
                  <a16:creationId xmlns:a16="http://schemas.microsoft.com/office/drawing/2014/main" id="{6195FCFF-A582-48B6-A901-FB2CFA02DBF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4" y="3536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0" name="Rectangle 11">
              <a:extLst>
                <a:ext uri="{FF2B5EF4-FFF2-40B4-BE49-F238E27FC236}">
                  <a16:creationId xmlns:a16="http://schemas.microsoft.com/office/drawing/2014/main" id="{91933403-CBC5-4439-9C29-092A8DAAE074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00" y="2710"/>
              <a:ext cx="184" cy="6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Line 12">
              <a:extLst>
                <a:ext uri="{FF2B5EF4-FFF2-40B4-BE49-F238E27FC236}">
                  <a16:creationId xmlns:a16="http://schemas.microsoft.com/office/drawing/2014/main" id="{C443CDFE-621C-4BE1-96C0-94A33BAFF68B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76" y="3137"/>
              <a:ext cx="0" cy="30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3">
              <a:extLst>
                <a:ext uri="{FF2B5EF4-FFF2-40B4-BE49-F238E27FC236}">
                  <a16:creationId xmlns:a16="http://schemas.microsoft.com/office/drawing/2014/main" id="{DD714AEF-8353-4B8D-A69E-CCB45B15F8E1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624" y="256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4">
              <a:extLst>
                <a:ext uri="{FF2B5EF4-FFF2-40B4-BE49-F238E27FC236}">
                  <a16:creationId xmlns:a16="http://schemas.microsoft.com/office/drawing/2014/main" id="{8FEB4365-BD2F-4D05-B702-244E2D099B51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576" y="274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5">
              <a:extLst>
                <a:ext uri="{FF2B5EF4-FFF2-40B4-BE49-F238E27FC236}">
                  <a16:creationId xmlns:a16="http://schemas.microsoft.com/office/drawing/2014/main" id="{914714D3-28D2-48C9-8AFE-6DE11A53E550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624" y="2742"/>
              <a:ext cx="672" cy="1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6">
              <a:extLst>
                <a:ext uri="{FF2B5EF4-FFF2-40B4-BE49-F238E27FC236}">
                  <a16:creationId xmlns:a16="http://schemas.microsoft.com/office/drawing/2014/main" id="{81CC046B-9B8B-4A65-B568-C586E721A6D8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624" y="2742"/>
              <a:ext cx="672" cy="82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476" name="Object 17">
              <a:hlinkClick r:id="" action="ppaction://ole?verb=0"/>
              <a:extLst>
                <a:ext uri="{FF2B5EF4-FFF2-40B4-BE49-F238E27FC236}">
                  <a16:creationId xmlns:a16="http://schemas.microsoft.com/office/drawing/2014/main" id="{999E1AC6-DC90-45A8-9E8A-23D20F902D22}"/>
                </a:ext>
              </a:extLst>
            </p:cNvPr>
            <p:cNvGraphicFramePr>
              <a:graphicFrameLocks/>
            </p:cNvGraphicFramePr>
            <p:nvPr>
              <p:custDataLst>
                <p:tags r:id="rId18"/>
              </p:custDataLst>
              <p:extLst>
                <p:ext uri="{D42A27DB-BD31-4B8C-83A1-F6EECF244321}">
                  <p14:modId xmlns:p14="http://schemas.microsoft.com/office/powerpoint/2010/main" val="4047063860"/>
                </p:ext>
              </p:extLst>
            </p:nvPr>
          </p:nvGraphicFramePr>
          <p:xfrm>
            <a:off x="1709" y="2910"/>
            <a:ext cx="249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20" imgW="3969805" imgH="1399171" progId="Equation.2">
                    <p:embed/>
                  </p:oleObj>
                </mc:Choice>
                <mc:Fallback>
                  <p:oleObj name="Equation" r:id="rId20" imgW="3969805" imgH="1399171" progId="Equation.2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2910"/>
                          <a:ext cx="249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Rectangle 18">
            <a:extLst>
              <a:ext uri="{FF2B5EF4-FFF2-40B4-BE49-F238E27FC236}">
                <a16:creationId xmlns:a16="http://schemas.microsoft.com/office/drawing/2014/main" id="{4DFFB028-CCDB-4811-8C58-D899C2407DD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9513" y="4100513"/>
            <a:ext cx="323806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Each unit is a perceptron</a:t>
            </a:r>
          </a:p>
        </p:txBody>
      </p:sp>
      <p:sp>
        <p:nvSpPr>
          <p:cNvPr id="19462" name="Text Box 19">
            <a:extLst>
              <a:ext uri="{FF2B5EF4-FFF2-40B4-BE49-F238E27FC236}">
                <a16:creationId xmlns:a16="http://schemas.microsoft.com/office/drawing/2014/main" id="{C4E561F1-3FCC-409E-B452-488BDD585CD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6019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Often include bias as an extra weight</a:t>
            </a:r>
          </a:p>
        </p:txBody>
      </p:sp>
      <p:sp>
        <p:nvSpPr>
          <p:cNvPr id="19463" name="Slide Number Placeholder 1">
            <a:extLst>
              <a:ext uri="{FF2B5EF4-FFF2-40B4-BE49-F238E27FC236}">
                <a16:creationId xmlns:a16="http://schemas.microsoft.com/office/drawing/2014/main" id="{DB5BC57A-E399-4C1D-8B67-55935EFF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93D4D2-2E8A-4656-92A3-F0B08D44E09F}" type="slidenum">
              <a:rPr lang="en-GB" altLang="en-US" sz="1400"/>
              <a:pPr/>
              <a:t>19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5037-FAF6-4DB0-8C33-4F43073E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3691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D01DF-16E0-4348-A5E0-9625C457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322B-0EC1-4362-8647-A8C41E76348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385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653CD952-0F73-412E-90E9-49B238C62A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2286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What do each of the layers do?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F51F8125-88B0-4DDE-A32C-CB5A549CA5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638800"/>
            <a:ext cx="2609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1st layer draws linear boundaries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CE153CF-2266-4B90-8B04-1ADDFF25C8E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5715000"/>
            <a:ext cx="2819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2nd layer combines the boundaries</a:t>
            </a:r>
          </a:p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id="{8FB5FAB6-23C1-4AE9-9599-6C1A16F0127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29000" y="2647950"/>
            <a:ext cx="1841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A37466EA-F39E-498C-A782-3A56FAF0D9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7400" y="5410200"/>
            <a:ext cx="327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3rd layer can generate </a:t>
            </a:r>
            <a:r>
              <a:rPr lang="en-GB" altLang="en-US">
                <a:solidFill>
                  <a:schemeClr val="tx2"/>
                </a:solidFill>
              </a:rPr>
              <a:t>arbitrarily complex boundaries</a:t>
            </a:r>
          </a:p>
        </p:txBody>
      </p:sp>
      <p:sp>
        <p:nvSpPr>
          <p:cNvPr id="20487" name="Oval 11">
            <a:extLst>
              <a:ext uri="{FF2B5EF4-FFF2-40B4-BE49-F238E27FC236}">
                <a16:creationId xmlns:a16="http://schemas.microsoft.com/office/drawing/2014/main" id="{2F7077EE-B65C-4107-8E84-18834AB00C9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2819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Oval 12">
            <a:extLst>
              <a:ext uri="{FF2B5EF4-FFF2-40B4-BE49-F238E27FC236}">
                <a16:creationId xmlns:a16="http://schemas.microsoft.com/office/drawing/2014/main" id="{21B980EE-AD1E-448D-A06C-1B1A093F62F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002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9" name="Oval 13">
            <a:extLst>
              <a:ext uri="{FF2B5EF4-FFF2-40B4-BE49-F238E27FC236}">
                <a16:creationId xmlns:a16="http://schemas.microsoft.com/office/drawing/2014/main" id="{8F632FC0-DB3E-414B-8737-E3276670D36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10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Line 14">
            <a:extLst>
              <a:ext uri="{FF2B5EF4-FFF2-40B4-BE49-F238E27FC236}">
                <a16:creationId xmlns:a16="http://schemas.microsoft.com/office/drawing/2014/main" id="{8936D311-1E02-4418-B7F4-34DDC97DD9C1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609600" y="32004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5">
            <a:extLst>
              <a:ext uri="{FF2B5EF4-FFF2-40B4-BE49-F238E27FC236}">
                <a16:creationId xmlns:a16="http://schemas.microsoft.com/office/drawing/2014/main" id="{D6752FEF-3174-4211-B3CF-280420987ED5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1295400" y="32004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6">
            <a:extLst>
              <a:ext uri="{FF2B5EF4-FFF2-40B4-BE49-F238E27FC236}">
                <a16:creationId xmlns:a16="http://schemas.microsoft.com/office/drawing/2014/main" id="{F60D12BE-88B2-407C-ADC1-8EF5E2A0B60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" y="1600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8">
            <a:extLst>
              <a:ext uri="{FF2B5EF4-FFF2-40B4-BE49-F238E27FC236}">
                <a16:creationId xmlns:a16="http://schemas.microsoft.com/office/drawing/2014/main" id="{1F251384-DE55-4FB4-B75C-16CE4109C4F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048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9">
            <a:extLst>
              <a:ext uri="{FF2B5EF4-FFF2-40B4-BE49-F238E27FC236}">
                <a16:creationId xmlns:a16="http://schemas.microsoft.com/office/drawing/2014/main" id="{7EDDAD3E-8DAC-4A0E-B25F-46283AE4CEE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7200" y="914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AutoShape 20">
            <a:extLst>
              <a:ext uri="{FF2B5EF4-FFF2-40B4-BE49-F238E27FC236}">
                <a16:creationId xmlns:a16="http://schemas.microsoft.com/office/drawing/2014/main" id="{AA5C9A35-E509-474A-9B40-78724B2F0D4C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7200" y="1600200"/>
            <a:ext cx="838200" cy="838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6" name="Line 27">
            <a:extLst>
              <a:ext uri="{FF2B5EF4-FFF2-40B4-BE49-F238E27FC236}">
                <a16:creationId xmlns:a16="http://schemas.microsoft.com/office/drawing/2014/main" id="{9343CFD0-1D08-4AC4-95FD-AF27F87F925F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5532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28">
            <a:extLst>
              <a:ext uri="{FF2B5EF4-FFF2-40B4-BE49-F238E27FC236}">
                <a16:creationId xmlns:a16="http://schemas.microsoft.com/office/drawing/2014/main" id="{97612906-15B5-45A7-A5FF-AA836DC1A98C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6705600" y="914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30">
            <a:extLst>
              <a:ext uri="{FF2B5EF4-FFF2-40B4-BE49-F238E27FC236}">
                <a16:creationId xmlns:a16="http://schemas.microsoft.com/office/drawing/2014/main" id="{79F3C2F1-4BA3-4659-BFA4-A93D48067DF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38600" y="2819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9" name="Oval 31">
            <a:extLst>
              <a:ext uri="{FF2B5EF4-FFF2-40B4-BE49-F238E27FC236}">
                <a16:creationId xmlns:a16="http://schemas.microsoft.com/office/drawing/2014/main" id="{5225B81B-25C2-42E4-9A52-66126E53A0C6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6482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0" name="Oval 32">
            <a:extLst>
              <a:ext uri="{FF2B5EF4-FFF2-40B4-BE49-F238E27FC236}">
                <a16:creationId xmlns:a16="http://schemas.microsoft.com/office/drawing/2014/main" id="{0E789E46-0AE5-45DE-8992-D6F33684601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4290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1" name="Line 33">
            <a:extLst>
              <a:ext uri="{FF2B5EF4-FFF2-40B4-BE49-F238E27FC236}">
                <a16:creationId xmlns:a16="http://schemas.microsoft.com/office/drawing/2014/main" id="{E5820A0C-6C1D-4CF1-8A1F-57C02B72E6CF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3657600" y="32004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34">
            <a:extLst>
              <a:ext uri="{FF2B5EF4-FFF2-40B4-BE49-F238E27FC236}">
                <a16:creationId xmlns:a16="http://schemas.microsoft.com/office/drawing/2014/main" id="{516A9BA5-5B2A-472D-912B-9FFFE4597939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4343400" y="32004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36">
            <a:extLst>
              <a:ext uri="{FF2B5EF4-FFF2-40B4-BE49-F238E27FC236}">
                <a16:creationId xmlns:a16="http://schemas.microsoft.com/office/drawing/2014/main" id="{A669FC1F-67ED-4A26-B1AE-84395CF38773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4290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37">
            <a:extLst>
              <a:ext uri="{FF2B5EF4-FFF2-40B4-BE49-F238E27FC236}">
                <a16:creationId xmlns:a16="http://schemas.microsoft.com/office/drawing/2014/main" id="{789921F4-C99C-43B3-850A-880A8236A6CF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3581400" y="99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39">
            <a:extLst>
              <a:ext uri="{FF2B5EF4-FFF2-40B4-BE49-F238E27FC236}">
                <a16:creationId xmlns:a16="http://schemas.microsoft.com/office/drawing/2014/main" id="{B959EE96-0F7C-4C04-8CEA-89B7D8A3E6AB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57200" y="1600200"/>
            <a:ext cx="838200" cy="83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utoShape 40">
            <a:extLst>
              <a:ext uri="{FF2B5EF4-FFF2-40B4-BE49-F238E27FC236}">
                <a16:creationId xmlns:a16="http://schemas.microsoft.com/office/drawing/2014/main" id="{EC9BACF2-79D0-4334-A9CC-2D5A6317A214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886200" y="1295400"/>
            <a:ext cx="685800" cy="914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7" name="AutoShape 41">
            <a:extLst>
              <a:ext uri="{FF2B5EF4-FFF2-40B4-BE49-F238E27FC236}">
                <a16:creationId xmlns:a16="http://schemas.microsoft.com/office/drawing/2014/main" id="{FDABBCC2-B17F-45D2-83B6-662AFF0E205A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162800" y="914400"/>
            <a:ext cx="914400" cy="1143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8" name="AutoShape 42">
            <a:extLst>
              <a:ext uri="{FF2B5EF4-FFF2-40B4-BE49-F238E27FC236}">
                <a16:creationId xmlns:a16="http://schemas.microsoft.com/office/drawing/2014/main" id="{7D318AF1-043D-4604-8224-4356AEE73553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781800" y="990600"/>
            <a:ext cx="457200" cy="1295400"/>
          </a:xfrm>
          <a:prstGeom prst="rtTriangle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09" name="AutoShape 43">
            <a:extLst>
              <a:ext uri="{FF2B5EF4-FFF2-40B4-BE49-F238E27FC236}">
                <a16:creationId xmlns:a16="http://schemas.microsoft.com/office/drawing/2014/main" id="{A5D7A034-16D8-46EE-ABAD-964F77293A0D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467600" y="1143000"/>
            <a:ext cx="381000" cy="533400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0" name="Oval 44">
            <a:extLst>
              <a:ext uri="{FF2B5EF4-FFF2-40B4-BE49-F238E27FC236}">
                <a16:creationId xmlns:a16="http://schemas.microsoft.com/office/drawing/2014/main" id="{DD04518A-5366-4E4C-AAEE-84E6D68EE85B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648200" y="4267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1" name="Oval 45">
            <a:extLst>
              <a:ext uri="{FF2B5EF4-FFF2-40B4-BE49-F238E27FC236}">
                <a16:creationId xmlns:a16="http://schemas.microsoft.com/office/drawing/2014/main" id="{102C01F2-D517-40B0-A3BE-B58C83035402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429000" y="4267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2" name="Line 46">
            <a:extLst>
              <a:ext uri="{FF2B5EF4-FFF2-40B4-BE49-F238E27FC236}">
                <a16:creationId xmlns:a16="http://schemas.microsoft.com/office/drawing/2014/main" id="{81C00E4B-774F-4386-A8E5-CC7370A109AD}"/>
              </a:ext>
            </a:extLst>
          </p:cNvPr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3657600" y="4038600"/>
            <a:ext cx="1066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47">
            <a:extLst>
              <a:ext uri="{FF2B5EF4-FFF2-40B4-BE49-F238E27FC236}">
                <a16:creationId xmlns:a16="http://schemas.microsoft.com/office/drawing/2014/main" id="{848E946B-56B0-4A51-A8DE-397446008D7A}"/>
              </a:ext>
            </a:extLst>
          </p:cNvPr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 flipV="1">
            <a:off x="3733800" y="3962400"/>
            <a:ext cx="990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48">
            <a:extLst>
              <a:ext uri="{FF2B5EF4-FFF2-40B4-BE49-F238E27FC236}">
                <a16:creationId xmlns:a16="http://schemas.microsoft.com/office/drawing/2014/main" id="{74729A71-3564-45FE-BCDA-A01C6E51AD57}"/>
              </a:ext>
            </a:extLst>
          </p:cNvPr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V="1">
            <a:off x="35814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49">
            <a:extLst>
              <a:ext uri="{FF2B5EF4-FFF2-40B4-BE49-F238E27FC236}">
                <a16:creationId xmlns:a16="http://schemas.microsoft.com/office/drawing/2014/main" id="{7C089982-4765-4FC5-83EF-4264DDFB831E}"/>
              </a:ext>
            </a:extLst>
          </p:cNvPr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V="1">
            <a:off x="48768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Oval 50">
            <a:extLst>
              <a:ext uri="{FF2B5EF4-FFF2-40B4-BE49-F238E27FC236}">
                <a16:creationId xmlns:a16="http://schemas.microsoft.com/office/drawing/2014/main" id="{B815C1C9-5471-4867-8FF2-95A78144F7F8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315200" y="2819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7" name="Oval 51">
            <a:extLst>
              <a:ext uri="{FF2B5EF4-FFF2-40B4-BE49-F238E27FC236}">
                <a16:creationId xmlns:a16="http://schemas.microsoft.com/office/drawing/2014/main" id="{70391DCB-A172-4D0D-B52B-615A9387076F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8" name="Oval 52">
            <a:extLst>
              <a:ext uri="{FF2B5EF4-FFF2-40B4-BE49-F238E27FC236}">
                <a16:creationId xmlns:a16="http://schemas.microsoft.com/office/drawing/2014/main" id="{992B9265-5028-4BE2-B25E-F591456839C9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705600" y="3657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9" name="Line 53">
            <a:extLst>
              <a:ext uri="{FF2B5EF4-FFF2-40B4-BE49-F238E27FC236}">
                <a16:creationId xmlns:a16="http://schemas.microsoft.com/office/drawing/2014/main" id="{D180E849-28CF-4A8E-843E-83BCC31DB61A}"/>
              </a:ext>
            </a:extLst>
          </p:cNvPr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6934200" y="32004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54">
            <a:extLst>
              <a:ext uri="{FF2B5EF4-FFF2-40B4-BE49-F238E27FC236}">
                <a16:creationId xmlns:a16="http://schemas.microsoft.com/office/drawing/2014/main" id="{D3C034A8-5CC1-4EFE-83E9-2845156732EA}"/>
              </a:ext>
            </a:extLst>
          </p:cNvPr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 flipV="1">
            <a:off x="7620000" y="32004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55">
            <a:extLst>
              <a:ext uri="{FF2B5EF4-FFF2-40B4-BE49-F238E27FC236}">
                <a16:creationId xmlns:a16="http://schemas.microsoft.com/office/drawing/2014/main" id="{530E3040-01F2-4EF1-ACCF-DDCB334B281B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924800" y="4267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2" name="Oval 56">
            <a:extLst>
              <a:ext uri="{FF2B5EF4-FFF2-40B4-BE49-F238E27FC236}">
                <a16:creationId xmlns:a16="http://schemas.microsoft.com/office/drawing/2014/main" id="{C96C5314-2C2B-4A32-BF80-77145A7DBF38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705600" y="4267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3" name="Line 57">
            <a:extLst>
              <a:ext uri="{FF2B5EF4-FFF2-40B4-BE49-F238E27FC236}">
                <a16:creationId xmlns:a16="http://schemas.microsoft.com/office/drawing/2014/main" id="{4C51F44D-4DC0-4FFA-81CF-8AE7DFD5EBA3}"/>
              </a:ext>
            </a:extLst>
          </p:cNvPr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V="1">
            <a:off x="6934200" y="4038600"/>
            <a:ext cx="1066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Line 58">
            <a:extLst>
              <a:ext uri="{FF2B5EF4-FFF2-40B4-BE49-F238E27FC236}">
                <a16:creationId xmlns:a16="http://schemas.microsoft.com/office/drawing/2014/main" id="{8725915B-A102-478A-9681-C99618296547}"/>
              </a:ext>
            </a:extLst>
          </p:cNvPr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H="1" flipV="1">
            <a:off x="7010400" y="3962400"/>
            <a:ext cx="990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59">
            <a:extLst>
              <a:ext uri="{FF2B5EF4-FFF2-40B4-BE49-F238E27FC236}">
                <a16:creationId xmlns:a16="http://schemas.microsoft.com/office/drawing/2014/main" id="{70EF0212-CFAE-49B4-9DE4-95362DA13B5F}"/>
              </a:ext>
            </a:extLst>
          </p:cNvPr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V="1">
            <a:off x="68580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60">
            <a:extLst>
              <a:ext uri="{FF2B5EF4-FFF2-40B4-BE49-F238E27FC236}">
                <a16:creationId xmlns:a16="http://schemas.microsoft.com/office/drawing/2014/main" id="{8D20C394-4CA7-4FEF-BE28-DF8ADEFAE689}"/>
              </a:ext>
            </a:extLst>
          </p:cNvPr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 flipV="1">
            <a:off x="8153400" y="4038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Oval 61">
            <a:extLst>
              <a:ext uri="{FF2B5EF4-FFF2-40B4-BE49-F238E27FC236}">
                <a16:creationId xmlns:a16="http://schemas.microsoft.com/office/drawing/2014/main" id="{01AB2047-BA09-43ED-A91A-34ADD6B66C7B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924800" y="4876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8" name="Oval 62">
            <a:extLst>
              <a:ext uri="{FF2B5EF4-FFF2-40B4-BE49-F238E27FC236}">
                <a16:creationId xmlns:a16="http://schemas.microsoft.com/office/drawing/2014/main" id="{38975713-2F82-4D7C-9684-FA4A5BAE9BAE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705600" y="4876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9" name="Line 63">
            <a:extLst>
              <a:ext uri="{FF2B5EF4-FFF2-40B4-BE49-F238E27FC236}">
                <a16:creationId xmlns:a16="http://schemas.microsoft.com/office/drawing/2014/main" id="{99C52D26-DE35-4233-9C95-2936BF33A388}"/>
              </a:ext>
            </a:extLst>
          </p:cNvPr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V="1">
            <a:off x="6934200" y="4648200"/>
            <a:ext cx="1066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Line 64">
            <a:extLst>
              <a:ext uri="{FF2B5EF4-FFF2-40B4-BE49-F238E27FC236}">
                <a16:creationId xmlns:a16="http://schemas.microsoft.com/office/drawing/2014/main" id="{105B9A02-DA8A-4374-A2F1-AC5E949D6CCD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H="1" flipV="1">
            <a:off x="7010400" y="4572000"/>
            <a:ext cx="990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Line 65">
            <a:extLst>
              <a:ext uri="{FF2B5EF4-FFF2-40B4-BE49-F238E27FC236}">
                <a16:creationId xmlns:a16="http://schemas.microsoft.com/office/drawing/2014/main" id="{AAFABAA8-1697-40CC-8F16-E2C3EBDA6384}"/>
              </a:ext>
            </a:extLst>
          </p:cNvPr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V="1">
            <a:off x="6858000" y="4648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Line 66">
            <a:extLst>
              <a:ext uri="{FF2B5EF4-FFF2-40B4-BE49-F238E27FC236}">
                <a16:creationId xmlns:a16="http://schemas.microsoft.com/office/drawing/2014/main" id="{91605EE5-A730-461B-A77B-E7AF705A8EE6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flipV="1">
            <a:off x="8153400" y="4648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Slide Number Placeholder 1">
            <a:extLst>
              <a:ext uri="{FF2B5EF4-FFF2-40B4-BE49-F238E27FC236}">
                <a16:creationId xmlns:a16="http://schemas.microsoft.com/office/drawing/2014/main" id="{5E167595-9835-48B2-8B2F-26D2A02E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A4375F-6699-4AB6-B616-8F83808287D8}" type="slidenum">
              <a:rPr lang="en-GB" altLang="en-US" sz="1400"/>
              <a:pPr/>
              <a:t>20</a:t>
            </a:fld>
            <a:endParaRPr lang="en-GB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35A0E34-4AFD-4D0B-BE4C-E60850F3F9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4419600"/>
            <a:ext cx="8763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Backward pass phase:  computes ‘error signal’, </a:t>
            </a:r>
            <a:r>
              <a:rPr lang="en-GB" altLang="en-US" i="1" dirty="0">
                <a:solidFill>
                  <a:schemeClr val="tx2"/>
                </a:solidFill>
              </a:rPr>
              <a:t>propagates</a:t>
            </a:r>
            <a:r>
              <a:rPr lang="en-GB" altLang="en-US" dirty="0"/>
              <a:t> </a:t>
            </a:r>
          </a:p>
          <a:p>
            <a:r>
              <a:rPr lang="en-GB" altLang="en-US" dirty="0"/>
              <a:t>the error </a:t>
            </a:r>
            <a:r>
              <a:rPr lang="en-GB" altLang="en-US" i="1" dirty="0">
                <a:solidFill>
                  <a:schemeClr val="tx2"/>
                </a:solidFill>
              </a:rPr>
              <a:t>backwards</a:t>
            </a:r>
            <a:r>
              <a:rPr lang="en-GB" altLang="en-US" dirty="0"/>
              <a:t>  through network starting at output units </a:t>
            </a:r>
          </a:p>
          <a:p>
            <a:r>
              <a:rPr lang="en-GB" altLang="en-US" dirty="0"/>
              <a:t>(where the error is the difference between actual and desired </a:t>
            </a:r>
          </a:p>
          <a:p>
            <a:r>
              <a:rPr lang="en-GB" altLang="en-US" dirty="0"/>
              <a:t>output values) </a:t>
            </a:r>
            <a:endParaRPr lang="en-US" alt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59D586A-B5EC-4A8A-84F3-C9F80D6948C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3124200"/>
            <a:ext cx="8839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Forward pass phase: computes ‘functional signal’, feed forward </a:t>
            </a:r>
          </a:p>
          <a:p>
            <a:r>
              <a:rPr lang="en-GB" altLang="en-US"/>
              <a:t>propagation of input pattern signals through network</a:t>
            </a:r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68DA27B-E007-4DBA-B47E-D188B4D336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238" y="304800"/>
            <a:ext cx="8894762" cy="26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 dirty="0"/>
              <a:t>Backpropagation learning algorithm ‘BP’</a:t>
            </a:r>
          </a:p>
          <a:p>
            <a:endParaRPr lang="en-GB" altLang="en-US" dirty="0"/>
          </a:p>
          <a:p>
            <a:r>
              <a:rPr lang="en-GB" altLang="en-US" dirty="0"/>
              <a:t>Solution to credit assignment problem in MLP. </a:t>
            </a:r>
            <a:r>
              <a:rPr lang="en-GB" altLang="en-US" i="1" dirty="0" err="1"/>
              <a:t>Rumelhart</a:t>
            </a:r>
            <a:r>
              <a:rPr lang="en-GB" altLang="en-US" i="1" dirty="0"/>
              <a:t>, Hinton and Williams (1986) (</a:t>
            </a:r>
            <a:r>
              <a:rPr lang="en-GB" altLang="en-US" dirty="0"/>
              <a:t>though actually invented earlier in a PhD thesis relating to economics)</a:t>
            </a:r>
            <a:endParaRPr lang="en-GB" altLang="en-US" i="1" dirty="0"/>
          </a:p>
          <a:p>
            <a:endParaRPr lang="en-GB" altLang="en-US" dirty="0"/>
          </a:p>
          <a:p>
            <a:r>
              <a:rPr lang="en-GB" altLang="en-US" b="1" dirty="0"/>
              <a:t>BP has two phases</a:t>
            </a:r>
            <a:r>
              <a:rPr lang="en-GB" altLang="en-US" dirty="0"/>
              <a:t>:</a:t>
            </a:r>
          </a:p>
        </p:txBody>
      </p:sp>
      <p:sp>
        <p:nvSpPr>
          <p:cNvPr id="21509" name="Slide Number Placeholder 1">
            <a:extLst>
              <a:ext uri="{FF2B5EF4-FFF2-40B4-BE49-F238E27FC236}">
                <a16:creationId xmlns:a16="http://schemas.microsoft.com/office/drawing/2014/main" id="{DD716C0F-9828-489C-B097-81448C2E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ECA443-4DD3-4EBA-8DA1-E4A5F8A4B0FB}" type="slidenum">
              <a:rPr lang="en-GB" altLang="en-US" sz="1400"/>
              <a:pPr/>
              <a:t>21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1278FE3-DA37-4D0E-8744-45021064C2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4762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Conceptually: Forward Activity -</a:t>
            </a:r>
            <a:br>
              <a:rPr lang="en-US" altLang="en-US" sz="4000"/>
            </a:br>
            <a:r>
              <a:rPr lang="en-US" altLang="en-US" sz="4000"/>
              <a:t>Backward Error</a:t>
            </a: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6731ECF6-8E7F-4282-86AF-31FD715E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4D21D4-3A03-46B9-BBDD-6E7623C5B6FE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58DE3E45-6050-425E-965B-06474CA0912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69850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BB8900F-8B28-4192-905B-9FD124D4872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260350"/>
            <a:ext cx="7772400" cy="731838"/>
          </a:xfrm>
        </p:spPr>
        <p:txBody>
          <a:bodyPr/>
          <a:lstStyle/>
          <a:p>
            <a:r>
              <a:rPr lang="en-US" altLang="en-US" sz="4000"/>
              <a:t>Forward Propagation of Activity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5285908-DE65-4FEB-AAEB-AE972B2A21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4213" y="1196975"/>
            <a:ext cx="7772400" cy="50403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Step 1: </a:t>
            </a:r>
            <a:r>
              <a:rPr lang="en-US" altLang="en-US" sz="2800" dirty="0" err="1"/>
              <a:t>Initialise</a:t>
            </a:r>
            <a:r>
              <a:rPr lang="en-US" altLang="en-US" sz="2800" dirty="0"/>
              <a:t> weights at random, choose a learning rate η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Until network is trained: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For each training example i.e. input pattern and target output(s):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Step 2: Do forward pass through net (with fixed weights) to produce output(s)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i.e., in Forward Direction, layer by layer: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Inputs applied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Multiplied by weights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Summed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‘Squashed’ by sigmoid activation function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Output passed to each neuron in next layer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Repeat above until network output(s) produced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E766AA03-7BF4-4224-AAE3-B3C9D8A5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14B16B-9D66-41C0-9040-D5D1B985A683}" type="slidenum">
              <a:rPr lang="en-GB" altLang="en-US" sz="1400"/>
              <a:pPr/>
              <a:t>23</a:t>
            </a:fld>
            <a:endParaRPr lang="en-GB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A1ABEF2-2C2C-4C39-8152-E948A8A0037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Step 3. Back-propagation of error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57659653-F55D-4EC4-BD36-1240007FB562}"/>
              </a:ext>
            </a:extLst>
          </p:cNvPr>
          <p:cNvGraphicFramePr>
            <a:graphicFrameLocks noGrp="1" noChangeAspect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0980418"/>
              </p:ext>
            </p:extLst>
          </p:nvPr>
        </p:nvGraphicFramePr>
        <p:xfrm>
          <a:off x="1492250" y="1773238"/>
          <a:ext cx="622935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5" imgW="6088943" imgH="4363863" progId="Word.Document.8">
                  <p:embed/>
                </p:oleObj>
              </mc:Choice>
              <mc:Fallback>
                <p:oleObj name="Document" r:id="rId5" imgW="6088943" imgH="436386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773238"/>
                        <a:ext cx="6229350" cy="446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03335CC8-F601-40C4-8593-B353F05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013622-E8B9-4B75-BC62-680A32EB2660}" type="slidenum">
              <a:rPr lang="en-GB" altLang="en-US" sz="1400"/>
              <a:pPr/>
              <a:t>24</a:t>
            </a:fld>
            <a:endParaRPr lang="en-GB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1F93E07-9D28-4ABC-BF4B-F0C9BD0B253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‘Back-prop’ algorithm summary </a:t>
            </a:r>
            <a:br>
              <a:rPr lang="en-US" altLang="en-US"/>
            </a:br>
            <a:r>
              <a:rPr lang="en-US" altLang="en-US" sz="1600"/>
              <a:t>(</a:t>
            </a:r>
            <a:r>
              <a:rPr lang="en-US" altLang="en-US" sz="1600" b="1"/>
              <a:t>with Maths</a:t>
            </a:r>
            <a:r>
              <a:rPr lang="en-US" altLang="en-US" sz="1600"/>
              <a:t>!)   (</a:t>
            </a:r>
            <a:r>
              <a:rPr lang="en-US" altLang="en-US" sz="1600" b="1"/>
              <a:t>Not Examinable</a:t>
            </a:r>
            <a:r>
              <a:rPr lang="en-US" altLang="en-US" sz="1600"/>
              <a:t>)</a:t>
            </a:r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B7BAE7E6-4AC9-478F-A72E-66BDBD74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13236D-6A07-46AF-ABA0-A9E240A34665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47CD0676-116A-417F-A3DD-F2E65245EAA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208962" cy="48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5AFEC2A-3AE9-431B-985A-2F4B388668D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‘Back-prop’ algorithm summary </a:t>
            </a:r>
            <a:r>
              <a:rPr lang="en-US" altLang="en-US" sz="1800"/>
              <a:t>(</a:t>
            </a:r>
            <a:r>
              <a:rPr lang="en-US" altLang="en-US" sz="1800" b="1"/>
              <a:t>with NO Maths</a:t>
            </a:r>
            <a:r>
              <a:rPr lang="en-US" altLang="en-US" sz="1800"/>
              <a:t>!)</a:t>
            </a:r>
          </a:p>
        </p:txBody>
      </p:sp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B15DC072-3D12-4457-9031-48E4654D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BDBEB-8B65-4A5A-A510-AEB01FDBE232}" type="slidenum">
              <a:rPr lang="en-GB" altLang="en-US" sz="1400"/>
              <a:pPr/>
              <a:t>26</a:t>
            </a:fld>
            <a:endParaRPr lang="en-GB" altLang="en-US" sz="1400"/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4AA31B70-AA82-4CDC-95B2-05FD3FEB16E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775575" cy="40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B098A39-5206-4280-913D-82A306EFF10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MLP/BP: A worked 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E60C09D-E469-4623-979E-131A0381967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3" name="Slide Number Placeholder 1">
            <a:extLst>
              <a:ext uri="{FF2B5EF4-FFF2-40B4-BE49-F238E27FC236}">
                <a16:creationId xmlns:a16="http://schemas.microsoft.com/office/drawing/2014/main" id="{268557F7-96B9-4A2E-B3CA-545C7A88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A17C4-ED3D-4FC7-8472-A9F1E2D25770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0AF4E21C-B19D-4FA0-9A29-5AD6EFE399C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704138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623408-5075-499B-BA14-72CBCB5866A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Worked example: Forward Pass</a:t>
            </a:r>
          </a:p>
        </p:txBody>
      </p:sp>
      <p:sp>
        <p:nvSpPr>
          <p:cNvPr id="28676" name="Slide Number Placeholder 1">
            <a:extLst>
              <a:ext uri="{FF2B5EF4-FFF2-40B4-BE49-F238E27FC236}">
                <a16:creationId xmlns:a16="http://schemas.microsoft.com/office/drawing/2014/main" id="{04150366-D0AB-4ECC-BC00-1DC0A8F2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E128E-E09D-4359-A4F3-75C88157342E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3A8C014F-69DE-4670-971B-1C72C60AFB0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73453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7754EB0-1F6A-470C-9B3E-E3ED738D729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Worked example: Forward Pass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067D55AF-7EBB-411F-8252-651818DA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A88BA7-396A-451A-AFD1-30826F364934}" type="slidenum">
              <a:rPr lang="en-GB" altLang="en-US" sz="1400"/>
              <a:pPr/>
              <a:t>29</a:t>
            </a:fld>
            <a:endParaRPr lang="en-GB" altLang="en-US" sz="1400"/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113E002D-57C4-4097-A3A6-23AAB605C8C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38835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5783653-96E4-4B2B-9E68-5F7918CB118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Neural networks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D106E36-A282-497F-8BD6-EF980B077CD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628775"/>
            <a:ext cx="8229600" cy="246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Neural networks are made up of many artificial neurons.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input into the neuron has its own weight associated with it illustrated by the red circle.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weight is simply a floating point number and it's these we adjust when we eventually come to train the network.</a:t>
            </a:r>
            <a:r>
              <a:rPr lang="en-US" altLang="en-US"/>
              <a:t> 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B87E15EA-CB7B-48B5-BFC8-96534A8B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3B6128-84E4-4C12-B647-D02029F3151D}" type="slidenum">
              <a:rPr lang="en-GB" altLang="en-US" sz="1400"/>
              <a:pPr/>
              <a:t>3</a:t>
            </a:fld>
            <a:endParaRPr lang="en-GB" altLang="en-US" sz="140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D41F48-5404-408A-8DE7-3143F19FE7F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7" name="Picture 5" descr="artificial_neuron">
            <a:extLst>
              <a:ext uri="{FF2B5EF4-FFF2-40B4-BE49-F238E27FC236}">
                <a16:creationId xmlns:a16="http://schemas.microsoft.com/office/drawing/2014/main" id="{CC8CD0D6-AAEC-4EC0-AA0C-5D5B3430BD80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49725"/>
            <a:ext cx="3876675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0DCC9B8-10A9-4336-8D0E-F2B47284715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Worked example: Backward Pass</a:t>
            </a: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88F5D92E-397D-43B5-A1E1-01657056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B98DE8-6953-4760-8EEC-5225850E3615}" type="slidenum">
              <a:rPr lang="en-GB" altLang="en-US" sz="1400"/>
              <a:pPr/>
              <a:t>30</a:t>
            </a:fld>
            <a:endParaRPr lang="en-GB" altLang="en-US" sz="1400"/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7A757D12-481D-4534-9B47-E890AB9D90E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7632700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416D73A-DE64-47DB-A627-95C84FCB86A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/>
              <a:t>Worked example: Update Weights</a:t>
            </a:r>
            <a:br>
              <a:rPr lang="en-US" altLang="en-US" sz="4000"/>
            </a:br>
            <a:r>
              <a:rPr lang="en-US" altLang="en-US" sz="4000"/>
              <a:t>Using Generalized Delta Rule (BP)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F78A1786-E722-4BBE-9592-D8F1910A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1EF148-C576-4F1A-9D7A-3485340D8BEC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1CC24524-49CF-4A60-881C-15EC1218472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777162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6B6D98-69D6-413A-8AC1-49F48E9C4D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 b="1"/>
              <a:t>Similarly for the all weights wij:</a:t>
            </a:r>
            <a:endParaRPr lang="en-US" altLang="en-US" sz="4000"/>
          </a:p>
        </p:txBody>
      </p:sp>
      <p:sp>
        <p:nvSpPr>
          <p:cNvPr id="32772" name="Slide Number Placeholder 1">
            <a:extLst>
              <a:ext uri="{FF2B5EF4-FFF2-40B4-BE49-F238E27FC236}">
                <a16:creationId xmlns:a16="http://schemas.microsoft.com/office/drawing/2014/main" id="{E691B646-D780-4F75-95AE-7C5DF31D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03FC00-B3F0-4A24-AD55-8D3B74D293DF}" type="slidenum">
              <a:rPr lang="en-GB" altLang="en-US" sz="1400"/>
              <a:pPr/>
              <a:t>32</a:t>
            </a:fld>
            <a:endParaRPr lang="en-GB" altLang="en-US" sz="1400"/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0BED9CE6-2FD4-40A7-8539-AEC52552273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6985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2EC3728-5B5F-44B4-9D7F-1D45726D180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Verification that it works</a:t>
            </a: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7DCA0476-4809-4231-BE48-7067F9D5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F54184-E5CF-4025-AF28-F7C282619A12}" type="slidenum">
              <a:rPr lang="en-GB" altLang="en-US" sz="1400"/>
              <a:pPr/>
              <a:t>33</a:t>
            </a:fld>
            <a:endParaRPr lang="en-GB" altLang="en-US" sz="1400"/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6EF4E14B-293E-47F4-B40F-0BF27E4A3FD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135937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15E7B6-834A-4328-B7CB-00E9308BA0E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Training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336B342-61C5-496B-8F74-2C77E5EC2B3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</a:rPr>
              <a:t>This was a single iteration of back-prop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</a:rPr>
              <a:t>Training requires many iterations with many training examples or </a:t>
            </a:r>
            <a:r>
              <a:rPr lang="en-US" altLang="en-US" sz="2800" i="1">
                <a:latin typeface="Arial-ItalicMT" charset="0"/>
              </a:rPr>
              <a:t>epochs </a:t>
            </a:r>
            <a:r>
              <a:rPr lang="en-US" altLang="en-US" sz="2800">
                <a:latin typeface="Arial" panose="020B0604020202020204" pitchFamily="34" charset="0"/>
              </a:rPr>
              <a:t>(one epoch is entire presentation of complete training set)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</a:rPr>
              <a:t>It can be slow !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</a:rPr>
              <a:t>Note that computation in MLP is local (with respect to each neuron)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</a:rPr>
              <a:t>Parallel computation implementation is also possible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F9D29ECC-5BB3-4838-9AE4-C89EE1BB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61EAA5-C600-40E4-8F50-B578FB2CC8A8}" type="slidenum">
              <a:rPr lang="en-GB" altLang="en-US" sz="1400"/>
              <a:pPr/>
              <a:t>34</a:t>
            </a:fld>
            <a:endParaRPr lang="en-GB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FE8B083-031D-4093-A813-59EF823EBCE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Training and testing data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DC74121-5FA3-47AF-BA79-37B1A663BC2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How many examples ?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The more the merrier !</a:t>
            </a:r>
          </a:p>
          <a:p>
            <a:r>
              <a:rPr lang="en-US" altLang="en-US">
                <a:latin typeface="Arial" panose="020B0604020202020204" pitchFamily="34" charset="0"/>
              </a:rPr>
              <a:t>Disjoint training and testing data sets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learn from training data but evaluate performance (generalization ability) on unseen test data</a:t>
            </a:r>
          </a:p>
          <a:p>
            <a:r>
              <a:rPr lang="en-US" altLang="en-US" b="1">
                <a:latin typeface="Arial" panose="020B0604020202020204" pitchFamily="34" charset="0"/>
              </a:rPr>
              <a:t>Aim</a:t>
            </a:r>
            <a:r>
              <a:rPr lang="en-US" altLang="en-US">
                <a:latin typeface="Arial" panose="020B0604020202020204" pitchFamily="34" charset="0"/>
              </a:rPr>
              <a:t>: minimize error on </a:t>
            </a:r>
            <a:r>
              <a:rPr lang="en-US" altLang="en-US" i="1">
                <a:latin typeface="Arial-ItalicMT" charset="0"/>
              </a:rPr>
              <a:t>test </a:t>
            </a:r>
            <a:r>
              <a:rPr lang="en-US" altLang="en-US">
                <a:latin typeface="Arial" panose="020B0604020202020204" pitchFamily="34" charset="0"/>
              </a:rPr>
              <a:t>data</a:t>
            </a:r>
            <a:endParaRPr lang="en-US" altLang="en-US"/>
          </a:p>
        </p:txBody>
      </p:sp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79E49870-6C94-46C1-9714-194C534F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5A96F0-100A-4F06-A263-4DB72F3462DE}" type="slidenum">
              <a:rPr lang="en-GB" altLang="en-US" sz="1400"/>
              <a:pPr/>
              <a:t>35</a:t>
            </a:fld>
            <a:endParaRPr lang="en-GB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6804661-44DE-40C5-AD91-6229691593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4841BCB-4DA5-44B4-95E7-B50E8C76B79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Binary Logic Unit in an example </a:t>
            </a:r>
          </a:p>
          <a:p>
            <a:pPr lvl="1"/>
            <a:r>
              <a:rPr lang="en-US" altLang="en-US">
                <a:hlinkClick r:id="rId4"/>
              </a:rPr>
              <a:t>http://www.cs.usyd.edu.au/~irena/ai01/nn/5.html</a:t>
            </a:r>
            <a:r>
              <a:rPr lang="en-US" altLang="en-US"/>
              <a:t> </a:t>
            </a:r>
          </a:p>
          <a:p>
            <a:r>
              <a:rPr lang="en-US" altLang="en-US"/>
              <a:t>MultiLayer Perceptron Learning Algorithm </a:t>
            </a:r>
          </a:p>
          <a:p>
            <a:pPr lvl="1"/>
            <a:r>
              <a:rPr lang="en-US" altLang="en-US">
                <a:hlinkClick r:id="rId5"/>
              </a:rPr>
              <a:t>http://www.cs.usyd.edu.au/~irena/ai01/nn/8.html</a:t>
            </a:r>
            <a:endParaRPr lang="en-US" altLang="en-US"/>
          </a:p>
          <a:p>
            <a:endParaRPr lang="en-US" altLang="en-US"/>
          </a:p>
        </p:txBody>
      </p:sp>
      <p:sp>
        <p:nvSpPr>
          <p:cNvPr id="36868" name="Slide Number Placeholder 1">
            <a:extLst>
              <a:ext uri="{FF2B5EF4-FFF2-40B4-BE49-F238E27FC236}">
                <a16:creationId xmlns:a16="http://schemas.microsoft.com/office/drawing/2014/main" id="{B77F347B-51A0-4087-8FFA-F9D4402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2CEA13-C0AB-43A1-B415-30F7C83ADFF8}" type="slidenum">
              <a:rPr lang="en-GB" altLang="en-US" sz="1400"/>
              <a:pPr/>
              <a:t>36</a:t>
            </a:fld>
            <a:endParaRPr lang="en-GB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173EBFF-316C-475B-8B06-987C7F9CA48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260350"/>
            <a:ext cx="7772400" cy="806450"/>
          </a:xfrm>
        </p:spPr>
        <p:txBody>
          <a:bodyPr/>
          <a:lstStyle/>
          <a:p>
            <a:r>
              <a:rPr lang="en-US" altLang="en-US"/>
              <a:t>Neural networks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F6DDFB9-5CEC-4AE5-87CE-4777D9F2502D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5613" y="1125538"/>
            <a:ext cx="8229600" cy="2892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 neuron can have any number of inputs from one to n, where n is the total number of inputs.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inputs may be represented therefore as </a:t>
            </a:r>
            <a:r>
              <a:rPr lang="en-US" altLang="en-US" sz="2800" i="1"/>
              <a:t>x</a:t>
            </a:r>
            <a:r>
              <a:rPr lang="en-US" altLang="en-US" sz="1400" i="1"/>
              <a:t>1</a:t>
            </a:r>
            <a:r>
              <a:rPr lang="en-US" altLang="en-US" sz="2800" i="1"/>
              <a:t>, x</a:t>
            </a:r>
            <a:r>
              <a:rPr lang="en-US" altLang="en-US" sz="1400" i="1"/>
              <a:t>2</a:t>
            </a:r>
            <a:r>
              <a:rPr lang="en-US" altLang="en-US" sz="2800" i="1"/>
              <a:t>, x</a:t>
            </a:r>
            <a:r>
              <a:rPr lang="en-US" altLang="en-US" sz="1400" i="1"/>
              <a:t>3</a:t>
            </a:r>
            <a:r>
              <a:rPr lang="en-US" altLang="en-US" sz="2800" i="1"/>
              <a:t>… x</a:t>
            </a:r>
            <a:r>
              <a:rPr lang="en-US" altLang="en-US" sz="1400" i="1"/>
              <a:t>n</a:t>
            </a:r>
            <a:r>
              <a:rPr lang="en-US" altLang="en-US" sz="2800" i="1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And the corresponding weights for the inputs as </a:t>
            </a:r>
            <a:r>
              <a:rPr lang="en-US" altLang="en-US" sz="2800" i="1"/>
              <a:t>w</a:t>
            </a:r>
            <a:r>
              <a:rPr lang="en-US" altLang="en-US" sz="1400" i="1"/>
              <a:t>1</a:t>
            </a:r>
            <a:r>
              <a:rPr lang="en-US" altLang="en-US" sz="2800" i="1"/>
              <a:t>, w</a:t>
            </a:r>
            <a:r>
              <a:rPr lang="en-US" altLang="en-US" sz="1400" i="1"/>
              <a:t>2</a:t>
            </a:r>
            <a:r>
              <a:rPr lang="en-US" altLang="en-US" sz="2800" i="1"/>
              <a:t>, w</a:t>
            </a:r>
            <a:r>
              <a:rPr lang="en-US" altLang="en-US" sz="1400" i="1"/>
              <a:t>3</a:t>
            </a:r>
            <a:r>
              <a:rPr lang="en-US" altLang="en-US" sz="2800" i="1"/>
              <a:t>… w</a:t>
            </a:r>
            <a:r>
              <a:rPr lang="en-US" altLang="en-US" sz="1400" i="1"/>
              <a:t>n</a:t>
            </a:r>
            <a:r>
              <a:rPr lang="en-US" altLang="en-US" sz="2800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 Output </a:t>
            </a:r>
            <a:r>
              <a:rPr lang="en-US" altLang="en-US" sz="2800" i="1"/>
              <a:t>a = x</a:t>
            </a:r>
            <a:r>
              <a:rPr lang="en-US" altLang="en-US" sz="1200" i="1"/>
              <a:t>1</a:t>
            </a:r>
            <a:r>
              <a:rPr lang="en-US" altLang="en-US" sz="2800" i="1"/>
              <a:t>w</a:t>
            </a:r>
            <a:r>
              <a:rPr lang="en-US" altLang="en-US" sz="1400" i="1"/>
              <a:t>1</a:t>
            </a:r>
            <a:r>
              <a:rPr lang="en-US" altLang="en-US" sz="2800" i="1"/>
              <a:t>+x</a:t>
            </a:r>
            <a:r>
              <a:rPr lang="en-US" altLang="en-US" sz="1400" i="1"/>
              <a:t>2</a:t>
            </a:r>
            <a:r>
              <a:rPr lang="en-US" altLang="en-US" sz="2800" i="1"/>
              <a:t>w</a:t>
            </a:r>
            <a:r>
              <a:rPr lang="en-US" altLang="en-US" sz="1400" i="1"/>
              <a:t>2</a:t>
            </a:r>
            <a:r>
              <a:rPr lang="en-US" altLang="en-US" sz="2800" i="1"/>
              <a:t>+x</a:t>
            </a:r>
            <a:r>
              <a:rPr lang="en-US" altLang="en-US" sz="1400" i="1"/>
              <a:t>3</a:t>
            </a:r>
            <a:r>
              <a:rPr lang="en-US" altLang="en-US" sz="2800" i="1"/>
              <a:t>w</a:t>
            </a:r>
            <a:r>
              <a:rPr lang="en-US" altLang="en-US" sz="1400" i="1"/>
              <a:t>3</a:t>
            </a:r>
            <a:r>
              <a:rPr lang="en-US" altLang="en-US" sz="2800" i="1"/>
              <a:t>... +x</a:t>
            </a:r>
            <a:r>
              <a:rPr lang="en-US" altLang="en-US" sz="1400" i="1"/>
              <a:t>n</a:t>
            </a:r>
            <a:r>
              <a:rPr lang="en-US" altLang="en-US" sz="2800" i="1"/>
              <a:t>w</a:t>
            </a:r>
            <a:r>
              <a:rPr lang="en-US" altLang="en-US" sz="1400" i="1"/>
              <a:t>n</a:t>
            </a:r>
          </a:p>
        </p:txBody>
      </p:sp>
      <p:sp>
        <p:nvSpPr>
          <p:cNvPr id="4103" name="Slide Number Placeholder 1">
            <a:extLst>
              <a:ext uri="{FF2B5EF4-FFF2-40B4-BE49-F238E27FC236}">
                <a16:creationId xmlns:a16="http://schemas.microsoft.com/office/drawing/2014/main" id="{4950C983-07C6-43A6-86BD-14833E19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5E4465-1F7B-4CFB-B36D-2EB2FB41C0A2}" type="slidenum">
              <a:rPr lang="en-GB" altLang="en-US" sz="1400"/>
              <a:pPr/>
              <a:t>4</a:t>
            </a:fld>
            <a:endParaRPr lang="en-GB" altLang="en-US" sz="14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8430B0A-8C76-47D5-BCDA-B18B18B2A5B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4101" name="Picture 5" descr="artificial_neuron2">
            <a:extLst>
              <a:ext uri="{FF2B5EF4-FFF2-40B4-BE49-F238E27FC236}">
                <a16:creationId xmlns:a16="http://schemas.microsoft.com/office/drawing/2014/main" id="{BA8DDACD-9B14-4388-AEDE-DAA8D617CD00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076700"/>
            <a:ext cx="3876675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>
            <a:extLst>
              <a:ext uri="{FF2B5EF4-FFF2-40B4-BE49-F238E27FC236}">
                <a16:creationId xmlns:a16="http://schemas.microsoft.com/office/drawing/2014/main" id="{CE2AB377-50AC-45E2-8175-B45BA3AE034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57700" y="4511675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BB56EF7-39A4-4F82-8CA0-0AA2D0EB521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8313" y="260350"/>
            <a:ext cx="8229600" cy="936625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How do we actually </a:t>
            </a:r>
            <a:r>
              <a:rPr lang="en-US" altLang="en-US" sz="4000" i="1"/>
              <a:t>use</a:t>
            </a:r>
            <a:r>
              <a:rPr lang="en-US" altLang="en-US" sz="4000"/>
              <a:t> an artificial neuron?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C68DB94-F33A-493F-860D-087BC6D669A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484313"/>
            <a:ext cx="8229600" cy="1739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feedforward network: The neurons in each layer feed their output forward to the next layer until we get the final output from the neural network.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 There can be any number of hidden layers within a feedforward network.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number of neurons can be completely arbitrary.</a:t>
            </a:r>
          </a:p>
        </p:txBody>
      </p:sp>
      <p:sp>
        <p:nvSpPr>
          <p:cNvPr id="5125" name="Slide Number Placeholder 1">
            <a:extLst>
              <a:ext uri="{FF2B5EF4-FFF2-40B4-BE49-F238E27FC236}">
                <a16:creationId xmlns:a16="http://schemas.microsoft.com/office/drawing/2014/main" id="{48695A7C-F338-41AE-85CC-FF388C80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F8DE3-93E5-4C02-A203-2E0E0DE7232C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pic>
        <p:nvPicPr>
          <p:cNvPr id="5124" name="Picture 4" descr="simple_feedforward_network">
            <a:extLst>
              <a:ext uri="{FF2B5EF4-FFF2-40B4-BE49-F238E27FC236}">
                <a16:creationId xmlns:a16="http://schemas.microsoft.com/office/drawing/2014/main" id="{551A3327-9DA9-465C-910E-535BFE3D01E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644900"/>
            <a:ext cx="381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A3FCE8-448E-47AE-B23F-E209205CD87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609600"/>
            <a:ext cx="7772400" cy="687388"/>
          </a:xfrm>
        </p:spPr>
        <p:txBody>
          <a:bodyPr/>
          <a:lstStyle/>
          <a:p>
            <a:r>
              <a:rPr lang="en-US" altLang="en-US"/>
              <a:t>Neural Networks by an Example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0A6E78C-39E5-407A-AEFC-8F89B713AF7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5288" y="1268413"/>
            <a:ext cx="8229600" cy="317976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let's design a neural network that will detect the number '4'. 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Given a panel made up of a grid of lights which can be either on or off, we want our neural net to let us know whenever it thinks it sees the character '4'. 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The panel is eight cells square and looks like this: 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the neural net will have </a:t>
            </a:r>
            <a:r>
              <a:rPr lang="en-US" altLang="en-US" sz="2000">
                <a:solidFill>
                  <a:schemeClr val="hlink"/>
                </a:solidFill>
              </a:rPr>
              <a:t>64 inputs</a:t>
            </a:r>
            <a:r>
              <a:rPr lang="en-US" altLang="en-US" sz="2000"/>
              <a:t>, each one representing a particular cell in the panel and a hidden layer consisting of a number of neurons (more on this later) all feeding their output into just </a:t>
            </a:r>
            <a:r>
              <a:rPr lang="en-US" altLang="en-US" sz="2000">
                <a:solidFill>
                  <a:schemeClr val="hlink"/>
                </a:solidFill>
              </a:rPr>
              <a:t>one neuron in the output</a:t>
            </a:r>
            <a:r>
              <a:rPr lang="en-US" altLang="en-US" sz="2000"/>
              <a:t> layer </a:t>
            </a:r>
          </a:p>
        </p:txBody>
      </p:sp>
      <p:sp>
        <p:nvSpPr>
          <p:cNvPr id="6149" name="Slide Number Placeholder 1">
            <a:extLst>
              <a:ext uri="{FF2B5EF4-FFF2-40B4-BE49-F238E27FC236}">
                <a16:creationId xmlns:a16="http://schemas.microsoft.com/office/drawing/2014/main" id="{AA30C083-9038-49E5-978C-FEDBA8AD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EB8DDF-9EC9-4123-80B5-B36649C103BB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pic>
        <p:nvPicPr>
          <p:cNvPr id="6148" name="Picture 4" descr="4grid">
            <a:extLst>
              <a:ext uri="{FF2B5EF4-FFF2-40B4-BE49-F238E27FC236}">
                <a16:creationId xmlns:a16="http://schemas.microsoft.com/office/drawing/2014/main" id="{B15B3065-566C-4E87-A7E8-DAC4CBDC665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21163"/>
            <a:ext cx="22733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74AE0C3-E203-4B26-8BA1-4DC4C39C115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6113" y="115888"/>
            <a:ext cx="7772400" cy="1143000"/>
          </a:xfrm>
        </p:spPr>
        <p:txBody>
          <a:bodyPr/>
          <a:lstStyle/>
          <a:p>
            <a:r>
              <a:rPr lang="en-US" altLang="en-US"/>
              <a:t>Neural Networks by an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3E22C7-424D-4691-A73A-475CE056EC0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17513" y="1196975"/>
            <a:ext cx="8229600" cy="2952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initialize the neural net with random weights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feed it a series of inputs which represent, in this example, the different panel configurations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For each configuration we check to see what its output is and </a:t>
            </a:r>
            <a:r>
              <a:rPr lang="en-US" altLang="en-US" sz="2400">
                <a:solidFill>
                  <a:schemeClr val="hlink"/>
                </a:solidFill>
              </a:rPr>
              <a:t>adjust the weights accordingly</a:t>
            </a:r>
            <a:r>
              <a:rPr lang="en-US" altLang="en-US" sz="2400"/>
              <a:t> so that whenever it sees something looking like a number 4 it outputs a 1 and for everything else it outputs a zero.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More: </a:t>
            </a:r>
            <a:r>
              <a:rPr lang="en-US" altLang="en-US" sz="2400">
                <a:hlinkClick r:id="rId6"/>
              </a:rPr>
              <a:t>http://www.doc.ic.ac.uk/~nd/surprise_96/journal/vol4/cs11/report.html</a:t>
            </a:r>
            <a:r>
              <a:rPr lang="en-US" altLang="en-US" sz="2400"/>
              <a:t> </a:t>
            </a:r>
          </a:p>
        </p:txBody>
      </p:sp>
      <p:sp>
        <p:nvSpPr>
          <p:cNvPr id="7173" name="Slide Number Placeholder 1">
            <a:extLst>
              <a:ext uri="{FF2B5EF4-FFF2-40B4-BE49-F238E27FC236}">
                <a16:creationId xmlns:a16="http://schemas.microsoft.com/office/drawing/2014/main" id="{58272E0F-A7C7-470A-8211-94D07CB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7630CC-510F-4997-9A12-C21B85A2CCE1}" type="slidenum">
              <a:rPr lang="en-GB" altLang="en-US" sz="1400"/>
              <a:pPr/>
              <a:t>7</a:t>
            </a:fld>
            <a:endParaRPr lang="en-GB" altLang="en-US" sz="1400"/>
          </a:p>
        </p:txBody>
      </p:sp>
      <p:pic>
        <p:nvPicPr>
          <p:cNvPr id="7172" name="Picture 4" descr="simple_feedforward_network">
            <a:extLst>
              <a:ext uri="{FF2B5EF4-FFF2-40B4-BE49-F238E27FC236}">
                <a16:creationId xmlns:a16="http://schemas.microsoft.com/office/drawing/2014/main" id="{07022E35-8D80-4D65-9BD4-4C6F1FDD6EC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365625"/>
            <a:ext cx="3810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D48E7C2-0C6D-4FBC-89A0-108815D6FE1B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/>
              <a:t>Multi-Layer Perceptron (MLP)</a:t>
            </a:r>
          </a:p>
        </p:txBody>
      </p:sp>
      <p:sp>
        <p:nvSpPr>
          <p:cNvPr id="8195" name="Slide Number Placeholder 1">
            <a:extLst>
              <a:ext uri="{FF2B5EF4-FFF2-40B4-BE49-F238E27FC236}">
                <a16:creationId xmlns:a16="http://schemas.microsoft.com/office/drawing/2014/main" id="{5E92FA4E-3E47-4478-BA31-1131BA21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C70543-D670-4E9E-A4A4-DDC0760BE65D}" type="slidenum">
              <a:rPr lang="en-GB" altLang="en-US" sz="1400"/>
              <a:pPr/>
              <a:t>8</a:t>
            </a:fld>
            <a:endParaRPr lang="en-GB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0FD847-B5F4-4A7E-944C-D241CD9A67F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14600"/>
            <a:ext cx="8305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800" dirty="0"/>
              <a:t>We will introduce the MLP and the backpropagation algorithm which is used to train it</a:t>
            </a:r>
          </a:p>
          <a:p>
            <a:endParaRPr lang="en-GB" altLang="en-US" sz="2800" dirty="0"/>
          </a:p>
          <a:p>
            <a:r>
              <a:rPr lang="en-GB" altLang="en-US" sz="2800" dirty="0"/>
              <a:t>MLP used to describe any general feedforward (no recurrent connections) network </a:t>
            </a:r>
          </a:p>
          <a:p>
            <a:endParaRPr lang="en-GB" altLang="en-US" sz="2800" dirty="0"/>
          </a:p>
          <a:p>
            <a:r>
              <a:rPr lang="en-GB" altLang="en-US" sz="2800" dirty="0"/>
              <a:t>However, we will concentrate on nets with units arranged in layers </a:t>
            </a: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5C84F63A-306B-4B05-B7AA-16371D21243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5975" y="37115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220" name="Group 39">
            <a:extLst>
              <a:ext uri="{FF2B5EF4-FFF2-40B4-BE49-F238E27FC236}">
                <a16:creationId xmlns:a16="http://schemas.microsoft.com/office/drawing/2014/main" id="{A5FDC4F1-77CF-43BC-9B6B-6F2EFDE86FBF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04800"/>
            <a:ext cx="6602413" cy="1898650"/>
            <a:chOff x="1056" y="434"/>
            <a:chExt cx="4159" cy="1196"/>
          </a:xfrm>
        </p:grpSpPr>
        <p:sp>
          <p:nvSpPr>
            <p:cNvPr id="9222" name="Oval 3">
              <a:extLst>
                <a:ext uri="{FF2B5EF4-FFF2-40B4-BE49-F238E27FC236}">
                  <a16:creationId xmlns:a16="http://schemas.microsoft.com/office/drawing/2014/main" id="{EDAB838F-A807-4A8E-8433-DBF76278C29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92" y="528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3" name="Oval 4">
              <a:extLst>
                <a:ext uri="{FF2B5EF4-FFF2-40B4-BE49-F238E27FC236}">
                  <a16:creationId xmlns:a16="http://schemas.microsoft.com/office/drawing/2014/main" id="{ED4E4EB5-F9FB-478D-B3EC-630E3B278CF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92" y="96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4" name="Rectangle 5">
              <a:extLst>
                <a:ext uri="{FF2B5EF4-FFF2-40B4-BE49-F238E27FC236}">
                  <a16:creationId xmlns:a16="http://schemas.microsoft.com/office/drawing/2014/main" id="{DE885802-8ECC-4E1A-BF5B-A6A6DC059AF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04" y="434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1</a:t>
              </a:r>
            </a:p>
          </p:txBody>
        </p:sp>
        <p:sp>
          <p:nvSpPr>
            <p:cNvPr id="9225" name="Rectangle 6">
              <a:extLst>
                <a:ext uri="{FF2B5EF4-FFF2-40B4-BE49-F238E27FC236}">
                  <a16:creationId xmlns:a16="http://schemas.microsoft.com/office/drawing/2014/main" id="{DE421D24-B2F3-4E0A-AD12-C36BDF826C9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" y="1344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/>
                <a:t>x</a:t>
              </a:r>
              <a:r>
                <a:rPr lang="en-GB" altLang="en-US" baseline="-25000"/>
                <a:t>n</a:t>
              </a:r>
            </a:p>
          </p:txBody>
        </p:sp>
        <p:sp>
          <p:nvSpPr>
            <p:cNvPr id="9226" name="Oval 8">
              <a:extLst>
                <a:ext uri="{FF2B5EF4-FFF2-40B4-BE49-F238E27FC236}">
                  <a16:creationId xmlns:a16="http://schemas.microsoft.com/office/drawing/2014/main" id="{1F43B778-FBCD-426D-A5D8-7B761383706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92" y="1440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32CA56D8-CC8E-4EC4-BF0F-CB6402EE4C6E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56" y="52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54874E76-7869-4038-8DE3-749E8EE2EF87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56" y="144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29" name="Rectangle 11">
              <a:extLst>
                <a:ext uri="{FF2B5EF4-FFF2-40B4-BE49-F238E27FC236}">
                  <a16:creationId xmlns:a16="http://schemas.microsoft.com/office/drawing/2014/main" id="{04A0D2B5-3B4C-4CD5-A8EC-6E682E80079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56" y="96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0" name="Rectangle 12">
              <a:extLst>
                <a:ext uri="{FF2B5EF4-FFF2-40B4-BE49-F238E27FC236}">
                  <a16:creationId xmlns:a16="http://schemas.microsoft.com/office/drawing/2014/main" id="{1ED0BDC8-BF74-4F8D-AA4C-959689456380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0" y="52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1" name="Rectangle 13">
              <a:extLst>
                <a:ext uri="{FF2B5EF4-FFF2-40B4-BE49-F238E27FC236}">
                  <a16:creationId xmlns:a16="http://schemas.microsoft.com/office/drawing/2014/main" id="{9CB62238-E963-424E-84DA-2F9E8615BC0E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120" y="96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9E221639-B4EC-40F6-A476-171E583A4F01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20" y="1440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3" name="Oval 15">
              <a:extLst>
                <a:ext uri="{FF2B5EF4-FFF2-40B4-BE49-F238E27FC236}">
                  <a16:creationId xmlns:a16="http://schemas.microsoft.com/office/drawing/2014/main" id="{83E4E358-2462-454F-B7F6-C7620EA330AF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99" y="955"/>
              <a:ext cx="184" cy="1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4" name="Line 16">
              <a:extLst>
                <a:ext uri="{FF2B5EF4-FFF2-40B4-BE49-F238E27FC236}">
                  <a16:creationId xmlns:a16="http://schemas.microsoft.com/office/drawing/2014/main" id="{E1FAFC25-79BF-451D-96C3-B93A0D871E37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87" y="104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7">
              <a:extLst>
                <a:ext uri="{FF2B5EF4-FFF2-40B4-BE49-F238E27FC236}">
                  <a16:creationId xmlns:a16="http://schemas.microsoft.com/office/drawing/2014/main" id="{8C8661D0-9F9D-480F-B304-63BFCC6E299E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580" y="57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8">
              <a:extLst>
                <a:ext uri="{FF2B5EF4-FFF2-40B4-BE49-F238E27FC236}">
                  <a16:creationId xmlns:a16="http://schemas.microsoft.com/office/drawing/2014/main" id="{806FD848-D61C-4999-B1D5-082254BBEF1D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580" y="5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9">
              <a:extLst>
                <a:ext uri="{FF2B5EF4-FFF2-40B4-BE49-F238E27FC236}">
                  <a16:creationId xmlns:a16="http://schemas.microsoft.com/office/drawing/2014/main" id="{B278E93D-859C-40F1-8376-D2F2519DADDE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580" y="620"/>
              <a:ext cx="62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>
              <a:extLst>
                <a:ext uri="{FF2B5EF4-FFF2-40B4-BE49-F238E27FC236}">
                  <a16:creationId xmlns:a16="http://schemas.microsoft.com/office/drawing/2014/main" id="{3842E9CA-4B7B-43E5-B0FF-405A0888EF92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580" y="5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1">
              <a:extLst>
                <a:ext uri="{FF2B5EF4-FFF2-40B4-BE49-F238E27FC236}">
                  <a16:creationId xmlns:a16="http://schemas.microsoft.com/office/drawing/2014/main" id="{A611B85B-159F-4770-9F2E-0C7CDA6668B1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532" y="10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2">
              <a:extLst>
                <a:ext uri="{FF2B5EF4-FFF2-40B4-BE49-F238E27FC236}">
                  <a16:creationId xmlns:a16="http://schemas.microsoft.com/office/drawing/2014/main" id="{3739EE73-3EF6-40E0-8800-E8E2DB201421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580" y="105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3">
              <a:extLst>
                <a:ext uri="{FF2B5EF4-FFF2-40B4-BE49-F238E27FC236}">
                  <a16:creationId xmlns:a16="http://schemas.microsoft.com/office/drawing/2014/main" id="{2D5148AD-F749-4DAA-9DA0-7DB1F1404F92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580" y="572"/>
              <a:ext cx="672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4">
              <a:extLst>
                <a:ext uri="{FF2B5EF4-FFF2-40B4-BE49-F238E27FC236}">
                  <a16:creationId xmlns:a16="http://schemas.microsoft.com/office/drawing/2014/main" id="{FC6E9E5F-DEBA-46B3-BBEA-A4C512597D19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580" y="1052"/>
              <a:ext cx="67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5">
              <a:extLst>
                <a:ext uri="{FF2B5EF4-FFF2-40B4-BE49-F238E27FC236}">
                  <a16:creationId xmlns:a16="http://schemas.microsoft.com/office/drawing/2014/main" id="{B340AD94-76BD-4962-BFCB-BD70A75EAEA7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580" y="153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6">
              <a:extLst>
                <a:ext uri="{FF2B5EF4-FFF2-40B4-BE49-F238E27FC236}">
                  <a16:creationId xmlns:a16="http://schemas.microsoft.com/office/drawing/2014/main" id="{35E3976D-CA69-4960-A49B-583F547CBA24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444" y="57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7">
              <a:extLst>
                <a:ext uri="{FF2B5EF4-FFF2-40B4-BE49-F238E27FC236}">
                  <a16:creationId xmlns:a16="http://schemas.microsoft.com/office/drawing/2014/main" id="{A096D220-C032-41A0-9D35-DD520EC9DFE7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2444" y="57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8">
              <a:extLst>
                <a:ext uri="{FF2B5EF4-FFF2-40B4-BE49-F238E27FC236}">
                  <a16:creationId xmlns:a16="http://schemas.microsoft.com/office/drawing/2014/main" id="{A0749BD1-B2ED-463C-AA11-90355F2ADDD2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2444" y="620"/>
              <a:ext cx="624" cy="91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29">
              <a:extLst>
                <a:ext uri="{FF2B5EF4-FFF2-40B4-BE49-F238E27FC236}">
                  <a16:creationId xmlns:a16="http://schemas.microsoft.com/office/drawing/2014/main" id="{E590AC2D-86B3-4B5E-B0AA-9EF378FC29D4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444" y="57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0">
              <a:extLst>
                <a:ext uri="{FF2B5EF4-FFF2-40B4-BE49-F238E27FC236}">
                  <a16:creationId xmlns:a16="http://schemas.microsoft.com/office/drawing/2014/main" id="{27A4D96A-6A81-4048-80A5-E34B3640A7D5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396" y="1052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1">
              <a:extLst>
                <a:ext uri="{FF2B5EF4-FFF2-40B4-BE49-F238E27FC236}">
                  <a16:creationId xmlns:a16="http://schemas.microsoft.com/office/drawing/2014/main" id="{7AB3F80C-8E57-4B66-8C4F-DCC87000EBBF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2444" y="1052"/>
              <a:ext cx="672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32">
              <a:extLst>
                <a:ext uri="{FF2B5EF4-FFF2-40B4-BE49-F238E27FC236}">
                  <a16:creationId xmlns:a16="http://schemas.microsoft.com/office/drawing/2014/main" id="{B9390CC7-4456-4195-B530-587CB284529C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444" y="572"/>
              <a:ext cx="672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33">
              <a:extLst>
                <a:ext uri="{FF2B5EF4-FFF2-40B4-BE49-F238E27FC236}">
                  <a16:creationId xmlns:a16="http://schemas.microsoft.com/office/drawing/2014/main" id="{899DD5CA-EFF6-4D71-B516-BD59657991A7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444" y="1052"/>
              <a:ext cx="672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4">
              <a:extLst>
                <a:ext uri="{FF2B5EF4-FFF2-40B4-BE49-F238E27FC236}">
                  <a16:creationId xmlns:a16="http://schemas.microsoft.com/office/drawing/2014/main" id="{4514FA8C-8188-4453-A9F9-05569E93D1C1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444" y="1532"/>
              <a:ext cx="67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35">
              <a:extLst>
                <a:ext uri="{FF2B5EF4-FFF2-40B4-BE49-F238E27FC236}">
                  <a16:creationId xmlns:a16="http://schemas.microsoft.com/office/drawing/2014/main" id="{6F30558D-A6FB-4E16-9A40-056C3ECEC5F1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3299" y="611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6">
              <a:extLst>
                <a:ext uri="{FF2B5EF4-FFF2-40B4-BE49-F238E27FC236}">
                  <a16:creationId xmlns:a16="http://schemas.microsoft.com/office/drawing/2014/main" id="{62B9A34E-6591-4186-9436-3EBE8C20FE0A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3299" y="1043"/>
              <a:ext cx="120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37">
              <a:extLst>
                <a:ext uri="{FF2B5EF4-FFF2-40B4-BE49-F238E27FC236}">
                  <a16:creationId xmlns:a16="http://schemas.microsoft.com/office/drawing/2014/main" id="{5E925F1F-A2E0-4535-9D49-3846FDC61782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3299" y="1043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1" name="Slide Number Placeholder 1">
            <a:extLst>
              <a:ext uri="{FF2B5EF4-FFF2-40B4-BE49-F238E27FC236}">
                <a16:creationId xmlns:a16="http://schemas.microsoft.com/office/drawing/2014/main" id="{E49B8A0D-2323-4A72-8A48-3D07856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92AA74-23A0-4FEA-8987-B11F5E537E83}" type="slidenum">
              <a:rPr lang="en-GB" altLang="en-US" sz="1400"/>
              <a:pPr/>
              <a:t>9</a:t>
            </a:fld>
            <a:endParaRPr lang="en-GB" altLang="en-US" sz="140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17188</TotalTime>
  <Words>1194</Words>
  <Application>Microsoft Office PowerPoint</Application>
  <PresentationFormat>On-screen Show (4:3)</PresentationFormat>
  <Paragraphs>196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Arial-ItalicMT</vt:lpstr>
      <vt:lpstr>Calibri</vt:lpstr>
      <vt:lpstr>Calibri Light</vt:lpstr>
      <vt:lpstr>Swiss911 XCm BT</vt:lpstr>
      <vt:lpstr>Times New Roman</vt:lpstr>
      <vt:lpstr>Office Theme</vt:lpstr>
      <vt:lpstr>Equation</vt:lpstr>
      <vt:lpstr>Document</vt:lpstr>
      <vt:lpstr>Multilayer Perceptron (MLP) Neural Networks</vt:lpstr>
      <vt:lpstr>Background</vt:lpstr>
      <vt:lpstr>Neural networks</vt:lpstr>
      <vt:lpstr>Neural networks</vt:lpstr>
      <vt:lpstr>How do we actually use an artificial neuron?</vt:lpstr>
      <vt:lpstr>Neural Networks by an Example</vt:lpstr>
      <vt:lpstr>Neural Networks by an Example</vt:lpstr>
      <vt:lpstr>Multi-Layer Perceptron (MLP)</vt:lpstr>
      <vt:lpstr>PowerPoint Presentation</vt:lpstr>
      <vt:lpstr>PowerPoint Presentation</vt:lpstr>
      <vt:lpstr>Perceptron Learning Theorem</vt:lpstr>
      <vt:lpstr>The Exclusive OR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Conceptually: Forward Activity - Backward Error</vt:lpstr>
      <vt:lpstr>Forward Propagation of Activity</vt:lpstr>
      <vt:lpstr>Step 3. Back-propagation of error</vt:lpstr>
      <vt:lpstr>‘Back-prop’ algorithm summary  (with Maths!)   (Not Examinable)</vt:lpstr>
      <vt:lpstr>‘Back-prop’ algorithm summary (with NO Maths!)</vt:lpstr>
      <vt:lpstr>MLP/BP: A worked example</vt:lpstr>
      <vt:lpstr>Worked example: Forward Pass</vt:lpstr>
      <vt:lpstr>Worked example: Forward Pass</vt:lpstr>
      <vt:lpstr>Worked example: Backward Pass</vt:lpstr>
      <vt:lpstr>Worked example: Update Weights Using Generalized Delta Rule (BP)</vt:lpstr>
      <vt:lpstr>Similarly for the all weights wij:</vt:lpstr>
      <vt:lpstr>Verification that it works</vt:lpstr>
      <vt:lpstr>Training</vt:lpstr>
      <vt:lpstr>Training and testing data</vt:lpstr>
      <vt:lpstr>PowerPoint Presentation</vt:lpstr>
    </vt:vector>
  </TitlesOfParts>
  <Company>Lusty maidens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Perceptron (MLP)</dc:title>
  <dc:creator>A. Philippides</dc:creator>
  <cp:lastModifiedBy>gahangir.hossain@outlook.com</cp:lastModifiedBy>
  <cp:revision>84</cp:revision>
  <dcterms:created xsi:type="dcterms:W3CDTF">2003-01-23T18:46:35Z</dcterms:created>
  <dcterms:modified xsi:type="dcterms:W3CDTF">2019-06-30T22:06:24Z</dcterms:modified>
</cp:coreProperties>
</file>