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handoutMasterIdLst>
    <p:handoutMasterId r:id="rId19"/>
  </p:handoutMasterIdLst>
  <p:sldIdLst>
    <p:sldId id="499" r:id="rId2"/>
    <p:sldId id="501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474" r:id="rId14"/>
    <p:sldId id="512" r:id="rId15"/>
    <p:sldId id="513" r:id="rId16"/>
    <p:sldId id="51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33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2" autoAdjust="0"/>
    <p:restoredTop sz="92399" autoAdjust="0"/>
  </p:normalViewPr>
  <p:slideViewPr>
    <p:cSldViewPr>
      <p:cViewPr varScale="1">
        <p:scale>
          <a:sx n="67" d="100"/>
          <a:sy n="67" d="100"/>
        </p:scale>
        <p:origin x="15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DB0A0639-3065-4665-8BAB-A3D19C3631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C59C3D1C-266B-4530-8FA3-26C7CC909A6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228356" name="Rectangle 4">
            <a:extLst>
              <a:ext uri="{FF2B5EF4-FFF2-40B4-BE49-F238E27FC236}">
                <a16:creationId xmlns:a16="http://schemas.microsoft.com/office/drawing/2014/main" id="{B6A2B0CA-E634-4635-9FB0-2E7D3005368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228357" name="Rectangle 5">
            <a:extLst>
              <a:ext uri="{FF2B5EF4-FFF2-40B4-BE49-F238E27FC236}">
                <a16:creationId xmlns:a16="http://schemas.microsoft.com/office/drawing/2014/main" id="{84E5F42B-E3B0-4309-B942-CEE3512750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484ECE0-4A39-4253-9729-26803C7FE6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1987A8C3-1217-48AE-88AA-0963128081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42CFBB6E-AD62-44EA-9E4D-24893B4D3C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5F1A71C-FA9A-490D-AE43-F1C4A7A030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0B76891A-3DD1-4DFB-8F77-DCFF7F75CD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>
            <a:extLst>
              <a:ext uri="{FF2B5EF4-FFF2-40B4-BE49-F238E27FC236}">
                <a16:creationId xmlns:a16="http://schemas.microsoft.com/office/drawing/2014/main" id="{636D8A6F-E35C-4947-8946-616A1037E7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11623" name="Rectangle 7">
            <a:extLst>
              <a:ext uri="{FF2B5EF4-FFF2-40B4-BE49-F238E27FC236}">
                <a16:creationId xmlns:a16="http://schemas.microsoft.com/office/drawing/2014/main" id="{3354E669-C936-40FE-B650-EA189ABA6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36D6C46-D7E9-4A37-88E1-F62D498ECE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A88BB1C-24B2-4D56-A85B-30D9B4315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267111-8D28-47A0-A7CA-A147E49137AA}" type="slidenum">
              <a:rPr lang="en-US" altLang="ko-KR" sz="1200" b="0">
                <a:ea typeface="굴림" panose="020B0600000101010101" pitchFamily="34" charset="-127"/>
              </a:rPr>
              <a:pPr/>
              <a:t>13</a:t>
            </a:fld>
            <a:endParaRPr lang="en-US" altLang="ko-KR" sz="1200" b="0">
              <a:ea typeface="굴림" panose="020B0600000101010101" pitchFamily="34" charset="-127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7E7C525-619C-48DC-AE9F-7F33F0D6FD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9754BD8-4909-4188-8FD5-7E42F73AC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40D3-682F-49ED-B4EB-CE9D06B58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8EFCE-1915-4400-B112-B3F9CB1F1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2ED20-09B2-44B0-8247-4BD2974E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E3A4C-FA64-405A-94C7-BD334077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8E37A-F12F-45FD-8738-E7B240E2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53201-CD7D-4E09-AEAD-173D547AAB3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393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561F-B08B-432E-9F54-BC3B3434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90C85-FC5C-400F-BECD-D6C9E64B9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03229-311E-4D72-B9FB-99ED732B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FAB6-DCD8-458C-B736-F355B68B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3F6E-050D-4F92-B4BA-6FCAB5B9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E7BD4-45B8-4B3B-A073-D5E6B8D34E3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43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52FAC-78BF-4907-AB0C-9670CEDAD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BCB94-3B48-4E6D-829E-7D835B49C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D0D45-20CE-454D-889D-56254C67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91370-240E-4CD8-B533-9006C611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A3B5-DF5C-412D-9A28-A649E099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78B54-456D-4039-BDC3-799DD074914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40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C207-A254-4A7C-B814-D764EF6D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9E58-E761-4F54-A0EA-C9C7ABBA0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134BA-C7C8-4E98-8E9A-F247A9EC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7FF9-1E0E-49B9-B7B4-E777D6F1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E078-CE15-4DB9-833A-C48F2BB6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E1A87-4BCA-41B2-AC06-B0989090A81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562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CF0A-B7E4-4580-902B-BCDA0E4A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FCC4D-BB17-4590-A558-EC865B07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1BDE9-1CC0-4AA9-9EA8-024079F5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C31D-0B46-4F4F-BEDD-FAC1039C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EC542-37F3-412C-B114-D5FB0C3E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41F60-74CE-48AC-AB08-34A3CBA533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204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74D3-4214-445B-9BE9-E1F1E31C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923F-C9F8-4754-A6D0-70182582D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ADE6F-A12F-4CF5-951C-12DE75FAA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E438F-E2FB-4527-A888-1E554B73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9C9C2-6582-4C8B-9B76-8A22E2D9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EB2E-97C7-4677-A558-023BD894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52419-3953-4D6E-9427-E78E14E5C9F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421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9923-7CF1-4A7C-A9EC-B7A3969C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0FACE-8DA5-4F3C-905C-3B48B3476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53417-68B3-4E6D-A857-2F6892A34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0B4DC-9474-43A8-9CB5-2E9FAFCEC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7F85B-AF95-4994-9BEF-67FE6CE47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F17EE-D6DC-49F1-8D26-8E42D52F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EBA63-574E-43B4-AF22-04B680CE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6D846-6C4C-4B21-90C4-F77F530B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63E7-2244-4A35-B33E-B24C4D38C0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56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BDB7-F02C-43FA-92FA-7A54B157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37BD8-EDC0-4A9E-9FB6-839CC61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60F5F-6F56-4E57-9E35-48CE0745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8B27D-A700-443E-8BAE-8420A957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E5D6F-3669-443B-844D-192AE3D3B68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596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1F17C-A870-45C7-AE12-69FAA7FE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B4A0F-3A6C-4071-965A-22926EE8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BE966-8909-4C9B-AD97-EEC48FA8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16E479-0EBE-493E-AB59-93CD7D94FDA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65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1B83-81E6-413E-A0C1-6DD1CFB5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9DB9-0B9A-409B-AF9C-0043396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1FF25-96DE-4899-A888-95235B461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B6146-42FD-4340-9613-E1E2D0CA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A618C-F768-4B6C-B73C-0AC93A8D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DFB77-6221-4239-80CA-4363CD5E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1473B-398F-4687-A65F-29B32AF1BB1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21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E48D-55FE-4158-82F7-2A4B6CFE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11016-0010-40A0-8A21-20823D65F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BD7BA-259C-4BFD-9D91-77F903A95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56455-AC5A-4D4C-A5C7-F275D179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DD0C6-68C9-493F-AC09-00896A21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8DF24-75BD-4571-95AE-7761FB14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17039-2238-46AE-AE9C-C347A912883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5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2C345-BB91-4D07-8DE0-1A16E39A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3EB9-E3A1-4F33-B6DB-BA62124E6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4CD21-69E7-4266-B54D-5C18877CC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6C120-65D8-4A43-AE77-571639FCF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CDCA-E6F6-4CD3-A9AF-78293E76A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76FAA0-015D-4370-A6FF-8D8DBFC900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91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AB068A6-E0DD-4B9A-9B73-88D329F59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dist="17961" dir="18900000" algn="ctr" rotWithShape="0">
              <a:srgbClr val="99CCFF"/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dirty="0" err="1">
                <a:ea typeface="굴림" panose="020B0600000101010101" pitchFamily="34" charset="-127"/>
              </a:rPr>
              <a:t>Kohonen</a:t>
            </a:r>
            <a:r>
              <a:rPr lang="en-US" altLang="ko-KR" dirty="0">
                <a:ea typeface="굴림" panose="020B0600000101010101" pitchFamily="34" charset="-127"/>
              </a:rPr>
              <a:t> Self-Organizing Maps (SOM)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sz="4000" dirty="0">
                <a:ea typeface="굴림" panose="020B0600000101010101" pitchFamily="34" charset="-127"/>
              </a:rPr>
              <a:t>Learning Unsupervised Environment</a:t>
            </a:r>
            <a:br>
              <a:rPr lang="en-US" altLang="ko-KR" sz="4000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965EC140-C06B-415A-BE20-E5D3C11FD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735636"/>
            <a:ext cx="6858000" cy="827881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Some Slides from: Dr. Abdul </a:t>
            </a:r>
            <a:r>
              <a:rPr lang="en-US" altLang="ko-KR" dirty="0" err="1">
                <a:ea typeface="굴림" panose="020B0600000101010101" pitchFamily="34" charset="-127"/>
              </a:rPr>
              <a:t>Basit</a:t>
            </a:r>
            <a:r>
              <a:rPr lang="en-US" altLang="ko-KR" dirty="0">
                <a:ea typeface="굴림" panose="020B0600000101010101" pitchFamily="34" charset="-127"/>
              </a:rPr>
              <a:t> Siddiqui, </a:t>
            </a:r>
            <a:r>
              <a:rPr lang="en-US" altLang="ko-KR" sz="1800" dirty="0">
                <a:ea typeface="굴림" panose="020B0600000101010101" pitchFamily="34" charset="-127"/>
              </a:rPr>
              <a:t>FURC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94CAD-5868-4CB8-99ED-FDEB815F326C}"/>
              </a:ext>
            </a:extLst>
          </p:cNvPr>
          <p:cNvSpPr txBox="1"/>
          <p:nvPr/>
        </p:nvSpPr>
        <p:spPr>
          <a:xfrm>
            <a:off x="1981200" y="4343400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Dr. </a:t>
            </a:r>
            <a:r>
              <a:rPr lang="en-US" sz="2000" dirty="0" err="1"/>
              <a:t>Gahangir</a:t>
            </a:r>
            <a:r>
              <a:rPr lang="en-US" sz="2000" dirty="0"/>
              <a:t> Hossain</a:t>
            </a:r>
          </a:p>
          <a:p>
            <a:pPr algn="ctr"/>
            <a:r>
              <a:rPr lang="en-US" sz="2000" dirty="0"/>
              <a:t>Texas A&amp;M University-Kingsville</a:t>
            </a:r>
          </a:p>
          <a:p>
            <a:pPr algn="ctr"/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7945-1FC1-47CB-9D82-6E61C1D2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u="sng" kern="1200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400" b="1" u="sng" kern="1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3E79828-DC96-41AC-8AD6-D9AF6538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34" charset="-127"/>
              </a:rPr>
              <a:t>Structure of Neighborhoods</a:t>
            </a:r>
          </a:p>
          <a:p>
            <a:pPr eaLnBrk="1" hangingPunct="1"/>
            <a:endParaRPr lang="en-US" altLang="ko-KR" sz="2800">
              <a:ea typeface="굴림" panose="020B0600000101010101" pitchFamily="34" charset="-127"/>
            </a:endParaRP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252BA619-7117-4885-A408-F25DFFF35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1425"/>
            <a:ext cx="533400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88B0-F298-4EBB-9E7D-4D7D946A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u="sng" kern="1200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400" b="1" u="sng" kern="1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3C7D4F5F-C59D-476A-9CF1-BD759B149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1295400"/>
            <a:ext cx="7772400" cy="5108575"/>
          </a:xfrm>
        </p:spPr>
        <p:txBody>
          <a:bodyPr/>
          <a:lstStyle/>
          <a:p>
            <a:pPr lvl="1" eaLnBrk="1" hangingPunct="1"/>
            <a:r>
              <a:rPr lang="en-US" altLang="ko-KR" sz="2400">
                <a:ea typeface="굴림" panose="020B0600000101010101" pitchFamily="34" charset="-127"/>
              </a:rPr>
              <a:t>Neighborhoods do not wrap around from one side of the grid to other side which means missing units are simply ignored.</a:t>
            </a:r>
          </a:p>
          <a:p>
            <a:pPr eaLnBrk="1" hangingPunct="1"/>
            <a:r>
              <a:rPr lang="en-US" altLang="ko-KR" sz="2800">
                <a:ea typeface="굴림" panose="020B0600000101010101" pitchFamily="34" charset="-127"/>
              </a:rPr>
              <a:t>Algorithm:</a:t>
            </a:r>
          </a:p>
          <a:p>
            <a:pPr eaLnBrk="1" hangingPunct="1"/>
            <a:endParaRPr lang="en-US" altLang="ko-KR" sz="2800">
              <a:ea typeface="굴림" panose="020B0600000101010101" pitchFamily="34" charset="-127"/>
            </a:endParaRPr>
          </a:p>
          <a:p>
            <a:pPr eaLnBrk="1" hangingPunct="1"/>
            <a:endParaRPr lang="en-US" altLang="ko-KR" sz="2800">
              <a:ea typeface="굴림" panose="020B0600000101010101" pitchFamily="34" charset="-127"/>
            </a:endParaRP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66664053-240B-4AF3-8FFC-292FBCF0A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8001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5EC0-4E09-4C4E-B500-A308E9A8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u="sng" kern="1200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400" b="1" u="sng" kern="1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F4E9340C-2AB4-4734-8325-A037D88F5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34" charset="-127"/>
              </a:rPr>
              <a:t>Algorithm:</a:t>
            </a:r>
          </a:p>
          <a:p>
            <a:pPr eaLnBrk="1" hangingPunct="1"/>
            <a:endParaRPr lang="en-US" altLang="ko-KR" sz="2800">
              <a:ea typeface="굴림" panose="020B0600000101010101" pitchFamily="34" charset="-127"/>
            </a:endParaRPr>
          </a:p>
          <a:p>
            <a:pPr eaLnBrk="1" hangingPunct="1"/>
            <a:endParaRPr lang="en-US" altLang="ko-KR" sz="2800">
              <a:ea typeface="굴림" panose="020B0600000101010101" pitchFamily="34" charset="-127"/>
            </a:endParaRPr>
          </a:p>
          <a:p>
            <a:pPr eaLnBrk="1" hangingPunct="1"/>
            <a:endParaRPr lang="en-US" altLang="ko-KR" sz="2800">
              <a:ea typeface="굴림" panose="020B0600000101010101" pitchFamily="34" charset="-127"/>
            </a:endParaRPr>
          </a:p>
          <a:p>
            <a:pPr lvl="1" eaLnBrk="1" hangingPunct="1"/>
            <a:r>
              <a:rPr lang="en-US" altLang="ko-KR" sz="2400">
                <a:ea typeface="굴림" panose="020B0600000101010101" pitchFamily="34" charset="-127"/>
              </a:rPr>
              <a:t>Radius and learning rates may be decreased after each epoch.</a:t>
            </a:r>
          </a:p>
          <a:p>
            <a:pPr lvl="1" eaLnBrk="1" hangingPunct="1"/>
            <a:r>
              <a:rPr lang="en-US" altLang="ko-KR" sz="2400">
                <a:ea typeface="굴림" panose="020B0600000101010101" pitchFamily="34" charset="-127"/>
              </a:rPr>
              <a:t>Learning rate decrease may be either linear or geometric.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4064EAE4-1F29-4952-B9EE-ACCF8DA50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2343150"/>
            <a:ext cx="69246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5F541A15-75A0-40F5-9DAB-78C6721EF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805488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GB" altLang="ko-KR" sz="2400" b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8435" name="AutoShape 3">
            <a:extLst>
              <a:ext uri="{FF2B5EF4-FFF2-40B4-BE49-F238E27FC236}">
                <a16:creationId xmlns:a16="http://schemas.microsoft.com/office/drawing/2014/main" id="{4C462493-712E-4CE9-ACDD-A35A643EA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1843088"/>
            <a:ext cx="4648200" cy="1371600"/>
          </a:xfrm>
          <a:prstGeom prst="parallelogram">
            <a:avLst>
              <a:gd name="adj" fmla="val 84722"/>
            </a:avLst>
          </a:prstGeom>
          <a:noFill/>
          <a:ln w="28575">
            <a:solidFill>
              <a:srgbClr val="008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8436" name="Oval 4">
            <a:hlinkClick r:id="rId3" action="ppaction://hlinksldjump"/>
            <a:extLst>
              <a:ext uri="{FF2B5EF4-FFF2-40B4-BE49-F238E27FC236}">
                <a16:creationId xmlns:a16="http://schemas.microsoft.com/office/drawing/2014/main" id="{D577FB60-294F-4553-AB8A-034D30D8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129088"/>
            <a:ext cx="228600" cy="228600"/>
          </a:xfrm>
          <a:prstGeom prst="ellipse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GB" altLang="ko-KR" sz="2400" b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8437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709B5F3E-CC1D-4155-9F95-1C637CF87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2757488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AAAA6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GB" altLang="ko-KR" sz="2400" b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8438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B45EAF51-9073-4CDB-9F43-71D083310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4129088"/>
            <a:ext cx="228600" cy="228600"/>
          </a:xfrm>
          <a:prstGeom prst="ellipse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GB" altLang="ko-KR" sz="2400" b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8439" name="Oval 7">
            <a:hlinkClick r:id="rId3" action="ppaction://hlinksldjump"/>
            <a:extLst>
              <a:ext uri="{FF2B5EF4-FFF2-40B4-BE49-F238E27FC236}">
                <a16:creationId xmlns:a16="http://schemas.microsoft.com/office/drawing/2014/main" id="{A898077A-7A31-4B53-BDC7-4378E9D4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129088"/>
            <a:ext cx="228600" cy="228600"/>
          </a:xfrm>
          <a:prstGeom prst="ellipse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GB" altLang="ko-KR" sz="2400" b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8440" name="Oval 8">
            <a:hlinkClick r:id="rId3" action="ppaction://hlinksldjump"/>
            <a:extLst>
              <a:ext uri="{FF2B5EF4-FFF2-40B4-BE49-F238E27FC236}">
                <a16:creationId xmlns:a16="http://schemas.microsoft.com/office/drawing/2014/main" id="{CF7F745E-D4B6-4181-88D9-FEE805414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4129088"/>
            <a:ext cx="228600" cy="228600"/>
          </a:xfrm>
          <a:prstGeom prst="ellipse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GB" altLang="ko-KR" sz="2400" b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8441" name="Oval 9">
            <a:hlinkClick r:id="rId3" action="ppaction://hlinksldjump"/>
            <a:extLst>
              <a:ext uri="{FF2B5EF4-FFF2-40B4-BE49-F238E27FC236}">
                <a16:creationId xmlns:a16="http://schemas.microsoft.com/office/drawing/2014/main" id="{A5FE8D68-7E22-4A37-A446-1321BEF26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4129088"/>
            <a:ext cx="228600" cy="228600"/>
          </a:xfrm>
          <a:prstGeom prst="ellipse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GB" altLang="ko-KR" sz="2400" b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A19DDB9F-5B98-422C-BE00-EFA390E30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3443288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1600">
                <a:latin typeface="Times New Roman" panose="02020603050405020304" pitchFamily="18" charset="0"/>
                <a:ea typeface="굴림" panose="020B0600000101010101" pitchFamily="34" charset="-127"/>
              </a:rPr>
              <a:t>Winning neuron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0E68CBCF-275B-4ADD-81E8-FC898D9D4E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91100" y="2986088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FAE9888F-09EE-4D71-9B95-BB8B05ADB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68128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w</a:t>
            </a:r>
            <a:r>
              <a:rPr lang="en-US" altLang="ko-KR" sz="2400" i="1" baseline="-25000">
                <a:latin typeface="Times New Roman" panose="02020603050405020304" pitchFamily="18" charset="0"/>
                <a:ea typeface="굴림" panose="020B0600000101010101" pitchFamily="34" charset="-127"/>
              </a:rPr>
              <a:t>i</a:t>
            </a:r>
            <a:endParaRPr lang="en-US" altLang="ko-KR" sz="2400" i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id="{12B04A75-A598-4FEF-9820-C99996DF4E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2700" y="2986088"/>
            <a:ext cx="381000" cy="1143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4">
            <a:extLst>
              <a:ext uri="{FF2B5EF4-FFF2-40B4-BE49-F238E27FC236}">
                <a16:creationId xmlns:a16="http://schemas.microsoft.com/office/drawing/2014/main" id="{9C383A95-3EAE-492E-B1A6-4B1A67E3FF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33700" y="2986088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id="{D687BA76-78E8-40D0-BDBA-252D260DCD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33700" y="2986088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06A72E17-F228-4FE6-9368-A4D2AF7D22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33700" y="2986088"/>
            <a:ext cx="1752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EEAF0A29-2DE9-4B61-8252-5C72CD3BC3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33700" y="2986088"/>
            <a:ext cx="2438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8">
            <a:extLst>
              <a:ext uri="{FF2B5EF4-FFF2-40B4-BE49-F238E27FC236}">
                <a16:creationId xmlns:a16="http://schemas.microsoft.com/office/drawing/2014/main" id="{0E71555A-3701-4C31-A089-DE87591BB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7900" y="29860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Text Box 19">
            <a:extLst>
              <a:ext uri="{FF2B5EF4-FFF2-40B4-BE49-F238E27FC236}">
                <a16:creationId xmlns:a16="http://schemas.microsoft.com/office/drawing/2014/main" id="{6DD2FBFC-5109-4157-93B8-A412DE65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22408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34" charset="-127"/>
              </a:rPr>
              <a:t>neuron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34" charset="-127"/>
              </a:rPr>
              <a:t>i</a:t>
            </a:r>
            <a:endParaRPr lang="en-US" altLang="ko-KR" sz="2400" b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8452" name="Line 20">
            <a:extLst>
              <a:ext uri="{FF2B5EF4-FFF2-40B4-BE49-F238E27FC236}">
                <a16:creationId xmlns:a16="http://schemas.microsoft.com/office/drawing/2014/main" id="{CC683D8C-18A1-4D81-B9D9-7FA960E96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0" y="2452688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1">
            <a:extLst>
              <a:ext uri="{FF2B5EF4-FFF2-40B4-BE49-F238E27FC236}">
                <a16:creationId xmlns:a16="http://schemas.microsoft.com/office/drawing/2014/main" id="{F3E83DEF-CAAF-4926-B3CD-F053AECC3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7900" y="4510088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2">
            <a:extLst>
              <a:ext uri="{FF2B5EF4-FFF2-40B4-BE49-F238E27FC236}">
                <a16:creationId xmlns:a16="http://schemas.microsoft.com/office/drawing/2014/main" id="{76B5B23E-F177-417D-849B-7FBEAD8B6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7900" y="42814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3">
            <a:extLst>
              <a:ext uri="{FF2B5EF4-FFF2-40B4-BE49-F238E27FC236}">
                <a16:creationId xmlns:a16="http://schemas.microsoft.com/office/drawing/2014/main" id="{DE574C84-F468-43A8-8908-5696498666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3100" y="4205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4">
            <a:extLst>
              <a:ext uri="{FF2B5EF4-FFF2-40B4-BE49-F238E27FC236}">
                <a16:creationId xmlns:a16="http://schemas.microsoft.com/office/drawing/2014/main" id="{FC4B4E8B-85E6-4823-BCC2-2F436B1D29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0700" y="4586288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Text Box 25">
            <a:extLst>
              <a:ext uri="{FF2B5EF4-FFF2-40B4-BE49-F238E27FC236}">
                <a16:creationId xmlns:a16="http://schemas.microsoft.com/office/drawing/2014/main" id="{3A2C1700-1878-4DC0-9536-9AB9C7CF6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4967288"/>
            <a:ext cx="2362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ea typeface="굴림" panose="020B0600000101010101" pitchFamily="34" charset="-127"/>
              </a:rPr>
              <a:t>Input vector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34" charset="-127"/>
              </a:rPr>
              <a:t> X</a:t>
            </a:r>
            <a:endParaRPr lang="en-US" altLang="ko-KR" sz="2400" b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18458" name="Text Box 26">
            <a:extLst>
              <a:ext uri="{FF2B5EF4-FFF2-40B4-BE49-F238E27FC236}">
                <a16:creationId xmlns:a16="http://schemas.microsoft.com/office/drawing/2014/main" id="{EE8B5D24-A2E7-4C58-9307-6AC78C803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5043488"/>
            <a:ext cx="36576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X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=[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x</a:t>
            </a:r>
            <a:r>
              <a:rPr lang="en-US" altLang="ko-KR" sz="2400" baseline="-25000">
                <a:latin typeface="Times New Roman" panose="02020603050405020304" pitchFamily="18" charset="0"/>
                <a:ea typeface="굴림" panose="020B0600000101010101" pitchFamily="34" charset="-127"/>
              </a:rPr>
              <a:t>1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,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x</a:t>
            </a:r>
            <a:r>
              <a:rPr lang="en-US" altLang="ko-KR" sz="2400" baseline="-25000">
                <a:latin typeface="Times New Roman" panose="02020603050405020304" pitchFamily="18" charset="0"/>
                <a:ea typeface="굴림" panose="020B0600000101010101" pitchFamily="34" charset="-127"/>
              </a:rPr>
              <a:t>2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,…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x</a:t>
            </a:r>
            <a:r>
              <a:rPr lang="en-US" altLang="ko-KR" sz="2400" baseline="-25000"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]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 R</a:t>
            </a:r>
            <a:r>
              <a:rPr lang="en-US" altLang="ko-KR" sz="2400" i="1" baseline="300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w</a:t>
            </a:r>
            <a:r>
              <a:rPr lang="en-US" altLang="ko-KR" sz="2400" i="1" baseline="-25000">
                <a:latin typeface="Times New Roman" panose="02020603050405020304" pitchFamily="18" charset="0"/>
                <a:ea typeface="굴림" panose="020B0600000101010101" pitchFamily="34" charset="-127"/>
              </a:rPr>
              <a:t>i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=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[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w</a:t>
            </a:r>
            <a:r>
              <a:rPr lang="en-US" altLang="ko-KR" sz="2400" i="1" baseline="-25000">
                <a:latin typeface="Times New Roman" panose="02020603050405020304" pitchFamily="18" charset="0"/>
                <a:ea typeface="굴림" panose="020B0600000101010101" pitchFamily="34" charset="-127"/>
              </a:rPr>
              <a:t>i</a:t>
            </a:r>
            <a:r>
              <a:rPr lang="en-US" altLang="ko-KR" sz="2400" baseline="-25000">
                <a:latin typeface="Times New Roman" panose="02020603050405020304" pitchFamily="18" charset="0"/>
                <a:ea typeface="굴림" panose="020B0600000101010101" pitchFamily="34" charset="-127"/>
              </a:rPr>
              <a:t>1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,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w</a:t>
            </a:r>
            <a:r>
              <a:rPr lang="en-US" altLang="ko-KR" sz="2400" i="1" baseline="-25000">
                <a:latin typeface="Times New Roman" panose="02020603050405020304" pitchFamily="18" charset="0"/>
                <a:ea typeface="굴림" panose="020B0600000101010101" pitchFamily="34" charset="-127"/>
              </a:rPr>
              <a:t>i</a:t>
            </a:r>
            <a:r>
              <a:rPr lang="en-US" altLang="ko-KR" sz="2400" baseline="-25000">
                <a:latin typeface="Times New Roman" panose="02020603050405020304" pitchFamily="18" charset="0"/>
                <a:ea typeface="굴림" panose="020B0600000101010101" pitchFamily="34" charset="-127"/>
              </a:rPr>
              <a:t>2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,…,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w</a:t>
            </a:r>
            <a:r>
              <a:rPr lang="en-US" altLang="ko-KR" sz="2400" i="1" baseline="-25000">
                <a:latin typeface="Times New Roman" panose="02020603050405020304" pitchFamily="18" charset="0"/>
                <a:ea typeface="굴림" panose="020B0600000101010101" pitchFamily="34" charset="-127"/>
              </a:rPr>
              <a:t>in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]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 R</a:t>
            </a:r>
            <a:r>
              <a:rPr lang="en-US" altLang="ko-KR" sz="2400" i="1" baseline="300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18459" name="Line 27">
            <a:extLst>
              <a:ext uri="{FF2B5EF4-FFF2-40B4-BE49-F238E27FC236}">
                <a16:creationId xmlns:a16="http://schemas.microsoft.com/office/drawing/2014/main" id="{062B68C6-3E40-4C55-8BD1-529F486EC5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0300" y="26812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6284" name="Text Box 28">
            <a:extLst>
              <a:ext uri="{FF2B5EF4-FFF2-40B4-BE49-F238E27FC236}">
                <a16:creationId xmlns:a16="http://schemas.microsoft.com/office/drawing/2014/main" id="{C2072D4C-016A-4491-BAE8-72B243FD2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452688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34" charset="-127"/>
              </a:rPr>
              <a:t>Kohonen layer</a:t>
            </a:r>
            <a:endParaRPr lang="en-US" altLang="ko-KR" b="0">
              <a:ea typeface="굴림" panose="020B0600000101010101" pitchFamily="34" charset="-127"/>
            </a:endParaRPr>
          </a:p>
        </p:txBody>
      </p:sp>
      <p:sp>
        <p:nvSpPr>
          <p:cNvPr id="736285" name="Oval 29">
            <a:hlinkClick r:id="rId3" action="ppaction://hlinksldjump"/>
            <a:extLst>
              <a:ext uri="{FF2B5EF4-FFF2-40B4-BE49-F238E27FC236}">
                <a16:creationId xmlns:a16="http://schemas.microsoft.com/office/drawing/2014/main" id="{60DF29B8-FFE4-4530-853C-76C197D11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1995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ko-KR" b="0">
              <a:ea typeface="굴림" panose="020B0600000101010101" pitchFamily="34" charset="-127"/>
            </a:endParaRPr>
          </a:p>
        </p:txBody>
      </p:sp>
      <p:sp>
        <p:nvSpPr>
          <p:cNvPr id="736286" name="Oval 30">
            <a:hlinkClick r:id="rId3" action="ppaction://hlinksldjump"/>
            <a:extLst>
              <a:ext uri="{FF2B5EF4-FFF2-40B4-BE49-F238E27FC236}">
                <a16:creationId xmlns:a16="http://schemas.microsoft.com/office/drawing/2014/main" id="{4EDFDF17-E6B4-4B6B-8D0C-24326AE4A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2376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ko-KR" b="0">
              <a:ea typeface="굴림" panose="020B0600000101010101" pitchFamily="34" charset="-127"/>
            </a:endParaRPr>
          </a:p>
        </p:txBody>
      </p:sp>
      <p:sp>
        <p:nvSpPr>
          <p:cNvPr id="736287" name="Oval 31">
            <a:hlinkClick r:id="rId3" action="ppaction://hlinksldjump"/>
            <a:extLst>
              <a:ext uri="{FF2B5EF4-FFF2-40B4-BE49-F238E27FC236}">
                <a16:creationId xmlns:a16="http://schemas.microsoft.com/office/drawing/2014/main" id="{4C6BBB03-56D5-4F6C-B424-6939E6CC2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757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ko-KR" b="0">
              <a:ea typeface="굴림" panose="020B0600000101010101" pitchFamily="34" charset="-127"/>
            </a:endParaRPr>
          </a:p>
        </p:txBody>
      </p:sp>
      <p:sp>
        <p:nvSpPr>
          <p:cNvPr id="736288" name="Oval 32">
            <a:hlinkClick r:id="rId3" action="ppaction://hlinksldjump"/>
            <a:extLst>
              <a:ext uri="{FF2B5EF4-FFF2-40B4-BE49-F238E27FC236}">
                <a16:creationId xmlns:a16="http://schemas.microsoft.com/office/drawing/2014/main" id="{5A0953D7-A720-4EF7-98FE-DD1731C39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1995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ko-KR" b="0">
              <a:ea typeface="굴림" panose="020B0600000101010101" pitchFamily="34" charset="-127"/>
            </a:endParaRPr>
          </a:p>
        </p:txBody>
      </p:sp>
      <p:sp>
        <p:nvSpPr>
          <p:cNvPr id="736289" name="Oval 33">
            <a:hlinkClick r:id="rId3" action="ppaction://hlinksldjump"/>
            <a:extLst>
              <a:ext uri="{FF2B5EF4-FFF2-40B4-BE49-F238E27FC236}">
                <a16:creationId xmlns:a16="http://schemas.microsoft.com/office/drawing/2014/main" id="{39EC5A0E-B4B5-4A36-8E30-17E27C83D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376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ko-KR" b="0">
              <a:ea typeface="굴림" panose="020B0600000101010101" pitchFamily="34" charset="-127"/>
            </a:endParaRPr>
          </a:p>
        </p:txBody>
      </p:sp>
      <p:sp>
        <p:nvSpPr>
          <p:cNvPr id="736290" name="Oval 34">
            <a:hlinkClick r:id="rId3" action="ppaction://hlinksldjump"/>
            <a:extLst>
              <a:ext uri="{FF2B5EF4-FFF2-40B4-BE49-F238E27FC236}">
                <a16:creationId xmlns:a16="http://schemas.microsoft.com/office/drawing/2014/main" id="{00C6A4B4-BDCD-4C09-AA44-6421918C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2757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ko-KR" b="0">
              <a:ea typeface="굴림" panose="020B0600000101010101" pitchFamily="34" charset="-127"/>
            </a:endParaRPr>
          </a:p>
        </p:txBody>
      </p:sp>
      <p:sp>
        <p:nvSpPr>
          <p:cNvPr id="736291" name="Oval 35">
            <a:hlinkClick r:id="rId3" action="ppaction://hlinksldjump"/>
            <a:extLst>
              <a:ext uri="{FF2B5EF4-FFF2-40B4-BE49-F238E27FC236}">
                <a16:creationId xmlns:a16="http://schemas.microsoft.com/office/drawing/2014/main" id="{6D90A016-D950-4D8E-A0D3-AABE8CC99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1995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ko-KR" b="0">
              <a:ea typeface="굴림" panose="020B0600000101010101" pitchFamily="34" charset="-127"/>
            </a:endParaRPr>
          </a:p>
        </p:txBody>
      </p:sp>
      <p:sp>
        <p:nvSpPr>
          <p:cNvPr id="736292" name="Oval 36">
            <a:hlinkClick r:id="rId3" action="ppaction://hlinksldjump"/>
            <a:extLst>
              <a:ext uri="{FF2B5EF4-FFF2-40B4-BE49-F238E27FC236}">
                <a16:creationId xmlns:a16="http://schemas.microsoft.com/office/drawing/2014/main" id="{895C3D2A-94D8-443E-9A0C-0348B541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2376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ko-KR" b="0">
              <a:ea typeface="굴림" panose="020B0600000101010101" pitchFamily="34" charset="-127"/>
            </a:endParaRPr>
          </a:p>
        </p:txBody>
      </p:sp>
      <p:sp>
        <p:nvSpPr>
          <p:cNvPr id="736293" name="Oval 37">
            <a:hlinkClick r:id="rId3" action="ppaction://hlinksldjump"/>
            <a:extLst>
              <a:ext uri="{FF2B5EF4-FFF2-40B4-BE49-F238E27FC236}">
                <a16:creationId xmlns:a16="http://schemas.microsoft.com/office/drawing/2014/main" id="{0668228A-E1EA-4160-AF4F-E4E0B96CE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2376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ko-KR" b="0">
              <a:ea typeface="굴림" panose="020B0600000101010101" pitchFamily="34" charset="-127"/>
            </a:endParaRPr>
          </a:p>
        </p:txBody>
      </p:sp>
      <p:sp>
        <p:nvSpPr>
          <p:cNvPr id="736294" name="Oval 38">
            <a:hlinkClick r:id="rId3" action="ppaction://hlinksldjump"/>
            <a:extLst>
              <a:ext uri="{FF2B5EF4-FFF2-40B4-BE49-F238E27FC236}">
                <a16:creationId xmlns:a16="http://schemas.microsoft.com/office/drawing/2014/main" id="{215D2CE5-20AB-4E71-8924-4B8D2E1F2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757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ko-KR" b="0">
              <a:ea typeface="굴림" panose="020B0600000101010101" pitchFamily="34" charset="-127"/>
            </a:endParaRPr>
          </a:p>
        </p:txBody>
      </p:sp>
      <p:sp>
        <p:nvSpPr>
          <p:cNvPr id="736295" name="Oval 39">
            <a:hlinkClick r:id="rId3" action="ppaction://hlinksldjump"/>
            <a:extLst>
              <a:ext uri="{FF2B5EF4-FFF2-40B4-BE49-F238E27FC236}">
                <a16:creationId xmlns:a16="http://schemas.microsoft.com/office/drawing/2014/main" id="{2E6BA50B-EC31-457B-98E6-CDE5504FC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1995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ko-KR" b="0">
              <a:ea typeface="굴림" panose="020B0600000101010101" pitchFamily="34" charset="-127"/>
            </a:endParaRPr>
          </a:p>
        </p:txBody>
      </p:sp>
      <p:sp>
        <p:nvSpPr>
          <p:cNvPr id="736296" name="Text Box 40">
            <a:extLst>
              <a:ext uri="{FF2B5EF4-FFF2-40B4-BE49-F238E27FC236}">
                <a16:creationId xmlns:a16="http://schemas.microsoft.com/office/drawing/2014/main" id="{4A886C55-118F-4345-BD56-19A33AB42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KOHONEN SELF ORGANIZING MAPS</a:t>
            </a:r>
          </a:p>
        </p:txBody>
      </p:sp>
      <p:sp>
        <p:nvSpPr>
          <p:cNvPr id="18473" name="Text Box 41">
            <a:extLst>
              <a:ext uri="{FF2B5EF4-FFF2-40B4-BE49-F238E27FC236}">
                <a16:creationId xmlns:a16="http://schemas.microsoft.com/office/drawing/2014/main" id="{B3E8B3AD-987D-4763-BEEF-2988B99AE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Architecture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DA20-B27C-4E4D-BFD6-A60BBE71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2400" b="1" u="sng" kern="1200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400" b="1" u="sng" kern="1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F3A9DBD-D622-4FEB-A48A-CAB0F5202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34" charset="-127"/>
              </a:rPr>
              <a:t>Example</a:t>
            </a:r>
          </a:p>
          <a:p>
            <a:pPr eaLnBrk="1" hangingPunct="1"/>
            <a:endParaRPr lang="en-US" altLang="ko-KR" sz="2800">
              <a:ea typeface="굴림" panose="020B0600000101010101" pitchFamily="34" charset="-127"/>
            </a:endParaRPr>
          </a:p>
          <a:p>
            <a:pPr eaLnBrk="1" hangingPunct="1"/>
            <a:endParaRPr lang="en-US" altLang="ko-KR" sz="2800">
              <a:ea typeface="굴림" panose="020B0600000101010101" pitchFamily="34" charset="-127"/>
            </a:endParaRPr>
          </a:p>
          <a:p>
            <a:pPr eaLnBrk="1" hangingPunct="1"/>
            <a:endParaRPr lang="en-US" altLang="ko-KR" sz="2800">
              <a:ea typeface="굴림" panose="020B0600000101010101" pitchFamily="34" charset="-127"/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4AAA984A-E96E-4931-A3CF-F191BD1D5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667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4549-F95B-4C22-B352-1D755211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b="1" u="sng" kern="1200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400" b="1" u="sng" kern="1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48257C0-7DED-42C9-93E4-A103A8783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ko-KR">
              <a:ea typeface="굴림" panose="020B0600000101010101" pitchFamily="34" charset="-127"/>
            </a:endParaRP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DF075D28-1811-4BE8-9502-4480864FC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39D5-4025-48DF-A903-88811166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b="1" u="sng" kern="1200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400" b="1" u="sng" kern="1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3E2052AA-D5B0-4941-8A4F-0D6D15F5C5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752600"/>
            <a:ext cx="8001000" cy="4619625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45-8C43-45A8-815E-7D72611B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u="sng" kern="1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Unsupervised Learning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0BE16A60-DB3F-4B6B-B16F-71BEDF255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We can include additional structure in the network so that the net is forced to make a decision as to which one unit will respond.</a:t>
            </a:r>
          </a:p>
          <a:p>
            <a:pPr eaLnBrk="1" hangingPunct="1"/>
            <a:endParaRPr lang="en-US" altLang="ko-KR" sz="240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The mechanism by which it is achieved is called </a:t>
            </a:r>
            <a:r>
              <a:rPr lang="en-US" altLang="ko-KR" sz="2400" i="1">
                <a:ea typeface="굴림" panose="020B0600000101010101" pitchFamily="34" charset="-127"/>
              </a:rPr>
              <a:t>competition.</a:t>
            </a:r>
          </a:p>
          <a:p>
            <a:pPr eaLnBrk="1" hangingPunct="1"/>
            <a:endParaRPr lang="en-US" altLang="ko-KR" sz="2400" i="1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It can be used in unsupervised learning.</a:t>
            </a:r>
          </a:p>
          <a:p>
            <a:pPr eaLnBrk="1" hangingPunct="1"/>
            <a:endParaRPr lang="en-US" altLang="ko-KR" sz="240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A common use for unsupervised learning is clustering based neural networks.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F3FB-3117-45DB-A9F9-42AC58FC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u="sng" kern="1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Unsupervised Learning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FE79B3A-8530-47E0-97A0-55E653D91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In a clustering net, there are as many units as the input vector has components.</a:t>
            </a:r>
          </a:p>
          <a:p>
            <a:pPr eaLnBrk="1" hangingPunct="1"/>
            <a:endParaRPr lang="en-US" altLang="ko-KR" sz="240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Every output unit represents a cluster and the number of output units limit the number of clusters.</a:t>
            </a:r>
          </a:p>
          <a:p>
            <a:pPr eaLnBrk="1" hangingPunct="1"/>
            <a:endParaRPr lang="en-US" altLang="ko-KR" sz="240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During the training, the network finds the best matching output unit to the input vector.</a:t>
            </a:r>
          </a:p>
          <a:p>
            <a:pPr eaLnBrk="1" hangingPunct="1"/>
            <a:endParaRPr lang="en-US" altLang="ko-KR" sz="240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The weight vector of the winner is then updated according to learning algorithm.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0168-5E91-4297-A1C0-E5C18CE6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u="sng" kern="1200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400" b="1" u="sng" kern="1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Learning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E09D820-1692-4CA1-85BC-93067C78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34" charset="-127"/>
              </a:rPr>
              <a:t>A variety of nets use Kohonen Learning</a:t>
            </a:r>
          </a:p>
          <a:p>
            <a:pPr lvl="1" eaLnBrk="1" hangingPunct="1"/>
            <a:r>
              <a:rPr lang="en-US" altLang="ko-KR" sz="2400">
                <a:ea typeface="굴림" panose="020B0600000101010101" pitchFamily="34" charset="-127"/>
              </a:rPr>
              <a:t>New weight vector is the linear combination of old weight vector and the current input vector.</a:t>
            </a:r>
          </a:p>
          <a:p>
            <a:pPr lvl="1" eaLnBrk="1" hangingPunct="1"/>
            <a:r>
              <a:rPr lang="en-US" altLang="ko-KR" sz="2400">
                <a:ea typeface="굴림" panose="020B0600000101010101" pitchFamily="34" charset="-127"/>
              </a:rPr>
              <a:t>The weight update for cluster unit (output unit) </a:t>
            </a:r>
            <a:r>
              <a:rPr lang="en-US" altLang="ko-KR" sz="2400" i="1">
                <a:ea typeface="굴림" panose="020B0600000101010101" pitchFamily="34" charset="-127"/>
              </a:rPr>
              <a:t>j </a:t>
            </a:r>
            <a:r>
              <a:rPr lang="en-US" altLang="ko-KR" sz="2400">
                <a:ea typeface="굴림" panose="020B0600000101010101" pitchFamily="34" charset="-127"/>
              </a:rPr>
              <a:t>can be calculated as:</a:t>
            </a:r>
          </a:p>
          <a:p>
            <a:pPr lvl="1" eaLnBrk="1" hangingPunct="1"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 </a:t>
            </a:r>
          </a:p>
          <a:p>
            <a:pPr lvl="1" eaLnBrk="1" hangingPunct="1"/>
            <a:endParaRPr lang="en-US" altLang="ko-KR" sz="2400">
              <a:ea typeface="굴림" panose="020B0600000101010101" pitchFamily="34" charset="-127"/>
            </a:endParaRPr>
          </a:p>
          <a:p>
            <a:pPr lvl="1" eaLnBrk="1" hangingPunct="1"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 </a:t>
            </a:r>
          </a:p>
          <a:p>
            <a:pPr lvl="1" eaLnBrk="1" hangingPunct="1"/>
            <a:r>
              <a:rPr lang="en-US" altLang="ko-KR" sz="2400">
                <a:ea typeface="굴림" panose="020B0600000101010101" pitchFamily="34" charset="-127"/>
              </a:rPr>
              <a:t>the learning rate alpha decreases as the learning process proceeds. </a:t>
            </a:r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AD9C1719-2F6A-44AC-ABCA-D856545BA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33850"/>
            <a:ext cx="44672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757C-A876-4B0E-81E8-80DADDA8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u="sng" kern="1200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400" b="1" u="sng" kern="1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CDA91EC-037F-4E82-8CA0-6E7222AF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Since it is unsupervised environment, so the name is Self Organizing Maps.</a:t>
            </a:r>
          </a:p>
          <a:p>
            <a:pPr eaLnBrk="1" hangingPunct="1"/>
            <a:endParaRPr lang="en-US" altLang="ko-KR" sz="240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Self Organizing NNs are also called Topology Preserving Maps which leads to the idea of neighborhood of the clustering unit.</a:t>
            </a:r>
          </a:p>
          <a:p>
            <a:pPr eaLnBrk="1" hangingPunct="1"/>
            <a:endParaRPr lang="en-US" altLang="ko-KR" sz="240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During the self-organizing process, the weight vectors of winning unit and its neighbors are updated.</a:t>
            </a:r>
          </a:p>
          <a:p>
            <a:pPr eaLnBrk="1" hangingPunct="1"/>
            <a:endParaRPr lang="en-US" altLang="ko-KR" sz="2800"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3A61-64B9-492C-8DC3-E6DD469D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u="sng" kern="1200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400" b="1" u="sng" kern="1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60D502C-F1E6-4558-A62D-75B7459E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Normally, Euclidean distance measure is used to find the cluster unit whose weight vector matches most closely to the input vector.</a:t>
            </a:r>
          </a:p>
          <a:p>
            <a:pPr eaLnBrk="1" hangingPunct="1"/>
            <a:endParaRPr lang="en-US" altLang="ko-KR" sz="240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For a linear array of cluster units, the neighborhood of radius </a:t>
            </a:r>
            <a:r>
              <a:rPr lang="en-US" altLang="ko-KR" sz="2400" i="1">
                <a:ea typeface="굴림" panose="020B0600000101010101" pitchFamily="34" charset="-127"/>
              </a:rPr>
              <a:t>R</a:t>
            </a:r>
            <a:r>
              <a:rPr lang="en-US" altLang="ko-KR" sz="2400">
                <a:ea typeface="굴림" panose="020B0600000101010101" pitchFamily="34" charset="-127"/>
              </a:rPr>
              <a:t> around cluster unit </a:t>
            </a:r>
            <a:r>
              <a:rPr lang="en-US" altLang="ko-KR" sz="2400" i="1">
                <a:ea typeface="굴림" panose="020B0600000101010101" pitchFamily="34" charset="-127"/>
              </a:rPr>
              <a:t>J</a:t>
            </a:r>
            <a:r>
              <a:rPr lang="en-US" altLang="ko-KR" sz="2400">
                <a:ea typeface="굴림" panose="020B0600000101010101" pitchFamily="34" charset="-127"/>
              </a:rPr>
              <a:t> consists of all units</a:t>
            </a:r>
            <a:r>
              <a:rPr lang="en-US" altLang="ko-KR" sz="2400" i="1">
                <a:ea typeface="굴림" panose="020B0600000101010101" pitchFamily="34" charset="-127"/>
              </a:rPr>
              <a:t> j </a:t>
            </a:r>
            <a:r>
              <a:rPr lang="en-US" altLang="ko-KR" sz="2400">
                <a:ea typeface="굴림" panose="020B0600000101010101" pitchFamily="34" charset="-127"/>
              </a:rPr>
              <a:t>such that: </a:t>
            </a:r>
          </a:p>
          <a:p>
            <a:pPr eaLnBrk="1" hangingPunct="1"/>
            <a:endParaRPr lang="en-US" altLang="ko-KR">
              <a:ea typeface="굴림" panose="020B0600000101010101" pitchFamily="34" charset="-127"/>
            </a:endParaRP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8FE1C338-1031-4131-9DEB-9494AA31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05400"/>
            <a:ext cx="430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955C-87FA-496B-A51A-EE3AE80C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u="sng" kern="1200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400" b="1" u="sng" kern="1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D0F94316-5294-4F10-A132-07A66438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Architecture of SOM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7FF8CA9A-E6D8-4907-BE12-24E9BC8D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3"/>
          <a:stretch>
            <a:fillRect/>
          </a:stretch>
        </p:blipFill>
        <p:spPr bwMode="auto">
          <a:xfrm>
            <a:off x="1447800" y="2514600"/>
            <a:ext cx="6248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6314-17CB-4A79-A11F-24AA36B8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u="sng" kern="1200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400" b="1" u="sng" kern="1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BCB82B8-E4A8-44C5-AC02-226C93FF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34" charset="-127"/>
              </a:rPr>
              <a:t>Structure of Neighborhoods</a:t>
            </a:r>
          </a:p>
          <a:p>
            <a:pPr eaLnBrk="1" hangingPunct="1"/>
            <a:endParaRPr lang="en-US" altLang="ko-KR" sz="2800">
              <a:ea typeface="굴림" panose="020B0600000101010101" pitchFamily="34" charset="-127"/>
            </a:endParaRP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3A114F20-6F89-4A10-A0C2-3E64FA4F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33675"/>
            <a:ext cx="82296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98FD-00CF-487F-A759-999E17A1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u="sng" kern="1200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400" b="1" u="sng" kern="1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35E75244-09A9-463A-9873-C1218014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34" charset="-127"/>
              </a:rPr>
              <a:t>Structure of Neighborhoods</a:t>
            </a:r>
          </a:p>
          <a:p>
            <a:pPr eaLnBrk="1" hangingPunct="1"/>
            <a:endParaRPr lang="en-US" altLang="ko-KR" sz="2800">
              <a:ea typeface="굴림" panose="020B0600000101010101" pitchFamily="34" charset="-127"/>
            </a:endParaRP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475E4266-E337-4F36-99FC-67EF1AE3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08238"/>
            <a:ext cx="5943600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4954</TotalTime>
  <Words>481</Words>
  <Application>Microsoft Office PowerPoint</Application>
  <PresentationFormat>On-screen Show (4:3)</PresentationFormat>
  <Paragraphs>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Kohonen Self-Organizing Maps (SOM) Learning Unsupervised Environment </vt:lpstr>
      <vt:lpstr>Unsupervised Learning</vt:lpstr>
      <vt:lpstr>Unsupervised Learning</vt:lpstr>
      <vt:lpstr>Kohonen Learning</vt:lpstr>
      <vt:lpstr>Kohonen SOM (Self Organizing Maps)</vt:lpstr>
      <vt:lpstr>Kohonen SOM (Self Organizing Maps)</vt:lpstr>
      <vt:lpstr>Kohonen SOM (Self Organizing Maps)</vt:lpstr>
      <vt:lpstr>Kohonen SOM (Self Organizing Maps)</vt:lpstr>
      <vt:lpstr>Kohonen SOM (Self Organizing Maps)</vt:lpstr>
      <vt:lpstr>Kohonen SOM (Self Organizing Maps)</vt:lpstr>
      <vt:lpstr>Kohonen SOM (Self Organizing Maps)</vt:lpstr>
      <vt:lpstr>Kohonen SOM (Self Organizing Maps)</vt:lpstr>
      <vt:lpstr>PowerPoint Presentation</vt:lpstr>
      <vt:lpstr>Kohonen SOM (Self Organizing Maps)</vt:lpstr>
      <vt:lpstr>Kohonen SOM (Self Organizing Maps)</vt:lpstr>
      <vt:lpstr>Kohonen SOM (Self Organizing Maps)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Basit Siddiqui</dc:creator>
  <cp:lastModifiedBy>gahangir.hossain@outlook.com</cp:lastModifiedBy>
  <cp:revision>663</cp:revision>
  <dcterms:created xsi:type="dcterms:W3CDTF">1601-01-01T00:00:00Z</dcterms:created>
  <dcterms:modified xsi:type="dcterms:W3CDTF">2019-06-30T22:05:20Z</dcterms:modified>
</cp:coreProperties>
</file>