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78" r:id="rId2"/>
    <p:sldId id="768" r:id="rId3"/>
    <p:sldId id="769" r:id="rId4"/>
    <p:sldId id="770" r:id="rId5"/>
    <p:sldId id="771" r:id="rId6"/>
    <p:sldId id="772" r:id="rId7"/>
    <p:sldId id="773" r:id="rId8"/>
    <p:sldId id="774" r:id="rId9"/>
    <p:sldId id="775" r:id="rId10"/>
    <p:sldId id="776" r:id="rId11"/>
    <p:sldId id="777" r:id="rId12"/>
    <p:sldId id="767" r:id="rId13"/>
    <p:sldId id="756" r:id="rId14"/>
    <p:sldId id="761" r:id="rId15"/>
    <p:sldId id="762" r:id="rId16"/>
    <p:sldId id="763" r:id="rId17"/>
    <p:sldId id="764" r:id="rId18"/>
    <p:sldId id="765" r:id="rId19"/>
    <p:sldId id="766" r:id="rId20"/>
  </p:sldIdLst>
  <p:sldSz cx="9144000" cy="6858000" type="screen4x3"/>
  <p:notesSz cx="7315200" cy="96012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4698" autoAdjust="0"/>
  </p:normalViewPr>
  <p:slideViewPr>
    <p:cSldViewPr>
      <p:cViewPr varScale="1">
        <p:scale>
          <a:sx n="72" d="100"/>
          <a:sy n="72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3079BD3-2BA6-4B50-B446-E851150C3D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60C428-3F71-43B1-B33B-4CB8AD31B4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2511078-CAB6-4260-9239-6BAEE0A652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58D8BD-8F43-431C-BE54-6CED071A00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395548-5247-4BFF-9D15-7A39AB235B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BB661547-6FAC-49AE-A915-B420C85E9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fld id="{28201B55-4EFC-4E26-9F85-8F876BB4090D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9702-C169-489E-B2C4-57F805D93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BFB34-BEBD-4BBF-A29A-BEBD4B6AB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1616-668F-4A42-996E-1A18D0DC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C5426-558C-4877-96B9-D626224613F2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A12A-9413-4BAD-B881-2965043F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D22E9-A463-47D2-BE20-D9A1242C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66B4-BB7F-45D1-9F53-007FD76E4038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3713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F1A6-4AE3-436C-8950-2EA47F09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C67DB-1634-4D8C-9256-E44DC987D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08699-1236-4CED-987F-6F0007A9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A08AF1-3D58-4C5D-8A12-64B5AF4D1A34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8086-F7EA-48D0-A713-D3515FA1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E6BC5-7ED1-48DB-9037-372D7303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C08A-BE18-4040-A74C-47E1B62D1A9D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5675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B5285-7770-418E-8EF4-445D7AE96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E63FA-417F-44CA-8505-0E21F4F0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38961-1186-44CD-83D0-B773205C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75BA6-9773-4BD9-9BA6-E3472D9FB546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C08E-8B10-4887-8D22-4EEC88E7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F985-1924-43B6-8FA3-61748CCF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019A-F250-4539-A808-AF7548C6B7D1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947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3955-B1AD-4A44-9060-A590449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6704-1A54-4ED8-862A-6FC63230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4E3A-022F-40DF-BBC2-06A206C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6D16A6-13D7-4FC2-AB04-76AD6BA5BB12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75B-1B15-48E3-8A6D-C0701B2D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35C11-1BF5-402E-9B89-870AAD9D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683A1-B4FF-4190-BF03-01E19C14C697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37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3B5D-51F3-4BEB-B85B-4042410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1D0B-8AC1-4CC8-A0BE-5858D532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A7FA-93DC-41D0-8015-383E9F7D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EA9646-918E-4F39-826F-26F98E4F713F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948C-1B08-41CE-B86F-94E8E832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E77-49D9-4147-BBA3-DAF42EF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6480-D899-4C7B-8FDB-1E3476396FD3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080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A46-8A3F-4283-A0E4-458D9EC9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016B-F5E1-4057-9BFF-25E3ADF4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8272-EBA3-47DC-8337-8442DDC6C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6990-8AAD-4461-8BB5-82A09F72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40C06C-4AC1-4629-9B0B-D0198EF746AE}" type="datetime1">
              <a:rPr lang="en-US" smtClean="0"/>
              <a:t>6/30/2019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DCE71-C827-4820-8E44-7396D10C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F0AC-74F8-4F6A-8703-B90D1905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492-E60E-47EC-83FB-DAD333D8CD83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791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57E9-2F8D-4450-908D-B268DAD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CDF5F-F8FF-45CD-9FE1-F7791D4DD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51CE-D2FC-4AA6-89EA-B8DA5005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CE0C3-851B-4BF3-A651-C437FAAD2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D2E84-1288-4024-B5DA-8A395830D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7813E-DE25-40B4-AABB-FF90564C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52F50A-1E35-437B-98B4-9EBE385D82AA}" type="datetime1">
              <a:rPr lang="en-US" smtClean="0"/>
              <a:t>6/30/2019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08120-9C3F-48B9-8090-08B3B302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B06D6-3262-43B8-8BF5-C64558F8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0E07B-B1F5-4ACC-9E8C-188732A5206F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530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2E4B-5DF0-4927-A9F5-C313C91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2CFF1-F5F4-41F1-81BA-864319FA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2FECE-0D5B-4905-A7CB-E5572FE6229B}" type="datetime1">
              <a:rPr lang="en-US" smtClean="0"/>
              <a:t>6/30/2019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D4B6-0B83-43A3-A139-3B817E98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2A1E8-0D77-4301-AC1C-320A384F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4C14-F281-4AF1-9171-6DF4E545E938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6632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0DC25-5E4C-4FBB-BD68-8255128F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E07C00-45D0-4C4E-B245-ED633A9AF7A9}" type="datetime1">
              <a:rPr lang="en-US" smtClean="0"/>
              <a:t>6/30/2019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3D1E6-D68B-4D8F-BA4A-41F6F0C3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6AFF-40B8-4BFE-A7A1-7AF8AAC8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4758B-BCEE-4068-B9EB-5637FC4E046E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1519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8F62-2E40-44F9-9AF8-908ACDB3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7D4D-1B2F-4411-B18E-D6A278D1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A7013-1F03-4C9C-B312-C41A7AC3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F22D4-DF1F-4969-B68A-C12E8ED0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C94FE5-F91C-469B-9AFD-24C89E85E4C7}" type="datetime1">
              <a:rPr lang="en-US" smtClean="0"/>
              <a:t>6/30/2019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48F84-849E-46E4-96A8-B5EDC477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8125-433F-4331-BFCD-937AE29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AD0E1-6430-412A-A51B-F2F7BE227301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7745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7AE3-D3AA-4D17-A5D4-2AA7F90F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2FA7A-0A90-4D68-9BDF-72982C0C6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0C891-573C-43A0-9BD0-7AEEA37C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378CD-A41E-4DA8-AFFB-0ED9D6BD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7CA2C-7E61-45D2-99BD-28660EF1A44C}" type="datetime1">
              <a:rPr lang="en-US" smtClean="0"/>
              <a:t>6/30/2019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83806-72E2-4573-AD64-1F0C2E92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1FB5E-A126-4B7A-BE2C-EE425E48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1347-B5C6-48D4-B661-24C67CB66F98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299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F8506-9105-41E1-B9F4-7E956DD2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4644E-BA0D-4706-8FD9-14870F284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5774-8F54-4E4C-89BB-B4BE0BC51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200D24-5AA7-4B76-9679-7497CAB35533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6A95-3772-4030-8CA6-7903F3B0A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4941-BAAF-45CB-BE93-10093B14E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4072-B469-4F1D-916F-D04CC37B7580}" type="slidenum">
              <a:rPr lang="en-CA" altLang="en-US" smtClean="0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500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3E79-C325-40F8-ACE5-172112E72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Self-Organizing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3B7A3-EA6A-4141-B7AE-52943CFE4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Dr. </a:t>
            </a:r>
            <a:r>
              <a:rPr lang="en-US" sz="2400" dirty="0" err="1"/>
              <a:t>Gahangir</a:t>
            </a:r>
            <a:r>
              <a:rPr lang="en-US" sz="2400" dirty="0"/>
              <a:t> Hossain</a:t>
            </a:r>
          </a:p>
          <a:p>
            <a:r>
              <a:rPr lang="en-US" sz="2400"/>
              <a:t>Texas A&amp;M University-Kingsville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6F9B-B8A9-40B3-8997-77F30FC1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C5426-558C-4877-96B9-D626224613F2}" type="datetime1">
              <a:rPr lang="en-US" smtClean="0"/>
              <a:t>6/30/2019</a:t>
            </a:fld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56083-F974-45BD-B0C7-76D481A6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66B4-BB7F-45D1-9F53-007FD76E4038}" type="slidenum">
              <a:rPr lang="en-CA" altLang="en-US" smtClean="0"/>
              <a:pPr/>
              <a:t>1</a:t>
            </a:fld>
            <a:endParaRPr lang="en-CA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24758-15B2-4DA7-926A-F6561FC9FE69}"/>
              </a:ext>
            </a:extLst>
          </p:cNvPr>
          <p:cNvSpPr/>
          <p:nvPr/>
        </p:nvSpPr>
        <p:spPr>
          <a:xfrm>
            <a:off x="1143000" y="548391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Slides from: https://www.cs.umb.edu/~marc/cs271/cog11-24.ppt</a:t>
            </a:r>
          </a:p>
        </p:txBody>
      </p:sp>
    </p:spTree>
    <p:extLst>
      <p:ext uri="{BB962C8B-B14F-4D97-AF65-F5344CB8AC3E}">
        <p14:creationId xmlns:p14="http://schemas.microsoft.com/office/powerpoint/2010/main" val="1940642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15A0493A-C0EA-48E2-BAFB-D5B1BB62B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Unsupervised Learning in SOMs</a:t>
            </a:r>
            <a:endParaRPr lang="en-CA" sz="3600"/>
          </a:p>
        </p:txBody>
      </p:sp>
      <p:pic>
        <p:nvPicPr>
          <p:cNvPr id="701444" name="Picture 4">
            <a:extLst>
              <a:ext uri="{FF2B5EF4-FFF2-40B4-BE49-F238E27FC236}">
                <a16:creationId xmlns:a16="http://schemas.microsoft.com/office/drawing/2014/main" id="{49F6F5D4-3587-4F69-8D71-4256DE1CB0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00200"/>
            <a:ext cx="6553200" cy="456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E47EA8E8-3CE1-4113-840E-3265BB42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4235C5A4-9BB9-4D8F-BFF3-C6D26BBCB549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9533C392-0493-43E1-A68A-5030005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1BAFF7CD-EA33-4401-B171-C534B7BEE091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1443" name="Text Box 3">
            <a:extLst>
              <a:ext uri="{FF2B5EF4-FFF2-40B4-BE49-F238E27FC236}">
                <a16:creationId xmlns:a16="http://schemas.microsoft.com/office/drawing/2014/main" id="{2EBA02A6-BD95-4704-A502-5976F2065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"/>
            <a:ext cx="891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dirty="0">
                <a:solidFill>
                  <a:schemeClr val="tx1"/>
                </a:solidFill>
                <a:effectLst/>
              </a:rPr>
              <a:t>Example II: Learning a two-dimensional representation of a two-dimensional (square) input space: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>
            <a:extLst>
              <a:ext uri="{FF2B5EF4-FFF2-40B4-BE49-F238E27FC236}">
                <a16:creationId xmlns:a16="http://schemas.microsoft.com/office/drawing/2014/main" id="{B2C8E0FE-50E0-47A2-944E-A4A0CA87A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Unsupervised Learning in SOMs</a:t>
            </a:r>
            <a:endParaRPr lang="en-CA" sz="3600"/>
          </a:p>
        </p:txBody>
      </p:sp>
      <p:pic>
        <p:nvPicPr>
          <p:cNvPr id="702468" name="Picture 4" descr="\begin{figure}&#10;\centerline{&#10;\epsfig {figure=tt1.eps,width=6.5in}&#10;}\end{figure}">
            <a:extLst>
              <a:ext uri="{FF2B5EF4-FFF2-40B4-BE49-F238E27FC236}">
                <a16:creationId xmlns:a16="http://schemas.microsoft.com/office/drawing/2014/main" id="{97CA5E14-A720-4781-AF1F-8528BBC182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838200"/>
            <a:ext cx="381635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D74C4536-3FFC-4274-8CD4-9C95BBFA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A77995BE-625F-4487-A5CE-B976FFE4D142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847D5A91-9D2F-43FD-B0EB-20B37AC9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2A1A68DA-12C3-4404-9682-E4D7AC73AA4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2467" name="Text Box 3">
            <a:extLst>
              <a:ext uri="{FF2B5EF4-FFF2-40B4-BE49-F238E27FC236}">
                <a16:creationId xmlns:a16="http://schemas.microsoft.com/office/drawing/2014/main" id="{4B6D78C0-6328-41BA-8917-65B8745B6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3352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dirty="0">
                <a:solidFill>
                  <a:schemeClr val="tx1"/>
                </a:solidFill>
                <a:effectLst/>
              </a:rPr>
              <a:t>Example III:</a:t>
            </a:r>
            <a:br>
              <a:rPr lang="de-DE" altLang="en-US" dirty="0">
                <a:solidFill>
                  <a:schemeClr val="tx1"/>
                </a:solidFill>
                <a:effectLst/>
              </a:rPr>
            </a:br>
            <a:r>
              <a:rPr lang="de-DE" altLang="en-US" dirty="0">
                <a:solidFill>
                  <a:schemeClr val="tx1"/>
                </a:solidFill>
                <a:effectLst/>
              </a:rPr>
              <a:t>Learning a two-dimensional mapping of texture images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>
            <a:extLst>
              <a:ext uri="{FF2B5EF4-FFF2-40B4-BE49-F238E27FC236}">
                <a16:creationId xmlns:a16="http://schemas.microsoft.com/office/drawing/2014/main" id="{48777E8B-B728-4673-8CF8-C059ADBD4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E93D6975-BA41-47A9-B0ED-06E22DB09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25908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The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Hopfield</a:t>
            </a:r>
            <a:r>
              <a:rPr lang="en-US" sz="2800">
                <a:sym typeface="Symbol" pitchFamily="18" charset="2"/>
              </a:rPr>
              <a:t> model is a single-layered recurrent network.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It is usually </a:t>
            </a:r>
            <a:r>
              <a:rPr lang="en-US" sz="2800" b="1">
                <a:solidFill>
                  <a:srgbClr val="00FFFF"/>
                </a:solidFill>
                <a:sym typeface="Symbol" pitchFamily="18" charset="2"/>
              </a:rPr>
              <a:t>initialized</a:t>
            </a:r>
            <a:r>
              <a:rPr lang="en-US" sz="2800">
                <a:sym typeface="Symbol" pitchFamily="18" charset="2"/>
              </a:rPr>
              <a:t> with appropriate weights instead of being trained.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The network structure looks as follows:</a:t>
            </a:r>
          </a:p>
        </p:txBody>
      </p:sp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868B1BAE-57D7-4179-9B40-107EB4F9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54E0B62A-CED4-4D96-92D2-D134C49EDD92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8F02C319-EA68-4C4A-97D5-92FC549C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4AC0F29C-1246-413F-91FA-B604F86E9F58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28" name="Oval 4">
            <a:extLst>
              <a:ext uri="{FF2B5EF4-FFF2-40B4-BE49-F238E27FC236}">
                <a16:creationId xmlns:a16="http://schemas.microsoft.com/office/drawing/2014/main" id="{408898F1-045B-416D-BAAB-0352DCC63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717829" name="Oval 5">
            <a:extLst>
              <a:ext uri="{FF2B5EF4-FFF2-40B4-BE49-F238E27FC236}">
                <a16:creationId xmlns:a16="http://schemas.microsoft.com/office/drawing/2014/main" id="{EDF7F4BD-7F2E-445F-8AA7-A605C6D0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717830" name="Oval 6">
            <a:extLst>
              <a:ext uri="{FF2B5EF4-FFF2-40B4-BE49-F238E27FC236}">
                <a16:creationId xmlns:a16="http://schemas.microsoft.com/office/drawing/2014/main" id="{736CE8D1-771B-4D6F-805B-EA1EB1C6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609600" cy="609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</p:txBody>
      </p:sp>
      <p:sp>
        <p:nvSpPr>
          <p:cNvPr id="717831" name="Line 7">
            <a:extLst>
              <a:ext uri="{FF2B5EF4-FFF2-40B4-BE49-F238E27FC236}">
                <a16:creationId xmlns:a16="http://schemas.microsoft.com/office/drawing/2014/main" id="{30AC1014-FC72-4E28-BAD3-44739AABE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0292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2" name="Line 8">
            <a:extLst>
              <a:ext uri="{FF2B5EF4-FFF2-40B4-BE49-F238E27FC236}">
                <a16:creationId xmlns:a16="http://schemas.microsoft.com/office/drawing/2014/main" id="{6C947380-556B-404E-B050-6C3B92638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5814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3" name="Line 9">
            <a:extLst>
              <a:ext uri="{FF2B5EF4-FFF2-40B4-BE49-F238E27FC236}">
                <a16:creationId xmlns:a16="http://schemas.microsoft.com/office/drawing/2014/main" id="{8227C15B-B6B5-4C6B-AF3F-C1D64965D0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0292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4" name="Line 10">
            <a:extLst>
              <a:ext uri="{FF2B5EF4-FFF2-40B4-BE49-F238E27FC236}">
                <a16:creationId xmlns:a16="http://schemas.microsoft.com/office/drawing/2014/main" id="{597E3722-7E97-4904-A8A4-ABAE87AF8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814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5" name="Line 11">
            <a:extLst>
              <a:ext uri="{FF2B5EF4-FFF2-40B4-BE49-F238E27FC236}">
                <a16:creationId xmlns:a16="http://schemas.microsoft.com/office/drawing/2014/main" id="{4086ED11-FDD9-4E37-8B6A-ABC4A52FA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50292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6" name="Line 12">
            <a:extLst>
              <a:ext uri="{FF2B5EF4-FFF2-40B4-BE49-F238E27FC236}">
                <a16:creationId xmlns:a16="http://schemas.microsoft.com/office/drawing/2014/main" id="{DA174B90-35AF-47BC-B29E-565A0263D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81400"/>
            <a:ext cx="0" cy="8382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7" name="Rectangle 13">
            <a:extLst>
              <a:ext uri="{FF2B5EF4-FFF2-40B4-BE49-F238E27FC236}">
                <a16:creationId xmlns:a16="http://schemas.microsoft.com/office/drawing/2014/main" id="{902DE153-3E8B-4ECC-BDA0-05C0713F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419600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717838" name="Freeform 14">
            <a:extLst>
              <a:ext uri="{FF2B5EF4-FFF2-40B4-BE49-F238E27FC236}">
                <a16:creationId xmlns:a16="http://schemas.microsoft.com/office/drawing/2014/main" id="{9F308BC1-DFC5-42C0-BA9E-0E955F6F12AF}"/>
              </a:ext>
            </a:extLst>
          </p:cNvPr>
          <p:cNvSpPr>
            <a:spLocks/>
          </p:cNvSpPr>
          <p:nvPr/>
        </p:nvSpPr>
        <p:spPr bwMode="auto">
          <a:xfrm>
            <a:off x="2514600" y="4210050"/>
            <a:ext cx="1524000" cy="1133475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141" y="27"/>
              </a:cxn>
              <a:cxn ang="0">
                <a:pos x="476" y="295"/>
              </a:cxn>
              <a:cxn ang="0">
                <a:pos x="851" y="677"/>
              </a:cxn>
              <a:cxn ang="0">
                <a:pos x="960" y="516"/>
              </a:cxn>
            </a:cxnLst>
            <a:rect l="0" t="0" r="r" b="b"/>
            <a:pathLst>
              <a:path w="960" h="714">
                <a:moveTo>
                  <a:pt x="0" y="132"/>
                </a:moveTo>
                <a:cubicBezTo>
                  <a:pt x="23" y="115"/>
                  <a:pt x="62" y="0"/>
                  <a:pt x="141" y="27"/>
                </a:cubicBezTo>
                <a:cubicBezTo>
                  <a:pt x="220" y="54"/>
                  <a:pt x="358" y="187"/>
                  <a:pt x="476" y="295"/>
                </a:cubicBezTo>
                <a:cubicBezTo>
                  <a:pt x="594" y="403"/>
                  <a:pt x="770" y="640"/>
                  <a:pt x="851" y="677"/>
                </a:cubicBezTo>
                <a:cubicBezTo>
                  <a:pt x="932" y="714"/>
                  <a:pt x="937" y="550"/>
                  <a:pt x="960" y="516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39" name="Freeform 15">
            <a:extLst>
              <a:ext uri="{FF2B5EF4-FFF2-40B4-BE49-F238E27FC236}">
                <a16:creationId xmlns:a16="http://schemas.microsoft.com/office/drawing/2014/main" id="{22D80D16-60D0-4AA8-B1E1-249BD19ADA59}"/>
              </a:ext>
            </a:extLst>
          </p:cNvPr>
          <p:cNvSpPr>
            <a:spLocks/>
          </p:cNvSpPr>
          <p:nvPr/>
        </p:nvSpPr>
        <p:spPr bwMode="auto">
          <a:xfrm>
            <a:off x="2667000" y="4325938"/>
            <a:ext cx="3581400" cy="1185862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353" y="101"/>
              </a:cxn>
              <a:cxn ang="0">
                <a:pos x="1056" y="657"/>
              </a:cxn>
              <a:cxn ang="0">
                <a:pos x="2000" y="644"/>
              </a:cxn>
              <a:cxn ang="0">
                <a:pos x="2256" y="435"/>
              </a:cxn>
            </a:cxnLst>
            <a:rect l="0" t="0" r="r" b="b"/>
            <a:pathLst>
              <a:path w="2256" h="747">
                <a:moveTo>
                  <a:pt x="0" y="48"/>
                </a:moveTo>
                <a:cubicBezTo>
                  <a:pt x="59" y="57"/>
                  <a:pt x="177" y="0"/>
                  <a:pt x="353" y="101"/>
                </a:cubicBezTo>
                <a:cubicBezTo>
                  <a:pt x="529" y="202"/>
                  <a:pt x="782" y="567"/>
                  <a:pt x="1056" y="657"/>
                </a:cubicBezTo>
                <a:cubicBezTo>
                  <a:pt x="1330" y="747"/>
                  <a:pt x="1800" y="681"/>
                  <a:pt x="2000" y="644"/>
                </a:cubicBezTo>
                <a:cubicBezTo>
                  <a:pt x="2200" y="607"/>
                  <a:pt x="2203" y="479"/>
                  <a:pt x="2256" y="435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40" name="Freeform 16">
            <a:extLst>
              <a:ext uri="{FF2B5EF4-FFF2-40B4-BE49-F238E27FC236}">
                <a16:creationId xmlns:a16="http://schemas.microsoft.com/office/drawing/2014/main" id="{A7BA6C8C-F9AA-4B49-91E6-E13569EF0DE0}"/>
              </a:ext>
            </a:extLst>
          </p:cNvPr>
          <p:cNvSpPr>
            <a:spLocks/>
          </p:cNvSpPr>
          <p:nvPr/>
        </p:nvSpPr>
        <p:spPr bwMode="auto">
          <a:xfrm>
            <a:off x="2667000" y="4203700"/>
            <a:ext cx="1371600" cy="977900"/>
          </a:xfrm>
          <a:custGeom>
            <a:avLst/>
            <a:gdLst/>
            <a:ahLst/>
            <a:cxnLst>
              <a:cxn ang="0">
                <a:pos x="912" y="136"/>
              </a:cxn>
              <a:cxn ang="0">
                <a:pos x="720" y="40"/>
              </a:cxn>
              <a:cxn ang="0">
                <a:pos x="461" y="373"/>
              </a:cxn>
              <a:cxn ang="0">
                <a:pos x="240" y="616"/>
              </a:cxn>
              <a:cxn ang="0">
                <a:pos x="0" y="520"/>
              </a:cxn>
            </a:cxnLst>
            <a:rect l="0" t="0" r="r" b="b"/>
            <a:pathLst>
              <a:path w="912" h="640">
                <a:moveTo>
                  <a:pt x="912" y="136"/>
                </a:moveTo>
                <a:cubicBezTo>
                  <a:pt x="860" y="72"/>
                  <a:pt x="795" y="0"/>
                  <a:pt x="720" y="40"/>
                </a:cubicBezTo>
                <a:cubicBezTo>
                  <a:pt x="645" y="80"/>
                  <a:pt x="541" y="277"/>
                  <a:pt x="461" y="373"/>
                </a:cubicBezTo>
                <a:cubicBezTo>
                  <a:pt x="381" y="469"/>
                  <a:pt x="317" y="592"/>
                  <a:pt x="240" y="616"/>
                </a:cubicBezTo>
                <a:cubicBezTo>
                  <a:pt x="163" y="640"/>
                  <a:pt x="88" y="584"/>
                  <a:pt x="0" y="520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41" name="Freeform 17">
            <a:extLst>
              <a:ext uri="{FF2B5EF4-FFF2-40B4-BE49-F238E27FC236}">
                <a16:creationId xmlns:a16="http://schemas.microsoft.com/office/drawing/2014/main" id="{34417FE9-71F1-481C-A634-3C92A3A5FE78}"/>
              </a:ext>
            </a:extLst>
          </p:cNvPr>
          <p:cNvSpPr>
            <a:spLocks/>
          </p:cNvSpPr>
          <p:nvPr/>
        </p:nvSpPr>
        <p:spPr bwMode="auto">
          <a:xfrm>
            <a:off x="4191000" y="4191000"/>
            <a:ext cx="1905000" cy="106680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141" y="27"/>
              </a:cxn>
              <a:cxn ang="0">
                <a:pos x="476" y="295"/>
              </a:cxn>
              <a:cxn ang="0">
                <a:pos x="851" y="677"/>
              </a:cxn>
              <a:cxn ang="0">
                <a:pos x="960" y="516"/>
              </a:cxn>
            </a:cxnLst>
            <a:rect l="0" t="0" r="r" b="b"/>
            <a:pathLst>
              <a:path w="960" h="714">
                <a:moveTo>
                  <a:pt x="0" y="132"/>
                </a:moveTo>
                <a:cubicBezTo>
                  <a:pt x="23" y="115"/>
                  <a:pt x="62" y="0"/>
                  <a:pt x="141" y="27"/>
                </a:cubicBezTo>
                <a:cubicBezTo>
                  <a:pt x="220" y="54"/>
                  <a:pt x="358" y="187"/>
                  <a:pt x="476" y="295"/>
                </a:cubicBezTo>
                <a:cubicBezTo>
                  <a:pt x="594" y="403"/>
                  <a:pt x="770" y="640"/>
                  <a:pt x="851" y="677"/>
                </a:cubicBezTo>
                <a:cubicBezTo>
                  <a:pt x="932" y="714"/>
                  <a:pt x="937" y="550"/>
                  <a:pt x="960" y="516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42" name="Freeform 18">
            <a:extLst>
              <a:ext uri="{FF2B5EF4-FFF2-40B4-BE49-F238E27FC236}">
                <a16:creationId xmlns:a16="http://schemas.microsoft.com/office/drawing/2014/main" id="{961BF795-672C-4D11-99AF-14484D192C3A}"/>
              </a:ext>
            </a:extLst>
          </p:cNvPr>
          <p:cNvSpPr>
            <a:spLocks/>
          </p:cNvSpPr>
          <p:nvPr/>
        </p:nvSpPr>
        <p:spPr bwMode="auto">
          <a:xfrm flipH="1">
            <a:off x="4267200" y="4267200"/>
            <a:ext cx="1905000" cy="99060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141" y="27"/>
              </a:cxn>
              <a:cxn ang="0">
                <a:pos x="476" y="295"/>
              </a:cxn>
              <a:cxn ang="0">
                <a:pos x="851" y="677"/>
              </a:cxn>
              <a:cxn ang="0">
                <a:pos x="960" y="516"/>
              </a:cxn>
            </a:cxnLst>
            <a:rect l="0" t="0" r="r" b="b"/>
            <a:pathLst>
              <a:path w="960" h="714">
                <a:moveTo>
                  <a:pt x="0" y="132"/>
                </a:moveTo>
                <a:cubicBezTo>
                  <a:pt x="23" y="115"/>
                  <a:pt x="62" y="0"/>
                  <a:pt x="141" y="27"/>
                </a:cubicBezTo>
                <a:cubicBezTo>
                  <a:pt x="220" y="54"/>
                  <a:pt x="358" y="187"/>
                  <a:pt x="476" y="295"/>
                </a:cubicBezTo>
                <a:cubicBezTo>
                  <a:pt x="594" y="403"/>
                  <a:pt x="770" y="640"/>
                  <a:pt x="851" y="677"/>
                </a:cubicBezTo>
                <a:cubicBezTo>
                  <a:pt x="932" y="714"/>
                  <a:pt x="937" y="550"/>
                  <a:pt x="960" y="516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17843" name="Freeform 19">
            <a:extLst>
              <a:ext uri="{FF2B5EF4-FFF2-40B4-BE49-F238E27FC236}">
                <a16:creationId xmlns:a16="http://schemas.microsoft.com/office/drawing/2014/main" id="{5D0595E1-96E3-4E5D-BC5A-B720B14C8EE2}"/>
              </a:ext>
            </a:extLst>
          </p:cNvPr>
          <p:cNvSpPr>
            <a:spLocks/>
          </p:cNvSpPr>
          <p:nvPr/>
        </p:nvSpPr>
        <p:spPr bwMode="auto">
          <a:xfrm flipH="1">
            <a:off x="2590800" y="4419600"/>
            <a:ext cx="3505200" cy="10668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353" y="101"/>
              </a:cxn>
              <a:cxn ang="0">
                <a:pos x="1056" y="657"/>
              </a:cxn>
              <a:cxn ang="0">
                <a:pos x="2000" y="644"/>
              </a:cxn>
              <a:cxn ang="0">
                <a:pos x="2256" y="435"/>
              </a:cxn>
            </a:cxnLst>
            <a:rect l="0" t="0" r="r" b="b"/>
            <a:pathLst>
              <a:path w="2256" h="747">
                <a:moveTo>
                  <a:pt x="0" y="48"/>
                </a:moveTo>
                <a:cubicBezTo>
                  <a:pt x="59" y="57"/>
                  <a:pt x="177" y="0"/>
                  <a:pt x="353" y="101"/>
                </a:cubicBezTo>
                <a:cubicBezTo>
                  <a:pt x="529" y="202"/>
                  <a:pt x="782" y="567"/>
                  <a:pt x="1056" y="657"/>
                </a:cubicBezTo>
                <a:cubicBezTo>
                  <a:pt x="1330" y="747"/>
                  <a:pt x="1800" y="681"/>
                  <a:pt x="2000" y="644"/>
                </a:cubicBezTo>
                <a:cubicBezTo>
                  <a:pt x="2200" y="607"/>
                  <a:pt x="2203" y="479"/>
                  <a:pt x="2256" y="435"/>
                </a:cubicBezTo>
              </a:path>
            </a:pathLst>
          </a:custGeom>
          <a:noFill/>
          <a:ln w="28575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17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7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17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17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1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build="p" bldLvl="2" autoUpdateAnimBg="0"/>
      <p:bldP spid="717828" grpId="0" animBg="1" autoUpdateAnimBg="0"/>
      <p:bldP spid="717829" grpId="0" animBg="1" autoUpdateAnimBg="0"/>
      <p:bldP spid="717830" grpId="0" animBg="1" autoUpdateAnimBg="0"/>
      <p:bldP spid="7178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>
            <a:extLst>
              <a:ext uri="{FF2B5EF4-FFF2-40B4-BE49-F238E27FC236}">
                <a16:creationId xmlns:a16="http://schemas.microsoft.com/office/drawing/2014/main" id="{636EC5E8-D3A1-4E58-8E70-0E56C96AA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9BDA4B1F-A666-404D-BD9A-7C6FAD3DC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1054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We will focus on the </a:t>
            </a:r>
            <a:r>
              <a:rPr lang="en-US" sz="2800" b="1" dirty="0">
                <a:sym typeface="Symbol" pitchFamily="18" charset="2"/>
              </a:rPr>
              <a:t>discrete</a:t>
            </a:r>
            <a:r>
              <a:rPr lang="en-US" sz="2800" dirty="0">
                <a:sym typeface="Symbol" pitchFamily="18" charset="2"/>
              </a:rPr>
              <a:t> Hopfield model, because its mathematical description is more straightforward.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In the discrete model, the output of each neuron is either 1 or –1.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In its simplest form, the output function is the </a:t>
            </a:r>
            <a:r>
              <a:rPr lang="en-US" sz="2800" b="1" dirty="0">
                <a:sym typeface="Symbol" pitchFamily="18" charset="2"/>
              </a:rPr>
              <a:t>sign function</a:t>
            </a:r>
            <a:r>
              <a:rPr lang="en-US" sz="2800" dirty="0">
                <a:sym typeface="Symbol" pitchFamily="18" charset="2"/>
              </a:rPr>
              <a:t>, which yields 1 for arguments  0 and –1 otherwise.</a:t>
            </a:r>
          </a:p>
        </p:txBody>
      </p:sp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9ECF5D81-71C4-4C13-A014-14A31634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477CAF7F-B790-46EC-99EB-06201A100E7A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72239A52-E7B3-4150-94DF-ABAECC9A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E32B6D9E-3AFE-4A87-9BEB-43DA4E56612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EDA8A13F-D0BF-428C-AE8D-3885A1F28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353B49BE-F4C9-4A0C-9C0C-2ABA2287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1054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We can set the weights in such a way that the network learns a set of different inputs, for example, images.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The network associates input patterns with themselves, which means that in each iteration, the activation pattern will be </a:t>
            </a:r>
            <a:r>
              <a:rPr lang="en-US" sz="2800" b="1" dirty="0">
                <a:sym typeface="Symbol" pitchFamily="18" charset="2"/>
              </a:rPr>
              <a:t>drawn towards</a:t>
            </a:r>
            <a:r>
              <a:rPr lang="en-US" sz="2800" dirty="0">
                <a:sym typeface="Symbol" pitchFamily="18" charset="2"/>
              </a:rPr>
              <a:t> one of those patterns.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After converging, the network will most likely present one of the patterns that it was initialized with.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Therefore, Hopfield networks can be used to </a:t>
            </a:r>
            <a:r>
              <a:rPr lang="en-US" sz="2800" b="1" dirty="0">
                <a:sym typeface="Symbol" pitchFamily="18" charset="2"/>
              </a:rPr>
              <a:t>restore</a:t>
            </a:r>
            <a:r>
              <a:rPr lang="en-US" sz="2800" dirty="0">
                <a:sym typeface="Symbol" pitchFamily="18" charset="2"/>
              </a:rPr>
              <a:t> incomplete or noisy input patterns.</a:t>
            </a:r>
          </a:p>
        </p:txBody>
      </p:sp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1F43AFA0-8FED-412E-8A53-814F343E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E0E38D1D-582F-47E4-9F39-1989326B78E8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DBFC03EA-663C-4BA3-9512-8B49A7A3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A1E1A588-3CB0-4638-891F-F36AC0FB9FD3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>
            <a:extLst>
              <a:ext uri="{FF2B5EF4-FFF2-40B4-BE49-F238E27FC236}">
                <a16:creationId xmlns:a16="http://schemas.microsoft.com/office/drawing/2014/main" id="{0D26A832-7E02-49C7-87C2-F05711219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10660" name="Rectangle 4">
            <a:extLst>
              <a:ext uri="{FF2B5EF4-FFF2-40B4-BE49-F238E27FC236}">
                <a16:creationId xmlns:a16="http://schemas.microsoft.com/office/drawing/2014/main" id="{A114A735-D6D2-428D-BB57-8B6F019AC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85800"/>
            <a:ext cx="8763000" cy="213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b="1" dirty="0">
                <a:sym typeface="Symbol" pitchFamily="18" charset="2"/>
              </a:rPr>
              <a:t>Example:</a:t>
            </a:r>
            <a:r>
              <a:rPr lang="en-US" sz="2800" dirty="0">
                <a:sym typeface="Symbol" pitchFamily="18" charset="2"/>
              </a:rPr>
              <a:t> Image reconstruction (Ritter, </a:t>
            </a:r>
            <a:r>
              <a:rPr lang="en-US" sz="2800" dirty="0" err="1">
                <a:sym typeface="Symbol" pitchFamily="18" charset="2"/>
              </a:rPr>
              <a:t>Schulten</a:t>
            </a:r>
            <a:r>
              <a:rPr lang="en-US" sz="2800" dirty="0">
                <a:sym typeface="Symbol" pitchFamily="18" charset="2"/>
              </a:rPr>
              <a:t>, </a:t>
            </a:r>
            <a:r>
              <a:rPr lang="en-US" sz="2800" dirty="0" err="1">
                <a:sym typeface="Symbol" pitchFamily="18" charset="2"/>
              </a:rPr>
              <a:t>Martinetz</a:t>
            </a:r>
            <a:r>
              <a:rPr lang="en-US" sz="2800" dirty="0">
                <a:sym typeface="Symbol" pitchFamily="18" charset="2"/>
              </a:rPr>
              <a:t> 1990)</a:t>
            </a:r>
          </a:p>
          <a:p>
            <a:pPr marL="0" indent="0" eaLnBrk="1" hangingPunct="1">
              <a:lnSpc>
                <a:spcPct val="90000"/>
              </a:lnSpc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sym typeface="Symbol" pitchFamily="18" charset="2"/>
              </a:rPr>
              <a:t>A 2020 discrete Hopfield network was trained with 20 input patterns, including the one shown in the left figure and 19 random patterns as the one on the right.</a:t>
            </a:r>
          </a:p>
        </p:txBody>
      </p:sp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B17E3793-754F-4C85-AF3E-4C627834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6EAB6C6C-5E94-4D24-95EA-AED28391D205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BD8CCCE4-F972-46A5-B103-298B64CD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90242A1B-F3F7-415B-86C4-DF4F916B6C59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15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0659" name="Picture 3" descr="hopfield1">
            <a:extLst>
              <a:ext uri="{FF2B5EF4-FFF2-40B4-BE49-F238E27FC236}">
                <a16:creationId xmlns:a16="http://schemas.microsoft.com/office/drawing/2014/main" id="{38043944-1B18-4CEB-BEE1-5B8895C1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22960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0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>
            <a:extLst>
              <a:ext uri="{FF2B5EF4-FFF2-40B4-BE49-F238E27FC236}">
                <a16:creationId xmlns:a16="http://schemas.microsoft.com/office/drawing/2014/main" id="{9BB09C53-28DD-4F6A-83C2-1FF1E7208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11684" name="Rectangle 4">
            <a:extLst>
              <a:ext uri="{FF2B5EF4-FFF2-40B4-BE49-F238E27FC236}">
                <a16:creationId xmlns:a16="http://schemas.microsoft.com/office/drawing/2014/main" id="{09F5C96C-1941-46AD-BA07-921CFA5F7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17526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After providing only one fourth of the “face” image as initial input, the network is able to perfectly reconstruct that image within only two iterations.</a:t>
            </a:r>
          </a:p>
        </p:txBody>
      </p:sp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38AFF506-7BB4-41F2-8216-091E2C68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0EB981BE-6447-48BC-AC76-7B0FCABA06F5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23F361BC-0EA9-4C27-A975-F4DA948C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4C982D09-FE8F-4A22-A334-DA8388F3863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1683" name="Picture 3" descr="hopfield2">
            <a:extLst>
              <a:ext uri="{FF2B5EF4-FFF2-40B4-BE49-F238E27FC236}">
                <a16:creationId xmlns:a16="http://schemas.microsoft.com/office/drawing/2014/main" id="{9EF447D5-CC4D-4792-A99B-D5C4D9D2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19400"/>
            <a:ext cx="83058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>
            <a:extLst>
              <a:ext uri="{FF2B5EF4-FFF2-40B4-BE49-F238E27FC236}">
                <a16:creationId xmlns:a16="http://schemas.microsoft.com/office/drawing/2014/main" id="{49512765-88C2-410C-BDAC-BD2A9BA5C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12708" name="Rectangle 4">
            <a:extLst>
              <a:ext uri="{FF2B5EF4-FFF2-40B4-BE49-F238E27FC236}">
                <a16:creationId xmlns:a16="http://schemas.microsoft.com/office/drawing/2014/main" id="{992CD6F6-F21D-4969-B676-C313EA368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17526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Adding noise by changing each pixel with a probability p = 0.3 does not impair the network’s performance.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After two steps the image is perfectly reconstructed.</a:t>
            </a:r>
          </a:p>
        </p:txBody>
      </p:sp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5555B913-BB4C-45FC-921A-04A29DDA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2884832A-C1DF-4AD4-A0AB-B22F0C570B33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C6595DB7-502F-4D33-A51D-541A5A49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BEAF5070-4097-46FC-9BAE-3E84F873F2B3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17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2707" name="Picture 3" descr="hopfield3">
            <a:extLst>
              <a:ext uri="{FF2B5EF4-FFF2-40B4-BE49-F238E27FC236}">
                <a16:creationId xmlns:a16="http://schemas.microsoft.com/office/drawing/2014/main" id="{6B58150D-3662-49AC-B487-EFD8D2D10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83058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8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>
            <a:extLst>
              <a:ext uri="{FF2B5EF4-FFF2-40B4-BE49-F238E27FC236}">
                <a16:creationId xmlns:a16="http://schemas.microsoft.com/office/drawing/2014/main" id="{44781495-C490-4F07-AF03-7ED28F257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/>
          </a:p>
        </p:txBody>
      </p:sp>
      <p:sp>
        <p:nvSpPr>
          <p:cNvPr id="713732" name="Rectangle 4">
            <a:extLst>
              <a:ext uri="{FF2B5EF4-FFF2-40B4-BE49-F238E27FC236}">
                <a16:creationId xmlns:a16="http://schemas.microsoft.com/office/drawing/2014/main" id="{027053FC-5A12-44A0-BDAE-3DC07C148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24384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However, for noise created by p = 0.4, the network is unable the original image.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Instead, it converges against one of the 19 random patterns. </a:t>
            </a:r>
          </a:p>
        </p:txBody>
      </p:sp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BB3718DA-A266-466E-837B-A2B7DBB2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DB479678-B23B-4C59-8155-AADFB6823FCE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9FA60DD3-FD41-42AF-BA7A-B35FA017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90041F12-5CA2-404E-B86F-F5C9218126B5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18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3731" name="Picture 3" descr="hopfield4">
            <a:extLst>
              <a:ext uri="{FF2B5EF4-FFF2-40B4-BE49-F238E27FC236}">
                <a16:creationId xmlns:a16="http://schemas.microsoft.com/office/drawing/2014/main" id="{B1888B1E-B2DB-4B06-8AF7-82A1A9B4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8229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>
            <a:extLst>
              <a:ext uri="{FF2B5EF4-FFF2-40B4-BE49-F238E27FC236}">
                <a16:creationId xmlns:a16="http://schemas.microsoft.com/office/drawing/2014/main" id="{8F740EB0-F8D8-41DE-A0F0-92A274CE4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Hopfield Network</a:t>
            </a:r>
            <a:endParaRPr lang="en-CA" dirty="0"/>
          </a:p>
        </p:txBody>
      </p:sp>
      <p:sp>
        <p:nvSpPr>
          <p:cNvPr id="714755" name="Rectangle 3">
            <a:extLst>
              <a:ext uri="{FF2B5EF4-FFF2-40B4-BE49-F238E27FC236}">
                <a16:creationId xmlns:a16="http://schemas.microsoft.com/office/drawing/2014/main" id="{DB52C07F-6DC4-49B8-8E45-7424245A1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3048000"/>
          </a:xfrm>
        </p:spPr>
        <p:txBody>
          <a:bodyPr>
            <a:normAutofit fontScale="92500"/>
          </a:bodyPr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The Hopfield model constitutes an interesting neural approach to identifying partially </a:t>
            </a:r>
            <a:r>
              <a:rPr lang="en-US" sz="2800" b="1" dirty="0">
                <a:sym typeface="Symbol" pitchFamily="18" charset="2"/>
              </a:rPr>
              <a:t>occluded objects</a:t>
            </a:r>
            <a:r>
              <a:rPr lang="en-US" sz="2800" dirty="0">
                <a:sym typeface="Symbol" pitchFamily="18" charset="2"/>
              </a:rPr>
              <a:t> and objects in </a:t>
            </a:r>
            <a:r>
              <a:rPr lang="en-US" sz="2800" b="1" dirty="0">
                <a:sym typeface="Symbol" pitchFamily="18" charset="2"/>
              </a:rPr>
              <a:t>noisy images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These are among the </a:t>
            </a:r>
            <a:r>
              <a:rPr lang="en-US" sz="2800" b="1" dirty="0">
                <a:sym typeface="Symbol" pitchFamily="18" charset="2"/>
              </a:rPr>
              <a:t>toughest problems</a:t>
            </a:r>
            <a:r>
              <a:rPr lang="en-US" sz="2800" dirty="0">
                <a:sym typeface="Symbol" pitchFamily="18" charset="2"/>
              </a:rPr>
              <a:t> in computer vision.</a:t>
            </a:r>
          </a:p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 dirty="0">
                <a:sym typeface="Symbol" pitchFamily="18" charset="2"/>
              </a:rPr>
              <a:t>Notice, however, that Hopfield networks require the input patterns to always be in exactly the same position, otherwise they will fail to recognize them.</a:t>
            </a:r>
          </a:p>
        </p:txBody>
      </p:sp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1F5C16D4-CE15-4F60-ADDF-C516762F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C6E4C41C-78AE-4014-BC8C-ECDF799CCCFE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1AEDE03D-8FBE-45B4-BA4F-46531817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779007A2-2790-40CA-A18E-C7D301666CEA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F2D789ED-774E-49EA-B310-8E0DB652B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Self-Organizing Maps (Kohonen Maps)</a:t>
            </a:r>
            <a:endParaRPr lang="en-CA" sz="3600"/>
          </a:p>
        </p:txBody>
      </p:sp>
      <p:sp>
        <p:nvSpPr>
          <p:cNvPr id="2050" name="Date Placeholder 3">
            <a:extLst>
              <a:ext uri="{FF2B5EF4-FFF2-40B4-BE49-F238E27FC236}">
                <a16:creationId xmlns:a16="http://schemas.microsoft.com/office/drawing/2014/main" id="{3F24B8ED-378D-49E3-A6F9-DB07E4F2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9D3AC786-3627-4DEC-B0C1-F5E6D63ABC9A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53DEF205-8B7C-4B6B-A24D-86670CB3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BED8A8EF-3855-40C1-B553-3789BEE9569A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4275" name="Rectangle 3">
            <a:extLst>
              <a:ext uri="{FF2B5EF4-FFF2-40B4-BE49-F238E27FC236}">
                <a16:creationId xmlns:a16="http://schemas.microsoft.com/office/drawing/2014/main" id="{0A2E07B6-BE99-48B6-88CB-B4163CD8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Arial" charset="0"/>
              </a:rPr>
              <a:t>In the BPN, we used </a:t>
            </a:r>
            <a:r>
              <a:rPr lang="en-US" b="1" dirty="0">
                <a:latin typeface="Arial" charset="0"/>
              </a:rPr>
              <a:t>supervised</a:t>
            </a:r>
            <a:r>
              <a:rPr lang="en-US" dirty="0">
                <a:latin typeface="Arial" charset="0"/>
              </a:rPr>
              <a:t> learning.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Arial" charset="0"/>
              </a:rPr>
              <a:t>This is not biologically plausible: In a biological system, there is no external “teacher” who manipulates the network’s weights from outside the network. 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Arial" charset="0"/>
              </a:rPr>
              <a:t>Biologically more adequate: </a:t>
            </a:r>
            <a:r>
              <a:rPr lang="en-US" b="1" dirty="0">
                <a:latin typeface="Arial" charset="0"/>
              </a:rPr>
              <a:t>unsupervised</a:t>
            </a:r>
            <a:r>
              <a:rPr lang="en-US" dirty="0">
                <a:latin typeface="Arial" charset="0"/>
              </a:rPr>
              <a:t> learning.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dirty="0">
                <a:latin typeface="Arial" charset="0"/>
              </a:rPr>
              <a:t>We will study Self-Organizing Maps (SOMs) as examples for unsupervised learning (</a:t>
            </a:r>
            <a:r>
              <a:rPr lang="en-US" dirty="0" err="1">
                <a:latin typeface="Arial" charset="0"/>
              </a:rPr>
              <a:t>Kohonen</a:t>
            </a:r>
            <a:r>
              <a:rPr lang="en-US" dirty="0">
                <a:latin typeface="Arial" charset="0"/>
              </a:rPr>
              <a:t>, 1980).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EC651C55-78EB-4077-8870-FE0547458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Self-Organizing Maps (Kohonen Maps)</a:t>
            </a:r>
            <a:endParaRPr lang="en-CA" sz="3600"/>
          </a:p>
        </p:txBody>
      </p:sp>
      <p:sp>
        <p:nvSpPr>
          <p:cNvPr id="3074" name="Date Placeholder 3">
            <a:extLst>
              <a:ext uri="{FF2B5EF4-FFF2-40B4-BE49-F238E27FC236}">
                <a16:creationId xmlns:a16="http://schemas.microsoft.com/office/drawing/2014/main" id="{93C37914-7E37-4EBF-94B4-3553F22F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734E03AA-AD1C-4B34-8BE0-F478C360E85A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" name="Slide Number Placeholder 5">
            <a:extLst>
              <a:ext uri="{FF2B5EF4-FFF2-40B4-BE49-F238E27FC236}">
                <a16:creationId xmlns:a16="http://schemas.microsoft.com/office/drawing/2014/main" id="{FE8D95FF-5141-40C5-8D55-DED2D7F22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848C5D09-73CD-4073-8EA5-2B3F4DA8A699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F9AB67D5-8295-4F07-8DB6-9C9FFD37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 the human cortex, multi-dimensional sensory input spaces (e.g., visual input, tactile input) are represented by two-dimensional maps.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The projection from sensory inputs onto such maps is topology conserving.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This means that neighboring areas in these maps represent neighboring areas in the sensory input space.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 example, neighboring areas in the sensory cortex are responsible for the arm and hand regions.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E7374ABA-93BA-4175-8AC2-F83BFB567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Self-Organizing Maps (Kohonen Maps)</a:t>
            </a:r>
            <a:endParaRPr lang="en-CA" sz="3600"/>
          </a:p>
        </p:txBody>
      </p:sp>
      <p:sp>
        <p:nvSpPr>
          <p:cNvPr id="4098" name="Date Placeholder 3">
            <a:extLst>
              <a:ext uri="{FF2B5EF4-FFF2-40B4-BE49-F238E27FC236}">
                <a16:creationId xmlns:a16="http://schemas.microsoft.com/office/drawing/2014/main" id="{42F12CC4-D47E-4915-A69C-F531ECC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971CCD03-8253-4772-B4E6-2D900486C2B6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Slide Number Placeholder 5">
            <a:extLst>
              <a:ext uri="{FF2B5EF4-FFF2-40B4-BE49-F238E27FC236}">
                <a16:creationId xmlns:a16="http://schemas.microsoft.com/office/drawing/2014/main" id="{E022D406-C34E-408B-824C-9B0D8985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8E94C164-3E64-4935-849B-96D89919F53C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C827F00A-0C71-4894-B2B6-461B60FD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86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Such topology-conserving mapping can be achieved by SOMs: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Two layers: input layer and output (map) layer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Input and output layers are completely connected.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Output neurons are interconnected within a defined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neighborhood.</a:t>
            </a:r>
          </a:p>
          <a:p>
            <a:pPr>
              <a:spcBef>
                <a:spcPct val="10000"/>
              </a:spcBef>
              <a:spcAft>
                <a:spcPct val="30000"/>
              </a:spcAft>
              <a:buFontTx/>
              <a:buChar char="•"/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A topology (neighborhood relation) is defined on </a:t>
            </a:r>
            <a:b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the output layer.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91A6BB2D-F0BA-4DD5-8F98-050C06504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Self-Organizing Maps (</a:t>
            </a:r>
            <a:r>
              <a:rPr lang="en-US" sz="4000" dirty="0" err="1"/>
              <a:t>Kohonen</a:t>
            </a:r>
            <a:r>
              <a:rPr lang="en-US" sz="4000" dirty="0"/>
              <a:t> Maps)</a:t>
            </a:r>
            <a:endParaRPr lang="en-CA" sz="4000" dirty="0"/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458F49EB-8283-4FD0-9076-904F95246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4876800"/>
          </a:xfrm>
        </p:spPr>
        <p:txBody>
          <a:bodyPr/>
          <a:lstStyle/>
          <a:p>
            <a:pPr marL="0" indent="0" eaLnBrk="1" hangingPunct="1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800">
                <a:sym typeface="Symbol" pitchFamily="18" charset="2"/>
              </a:rPr>
              <a:t>BPN structure:</a:t>
            </a:r>
          </a:p>
        </p:txBody>
      </p:sp>
      <p:sp>
        <p:nvSpPr>
          <p:cNvPr id="5122" name="Date Placeholder 3">
            <a:extLst>
              <a:ext uri="{FF2B5EF4-FFF2-40B4-BE49-F238E27FC236}">
                <a16:creationId xmlns:a16="http://schemas.microsoft.com/office/drawing/2014/main" id="{E97CBC48-9385-4ACF-AC9F-C6E9E698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46DD7E7E-6FBF-4391-84C0-0925D6927ED2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Slide Number Placeholder 5">
            <a:extLst>
              <a:ext uri="{FF2B5EF4-FFF2-40B4-BE49-F238E27FC236}">
                <a16:creationId xmlns:a16="http://schemas.microsoft.com/office/drawing/2014/main" id="{29321A83-A782-4DAC-96B5-9265E021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08A7EC45-A4B9-4E50-906B-F6DC497F7631}" type="slidenum">
              <a:rPr lang="en-CA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CA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2948" name="Rectangle 4">
            <a:extLst>
              <a:ext uri="{FF2B5EF4-FFF2-40B4-BE49-F238E27FC236}">
                <a16:creationId xmlns:a16="http://schemas.microsoft.com/office/drawing/2014/main" id="{B1BCD5AB-C44F-4651-AC6A-1EF14E72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24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input vector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722949" name="Oval 5">
            <a:extLst>
              <a:ext uri="{FF2B5EF4-FFF2-40B4-BE49-F238E27FC236}">
                <a16:creationId xmlns:a16="http://schemas.microsoft.com/office/drawing/2014/main" id="{BABA1D73-1BD8-40A7-B9F3-04BED4FE1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0" name="Oval 6">
            <a:extLst>
              <a:ext uri="{FF2B5EF4-FFF2-40B4-BE49-F238E27FC236}">
                <a16:creationId xmlns:a16="http://schemas.microsoft.com/office/drawing/2014/main" id="{E6970FC9-8CE2-4ED8-B1FF-7C8AFD8F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1" name="Oval 7">
            <a:extLst>
              <a:ext uri="{FF2B5EF4-FFF2-40B4-BE49-F238E27FC236}">
                <a16:creationId xmlns:a16="http://schemas.microsoft.com/office/drawing/2014/main" id="{4D9A559C-B6A8-4AC2-881D-F464CE3B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386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2" name="Oval 8">
            <a:extLst>
              <a:ext uri="{FF2B5EF4-FFF2-40B4-BE49-F238E27FC236}">
                <a16:creationId xmlns:a16="http://schemas.microsoft.com/office/drawing/2014/main" id="{A21BCF8C-DDC8-472B-811C-248A921EE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908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3" name="Oval 9">
            <a:extLst>
              <a:ext uri="{FF2B5EF4-FFF2-40B4-BE49-F238E27FC236}">
                <a16:creationId xmlns:a16="http://schemas.microsoft.com/office/drawing/2014/main" id="{34B377EB-5238-4A24-8617-C6A2D261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4" name="Oval 10">
            <a:extLst>
              <a:ext uri="{FF2B5EF4-FFF2-40B4-BE49-F238E27FC236}">
                <a16:creationId xmlns:a16="http://schemas.microsoft.com/office/drawing/2014/main" id="{1667F347-5757-4204-9A72-40E2A5527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908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5" name="Oval 11">
            <a:extLst>
              <a:ext uri="{FF2B5EF4-FFF2-40B4-BE49-F238E27FC236}">
                <a16:creationId xmlns:a16="http://schemas.microsoft.com/office/drawing/2014/main" id="{515BEBE0-6A09-4D91-A272-74D66D8E7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90800"/>
            <a:ext cx="304800" cy="3048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58" name="Rectangle 14">
            <a:extLst>
              <a:ext uri="{FF2B5EF4-FFF2-40B4-BE49-F238E27FC236}">
                <a16:creationId xmlns:a16="http://schemas.microsoft.com/office/drawing/2014/main" id="{04D50514-2731-4AC5-BF76-19835F9D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386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722959" name="Line 15">
            <a:extLst>
              <a:ext uri="{FF2B5EF4-FFF2-40B4-BE49-F238E27FC236}">
                <a16:creationId xmlns:a16="http://schemas.microsoft.com/office/drawing/2014/main" id="{3D342C4D-F1BB-48EF-A864-6EBA867FD9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895600"/>
            <a:ext cx="76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0" name="Line 16">
            <a:extLst>
              <a:ext uri="{FF2B5EF4-FFF2-40B4-BE49-F238E27FC236}">
                <a16:creationId xmlns:a16="http://schemas.microsoft.com/office/drawing/2014/main" id="{332CA467-5E9F-4A87-8A44-3942E1CD1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95600"/>
            <a:ext cx="685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1" name="Line 17">
            <a:extLst>
              <a:ext uri="{FF2B5EF4-FFF2-40B4-BE49-F238E27FC236}">
                <a16:creationId xmlns:a16="http://schemas.microsoft.com/office/drawing/2014/main" id="{0FA750C5-9F65-4B30-9AA5-040330E6E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95600"/>
            <a:ext cx="2133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2" name="Line 18">
            <a:extLst>
              <a:ext uri="{FF2B5EF4-FFF2-40B4-BE49-F238E27FC236}">
                <a16:creationId xmlns:a16="http://schemas.microsoft.com/office/drawing/2014/main" id="{4DE5A924-EF6B-47C3-BA04-F6942C845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95600"/>
            <a:ext cx="35814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3" name="Line 19">
            <a:extLst>
              <a:ext uri="{FF2B5EF4-FFF2-40B4-BE49-F238E27FC236}">
                <a16:creationId xmlns:a16="http://schemas.microsoft.com/office/drawing/2014/main" id="{2AB82A2A-F656-409E-9705-8C542D2DF9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895600"/>
            <a:ext cx="2209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4" name="Line 20">
            <a:extLst>
              <a:ext uri="{FF2B5EF4-FFF2-40B4-BE49-F238E27FC236}">
                <a16:creationId xmlns:a16="http://schemas.microsoft.com/office/drawing/2014/main" id="{9002B1C2-06E1-418A-8079-7A1578F570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2895600"/>
            <a:ext cx="76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5" name="Line 21">
            <a:extLst>
              <a:ext uri="{FF2B5EF4-FFF2-40B4-BE49-F238E27FC236}">
                <a16:creationId xmlns:a16="http://schemas.microsoft.com/office/drawing/2014/main" id="{B18B4076-7A9E-4D0B-B0A9-99C4A2515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95600"/>
            <a:ext cx="685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6" name="Line 22">
            <a:extLst>
              <a:ext uri="{FF2B5EF4-FFF2-40B4-BE49-F238E27FC236}">
                <a16:creationId xmlns:a16="http://schemas.microsoft.com/office/drawing/2014/main" id="{7CD630FA-B2F5-4F77-A24F-017890C23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895600"/>
            <a:ext cx="2133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7" name="Line 23">
            <a:extLst>
              <a:ext uri="{FF2B5EF4-FFF2-40B4-BE49-F238E27FC236}">
                <a16:creationId xmlns:a16="http://schemas.microsoft.com/office/drawing/2014/main" id="{5DAEF4FD-55B7-4423-B8E7-D35B642B5A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2895600"/>
            <a:ext cx="36576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8" name="Line 24">
            <a:extLst>
              <a:ext uri="{FF2B5EF4-FFF2-40B4-BE49-F238E27FC236}">
                <a16:creationId xmlns:a16="http://schemas.microsoft.com/office/drawing/2014/main" id="{38756A28-22DF-4086-9C18-7D28DBCFFF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2895600"/>
            <a:ext cx="2209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69" name="Line 25">
            <a:extLst>
              <a:ext uri="{FF2B5EF4-FFF2-40B4-BE49-F238E27FC236}">
                <a16:creationId xmlns:a16="http://schemas.microsoft.com/office/drawing/2014/main" id="{34E276D2-4767-40DD-ABC0-1427AAB3A9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2895600"/>
            <a:ext cx="762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70" name="Line 26">
            <a:extLst>
              <a:ext uri="{FF2B5EF4-FFF2-40B4-BE49-F238E27FC236}">
                <a16:creationId xmlns:a16="http://schemas.microsoft.com/office/drawing/2014/main" id="{95A7F54D-9BFF-421A-8BA7-41BACCBA6B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895600"/>
            <a:ext cx="685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22979" name="Rectangle 35">
            <a:extLst>
              <a:ext uri="{FF2B5EF4-FFF2-40B4-BE49-F238E27FC236}">
                <a16:creationId xmlns:a16="http://schemas.microsoft.com/office/drawing/2014/main" id="{E3D8D911-930E-4477-B853-1136B5F7E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52600"/>
            <a:ext cx="2590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output vector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</a:p>
        </p:txBody>
      </p:sp>
      <p:sp>
        <p:nvSpPr>
          <p:cNvPr id="722980" name="Rectangle 36">
            <a:extLst>
              <a:ext uri="{FF2B5EF4-FFF2-40B4-BE49-F238E27FC236}">
                <a16:creationId xmlns:a16="http://schemas.microsoft.com/office/drawing/2014/main" id="{57565890-C744-468D-A343-31FC64DE5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722981" name="Rectangle 37">
            <a:extLst>
              <a:ext uri="{FF2B5EF4-FFF2-40B4-BE49-F238E27FC236}">
                <a16:creationId xmlns:a16="http://schemas.microsoft.com/office/drawing/2014/main" id="{FA398A2C-4D63-483B-BAC1-0F28867EF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038600"/>
            <a:ext cx="45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</a:t>
            </a:r>
          </a:p>
        </p:txBody>
      </p:sp>
      <p:sp>
        <p:nvSpPr>
          <p:cNvPr id="722982" name="Rectangle 38">
            <a:extLst>
              <a:ext uri="{FF2B5EF4-FFF2-40B4-BE49-F238E27FC236}">
                <a16:creationId xmlns:a16="http://schemas.microsoft.com/office/drawing/2014/main" id="{399A6C1C-4DBD-4E52-A4A7-43028DC78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90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722983" name="Rectangle 39">
            <a:extLst>
              <a:ext uri="{FF2B5EF4-FFF2-40B4-BE49-F238E27FC236}">
                <a16:creationId xmlns:a16="http://schemas.microsoft.com/office/drawing/2014/main" id="{6CD4CD67-0A0F-43FA-ABE4-3AB53896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722984" name="Rectangle 40">
            <a:extLst>
              <a:ext uri="{FF2B5EF4-FFF2-40B4-BE49-F238E27FC236}">
                <a16:creationId xmlns:a16="http://schemas.microsoft.com/office/drawing/2014/main" id="{C32DB67C-DC66-4A21-AE18-3BE334EDE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722985" name="Rectangle 41">
            <a:extLst>
              <a:ext uri="{FF2B5EF4-FFF2-40B4-BE49-F238E27FC236}">
                <a16:creationId xmlns:a16="http://schemas.microsoft.com/office/drawing/2014/main" id="{5DDA060E-DC8D-47F2-A436-EB664461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90800"/>
            <a:ext cx="60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</a:t>
            </a:r>
          </a:p>
        </p:txBody>
      </p:sp>
      <p:sp>
        <p:nvSpPr>
          <p:cNvPr id="722988" name="Rectangle 44">
            <a:extLst>
              <a:ext uri="{FF2B5EF4-FFF2-40B4-BE49-F238E27FC236}">
                <a16:creationId xmlns:a16="http://schemas.microsoft.com/office/drawing/2014/main" id="{0855D9B8-FB46-4D95-AC5E-FD9B13265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62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  <p:sp>
        <p:nvSpPr>
          <p:cNvPr id="722989" name="Rectangle 45">
            <a:extLst>
              <a:ext uri="{FF2B5EF4-FFF2-40B4-BE49-F238E27FC236}">
                <a16:creationId xmlns:a16="http://schemas.microsoft.com/office/drawing/2014/main" id="{B230B05E-BF0F-4FAB-B61F-44C33D62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28850E32-7B03-45C7-9FD6-932C9311B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Self-Organizing Maps (</a:t>
            </a:r>
            <a:r>
              <a:rPr lang="en-US" sz="3600" dirty="0" err="1"/>
              <a:t>Kohonen</a:t>
            </a:r>
            <a:r>
              <a:rPr lang="en-US" sz="3600" dirty="0"/>
              <a:t> Maps)</a:t>
            </a:r>
            <a:endParaRPr lang="en-CA" sz="3600" dirty="0"/>
          </a:p>
        </p:txBody>
      </p:sp>
      <p:sp>
        <p:nvSpPr>
          <p:cNvPr id="6146" name="Date Placeholder 3">
            <a:extLst>
              <a:ext uri="{FF2B5EF4-FFF2-40B4-BE49-F238E27FC236}">
                <a16:creationId xmlns:a16="http://schemas.microsoft.com/office/drawing/2014/main" id="{A48C9420-EFB4-47C0-826C-12CAB6C7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5E002C90-D73D-4F6C-A9F0-2CE7EB4DF349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6E9C41FA-C197-42C1-871E-B142775A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B2659B6A-455E-4B8C-B4B1-46AD2F95EA2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1DB14217-B86B-4D97-AB77-79658BA0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Common output-layer structures: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7358C8C-DACC-43EF-B719-1AF10634D18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05000"/>
            <a:ext cx="3352800" cy="838200"/>
            <a:chOff x="480" y="1200"/>
            <a:chExt cx="2112" cy="528"/>
          </a:xfrm>
        </p:grpSpPr>
        <p:sp>
          <p:nvSpPr>
            <p:cNvPr id="697349" name="Oval 5">
              <a:extLst>
                <a:ext uri="{FF2B5EF4-FFF2-40B4-BE49-F238E27FC236}">
                  <a16:creationId xmlns:a16="http://schemas.microsoft.com/office/drawing/2014/main" id="{35BD7AA9-30BD-4055-A883-195879DB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0" name="Oval 6">
              <a:extLst>
                <a:ext uri="{FF2B5EF4-FFF2-40B4-BE49-F238E27FC236}">
                  <a16:creationId xmlns:a16="http://schemas.microsoft.com/office/drawing/2014/main" id="{7F5026FE-058D-4581-A19F-3D7B7B48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1" name="Oval 7">
              <a:extLst>
                <a:ext uri="{FF2B5EF4-FFF2-40B4-BE49-F238E27FC236}">
                  <a16:creationId xmlns:a16="http://schemas.microsoft.com/office/drawing/2014/main" id="{1A528FCA-D517-43A6-B99F-7FAF9F0AC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1552"/>
              <a:ext cx="182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2" name="Oval 8">
              <a:extLst>
                <a:ext uri="{FF2B5EF4-FFF2-40B4-BE49-F238E27FC236}">
                  <a16:creationId xmlns:a16="http://schemas.microsoft.com/office/drawing/2014/main" id="{22CF1404-980F-4C7D-BF87-A596A981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3" name="Oval 9">
              <a:extLst>
                <a:ext uri="{FF2B5EF4-FFF2-40B4-BE49-F238E27FC236}">
                  <a16:creationId xmlns:a16="http://schemas.microsoft.com/office/drawing/2014/main" id="{46A0577E-B764-4AB5-BFF8-B84A0290C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552"/>
              <a:ext cx="181" cy="176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4" name="Line 10">
              <a:extLst>
                <a:ext uri="{FF2B5EF4-FFF2-40B4-BE49-F238E27FC236}">
                  <a16:creationId xmlns:a16="http://schemas.microsoft.com/office/drawing/2014/main" id="{F0221A87-2F76-41D4-802F-D8C9DCAE8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669"/>
              <a:ext cx="302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5" name="Line 11">
              <a:extLst>
                <a:ext uri="{FF2B5EF4-FFF2-40B4-BE49-F238E27FC236}">
                  <a16:creationId xmlns:a16="http://schemas.microsoft.com/office/drawing/2014/main" id="{0D596E05-9054-4B63-9FBF-769B66F4E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1669"/>
              <a:ext cx="301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6" name="Line 12">
              <a:extLst>
                <a:ext uri="{FF2B5EF4-FFF2-40B4-BE49-F238E27FC236}">
                  <a16:creationId xmlns:a16="http://schemas.microsoft.com/office/drawing/2014/main" id="{2F7F5FDB-4310-49DB-8C0E-43115A858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669"/>
              <a:ext cx="301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57" name="Line 13">
              <a:extLst>
                <a:ext uri="{FF2B5EF4-FFF2-40B4-BE49-F238E27FC236}">
                  <a16:creationId xmlns:a16="http://schemas.microsoft.com/office/drawing/2014/main" id="{AF109974-B3F1-49C0-B161-6E33809F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669"/>
              <a:ext cx="302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224" name="Group 14">
              <a:extLst>
                <a:ext uri="{FF2B5EF4-FFF2-40B4-BE49-F238E27FC236}">
                  <a16:creationId xmlns:a16="http://schemas.microsoft.com/office/drawing/2014/main" id="{EBC4B384-90F0-4132-900C-6F6123FFF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" y="1200"/>
              <a:ext cx="1971" cy="411"/>
              <a:chOff x="720" y="1776"/>
              <a:chExt cx="1568" cy="336"/>
            </a:xfrm>
          </p:grpSpPr>
          <p:sp>
            <p:nvSpPr>
              <p:cNvPr id="697359" name="Freeform 15">
                <a:extLst>
                  <a:ext uri="{FF2B5EF4-FFF2-40B4-BE49-F238E27FC236}">
                    <a16:creationId xmlns:a16="http://schemas.microsoft.com/office/drawing/2014/main" id="{FDD64E78-3BA0-4893-A515-84214810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872"/>
                <a:ext cx="1104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480" y="0"/>
                  </a:cxn>
                  <a:cxn ang="0">
                    <a:pos x="1104" y="192"/>
                  </a:cxn>
                </a:cxnLst>
                <a:rect l="0" t="0" r="r" b="b"/>
                <a:pathLst>
                  <a:path w="1104" h="192">
                    <a:moveTo>
                      <a:pt x="0" y="192"/>
                    </a:moveTo>
                    <a:cubicBezTo>
                      <a:pt x="148" y="96"/>
                      <a:pt x="296" y="0"/>
                      <a:pt x="480" y="0"/>
                    </a:cubicBezTo>
                    <a:cubicBezTo>
                      <a:pt x="664" y="0"/>
                      <a:pt x="1000" y="160"/>
                      <a:pt x="1104" y="192"/>
                    </a:cubicBezTo>
                  </a:path>
                </a:pathLst>
              </a:cu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7360" name="Freeform 16">
                <a:extLst>
                  <a:ext uri="{FF2B5EF4-FFF2-40B4-BE49-F238E27FC236}">
                    <a16:creationId xmlns:a16="http://schemas.microsoft.com/office/drawing/2014/main" id="{B1B69688-29B0-4D87-8EAA-211199C40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1968"/>
                <a:ext cx="768" cy="96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432" y="0"/>
                  </a:cxn>
                  <a:cxn ang="0">
                    <a:pos x="768" y="96"/>
                  </a:cxn>
                </a:cxnLst>
                <a:rect l="0" t="0" r="r" b="b"/>
                <a:pathLst>
                  <a:path w="768" h="96">
                    <a:moveTo>
                      <a:pt x="0" y="96"/>
                    </a:moveTo>
                    <a:cubicBezTo>
                      <a:pt x="152" y="48"/>
                      <a:pt x="304" y="0"/>
                      <a:pt x="432" y="0"/>
                    </a:cubicBezTo>
                    <a:cubicBezTo>
                      <a:pt x="560" y="0"/>
                      <a:pt x="664" y="48"/>
                      <a:pt x="768" y="96"/>
                    </a:cubicBezTo>
                  </a:path>
                </a:pathLst>
              </a:cu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7361" name="Freeform 17">
                <a:extLst>
                  <a:ext uri="{FF2B5EF4-FFF2-40B4-BE49-F238E27FC236}">
                    <a16:creationId xmlns:a16="http://schemas.microsoft.com/office/drawing/2014/main" id="{3C2B5B10-3B19-4BE3-ADCE-F213DB7EC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872"/>
                <a:ext cx="1152" cy="192"/>
              </a:xfrm>
              <a:custGeom>
                <a:avLst/>
                <a:gdLst/>
                <a:ahLst/>
                <a:cxnLst>
                  <a:cxn ang="0">
                    <a:pos x="1152" y="192"/>
                  </a:cxn>
                  <a:cxn ang="0">
                    <a:pos x="768" y="0"/>
                  </a:cxn>
                  <a:cxn ang="0">
                    <a:pos x="0" y="192"/>
                  </a:cxn>
                </a:cxnLst>
                <a:rect l="0" t="0" r="r" b="b"/>
                <a:pathLst>
                  <a:path w="1152" h="192">
                    <a:moveTo>
                      <a:pt x="1152" y="192"/>
                    </a:moveTo>
                    <a:cubicBezTo>
                      <a:pt x="1056" y="96"/>
                      <a:pt x="960" y="0"/>
                      <a:pt x="768" y="0"/>
                    </a:cubicBezTo>
                    <a:cubicBezTo>
                      <a:pt x="576" y="0"/>
                      <a:pt x="288" y="96"/>
                      <a:pt x="0" y="192"/>
                    </a:cubicBezTo>
                  </a:path>
                </a:pathLst>
              </a:cu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7362" name="Freeform 18">
                <a:extLst>
                  <a:ext uri="{FF2B5EF4-FFF2-40B4-BE49-F238E27FC236}">
                    <a16:creationId xmlns:a16="http://schemas.microsoft.com/office/drawing/2014/main" id="{0CBEBD00-1AAA-4BC5-97A3-643AD7564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68"/>
                <a:ext cx="624" cy="144"/>
              </a:xfrm>
              <a:custGeom>
                <a:avLst/>
                <a:gdLst/>
                <a:ahLst/>
                <a:cxnLst>
                  <a:cxn ang="0">
                    <a:pos x="672" y="144"/>
                  </a:cxn>
                  <a:cxn ang="0">
                    <a:pos x="432" y="0"/>
                  </a:cxn>
                  <a:cxn ang="0">
                    <a:pos x="0" y="144"/>
                  </a:cxn>
                </a:cxnLst>
                <a:rect l="0" t="0" r="r" b="b"/>
                <a:pathLst>
                  <a:path w="672" h="144">
                    <a:moveTo>
                      <a:pt x="672" y="144"/>
                    </a:moveTo>
                    <a:cubicBezTo>
                      <a:pt x="608" y="72"/>
                      <a:pt x="544" y="0"/>
                      <a:pt x="432" y="0"/>
                    </a:cubicBezTo>
                    <a:cubicBezTo>
                      <a:pt x="320" y="0"/>
                      <a:pt x="160" y="72"/>
                      <a:pt x="0" y="144"/>
                    </a:cubicBezTo>
                  </a:path>
                </a:pathLst>
              </a:cu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7363" name="Freeform 19">
                <a:extLst>
                  <a:ext uri="{FF2B5EF4-FFF2-40B4-BE49-F238E27FC236}">
                    <a16:creationId xmlns:a16="http://schemas.microsoft.com/office/drawing/2014/main" id="{CD087C26-0E45-4C93-ABA0-1EE3C8427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1776"/>
                <a:ext cx="1568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48"/>
                  </a:cxn>
                  <a:cxn ang="0">
                    <a:pos x="768" y="0"/>
                  </a:cxn>
                  <a:cxn ang="0">
                    <a:pos x="1440" y="48"/>
                  </a:cxn>
                  <a:cxn ang="0">
                    <a:pos x="1536" y="288"/>
                  </a:cxn>
                </a:cxnLst>
                <a:rect l="0" t="0" r="r" b="b"/>
                <a:pathLst>
                  <a:path w="1568" h="288">
                    <a:moveTo>
                      <a:pt x="0" y="288"/>
                    </a:moveTo>
                    <a:cubicBezTo>
                      <a:pt x="56" y="192"/>
                      <a:pt x="112" y="96"/>
                      <a:pt x="240" y="48"/>
                    </a:cubicBezTo>
                    <a:cubicBezTo>
                      <a:pt x="368" y="0"/>
                      <a:pt x="568" y="0"/>
                      <a:pt x="768" y="0"/>
                    </a:cubicBezTo>
                    <a:cubicBezTo>
                      <a:pt x="968" y="0"/>
                      <a:pt x="1312" y="0"/>
                      <a:pt x="1440" y="48"/>
                    </a:cubicBezTo>
                    <a:cubicBezTo>
                      <a:pt x="1568" y="96"/>
                      <a:pt x="1552" y="192"/>
                      <a:pt x="1536" y="288"/>
                    </a:cubicBezTo>
                  </a:path>
                </a:pathLst>
              </a:cu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97364" name="Freeform 20">
                <a:extLst>
                  <a:ext uri="{FF2B5EF4-FFF2-40B4-BE49-F238E27FC236}">
                    <a16:creationId xmlns:a16="http://schemas.microsoft.com/office/drawing/2014/main" id="{9E332493-7D64-4743-85CA-68B8E9543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1824"/>
                <a:ext cx="816" cy="240"/>
              </a:xfrm>
              <a:custGeom>
                <a:avLst/>
                <a:gdLst/>
                <a:ahLst/>
                <a:cxnLst>
                  <a:cxn ang="0">
                    <a:pos x="816" y="240"/>
                  </a:cxn>
                  <a:cxn ang="0">
                    <a:pos x="480" y="0"/>
                  </a:cxn>
                  <a:cxn ang="0">
                    <a:pos x="0" y="240"/>
                  </a:cxn>
                </a:cxnLst>
                <a:rect l="0" t="0" r="r" b="b"/>
                <a:pathLst>
                  <a:path w="816" h="240">
                    <a:moveTo>
                      <a:pt x="816" y="240"/>
                    </a:moveTo>
                    <a:cubicBezTo>
                      <a:pt x="716" y="120"/>
                      <a:pt x="616" y="0"/>
                      <a:pt x="480" y="0"/>
                    </a:cubicBezTo>
                    <a:cubicBezTo>
                      <a:pt x="344" y="0"/>
                      <a:pt x="172" y="120"/>
                      <a:pt x="0" y="240"/>
                    </a:cubicBezTo>
                  </a:path>
                </a:pathLst>
              </a:custGeom>
              <a:noFill/>
              <a:ln w="9525">
                <a:solidFill>
                  <a:srgbClr val="00FF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</p:grpSp>
      <p:sp>
        <p:nvSpPr>
          <p:cNvPr id="697365" name="Rectangle 21">
            <a:extLst>
              <a:ext uri="{FF2B5EF4-FFF2-40B4-BE49-F238E27FC236}">
                <a16:creationId xmlns:a16="http://schemas.microsoft.com/office/drawing/2014/main" id="{6F1CBDCC-CBC7-461B-BB3B-488F5B4C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480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One-dimensional</a:t>
            </a:r>
            <a:b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(completely interconnected</a:t>
            </a:r>
            <a:b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for determining “winner” unit)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B5F66DC9-011F-4B61-91A4-12174980514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00400"/>
            <a:ext cx="3200400" cy="2590800"/>
            <a:chOff x="576" y="2016"/>
            <a:chExt cx="2016" cy="1632"/>
          </a:xfrm>
        </p:grpSpPr>
        <p:sp>
          <p:nvSpPr>
            <p:cNvPr id="697367" name="Oval 23">
              <a:extLst>
                <a:ext uri="{FF2B5EF4-FFF2-40B4-BE49-F238E27FC236}">
                  <a16:creationId xmlns:a16="http://schemas.microsoft.com/office/drawing/2014/main" id="{099D64B0-9E2F-4CC5-A853-A2982998F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68" name="Oval 24">
              <a:extLst>
                <a:ext uri="{FF2B5EF4-FFF2-40B4-BE49-F238E27FC236}">
                  <a16:creationId xmlns:a16="http://schemas.microsoft.com/office/drawing/2014/main" id="{414073DE-2D1C-45A0-9819-6E85D564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69" name="Oval 25">
              <a:extLst>
                <a:ext uri="{FF2B5EF4-FFF2-40B4-BE49-F238E27FC236}">
                  <a16:creationId xmlns:a16="http://schemas.microsoft.com/office/drawing/2014/main" id="{B5DD2890-DA11-4204-9F8D-30C71DE6D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016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0" name="Oval 26">
              <a:extLst>
                <a:ext uri="{FF2B5EF4-FFF2-40B4-BE49-F238E27FC236}">
                  <a16:creationId xmlns:a16="http://schemas.microsoft.com/office/drawing/2014/main" id="{5390AD0B-8B04-43E9-9592-32FD7D05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1" name="Oval 27">
              <a:extLst>
                <a:ext uri="{FF2B5EF4-FFF2-40B4-BE49-F238E27FC236}">
                  <a16:creationId xmlns:a16="http://schemas.microsoft.com/office/drawing/2014/main" id="{817CC41A-A5BB-4D64-BD9C-07F538F38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016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2" name="Line 28">
              <a:extLst>
                <a:ext uri="{FF2B5EF4-FFF2-40B4-BE49-F238E27FC236}">
                  <a16:creationId xmlns:a16="http://schemas.microsoft.com/office/drawing/2014/main" id="{2A57E555-CE07-4EBA-9613-FAC021A75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2137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3" name="Line 29">
              <a:extLst>
                <a:ext uri="{FF2B5EF4-FFF2-40B4-BE49-F238E27FC236}">
                  <a16:creationId xmlns:a16="http://schemas.microsoft.com/office/drawing/2014/main" id="{3F6E89A9-8A01-42F0-8A01-1997E1445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137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4" name="Line 30">
              <a:extLst>
                <a:ext uri="{FF2B5EF4-FFF2-40B4-BE49-F238E27FC236}">
                  <a16:creationId xmlns:a16="http://schemas.microsoft.com/office/drawing/2014/main" id="{ECD2C17E-57C1-4D22-88C1-CFBB1BB1A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2137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5" name="Line 31">
              <a:extLst>
                <a:ext uri="{FF2B5EF4-FFF2-40B4-BE49-F238E27FC236}">
                  <a16:creationId xmlns:a16="http://schemas.microsoft.com/office/drawing/2014/main" id="{BB48E513-3014-43DA-96EF-991ADFB89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2137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6" name="Oval 32">
              <a:extLst>
                <a:ext uri="{FF2B5EF4-FFF2-40B4-BE49-F238E27FC236}">
                  <a16:creationId xmlns:a16="http://schemas.microsoft.com/office/drawing/2014/main" id="{19B7E31D-8FEF-4D60-98F1-A5A9910F5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7" name="Oval 33">
              <a:extLst>
                <a:ext uri="{FF2B5EF4-FFF2-40B4-BE49-F238E27FC236}">
                  <a16:creationId xmlns:a16="http://schemas.microsoft.com/office/drawing/2014/main" id="{4900DA1F-53D8-43DE-AACA-132B51BB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8" name="Oval 34">
              <a:extLst>
                <a:ext uri="{FF2B5EF4-FFF2-40B4-BE49-F238E27FC236}">
                  <a16:creationId xmlns:a16="http://schemas.microsoft.com/office/drawing/2014/main" id="{B9E795C4-C24E-4E81-9EBC-6F2B69F70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500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79" name="Oval 35">
              <a:extLst>
                <a:ext uri="{FF2B5EF4-FFF2-40B4-BE49-F238E27FC236}">
                  <a16:creationId xmlns:a16="http://schemas.microsoft.com/office/drawing/2014/main" id="{8D1303C1-4E4C-4E17-B745-104AA289F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0" name="Oval 36">
              <a:extLst>
                <a:ext uri="{FF2B5EF4-FFF2-40B4-BE49-F238E27FC236}">
                  <a16:creationId xmlns:a16="http://schemas.microsoft.com/office/drawing/2014/main" id="{7FFCBA87-EDDB-4951-AAC0-283B0F44F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500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1" name="Line 37">
              <a:extLst>
                <a:ext uri="{FF2B5EF4-FFF2-40B4-BE49-F238E27FC236}">
                  <a16:creationId xmlns:a16="http://schemas.microsoft.com/office/drawing/2014/main" id="{7A5EB285-62A6-4D14-A048-2126E9691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2621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2" name="Line 38">
              <a:extLst>
                <a:ext uri="{FF2B5EF4-FFF2-40B4-BE49-F238E27FC236}">
                  <a16:creationId xmlns:a16="http://schemas.microsoft.com/office/drawing/2014/main" id="{FF7B1745-2838-4156-9646-6CFEAC78A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621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3" name="Line 39">
              <a:extLst>
                <a:ext uri="{FF2B5EF4-FFF2-40B4-BE49-F238E27FC236}">
                  <a16:creationId xmlns:a16="http://schemas.microsoft.com/office/drawing/2014/main" id="{76183302-6E62-4CB5-9D05-A44BC879D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2621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4" name="Line 40">
              <a:extLst>
                <a:ext uri="{FF2B5EF4-FFF2-40B4-BE49-F238E27FC236}">
                  <a16:creationId xmlns:a16="http://schemas.microsoft.com/office/drawing/2014/main" id="{8D521694-7812-4030-92B9-93600830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2621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5" name="Oval 41">
              <a:extLst>
                <a:ext uri="{FF2B5EF4-FFF2-40B4-BE49-F238E27FC236}">
                  <a16:creationId xmlns:a16="http://schemas.microsoft.com/office/drawing/2014/main" id="{D4779913-64C9-4CBC-B5B9-9CF4993BC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6" name="Oval 42">
              <a:extLst>
                <a:ext uri="{FF2B5EF4-FFF2-40B4-BE49-F238E27FC236}">
                  <a16:creationId xmlns:a16="http://schemas.microsoft.com/office/drawing/2014/main" id="{72C1D4A4-41C5-45AE-8276-84B8B5E5A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7" name="Oval 43">
              <a:extLst>
                <a:ext uri="{FF2B5EF4-FFF2-40B4-BE49-F238E27FC236}">
                  <a16:creationId xmlns:a16="http://schemas.microsoft.com/office/drawing/2014/main" id="{A6DDBF4A-4AE7-4D6D-9A2E-FF69F558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983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8" name="Oval 44">
              <a:extLst>
                <a:ext uri="{FF2B5EF4-FFF2-40B4-BE49-F238E27FC236}">
                  <a16:creationId xmlns:a16="http://schemas.microsoft.com/office/drawing/2014/main" id="{5443FEC5-8F37-4E68-A6C2-1E1775C5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89" name="Oval 45">
              <a:extLst>
                <a:ext uri="{FF2B5EF4-FFF2-40B4-BE49-F238E27FC236}">
                  <a16:creationId xmlns:a16="http://schemas.microsoft.com/office/drawing/2014/main" id="{62AB9909-4B85-4753-9796-A3B498FCB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2983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0" name="Line 46">
              <a:extLst>
                <a:ext uri="{FF2B5EF4-FFF2-40B4-BE49-F238E27FC236}">
                  <a16:creationId xmlns:a16="http://schemas.microsoft.com/office/drawing/2014/main" id="{A8722D47-C405-416C-A7B8-1254559C8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04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1" name="Line 47">
              <a:extLst>
                <a:ext uri="{FF2B5EF4-FFF2-40B4-BE49-F238E27FC236}">
                  <a16:creationId xmlns:a16="http://schemas.microsoft.com/office/drawing/2014/main" id="{4D920616-109C-4C50-8966-D95BDD7AA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3104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2" name="Line 48">
              <a:extLst>
                <a:ext uri="{FF2B5EF4-FFF2-40B4-BE49-F238E27FC236}">
                  <a16:creationId xmlns:a16="http://schemas.microsoft.com/office/drawing/2014/main" id="{2A789FB5-1970-4320-ABA8-1F2760CCD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3104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3" name="Line 49">
              <a:extLst>
                <a:ext uri="{FF2B5EF4-FFF2-40B4-BE49-F238E27FC236}">
                  <a16:creationId xmlns:a16="http://schemas.microsoft.com/office/drawing/2014/main" id="{2062396A-64F4-46C6-B2CC-DAE2B967C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3104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4" name="Oval 50">
              <a:extLst>
                <a:ext uri="{FF2B5EF4-FFF2-40B4-BE49-F238E27FC236}">
                  <a16:creationId xmlns:a16="http://schemas.microsoft.com/office/drawing/2014/main" id="{0ED8727B-473D-4F04-8B5F-CA15580A2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5" name="Oval 51">
              <a:extLst>
                <a:ext uri="{FF2B5EF4-FFF2-40B4-BE49-F238E27FC236}">
                  <a16:creationId xmlns:a16="http://schemas.microsoft.com/office/drawing/2014/main" id="{03A3F7FB-532D-4E10-A0EE-934064D18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6" name="Oval 52">
              <a:extLst>
                <a:ext uri="{FF2B5EF4-FFF2-40B4-BE49-F238E27FC236}">
                  <a16:creationId xmlns:a16="http://schemas.microsoft.com/office/drawing/2014/main" id="{BA1E2CB4-2815-4CBF-9445-AC851E7E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467"/>
              <a:ext cx="172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7" name="Oval 53">
              <a:extLst>
                <a:ext uri="{FF2B5EF4-FFF2-40B4-BE49-F238E27FC236}">
                  <a16:creationId xmlns:a16="http://schemas.microsoft.com/office/drawing/2014/main" id="{EE065747-EBD9-4ABA-B0C0-FAB8CB47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8" name="Oval 54">
              <a:extLst>
                <a:ext uri="{FF2B5EF4-FFF2-40B4-BE49-F238E27FC236}">
                  <a16:creationId xmlns:a16="http://schemas.microsoft.com/office/drawing/2014/main" id="{30A0B64F-EE66-4D64-948A-0490C634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" y="3467"/>
              <a:ext cx="173" cy="181"/>
            </a:xfrm>
            <a:prstGeom prst="ellips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399" name="Line 55">
              <a:extLst>
                <a:ext uri="{FF2B5EF4-FFF2-40B4-BE49-F238E27FC236}">
                  <a16:creationId xmlns:a16="http://schemas.microsoft.com/office/drawing/2014/main" id="{F600C324-C35E-49C1-934F-C91F2DB3E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588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0" name="Line 56">
              <a:extLst>
                <a:ext uri="{FF2B5EF4-FFF2-40B4-BE49-F238E27FC236}">
                  <a16:creationId xmlns:a16="http://schemas.microsoft.com/office/drawing/2014/main" id="{67E47C22-0D92-40E7-A067-7DDF5566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3588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1" name="Line 57">
              <a:extLst>
                <a:ext uri="{FF2B5EF4-FFF2-40B4-BE49-F238E27FC236}">
                  <a16:creationId xmlns:a16="http://schemas.microsoft.com/office/drawing/2014/main" id="{ACAE9375-129F-4227-B410-A56C9D766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0" y="3588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2" name="Line 58">
              <a:extLst>
                <a:ext uri="{FF2B5EF4-FFF2-40B4-BE49-F238E27FC236}">
                  <a16:creationId xmlns:a16="http://schemas.microsoft.com/office/drawing/2014/main" id="{D68AD18C-4C18-4455-A51F-A65CA0275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3588"/>
              <a:ext cx="288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3" name="Line 59">
              <a:extLst>
                <a:ext uri="{FF2B5EF4-FFF2-40B4-BE49-F238E27FC236}">
                  <a16:creationId xmlns:a16="http://schemas.microsoft.com/office/drawing/2014/main" id="{7747446B-7E02-4E11-97B4-4396173B1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2197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4" name="Line 60">
              <a:extLst>
                <a:ext uri="{FF2B5EF4-FFF2-40B4-BE49-F238E27FC236}">
                  <a16:creationId xmlns:a16="http://schemas.microsoft.com/office/drawing/2014/main" id="{30C78BAC-72FE-45BD-BC69-80EDB6F9A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197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5" name="Line 61">
              <a:extLst>
                <a:ext uri="{FF2B5EF4-FFF2-40B4-BE49-F238E27FC236}">
                  <a16:creationId xmlns:a16="http://schemas.microsoft.com/office/drawing/2014/main" id="{B7BAABDD-F90E-40B7-B403-CFA564195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2197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6" name="Line 62">
              <a:extLst>
                <a:ext uri="{FF2B5EF4-FFF2-40B4-BE49-F238E27FC236}">
                  <a16:creationId xmlns:a16="http://schemas.microsoft.com/office/drawing/2014/main" id="{F49A05CE-B39D-43A4-AB7A-439E48753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197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7" name="Line 63">
              <a:extLst>
                <a:ext uri="{FF2B5EF4-FFF2-40B4-BE49-F238E27FC236}">
                  <a16:creationId xmlns:a16="http://schemas.microsoft.com/office/drawing/2014/main" id="{0664ABFF-ED78-4C3D-99C9-94E63019D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2197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8" name="Line 64">
              <a:extLst>
                <a:ext uri="{FF2B5EF4-FFF2-40B4-BE49-F238E27FC236}">
                  <a16:creationId xmlns:a16="http://schemas.microsoft.com/office/drawing/2014/main" id="{6F4DB5A1-5F6A-44CA-8737-C4F5BFBBA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09" name="Line 65">
              <a:extLst>
                <a:ext uri="{FF2B5EF4-FFF2-40B4-BE49-F238E27FC236}">
                  <a16:creationId xmlns:a16="http://schemas.microsoft.com/office/drawing/2014/main" id="{0884EACC-7DA4-48BD-A8FB-B52AB939D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0" name="Line 66">
              <a:extLst>
                <a:ext uri="{FF2B5EF4-FFF2-40B4-BE49-F238E27FC236}">
                  <a16:creationId xmlns:a16="http://schemas.microsoft.com/office/drawing/2014/main" id="{3A62CA00-D318-4FFE-937A-587FF1507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1" name="Line 67">
              <a:extLst>
                <a:ext uri="{FF2B5EF4-FFF2-40B4-BE49-F238E27FC236}">
                  <a16:creationId xmlns:a16="http://schemas.microsoft.com/office/drawing/2014/main" id="{E895671A-FFB7-4AB4-95CA-9B753616B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2" name="Line 68">
              <a:extLst>
                <a:ext uri="{FF2B5EF4-FFF2-40B4-BE49-F238E27FC236}">
                  <a16:creationId xmlns:a16="http://schemas.microsoft.com/office/drawing/2014/main" id="{963637B5-76FD-4B2A-A8A5-B4858F259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2681"/>
              <a:ext cx="0" cy="302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3" name="Line 69">
              <a:extLst>
                <a:ext uri="{FF2B5EF4-FFF2-40B4-BE49-F238E27FC236}">
                  <a16:creationId xmlns:a16="http://schemas.microsoft.com/office/drawing/2014/main" id="{2FA90190-B57A-4F42-B22B-7C1E15ACC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4" name="Line 70">
              <a:extLst>
                <a:ext uri="{FF2B5EF4-FFF2-40B4-BE49-F238E27FC236}">
                  <a16:creationId xmlns:a16="http://schemas.microsoft.com/office/drawing/2014/main" id="{10A40E76-C11F-4666-B638-710A97C8F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5" name="Line 71">
              <a:extLst>
                <a:ext uri="{FF2B5EF4-FFF2-40B4-BE49-F238E27FC236}">
                  <a16:creationId xmlns:a16="http://schemas.microsoft.com/office/drawing/2014/main" id="{9EFCAAA5-1FE8-48E5-96A8-CBCA82332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5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6" name="Line 72">
              <a:extLst>
                <a:ext uri="{FF2B5EF4-FFF2-40B4-BE49-F238E27FC236}">
                  <a16:creationId xmlns:a16="http://schemas.microsoft.com/office/drawing/2014/main" id="{3758E8BB-E00C-469D-9EE3-2707CA01D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17" name="Line 73">
              <a:extLst>
                <a:ext uri="{FF2B5EF4-FFF2-40B4-BE49-F238E27FC236}">
                  <a16:creationId xmlns:a16="http://schemas.microsoft.com/office/drawing/2014/main" id="{3AF629F6-33BB-4251-8B6D-3A36C294B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3164"/>
              <a:ext cx="0" cy="303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97418" name="Rectangle 74">
            <a:extLst>
              <a:ext uri="{FF2B5EF4-FFF2-40B4-BE49-F238E27FC236}">
                <a16:creationId xmlns:a16="http://schemas.microsoft.com/office/drawing/2014/main" id="{E9CC8F70-3D37-4C1C-BAFF-1729A58D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814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Two-dimensional</a:t>
            </a:r>
            <a:b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(connections omitted, only neighborhood relations shown [green])</a:t>
            </a:r>
          </a:p>
        </p:txBody>
      </p:sp>
      <p:grpSp>
        <p:nvGrpSpPr>
          <p:cNvPr id="5" name="Group 75">
            <a:extLst>
              <a:ext uri="{FF2B5EF4-FFF2-40B4-BE49-F238E27FC236}">
                <a16:creationId xmlns:a16="http://schemas.microsoft.com/office/drawing/2014/main" id="{59902324-B232-437F-B45D-B7982DC2A11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362200"/>
            <a:ext cx="2057400" cy="666750"/>
            <a:chOff x="384" y="1488"/>
            <a:chExt cx="1296" cy="420"/>
          </a:xfrm>
        </p:grpSpPr>
        <p:sp>
          <p:nvSpPr>
            <p:cNvPr id="697420" name="AutoShape 76">
              <a:extLst>
                <a:ext uri="{FF2B5EF4-FFF2-40B4-BE49-F238E27FC236}">
                  <a16:creationId xmlns:a16="http://schemas.microsoft.com/office/drawing/2014/main" id="{1F761598-CADD-4F77-A930-B19BB0582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88"/>
              <a:ext cx="129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21" name="Rectangle 77">
              <a:extLst>
                <a:ext uri="{FF2B5EF4-FFF2-40B4-BE49-F238E27FC236}">
                  <a16:creationId xmlns:a16="http://schemas.microsoft.com/office/drawing/2014/main" id="{0E28ED61-628C-4ACF-8362-7ADA2F9E6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524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</a:t>
              </a:r>
            </a:p>
          </p:txBody>
        </p:sp>
      </p:grpSp>
      <p:grpSp>
        <p:nvGrpSpPr>
          <p:cNvPr id="6" name="Group 78">
            <a:extLst>
              <a:ext uri="{FF2B5EF4-FFF2-40B4-BE49-F238E27FC236}">
                <a16:creationId xmlns:a16="http://schemas.microsoft.com/office/drawing/2014/main" id="{F47397FA-C78B-4DA1-8F63-1B209B1DDB2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86200"/>
            <a:ext cx="1981200" cy="2057400"/>
            <a:chOff x="960" y="2448"/>
            <a:chExt cx="1248" cy="1296"/>
          </a:xfrm>
        </p:grpSpPr>
        <p:sp>
          <p:nvSpPr>
            <p:cNvPr id="697423" name="AutoShape 79">
              <a:extLst>
                <a:ext uri="{FF2B5EF4-FFF2-40B4-BE49-F238E27FC236}">
                  <a16:creationId xmlns:a16="http://schemas.microsoft.com/office/drawing/2014/main" id="{D3155797-0024-4A35-8751-03E50BBA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48"/>
              <a:ext cx="1248" cy="1296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24" name="Rectangle 80">
              <a:extLst>
                <a:ext uri="{FF2B5EF4-FFF2-40B4-BE49-F238E27FC236}">
                  <a16:creationId xmlns:a16="http://schemas.microsoft.com/office/drawing/2014/main" id="{AC2E930D-33E9-4B1B-9E31-C76C5F99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940"/>
              <a:ext cx="1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</a:t>
              </a:r>
            </a:p>
          </p:txBody>
        </p:sp>
      </p:grpSp>
      <p:grpSp>
        <p:nvGrpSpPr>
          <p:cNvPr id="7" name="Group 81">
            <a:extLst>
              <a:ext uri="{FF2B5EF4-FFF2-40B4-BE49-F238E27FC236}">
                <a16:creationId xmlns:a16="http://schemas.microsoft.com/office/drawing/2014/main" id="{C7BACD10-D39B-4F2F-BE64-AB5372239C3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562600"/>
            <a:ext cx="4343400" cy="609600"/>
            <a:chOff x="3024" y="3696"/>
            <a:chExt cx="2736" cy="384"/>
          </a:xfrm>
        </p:grpSpPr>
        <p:sp>
          <p:nvSpPr>
            <p:cNvPr id="697426" name="AutoShape 82">
              <a:extLst>
                <a:ext uri="{FF2B5EF4-FFF2-40B4-BE49-F238E27FC236}">
                  <a16:creationId xmlns:a16="http://schemas.microsoft.com/office/drawing/2014/main" id="{D45298A7-4315-4F09-BF5F-FB3754C1A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696"/>
              <a:ext cx="384" cy="38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7427" name="Rectangle 83">
              <a:extLst>
                <a:ext uri="{FF2B5EF4-FFF2-40B4-BE49-F238E27FC236}">
                  <a16:creationId xmlns:a16="http://schemas.microsoft.com/office/drawing/2014/main" id="{AD27C174-6FB9-4DCC-B3C3-44DFBAA6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96"/>
              <a:ext cx="230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30000"/>
                </a:spcAft>
                <a:defRPr/>
              </a:pP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Neighborhood of neuron 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build="p" autoUpdateAnimBg="0"/>
      <p:bldP spid="697365" grpId="0" build="p" autoUpdateAnimBg="0"/>
      <p:bldP spid="6974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>
            <a:extLst>
              <a:ext uri="{FF2B5EF4-FFF2-40B4-BE49-F238E27FC236}">
                <a16:creationId xmlns:a16="http://schemas.microsoft.com/office/drawing/2014/main" id="{A56FA0C4-5736-445F-8D48-BB1ADBC4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/>
              <a:t>Self-Organizing Maps (Kohonen Maps)</a:t>
            </a:r>
            <a:endParaRPr lang="en-CA" sz="3600"/>
          </a:p>
        </p:txBody>
      </p:sp>
      <p:sp>
        <p:nvSpPr>
          <p:cNvPr id="7170" name="Date Placeholder 3">
            <a:extLst>
              <a:ext uri="{FF2B5EF4-FFF2-40B4-BE49-F238E27FC236}">
                <a16:creationId xmlns:a16="http://schemas.microsoft.com/office/drawing/2014/main" id="{52917E20-EA3D-418B-8C36-1DEA0D8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63A64725-8C4A-4BBB-A4E8-AF5DE1DE7F80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DBA627B5-94F6-45BD-BF1B-6CB13A79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6BE8B97C-24C3-43E5-949A-061C3C9186DB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25217556-C55D-4B3E-9431-545D1CDA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neighborhood function (i, k) indicates how closely neurons i and k in the output layer are connected to each other.</a:t>
            </a:r>
          </a:p>
          <a:p>
            <a:pPr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Usually, a Gaussian function on the distance between the two neurons in the layer is used: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F91BFE1-1941-42C4-9CFE-788F37D9BCB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657600"/>
            <a:ext cx="5943600" cy="2819400"/>
            <a:chOff x="1488" y="2544"/>
            <a:chExt cx="3744" cy="1776"/>
          </a:xfrm>
        </p:grpSpPr>
        <p:sp>
          <p:nvSpPr>
            <p:cNvPr id="698373" name="Line 5">
              <a:extLst>
                <a:ext uri="{FF2B5EF4-FFF2-40B4-BE49-F238E27FC236}">
                  <a16:creationId xmlns:a16="http://schemas.microsoft.com/office/drawing/2014/main" id="{7978F2AB-80EB-4952-A63A-BE3959FEA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827"/>
              <a:ext cx="26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8374" name="Line 6">
              <a:extLst>
                <a:ext uri="{FF2B5EF4-FFF2-40B4-BE49-F238E27FC236}">
                  <a16:creationId xmlns:a16="http://schemas.microsoft.com/office/drawing/2014/main" id="{899CD41C-98AA-4B5C-A79C-3DB07F8A8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08" y="2677"/>
              <a:ext cx="0" cy="1307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98375" name="Freeform 7">
              <a:extLst>
                <a:ext uri="{FF2B5EF4-FFF2-40B4-BE49-F238E27FC236}">
                  <a16:creationId xmlns:a16="http://schemas.microsoft.com/office/drawing/2014/main" id="{04431803-DFC5-4856-B259-147230B92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2886"/>
              <a:ext cx="2292" cy="929"/>
            </a:xfrm>
            <a:custGeom>
              <a:avLst/>
              <a:gdLst/>
              <a:ahLst/>
              <a:cxnLst>
                <a:cxn ang="0">
                  <a:pos x="0" y="918"/>
                </a:cxn>
                <a:cxn ang="0">
                  <a:pos x="480" y="889"/>
                </a:cxn>
                <a:cxn ang="0">
                  <a:pos x="755" y="680"/>
                </a:cxn>
                <a:cxn ang="0">
                  <a:pos x="972" y="198"/>
                </a:cxn>
                <a:cxn ang="0">
                  <a:pos x="1140" y="0"/>
                </a:cxn>
                <a:cxn ang="0">
                  <a:pos x="1308" y="198"/>
                </a:cxn>
                <a:cxn ang="0">
                  <a:pos x="1536" y="678"/>
                </a:cxn>
                <a:cxn ang="0">
                  <a:pos x="1920" y="882"/>
                </a:cxn>
                <a:cxn ang="0">
                  <a:pos x="2292" y="906"/>
                </a:cxn>
              </a:cxnLst>
              <a:rect l="0" t="0" r="r" b="b"/>
              <a:pathLst>
                <a:path w="2292" h="929">
                  <a:moveTo>
                    <a:pt x="0" y="918"/>
                  </a:moveTo>
                  <a:cubicBezTo>
                    <a:pt x="80" y="915"/>
                    <a:pt x="354" y="929"/>
                    <a:pt x="480" y="889"/>
                  </a:cubicBezTo>
                  <a:cubicBezTo>
                    <a:pt x="606" y="849"/>
                    <a:pt x="673" y="795"/>
                    <a:pt x="755" y="680"/>
                  </a:cubicBezTo>
                  <a:cubicBezTo>
                    <a:pt x="837" y="565"/>
                    <a:pt x="908" y="311"/>
                    <a:pt x="972" y="198"/>
                  </a:cubicBezTo>
                  <a:cubicBezTo>
                    <a:pt x="1036" y="85"/>
                    <a:pt x="1084" y="0"/>
                    <a:pt x="1140" y="0"/>
                  </a:cubicBezTo>
                  <a:cubicBezTo>
                    <a:pt x="1196" y="0"/>
                    <a:pt x="1242" y="85"/>
                    <a:pt x="1308" y="198"/>
                  </a:cubicBezTo>
                  <a:cubicBezTo>
                    <a:pt x="1374" y="311"/>
                    <a:pt x="1434" y="564"/>
                    <a:pt x="1536" y="678"/>
                  </a:cubicBezTo>
                  <a:cubicBezTo>
                    <a:pt x="1638" y="792"/>
                    <a:pt x="1794" y="844"/>
                    <a:pt x="1920" y="882"/>
                  </a:cubicBezTo>
                  <a:cubicBezTo>
                    <a:pt x="2046" y="920"/>
                    <a:pt x="2215" y="901"/>
                    <a:pt x="2292" y="906"/>
                  </a:cubicBezTo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179" name="Text Box 8">
              <a:extLst>
                <a:ext uri="{FF2B5EF4-FFF2-40B4-BE49-F238E27FC236}">
                  <a16:creationId xmlns:a16="http://schemas.microsoft.com/office/drawing/2014/main" id="{05E626DA-8778-47F5-BA45-9CA79E21A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254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</a:t>
              </a:r>
            </a:p>
          </p:txBody>
        </p:sp>
        <p:sp>
          <p:nvSpPr>
            <p:cNvPr id="7180" name="Text Box 9">
              <a:extLst>
                <a:ext uri="{FF2B5EF4-FFF2-40B4-BE49-F238E27FC236}">
                  <a16:creationId xmlns:a16="http://schemas.microsoft.com/office/drawing/2014/main" id="{E40ACECB-963A-4BD4-BA6D-D020A56CD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403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position of i</a:t>
              </a:r>
            </a:p>
          </p:txBody>
        </p:sp>
        <p:sp>
          <p:nvSpPr>
            <p:cNvPr id="7181" name="Text Box 10">
              <a:extLst>
                <a:ext uri="{FF2B5EF4-FFF2-40B4-BE49-F238E27FC236}">
                  <a16:creationId xmlns:a16="http://schemas.microsoft.com/office/drawing/2014/main" id="{7873A227-DAD9-4137-9D51-2CDD611DF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888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400"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position of 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A80B1739-06A4-4CFD-A48E-B085F9B0E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Unsupervised Learning in SOMs</a:t>
            </a:r>
            <a:endParaRPr lang="en-CA"/>
          </a:p>
        </p:txBody>
      </p:sp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2034F3D8-2D45-4D87-A104-2AC72E54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E04D26DE-2441-4397-9FCC-D964091B7E44}" type="datetime1">
              <a:rPr lang="en-US" altLang="en-US" sz="1400" smtClean="0">
                <a:solidFill>
                  <a:schemeClr val="tx1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39F99002-7F2A-4E6C-8FC4-7565915B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EB86C8E1-2539-4DC1-BDBE-8AEB31819779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9395" name="Text Box 3">
            <a:extLst>
              <a:ext uri="{FF2B5EF4-FFF2-40B4-BE49-F238E27FC236}">
                <a16:creationId xmlns:a16="http://schemas.microsoft.com/office/drawing/2014/main" id="{42DDBE70-34B4-4A83-9294-E433E57E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740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For n-dimensional input space and m output neurons:</a:t>
            </a:r>
          </a:p>
        </p:txBody>
      </p:sp>
      <p:sp>
        <p:nvSpPr>
          <p:cNvPr id="699396" name="Text Box 4">
            <a:extLst>
              <a:ext uri="{FF2B5EF4-FFF2-40B4-BE49-F238E27FC236}">
                <a16:creationId xmlns:a16="http://schemas.microsoft.com/office/drawing/2014/main" id="{3D2CC453-69D6-408F-BA81-D6FBFA74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66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(1) Choose random weight vector 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for neuron i, i = 1, ..., m</a:t>
            </a:r>
          </a:p>
        </p:txBody>
      </p:sp>
      <p:sp>
        <p:nvSpPr>
          <p:cNvPr id="699397" name="Text Box 5">
            <a:extLst>
              <a:ext uri="{FF2B5EF4-FFF2-40B4-BE49-F238E27FC236}">
                <a16:creationId xmlns:a16="http://schemas.microsoft.com/office/drawing/2014/main" id="{905E2C01-1DE5-4180-8F35-70649A56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3795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(2) Choose random input x</a:t>
            </a:r>
          </a:p>
        </p:txBody>
      </p:sp>
      <p:sp>
        <p:nvSpPr>
          <p:cNvPr id="699398" name="Text Box 6">
            <a:extLst>
              <a:ext uri="{FF2B5EF4-FFF2-40B4-BE49-F238E27FC236}">
                <a16:creationId xmlns:a16="http://schemas.microsoft.com/office/drawing/2014/main" id="{AC0F009D-1909-4479-9092-A2BB1B7AC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7197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(3) Determine winner neuron k: 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         ||w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k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– x|| = min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||w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– x||   (Euclidean distance)</a:t>
            </a:r>
          </a:p>
        </p:txBody>
      </p:sp>
      <p:sp>
        <p:nvSpPr>
          <p:cNvPr id="699399" name="Text Box 7">
            <a:extLst>
              <a:ext uri="{FF2B5EF4-FFF2-40B4-BE49-F238E27FC236}">
                <a16:creationId xmlns:a16="http://schemas.microsoft.com/office/drawing/2014/main" id="{36278751-EB40-482B-9413-58109631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0089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(4) Update all weight vectors of all neurons i in the </a:t>
            </a:r>
            <a:br>
              <a:rPr lang="de-DE" altLang="en-US" sz="2400" dirty="0">
                <a:solidFill>
                  <a:schemeClr val="tx1"/>
                </a:solidFill>
                <a:effectLst/>
              </a:rPr>
            </a:br>
            <a:r>
              <a:rPr lang="de-DE" altLang="en-US" sz="2400" dirty="0">
                <a:solidFill>
                  <a:schemeClr val="tx1"/>
                </a:solidFill>
                <a:effectLst/>
              </a:rPr>
              <a:t>      neighborhood of neuron k:   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:= 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+ </a:t>
            </a:r>
            <a:r>
              <a:rPr lang="de-DE" altLang="en-US" sz="24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·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(i, k)</a:t>
            </a:r>
            <a:r>
              <a:rPr lang="de-DE" altLang="en-US" sz="24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·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(x – 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 sz="2400" dirty="0">
                <a:solidFill>
                  <a:schemeClr val="tx1"/>
                </a:solidFill>
                <a:effectLst/>
              </a:rPr>
              <a:t>      (w</a:t>
            </a:r>
            <a:r>
              <a:rPr lang="de-DE" altLang="en-US" sz="2400" baseline="-25000" dirty="0">
                <a:solidFill>
                  <a:schemeClr val="tx1"/>
                </a:solidFill>
                <a:effectLst/>
              </a:rPr>
              <a:t>i</a:t>
            </a:r>
            <a:r>
              <a:rPr lang="de-DE" altLang="en-US" sz="2400" dirty="0">
                <a:solidFill>
                  <a:schemeClr val="tx1"/>
                </a:solidFill>
                <a:effectLst/>
              </a:rPr>
              <a:t> is shifted towards x)</a:t>
            </a:r>
          </a:p>
        </p:txBody>
      </p:sp>
      <p:sp>
        <p:nvSpPr>
          <p:cNvPr id="699400" name="Text Box 8">
            <a:extLst>
              <a:ext uri="{FF2B5EF4-FFF2-40B4-BE49-F238E27FC236}">
                <a16:creationId xmlns:a16="http://schemas.microsoft.com/office/drawing/2014/main" id="{B249EC95-D68D-4CB0-88DA-0DF1102A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8408988" cy="12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de-DE" sz="2400" dirty="0">
                <a:effectLst/>
                <a:latin typeface="Arial" charset="0"/>
              </a:rPr>
              <a:t>(5) If convergence criterion met, STOP. </a:t>
            </a:r>
            <a:br>
              <a:rPr lang="de-DE" sz="2400" dirty="0">
                <a:effectLst/>
                <a:latin typeface="Arial" charset="0"/>
              </a:rPr>
            </a:br>
            <a:r>
              <a:rPr lang="de-DE" sz="2400" dirty="0">
                <a:effectLst/>
                <a:latin typeface="Arial" charset="0"/>
              </a:rPr>
              <a:t>      Otherwise, narrow neighborhood function </a:t>
            </a:r>
            <a:r>
              <a:rPr lang="de-DE" sz="2400" dirty="0">
                <a:effectLst/>
                <a:latin typeface="Comic Sans MS" pitchFamily="66" charset="0"/>
              </a:rPr>
              <a:t></a:t>
            </a:r>
            <a:r>
              <a:rPr lang="de-DE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</a:t>
            </a:r>
            <a:r>
              <a:rPr lang="de-DE" sz="2400" dirty="0">
                <a:effectLst/>
                <a:latin typeface="Arial" charset="0"/>
              </a:rPr>
              <a:t>and learning </a:t>
            </a:r>
            <a:br>
              <a:rPr lang="de-DE" sz="2400" dirty="0">
                <a:effectLst/>
                <a:latin typeface="Arial" charset="0"/>
              </a:rPr>
            </a:br>
            <a:r>
              <a:rPr lang="de-DE" sz="2400" dirty="0">
                <a:effectLst/>
                <a:latin typeface="Arial" charset="0"/>
              </a:rPr>
              <a:t>      parameter  and go to (2).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5" grpId="0"/>
      <p:bldP spid="699396" grpId="0" autoUpdateAnimBg="0"/>
      <p:bldP spid="699397" grpId="0" autoUpdateAnimBg="0"/>
      <p:bldP spid="699398" grpId="0" autoUpdateAnimBg="0"/>
      <p:bldP spid="699399" grpId="0" autoUpdateAnimBg="0"/>
      <p:bldP spid="69940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>
            <a:extLst>
              <a:ext uri="{FF2B5EF4-FFF2-40B4-BE49-F238E27FC236}">
                <a16:creationId xmlns:a16="http://schemas.microsoft.com/office/drawing/2014/main" id="{B37D7742-FC2D-4D53-B8B1-63F270841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Unsupervised Learning in SOMs</a:t>
            </a:r>
            <a:endParaRPr lang="en-CA"/>
          </a:p>
        </p:txBody>
      </p:sp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4E92C36D-07B5-4A76-9B84-C9B41CBE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B19BC196-AC5F-4B5C-A4A9-5AACA74FAB55}" type="datetime1">
              <a:rPr lang="en-US" altLang="en-US" sz="1400" smtClean="0">
                <a:solidFill>
                  <a:srgbClr val="00CCFF"/>
                </a:solidFill>
                <a:latin typeface="Times New Roman" panose="02020603050405020304" pitchFamily="18" charset="0"/>
              </a:rPr>
              <a:t>6/30/2019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F363DE31-BC9F-402D-80CE-84FC6024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/>
            <a:fld id="{ECAF1D9B-F79A-4B6D-BD7F-68D79CEECFF6}" type="slidenum">
              <a:rPr lang="en-CA" altLang="en-US" sz="1400">
                <a:solidFill>
                  <a:srgbClr val="00CCFF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CA" altLang="en-US" sz="1400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0419" name="Text Box 3">
            <a:extLst>
              <a:ext uri="{FF2B5EF4-FFF2-40B4-BE49-F238E27FC236}">
                <a16:creationId xmlns:a16="http://schemas.microsoft.com/office/drawing/2014/main" id="{A2E03A13-4E16-468F-8AE1-C232ED604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63600"/>
            <a:ext cx="8915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solidFill>
                  <a:schemeClr val="tx1"/>
                </a:solidFill>
                <a:effectLst/>
              </a:rPr>
              <a:t>Example I: Learning a one-dimensional representation of a two-dimensional (triangular) input space: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D54120A-8102-4497-B542-47DE2AD5175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057400"/>
            <a:ext cx="1758950" cy="1970088"/>
            <a:chOff x="480" y="1248"/>
            <a:chExt cx="1108" cy="1241"/>
          </a:xfrm>
        </p:grpSpPr>
        <p:grpSp>
          <p:nvGrpSpPr>
            <p:cNvPr id="9363" name="Group 5">
              <a:extLst>
                <a:ext uri="{FF2B5EF4-FFF2-40B4-BE49-F238E27FC236}">
                  <a16:creationId xmlns:a16="http://schemas.microsoft.com/office/drawing/2014/main" id="{0DB1A537-5E57-403A-9E5D-EA2A8742A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248"/>
              <a:ext cx="1104" cy="1008"/>
              <a:chOff x="480" y="1248"/>
              <a:chExt cx="1104" cy="1008"/>
            </a:xfrm>
          </p:grpSpPr>
          <p:sp>
            <p:nvSpPr>
              <p:cNvPr id="700422" name="AutoShape 6">
                <a:extLst>
                  <a:ext uri="{FF2B5EF4-FFF2-40B4-BE49-F238E27FC236}">
                    <a16:creationId xmlns:a16="http://schemas.microsoft.com/office/drawing/2014/main" id="{B3AD4169-098B-4550-A096-05B29A28D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3" name="Oval 7">
                <a:extLst>
                  <a:ext uri="{FF2B5EF4-FFF2-40B4-BE49-F238E27FC236}">
                    <a16:creationId xmlns:a16="http://schemas.microsoft.com/office/drawing/2014/main" id="{B1601C67-212E-4707-95FE-4E147A5C8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4" name="Oval 8">
                <a:extLst>
                  <a:ext uri="{FF2B5EF4-FFF2-40B4-BE49-F238E27FC236}">
                    <a16:creationId xmlns:a16="http://schemas.microsoft.com/office/drawing/2014/main" id="{6ED2C2CC-E1BB-4961-A193-96E6F5CFA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5" name="Oval 9">
                <a:extLst>
                  <a:ext uri="{FF2B5EF4-FFF2-40B4-BE49-F238E27FC236}">
                    <a16:creationId xmlns:a16="http://schemas.microsoft.com/office/drawing/2014/main" id="{0D9360EB-5089-437C-852F-1ED9144C6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6" name="Oval 10">
                <a:extLst>
                  <a:ext uri="{FF2B5EF4-FFF2-40B4-BE49-F238E27FC236}">
                    <a16:creationId xmlns:a16="http://schemas.microsoft.com/office/drawing/2014/main" id="{3D79CCDA-2033-44A5-B95D-C43C4AB0C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7" name="Oval 11">
                <a:extLst>
                  <a:ext uri="{FF2B5EF4-FFF2-40B4-BE49-F238E27FC236}">
                    <a16:creationId xmlns:a16="http://schemas.microsoft.com/office/drawing/2014/main" id="{6F99EED4-2E91-47B9-AB5C-AD293044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8" name="Line 12">
                <a:extLst>
                  <a:ext uri="{FF2B5EF4-FFF2-40B4-BE49-F238E27FC236}">
                    <a16:creationId xmlns:a16="http://schemas.microsoft.com/office/drawing/2014/main" id="{4B637C48-4F95-4EFF-BD9D-0D3D1172C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680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29" name="Oval 13">
                <a:extLst>
                  <a:ext uri="{FF2B5EF4-FFF2-40B4-BE49-F238E27FC236}">
                    <a16:creationId xmlns:a16="http://schemas.microsoft.com/office/drawing/2014/main" id="{36576990-A5EC-4B01-81C5-F827480FF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0" name="Line 14">
                <a:extLst>
                  <a:ext uri="{FF2B5EF4-FFF2-40B4-BE49-F238E27FC236}">
                    <a16:creationId xmlns:a16="http://schemas.microsoft.com/office/drawing/2014/main" id="{2BE6D316-FBC9-4755-9F48-B7754C368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1" name="Oval 15">
                <a:extLst>
                  <a:ext uri="{FF2B5EF4-FFF2-40B4-BE49-F238E27FC236}">
                    <a16:creationId xmlns:a16="http://schemas.microsoft.com/office/drawing/2014/main" id="{35334491-785B-45C4-AD29-F545E1BB9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2" name="Oval 16">
                <a:extLst>
                  <a:ext uri="{FF2B5EF4-FFF2-40B4-BE49-F238E27FC236}">
                    <a16:creationId xmlns:a16="http://schemas.microsoft.com/office/drawing/2014/main" id="{27CCCAEC-565A-42E9-BC54-722C280D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3" name="Oval 17">
                <a:extLst>
                  <a:ext uri="{FF2B5EF4-FFF2-40B4-BE49-F238E27FC236}">
                    <a16:creationId xmlns:a16="http://schemas.microsoft.com/office/drawing/2014/main" id="{988CCC02-6795-4530-A6B3-335BD7FE0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4" name="Oval 18">
                <a:extLst>
                  <a:ext uri="{FF2B5EF4-FFF2-40B4-BE49-F238E27FC236}">
                    <a16:creationId xmlns:a16="http://schemas.microsoft.com/office/drawing/2014/main" id="{C426123C-8D98-45FF-835B-18DC3538F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5" name="Oval 19">
                <a:extLst>
                  <a:ext uri="{FF2B5EF4-FFF2-40B4-BE49-F238E27FC236}">
                    <a16:creationId xmlns:a16="http://schemas.microsoft.com/office/drawing/2014/main" id="{B6E2D981-929B-4448-B7CA-A0CB1A07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6" name="Line 20">
                <a:extLst>
                  <a:ext uri="{FF2B5EF4-FFF2-40B4-BE49-F238E27FC236}">
                    <a16:creationId xmlns:a16="http://schemas.microsoft.com/office/drawing/2014/main" id="{CB81D8D0-0ECF-4E91-BFB2-B565DB91B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7" name="Oval 21">
                <a:extLst>
                  <a:ext uri="{FF2B5EF4-FFF2-40B4-BE49-F238E27FC236}">
                    <a16:creationId xmlns:a16="http://schemas.microsoft.com/office/drawing/2014/main" id="{F16619AD-808F-4839-AD43-C492FBABF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8" name="Line 22">
                <a:extLst>
                  <a:ext uri="{FF2B5EF4-FFF2-40B4-BE49-F238E27FC236}">
                    <a16:creationId xmlns:a16="http://schemas.microsoft.com/office/drawing/2014/main" id="{6B9E898E-1810-42E8-9613-5D8348F05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39" name="Line 23">
                <a:extLst>
                  <a:ext uri="{FF2B5EF4-FFF2-40B4-BE49-F238E27FC236}">
                    <a16:creationId xmlns:a16="http://schemas.microsoft.com/office/drawing/2014/main" id="{BCF0B63C-D1E6-4DD6-9954-780DC2927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" y="18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40" name="Line 24">
                <a:extLst>
                  <a:ext uri="{FF2B5EF4-FFF2-40B4-BE49-F238E27FC236}">
                    <a16:creationId xmlns:a16="http://schemas.microsoft.com/office/drawing/2014/main" id="{C8ABC771-32A6-4A13-9CE3-F0941A29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776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41" name="Line 25">
                <a:extLst>
                  <a:ext uri="{FF2B5EF4-FFF2-40B4-BE49-F238E27FC236}">
                    <a16:creationId xmlns:a16="http://schemas.microsoft.com/office/drawing/2014/main" id="{07A568E6-47C2-4DE8-9A1C-4DB9167A7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1776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42" name="Line 26">
                <a:extLst>
                  <a:ext uri="{FF2B5EF4-FFF2-40B4-BE49-F238E27FC236}">
                    <a16:creationId xmlns:a16="http://schemas.microsoft.com/office/drawing/2014/main" id="{F725F57C-2687-43E5-816D-AB002E25D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1920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43" name="Oval 27">
                <a:extLst>
                  <a:ext uri="{FF2B5EF4-FFF2-40B4-BE49-F238E27FC236}">
                    <a16:creationId xmlns:a16="http://schemas.microsoft.com/office/drawing/2014/main" id="{BCBDAE97-BAC7-4135-94D4-8121321E3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44" name="Oval 28">
                <a:extLst>
                  <a:ext uri="{FF2B5EF4-FFF2-40B4-BE49-F238E27FC236}">
                    <a16:creationId xmlns:a16="http://schemas.microsoft.com/office/drawing/2014/main" id="{BDC33372-5A40-48C4-911B-A8B99490B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364" name="Text Box 29">
              <a:extLst>
                <a:ext uri="{FF2B5EF4-FFF2-40B4-BE49-F238E27FC236}">
                  <a16:creationId xmlns:a16="http://schemas.microsoft.com/office/drawing/2014/main" id="{20E49F2B-36C6-450D-B220-820548219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239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000" dirty="0">
                  <a:effectLst/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E46360E2-E597-4531-ADBC-5D681648134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1752600" cy="2122488"/>
            <a:chOff x="3552" y="2592"/>
            <a:chExt cx="1104" cy="1337"/>
          </a:xfrm>
        </p:grpSpPr>
        <p:grpSp>
          <p:nvGrpSpPr>
            <p:cNvPr id="9327" name="Group 31">
              <a:extLst>
                <a:ext uri="{FF2B5EF4-FFF2-40B4-BE49-F238E27FC236}">
                  <a16:creationId xmlns:a16="http://schemas.microsoft.com/office/drawing/2014/main" id="{0693B504-1D23-4FE7-9B5F-EB21E3C6DD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2592"/>
              <a:ext cx="1104" cy="1008"/>
              <a:chOff x="3552" y="2592"/>
              <a:chExt cx="1104" cy="1008"/>
            </a:xfrm>
          </p:grpSpPr>
          <p:sp>
            <p:nvSpPr>
              <p:cNvPr id="700448" name="AutoShape 32">
                <a:extLst>
                  <a:ext uri="{FF2B5EF4-FFF2-40B4-BE49-F238E27FC236}">
                    <a16:creationId xmlns:a16="http://schemas.microsoft.com/office/drawing/2014/main" id="{66B8D7CD-35D2-4275-9633-7FD729A84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49" name="Oval 33">
                <a:extLst>
                  <a:ext uri="{FF2B5EF4-FFF2-40B4-BE49-F238E27FC236}">
                    <a16:creationId xmlns:a16="http://schemas.microsoft.com/office/drawing/2014/main" id="{3E335F43-3039-4429-91E5-5884192C0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0" name="Oval 34">
                <a:extLst>
                  <a:ext uri="{FF2B5EF4-FFF2-40B4-BE49-F238E27FC236}">
                    <a16:creationId xmlns:a16="http://schemas.microsoft.com/office/drawing/2014/main" id="{7E2A020B-FCBA-4CD7-8DF1-B794F0A41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1" name="Oval 35">
                <a:extLst>
                  <a:ext uri="{FF2B5EF4-FFF2-40B4-BE49-F238E27FC236}">
                    <a16:creationId xmlns:a16="http://schemas.microsoft.com/office/drawing/2014/main" id="{5B1A8FCF-72E3-4E0F-ACD4-F262178C4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2" name="Oval 36">
                <a:extLst>
                  <a:ext uri="{FF2B5EF4-FFF2-40B4-BE49-F238E27FC236}">
                    <a16:creationId xmlns:a16="http://schemas.microsoft.com/office/drawing/2014/main" id="{6BB33225-F62E-454B-8DC6-42B7FD953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3" name="Oval 37">
                <a:extLst>
                  <a:ext uri="{FF2B5EF4-FFF2-40B4-BE49-F238E27FC236}">
                    <a16:creationId xmlns:a16="http://schemas.microsoft.com/office/drawing/2014/main" id="{AE4FC1D2-7255-4506-BA47-FF479A7B5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4" name="Oval 38">
                <a:extLst>
                  <a:ext uri="{FF2B5EF4-FFF2-40B4-BE49-F238E27FC236}">
                    <a16:creationId xmlns:a16="http://schemas.microsoft.com/office/drawing/2014/main" id="{0AF32027-AF73-44FB-86DC-A3E717B73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5" name="Oval 39">
                <a:extLst>
                  <a:ext uri="{FF2B5EF4-FFF2-40B4-BE49-F238E27FC236}">
                    <a16:creationId xmlns:a16="http://schemas.microsoft.com/office/drawing/2014/main" id="{38E3825C-E87D-4CED-9F9D-6597ED6EF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6" name="Oval 40">
                <a:extLst>
                  <a:ext uri="{FF2B5EF4-FFF2-40B4-BE49-F238E27FC236}">
                    <a16:creationId xmlns:a16="http://schemas.microsoft.com/office/drawing/2014/main" id="{5BB39A40-561D-4AA6-82E3-8900E4765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7" name="Oval 41">
                <a:extLst>
                  <a:ext uri="{FF2B5EF4-FFF2-40B4-BE49-F238E27FC236}">
                    <a16:creationId xmlns:a16="http://schemas.microsoft.com/office/drawing/2014/main" id="{CC717D2C-4E9C-4A1E-BB6C-5E1BD4321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8" name="Oval 42">
                <a:extLst>
                  <a:ext uri="{FF2B5EF4-FFF2-40B4-BE49-F238E27FC236}">
                    <a16:creationId xmlns:a16="http://schemas.microsoft.com/office/drawing/2014/main" id="{5C8EF8AD-8904-47F1-9835-D8E1BF12C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59" name="Oval 43">
                <a:extLst>
                  <a:ext uri="{FF2B5EF4-FFF2-40B4-BE49-F238E27FC236}">
                    <a16:creationId xmlns:a16="http://schemas.microsoft.com/office/drawing/2014/main" id="{51DF6BE6-2061-4AF9-AEE5-6B6F8A28A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0" name="Oval 44">
                <a:extLst>
                  <a:ext uri="{FF2B5EF4-FFF2-40B4-BE49-F238E27FC236}">
                    <a16:creationId xmlns:a16="http://schemas.microsoft.com/office/drawing/2014/main" id="{052F7399-2F9F-43FF-B800-608D7FF9E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1" name="Oval 45">
                <a:extLst>
                  <a:ext uri="{FF2B5EF4-FFF2-40B4-BE49-F238E27FC236}">
                    <a16:creationId xmlns:a16="http://schemas.microsoft.com/office/drawing/2014/main" id="{E98BFD63-E0C2-4E84-A92A-BA14F98A9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2" name="Oval 46">
                <a:extLst>
                  <a:ext uri="{FF2B5EF4-FFF2-40B4-BE49-F238E27FC236}">
                    <a16:creationId xmlns:a16="http://schemas.microsoft.com/office/drawing/2014/main" id="{37195C28-FC6C-4107-A2A6-A83C8B30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3" name="Oval 47">
                <a:extLst>
                  <a:ext uri="{FF2B5EF4-FFF2-40B4-BE49-F238E27FC236}">
                    <a16:creationId xmlns:a16="http://schemas.microsoft.com/office/drawing/2014/main" id="{CACDE9ED-2170-4F64-B3FB-6CF599D86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4" name="Oval 48">
                <a:extLst>
                  <a:ext uri="{FF2B5EF4-FFF2-40B4-BE49-F238E27FC236}">
                    <a16:creationId xmlns:a16="http://schemas.microsoft.com/office/drawing/2014/main" id="{2407095D-27C3-486A-8382-EB08ECBF8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5" name="Oval 49">
                <a:extLst>
                  <a:ext uri="{FF2B5EF4-FFF2-40B4-BE49-F238E27FC236}">
                    <a16:creationId xmlns:a16="http://schemas.microsoft.com/office/drawing/2014/main" id="{0703297A-2D96-4EBC-8EA0-D0050C14B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6" name="Oval 50">
                <a:extLst>
                  <a:ext uri="{FF2B5EF4-FFF2-40B4-BE49-F238E27FC236}">
                    <a16:creationId xmlns:a16="http://schemas.microsoft.com/office/drawing/2014/main" id="{13E1E031-E24A-4DB6-8901-16A298C44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7" name="Oval 51">
                <a:extLst>
                  <a:ext uri="{FF2B5EF4-FFF2-40B4-BE49-F238E27FC236}">
                    <a16:creationId xmlns:a16="http://schemas.microsoft.com/office/drawing/2014/main" id="{97CFB598-5D2D-46C7-A032-35E3D1AB5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8" name="Oval 52">
                <a:extLst>
                  <a:ext uri="{FF2B5EF4-FFF2-40B4-BE49-F238E27FC236}">
                    <a16:creationId xmlns:a16="http://schemas.microsoft.com/office/drawing/2014/main" id="{5DAD1ACE-0FBC-436A-A0A9-D84404116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69" name="Oval 53">
                <a:extLst>
                  <a:ext uri="{FF2B5EF4-FFF2-40B4-BE49-F238E27FC236}">
                    <a16:creationId xmlns:a16="http://schemas.microsoft.com/office/drawing/2014/main" id="{84164AD5-88FA-44DB-B657-2B039305D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0" name="Oval 54">
                <a:extLst>
                  <a:ext uri="{FF2B5EF4-FFF2-40B4-BE49-F238E27FC236}">
                    <a16:creationId xmlns:a16="http://schemas.microsoft.com/office/drawing/2014/main" id="{32ED3F06-2620-42A3-BC9C-D3C9F9B2F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1" name="Oval 55">
                <a:extLst>
                  <a:ext uri="{FF2B5EF4-FFF2-40B4-BE49-F238E27FC236}">
                    <a16:creationId xmlns:a16="http://schemas.microsoft.com/office/drawing/2014/main" id="{9234BF69-AF0A-4710-8BE7-1293D3E4B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2" name="Oval 56">
                <a:extLst>
                  <a:ext uri="{FF2B5EF4-FFF2-40B4-BE49-F238E27FC236}">
                    <a16:creationId xmlns:a16="http://schemas.microsoft.com/office/drawing/2014/main" id="{82359AF9-20FC-4BAB-BEF8-746A08A95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3" name="Oval 57">
                <a:extLst>
                  <a:ext uri="{FF2B5EF4-FFF2-40B4-BE49-F238E27FC236}">
                    <a16:creationId xmlns:a16="http://schemas.microsoft.com/office/drawing/2014/main" id="{6189E599-C0E6-4D09-B78F-2956CBA36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4" name="Freeform 58">
                <a:extLst>
                  <a:ext uri="{FF2B5EF4-FFF2-40B4-BE49-F238E27FC236}">
                    <a16:creationId xmlns:a16="http://schemas.microsoft.com/office/drawing/2014/main" id="{91025992-2FD5-4948-BBC5-97148912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8" y="2688"/>
                <a:ext cx="944" cy="880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528" y="192"/>
                  </a:cxn>
                  <a:cxn ang="0">
                    <a:pos x="432" y="144"/>
                  </a:cxn>
                  <a:cxn ang="0">
                    <a:pos x="336" y="192"/>
                  </a:cxn>
                  <a:cxn ang="0">
                    <a:pos x="576" y="288"/>
                  </a:cxn>
                  <a:cxn ang="0">
                    <a:pos x="624" y="384"/>
                  </a:cxn>
                  <a:cxn ang="0">
                    <a:pos x="528" y="384"/>
                  </a:cxn>
                  <a:cxn ang="0">
                    <a:pos x="336" y="336"/>
                  </a:cxn>
                  <a:cxn ang="0">
                    <a:pos x="288" y="432"/>
                  </a:cxn>
                  <a:cxn ang="0">
                    <a:pos x="432" y="480"/>
                  </a:cxn>
                  <a:cxn ang="0">
                    <a:pos x="384" y="576"/>
                  </a:cxn>
                  <a:cxn ang="0">
                    <a:pos x="192" y="576"/>
                  </a:cxn>
                  <a:cxn ang="0">
                    <a:pos x="192" y="672"/>
                  </a:cxn>
                  <a:cxn ang="0">
                    <a:pos x="432" y="672"/>
                  </a:cxn>
                  <a:cxn ang="0">
                    <a:pos x="528" y="768"/>
                  </a:cxn>
                  <a:cxn ang="0">
                    <a:pos x="624" y="720"/>
                  </a:cxn>
                  <a:cxn ang="0">
                    <a:pos x="528" y="576"/>
                  </a:cxn>
                  <a:cxn ang="0">
                    <a:pos x="672" y="480"/>
                  </a:cxn>
                  <a:cxn ang="0">
                    <a:pos x="768" y="672"/>
                  </a:cxn>
                  <a:cxn ang="0">
                    <a:pos x="720" y="720"/>
                  </a:cxn>
                  <a:cxn ang="0">
                    <a:pos x="768" y="816"/>
                  </a:cxn>
                  <a:cxn ang="0">
                    <a:pos x="864" y="816"/>
                  </a:cxn>
                  <a:cxn ang="0">
                    <a:pos x="912" y="864"/>
                  </a:cxn>
                  <a:cxn ang="0">
                    <a:pos x="672" y="864"/>
                  </a:cxn>
                  <a:cxn ang="0">
                    <a:pos x="672" y="768"/>
                  </a:cxn>
                  <a:cxn ang="0">
                    <a:pos x="528" y="864"/>
                  </a:cxn>
                  <a:cxn ang="0">
                    <a:pos x="336" y="768"/>
                  </a:cxn>
                  <a:cxn ang="0">
                    <a:pos x="288" y="864"/>
                  </a:cxn>
                  <a:cxn ang="0">
                    <a:pos x="192" y="864"/>
                  </a:cxn>
                  <a:cxn ang="0">
                    <a:pos x="192" y="768"/>
                  </a:cxn>
                  <a:cxn ang="0">
                    <a:pos x="144" y="720"/>
                  </a:cxn>
                  <a:cxn ang="0">
                    <a:pos x="0" y="864"/>
                  </a:cxn>
                </a:cxnLst>
                <a:rect l="0" t="0" r="r" b="b"/>
                <a:pathLst>
                  <a:path w="944" h="880">
                    <a:moveTo>
                      <a:pt x="480" y="0"/>
                    </a:moveTo>
                    <a:cubicBezTo>
                      <a:pt x="508" y="84"/>
                      <a:pt x="536" y="168"/>
                      <a:pt x="528" y="192"/>
                    </a:cubicBezTo>
                    <a:cubicBezTo>
                      <a:pt x="520" y="216"/>
                      <a:pt x="464" y="144"/>
                      <a:pt x="432" y="144"/>
                    </a:cubicBezTo>
                    <a:cubicBezTo>
                      <a:pt x="400" y="144"/>
                      <a:pt x="312" y="168"/>
                      <a:pt x="336" y="192"/>
                    </a:cubicBezTo>
                    <a:cubicBezTo>
                      <a:pt x="360" y="216"/>
                      <a:pt x="528" y="256"/>
                      <a:pt x="576" y="288"/>
                    </a:cubicBezTo>
                    <a:cubicBezTo>
                      <a:pt x="624" y="320"/>
                      <a:pt x="632" y="368"/>
                      <a:pt x="624" y="384"/>
                    </a:cubicBezTo>
                    <a:cubicBezTo>
                      <a:pt x="616" y="400"/>
                      <a:pt x="576" y="392"/>
                      <a:pt x="528" y="384"/>
                    </a:cubicBezTo>
                    <a:cubicBezTo>
                      <a:pt x="480" y="376"/>
                      <a:pt x="376" y="328"/>
                      <a:pt x="336" y="336"/>
                    </a:cubicBezTo>
                    <a:cubicBezTo>
                      <a:pt x="296" y="344"/>
                      <a:pt x="272" y="408"/>
                      <a:pt x="288" y="432"/>
                    </a:cubicBezTo>
                    <a:cubicBezTo>
                      <a:pt x="304" y="456"/>
                      <a:pt x="416" y="456"/>
                      <a:pt x="432" y="480"/>
                    </a:cubicBezTo>
                    <a:cubicBezTo>
                      <a:pt x="448" y="504"/>
                      <a:pt x="424" y="560"/>
                      <a:pt x="384" y="576"/>
                    </a:cubicBezTo>
                    <a:cubicBezTo>
                      <a:pt x="344" y="592"/>
                      <a:pt x="224" y="560"/>
                      <a:pt x="192" y="576"/>
                    </a:cubicBezTo>
                    <a:cubicBezTo>
                      <a:pt x="160" y="592"/>
                      <a:pt x="152" y="656"/>
                      <a:pt x="192" y="672"/>
                    </a:cubicBezTo>
                    <a:cubicBezTo>
                      <a:pt x="232" y="688"/>
                      <a:pt x="376" y="656"/>
                      <a:pt x="432" y="672"/>
                    </a:cubicBezTo>
                    <a:cubicBezTo>
                      <a:pt x="488" y="688"/>
                      <a:pt x="496" y="760"/>
                      <a:pt x="528" y="768"/>
                    </a:cubicBezTo>
                    <a:cubicBezTo>
                      <a:pt x="560" y="776"/>
                      <a:pt x="624" y="752"/>
                      <a:pt x="624" y="720"/>
                    </a:cubicBezTo>
                    <a:cubicBezTo>
                      <a:pt x="624" y="688"/>
                      <a:pt x="520" y="616"/>
                      <a:pt x="528" y="576"/>
                    </a:cubicBezTo>
                    <a:cubicBezTo>
                      <a:pt x="536" y="536"/>
                      <a:pt x="632" y="464"/>
                      <a:pt x="672" y="480"/>
                    </a:cubicBezTo>
                    <a:cubicBezTo>
                      <a:pt x="712" y="496"/>
                      <a:pt x="760" y="632"/>
                      <a:pt x="768" y="672"/>
                    </a:cubicBezTo>
                    <a:cubicBezTo>
                      <a:pt x="776" y="712"/>
                      <a:pt x="720" y="696"/>
                      <a:pt x="720" y="720"/>
                    </a:cubicBezTo>
                    <a:cubicBezTo>
                      <a:pt x="720" y="744"/>
                      <a:pt x="744" y="800"/>
                      <a:pt x="768" y="816"/>
                    </a:cubicBezTo>
                    <a:cubicBezTo>
                      <a:pt x="792" y="832"/>
                      <a:pt x="840" y="808"/>
                      <a:pt x="864" y="816"/>
                    </a:cubicBezTo>
                    <a:cubicBezTo>
                      <a:pt x="888" y="824"/>
                      <a:pt x="944" y="856"/>
                      <a:pt x="912" y="864"/>
                    </a:cubicBezTo>
                    <a:cubicBezTo>
                      <a:pt x="880" y="872"/>
                      <a:pt x="712" y="880"/>
                      <a:pt x="672" y="864"/>
                    </a:cubicBezTo>
                    <a:cubicBezTo>
                      <a:pt x="632" y="848"/>
                      <a:pt x="696" y="768"/>
                      <a:pt x="672" y="768"/>
                    </a:cubicBezTo>
                    <a:cubicBezTo>
                      <a:pt x="648" y="768"/>
                      <a:pt x="584" y="864"/>
                      <a:pt x="528" y="864"/>
                    </a:cubicBezTo>
                    <a:cubicBezTo>
                      <a:pt x="472" y="864"/>
                      <a:pt x="376" y="768"/>
                      <a:pt x="336" y="768"/>
                    </a:cubicBezTo>
                    <a:cubicBezTo>
                      <a:pt x="296" y="768"/>
                      <a:pt x="312" y="848"/>
                      <a:pt x="288" y="864"/>
                    </a:cubicBezTo>
                    <a:cubicBezTo>
                      <a:pt x="264" y="880"/>
                      <a:pt x="208" y="880"/>
                      <a:pt x="192" y="864"/>
                    </a:cubicBezTo>
                    <a:cubicBezTo>
                      <a:pt x="176" y="848"/>
                      <a:pt x="200" y="792"/>
                      <a:pt x="192" y="768"/>
                    </a:cubicBezTo>
                    <a:cubicBezTo>
                      <a:pt x="184" y="744"/>
                      <a:pt x="176" y="704"/>
                      <a:pt x="144" y="720"/>
                    </a:cubicBezTo>
                    <a:cubicBezTo>
                      <a:pt x="112" y="736"/>
                      <a:pt x="56" y="80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5" name="Oval 59">
                <a:extLst>
                  <a:ext uri="{FF2B5EF4-FFF2-40B4-BE49-F238E27FC236}">
                    <a16:creationId xmlns:a16="http://schemas.microsoft.com/office/drawing/2014/main" id="{7AC95E12-5E91-4A00-BB3F-8A890863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6" name="Oval 60">
                <a:extLst>
                  <a:ext uri="{FF2B5EF4-FFF2-40B4-BE49-F238E27FC236}">
                    <a16:creationId xmlns:a16="http://schemas.microsoft.com/office/drawing/2014/main" id="{34558A3C-6B3E-4FFC-B9AB-9915369A9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7" name="Oval 61">
                <a:extLst>
                  <a:ext uri="{FF2B5EF4-FFF2-40B4-BE49-F238E27FC236}">
                    <a16:creationId xmlns:a16="http://schemas.microsoft.com/office/drawing/2014/main" id="{1B7CE88B-2CA8-4D3C-BB9E-DDC2E93E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8" name="Oval 62">
                <a:extLst>
                  <a:ext uri="{FF2B5EF4-FFF2-40B4-BE49-F238E27FC236}">
                    <a16:creationId xmlns:a16="http://schemas.microsoft.com/office/drawing/2014/main" id="{9A47F9A6-0C7F-4668-B9A1-DAF29F644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79" name="Oval 63">
                <a:extLst>
                  <a:ext uri="{FF2B5EF4-FFF2-40B4-BE49-F238E27FC236}">
                    <a16:creationId xmlns:a16="http://schemas.microsoft.com/office/drawing/2014/main" id="{23231A1A-259C-470C-B7B8-B095F33CB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80" name="Oval 64">
                <a:extLst>
                  <a:ext uri="{FF2B5EF4-FFF2-40B4-BE49-F238E27FC236}">
                    <a16:creationId xmlns:a16="http://schemas.microsoft.com/office/drawing/2014/main" id="{DB6D2C33-71BC-4199-831B-A06613DEC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81" name="Oval 65">
                <a:extLst>
                  <a:ext uri="{FF2B5EF4-FFF2-40B4-BE49-F238E27FC236}">
                    <a16:creationId xmlns:a16="http://schemas.microsoft.com/office/drawing/2014/main" id="{57E8CA3D-5405-430B-AE1F-A6DF43C06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328" name="Text Box 66">
              <a:extLst>
                <a:ext uri="{FF2B5EF4-FFF2-40B4-BE49-F238E27FC236}">
                  <a16:creationId xmlns:a16="http://schemas.microsoft.com/office/drawing/2014/main" id="{381C39A2-AE27-416C-9B7F-3AAEC480C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679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000">
                  <a:effectLst/>
                  <a:latin typeface="Times New Roman" panose="02020603050405020304" pitchFamily="18" charset="0"/>
                </a:rPr>
                <a:t>25000</a:t>
              </a:r>
            </a:p>
          </p:txBody>
        </p:sp>
      </p:grpSp>
      <p:grpSp>
        <p:nvGrpSpPr>
          <p:cNvPr id="6" name="Group 67">
            <a:extLst>
              <a:ext uri="{FF2B5EF4-FFF2-40B4-BE49-F238E27FC236}">
                <a16:creationId xmlns:a16="http://schemas.microsoft.com/office/drawing/2014/main" id="{E7A260D4-9050-422E-96E2-31E554126361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1809750" cy="2046288"/>
            <a:chOff x="1920" y="1248"/>
            <a:chExt cx="1140" cy="1289"/>
          </a:xfrm>
        </p:grpSpPr>
        <p:grpSp>
          <p:nvGrpSpPr>
            <p:cNvPr id="9304" name="Group 68">
              <a:extLst>
                <a:ext uri="{FF2B5EF4-FFF2-40B4-BE49-F238E27FC236}">
                  <a16:creationId xmlns:a16="http://schemas.microsoft.com/office/drawing/2014/main" id="{74128E23-7677-4D3E-B032-F2E034DBA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248"/>
              <a:ext cx="1104" cy="1008"/>
              <a:chOff x="1920" y="1248"/>
              <a:chExt cx="1104" cy="1008"/>
            </a:xfrm>
          </p:grpSpPr>
          <p:sp>
            <p:nvSpPr>
              <p:cNvPr id="700485" name="AutoShape 69">
                <a:extLst>
                  <a:ext uri="{FF2B5EF4-FFF2-40B4-BE49-F238E27FC236}">
                    <a16:creationId xmlns:a16="http://schemas.microsoft.com/office/drawing/2014/main" id="{F36DEB7F-E5C2-4411-BA67-5DE8A60D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86" name="Oval 70">
                <a:extLst>
                  <a:ext uri="{FF2B5EF4-FFF2-40B4-BE49-F238E27FC236}">
                    <a16:creationId xmlns:a16="http://schemas.microsoft.com/office/drawing/2014/main" id="{B8B077B0-C31B-4707-ADD3-E9CD4549F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87" name="Oval 71">
                <a:extLst>
                  <a:ext uri="{FF2B5EF4-FFF2-40B4-BE49-F238E27FC236}">
                    <a16:creationId xmlns:a16="http://schemas.microsoft.com/office/drawing/2014/main" id="{417FC184-093F-4BE7-A132-81F89A9FC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88" name="Oval 72">
                <a:extLst>
                  <a:ext uri="{FF2B5EF4-FFF2-40B4-BE49-F238E27FC236}">
                    <a16:creationId xmlns:a16="http://schemas.microsoft.com/office/drawing/2014/main" id="{BFE2CA43-9161-4930-B428-ABBCD715B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89" name="Oval 73">
                <a:extLst>
                  <a:ext uri="{FF2B5EF4-FFF2-40B4-BE49-F238E27FC236}">
                    <a16:creationId xmlns:a16="http://schemas.microsoft.com/office/drawing/2014/main" id="{87C91E0D-DE5C-4EBF-BE6A-80AA46671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0" name="Oval 74">
                <a:extLst>
                  <a:ext uri="{FF2B5EF4-FFF2-40B4-BE49-F238E27FC236}">
                    <a16:creationId xmlns:a16="http://schemas.microsoft.com/office/drawing/2014/main" id="{008B30B7-7111-45B5-B42C-E01F8F6C4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7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1" name="Line 75">
                <a:extLst>
                  <a:ext uri="{FF2B5EF4-FFF2-40B4-BE49-F238E27FC236}">
                    <a16:creationId xmlns:a16="http://schemas.microsoft.com/office/drawing/2014/main" id="{2DA8C653-BE50-450D-A5E6-67A43F443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2" name="Oval 76">
                <a:extLst>
                  <a:ext uri="{FF2B5EF4-FFF2-40B4-BE49-F238E27FC236}">
                    <a16:creationId xmlns:a16="http://schemas.microsoft.com/office/drawing/2014/main" id="{9840B205-B1FB-41D1-B8D5-0EC99D6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3" name="Line 77">
                <a:extLst>
                  <a:ext uri="{FF2B5EF4-FFF2-40B4-BE49-F238E27FC236}">
                    <a16:creationId xmlns:a16="http://schemas.microsoft.com/office/drawing/2014/main" id="{7968F108-C95F-4E2D-8CF6-E265996C5F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2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4" name="Oval 78">
                <a:extLst>
                  <a:ext uri="{FF2B5EF4-FFF2-40B4-BE49-F238E27FC236}">
                    <a16:creationId xmlns:a16="http://schemas.microsoft.com/office/drawing/2014/main" id="{B0CE91F2-0AC1-4616-8809-0205020BA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5" name="Oval 79">
                <a:extLst>
                  <a:ext uri="{FF2B5EF4-FFF2-40B4-BE49-F238E27FC236}">
                    <a16:creationId xmlns:a16="http://schemas.microsoft.com/office/drawing/2014/main" id="{E1172D9E-3D4D-426F-ACAA-70ABB8EDA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6" name="Oval 80">
                <a:extLst>
                  <a:ext uri="{FF2B5EF4-FFF2-40B4-BE49-F238E27FC236}">
                    <a16:creationId xmlns:a16="http://schemas.microsoft.com/office/drawing/2014/main" id="{26EBDE3C-F2DA-46D7-B317-D262BD9D7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7" name="Oval 81">
                <a:extLst>
                  <a:ext uri="{FF2B5EF4-FFF2-40B4-BE49-F238E27FC236}">
                    <a16:creationId xmlns:a16="http://schemas.microsoft.com/office/drawing/2014/main" id="{38DD1327-CC97-4D64-99C5-26F523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8" name="Line 82">
                <a:extLst>
                  <a:ext uri="{FF2B5EF4-FFF2-40B4-BE49-F238E27FC236}">
                    <a16:creationId xmlns:a16="http://schemas.microsoft.com/office/drawing/2014/main" id="{3021F0EB-98F4-4149-9CFD-9BD08A5B8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96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499" name="Line 83">
                <a:extLst>
                  <a:ext uri="{FF2B5EF4-FFF2-40B4-BE49-F238E27FC236}">
                    <a16:creationId xmlns:a16="http://schemas.microsoft.com/office/drawing/2014/main" id="{110A84DB-838A-4017-8EB1-FD601549A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63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00" name="Oval 84">
                <a:extLst>
                  <a:ext uri="{FF2B5EF4-FFF2-40B4-BE49-F238E27FC236}">
                    <a16:creationId xmlns:a16="http://schemas.microsoft.com/office/drawing/2014/main" id="{E7C5E7EC-0356-4739-AAF1-7C4405CE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01" name="Oval 85">
                <a:extLst>
                  <a:ext uri="{FF2B5EF4-FFF2-40B4-BE49-F238E27FC236}">
                    <a16:creationId xmlns:a16="http://schemas.microsoft.com/office/drawing/2014/main" id="{C2491BBF-66B1-43EA-9F5B-67209E11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02" name="Oval 86">
                <a:extLst>
                  <a:ext uri="{FF2B5EF4-FFF2-40B4-BE49-F238E27FC236}">
                    <a16:creationId xmlns:a16="http://schemas.microsoft.com/office/drawing/2014/main" id="{515A1AC3-BE82-47BF-821D-158CD8A2B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03" name="Line 87">
                <a:extLst>
                  <a:ext uri="{FF2B5EF4-FFF2-40B4-BE49-F238E27FC236}">
                    <a16:creationId xmlns:a16="http://schemas.microsoft.com/office/drawing/2014/main" id="{CF798C58-1D1F-4AC6-A416-327DB08984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04" name="Line 88">
                <a:extLst>
                  <a:ext uri="{FF2B5EF4-FFF2-40B4-BE49-F238E27FC236}">
                    <a16:creationId xmlns:a16="http://schemas.microsoft.com/office/drawing/2014/main" id="{417989FF-CFCC-4A7D-AEAE-6FEFE7293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824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05" name="Line 89">
                <a:extLst>
                  <a:ext uri="{FF2B5EF4-FFF2-40B4-BE49-F238E27FC236}">
                    <a16:creationId xmlns:a16="http://schemas.microsoft.com/office/drawing/2014/main" id="{FD0EFD0F-4B5C-4291-9AF9-0FF8AA377C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58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305" name="Text Box 90">
              <a:extLst>
                <a:ext uri="{FF2B5EF4-FFF2-40B4-BE49-F238E27FC236}">
                  <a16:creationId xmlns:a16="http://schemas.microsoft.com/office/drawing/2014/main" id="{75CD09B6-92D5-4026-B210-C9DC54829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287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000">
                  <a:effectLst/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8" name="Group 91">
            <a:extLst>
              <a:ext uri="{FF2B5EF4-FFF2-40B4-BE49-F238E27FC236}">
                <a16:creationId xmlns:a16="http://schemas.microsoft.com/office/drawing/2014/main" id="{36C8DCC9-A6A2-44B7-975D-AEC343256DE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057400"/>
            <a:ext cx="1752600" cy="2122488"/>
            <a:chOff x="3504" y="1248"/>
            <a:chExt cx="1104" cy="1337"/>
          </a:xfrm>
        </p:grpSpPr>
        <p:grpSp>
          <p:nvGrpSpPr>
            <p:cNvPr id="9285" name="Group 92">
              <a:extLst>
                <a:ext uri="{FF2B5EF4-FFF2-40B4-BE49-F238E27FC236}">
                  <a16:creationId xmlns:a16="http://schemas.microsoft.com/office/drawing/2014/main" id="{F079462A-7786-40EF-A1B2-D3B2E3728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248"/>
              <a:ext cx="1104" cy="1008"/>
              <a:chOff x="3504" y="1248"/>
              <a:chExt cx="1104" cy="1008"/>
            </a:xfrm>
          </p:grpSpPr>
          <p:sp>
            <p:nvSpPr>
              <p:cNvPr id="700509" name="AutoShape 93">
                <a:extLst>
                  <a:ext uri="{FF2B5EF4-FFF2-40B4-BE49-F238E27FC236}">
                    <a16:creationId xmlns:a16="http://schemas.microsoft.com/office/drawing/2014/main" id="{29722A57-EE02-43BD-9C96-E01ED84C6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248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0" name="Freeform 94">
                <a:extLst>
                  <a:ext uri="{FF2B5EF4-FFF2-40B4-BE49-F238E27FC236}">
                    <a16:creationId xmlns:a16="http://schemas.microsoft.com/office/drawing/2014/main" id="{D0DD52D5-5E8A-4F2B-B746-7C6D1D87F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440"/>
                <a:ext cx="472" cy="728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96" y="192"/>
                  </a:cxn>
                  <a:cxn ang="0">
                    <a:pos x="48" y="288"/>
                  </a:cxn>
                  <a:cxn ang="0">
                    <a:pos x="192" y="432"/>
                  </a:cxn>
                  <a:cxn ang="0">
                    <a:pos x="384" y="528"/>
                  </a:cxn>
                  <a:cxn ang="0">
                    <a:pos x="432" y="672"/>
                  </a:cxn>
                  <a:cxn ang="0">
                    <a:pos x="144" y="720"/>
                  </a:cxn>
                  <a:cxn ang="0">
                    <a:pos x="0" y="624"/>
                  </a:cxn>
                </a:cxnLst>
                <a:rect l="0" t="0" r="r" b="b"/>
                <a:pathLst>
                  <a:path w="472" h="728">
                    <a:moveTo>
                      <a:pt x="96" y="0"/>
                    </a:moveTo>
                    <a:cubicBezTo>
                      <a:pt x="100" y="72"/>
                      <a:pt x="104" y="144"/>
                      <a:pt x="96" y="192"/>
                    </a:cubicBezTo>
                    <a:cubicBezTo>
                      <a:pt x="88" y="240"/>
                      <a:pt x="32" y="248"/>
                      <a:pt x="48" y="288"/>
                    </a:cubicBezTo>
                    <a:cubicBezTo>
                      <a:pt x="64" y="328"/>
                      <a:pt x="136" y="392"/>
                      <a:pt x="192" y="432"/>
                    </a:cubicBezTo>
                    <a:cubicBezTo>
                      <a:pt x="248" y="472"/>
                      <a:pt x="344" y="488"/>
                      <a:pt x="384" y="528"/>
                    </a:cubicBezTo>
                    <a:cubicBezTo>
                      <a:pt x="424" y="568"/>
                      <a:pt x="472" y="640"/>
                      <a:pt x="432" y="672"/>
                    </a:cubicBezTo>
                    <a:cubicBezTo>
                      <a:pt x="392" y="704"/>
                      <a:pt x="216" y="728"/>
                      <a:pt x="144" y="720"/>
                    </a:cubicBezTo>
                    <a:cubicBezTo>
                      <a:pt x="72" y="712"/>
                      <a:pt x="36" y="668"/>
                      <a:pt x="0" y="62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1" name="Oval 95">
                <a:extLst>
                  <a:ext uri="{FF2B5EF4-FFF2-40B4-BE49-F238E27FC236}">
                    <a16:creationId xmlns:a16="http://schemas.microsoft.com/office/drawing/2014/main" id="{F27C17E6-DA13-4AB8-9E51-034CB7153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2" name="Oval 96">
                <a:extLst>
                  <a:ext uri="{FF2B5EF4-FFF2-40B4-BE49-F238E27FC236}">
                    <a16:creationId xmlns:a16="http://schemas.microsoft.com/office/drawing/2014/main" id="{71F63EFF-BF4A-440F-855B-350C68A7F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5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3" name="Oval 97">
                <a:extLst>
                  <a:ext uri="{FF2B5EF4-FFF2-40B4-BE49-F238E27FC236}">
                    <a16:creationId xmlns:a16="http://schemas.microsoft.com/office/drawing/2014/main" id="{18D09914-F2FD-4CE9-B1B8-7072B9E1E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4" name="Oval 98">
                <a:extLst>
                  <a:ext uri="{FF2B5EF4-FFF2-40B4-BE49-F238E27FC236}">
                    <a16:creationId xmlns:a16="http://schemas.microsoft.com/office/drawing/2014/main" id="{45F05F26-7753-4D5B-8E93-4D6CDDF4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5" name="Oval 99">
                <a:extLst>
                  <a:ext uri="{FF2B5EF4-FFF2-40B4-BE49-F238E27FC236}">
                    <a16:creationId xmlns:a16="http://schemas.microsoft.com/office/drawing/2014/main" id="{CCBA3E7B-210A-44C9-9861-B944295F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7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6" name="Oval 100">
                <a:extLst>
                  <a:ext uri="{FF2B5EF4-FFF2-40B4-BE49-F238E27FC236}">
                    <a16:creationId xmlns:a16="http://schemas.microsoft.com/office/drawing/2014/main" id="{9227EAA5-7B66-4BE2-949E-F8D6538F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7" name="Oval 101">
                <a:extLst>
                  <a:ext uri="{FF2B5EF4-FFF2-40B4-BE49-F238E27FC236}">
                    <a16:creationId xmlns:a16="http://schemas.microsoft.com/office/drawing/2014/main" id="{C227CE1B-4301-4B40-8640-B1E1CC44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9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8" name="Oval 102">
                <a:extLst>
                  <a:ext uri="{FF2B5EF4-FFF2-40B4-BE49-F238E27FC236}">
                    <a16:creationId xmlns:a16="http://schemas.microsoft.com/office/drawing/2014/main" id="{7123ECEE-5242-4FDC-9089-F3AF505EA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19" name="Oval 103">
                <a:extLst>
                  <a:ext uri="{FF2B5EF4-FFF2-40B4-BE49-F238E27FC236}">
                    <a16:creationId xmlns:a16="http://schemas.microsoft.com/office/drawing/2014/main" id="{BC55B1C6-3C64-46E7-AB73-441C2D602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20" name="Oval 104">
                <a:extLst>
                  <a:ext uri="{FF2B5EF4-FFF2-40B4-BE49-F238E27FC236}">
                    <a16:creationId xmlns:a16="http://schemas.microsoft.com/office/drawing/2014/main" id="{32D8DFDE-A334-4654-AA84-D4E9DBE26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21" name="Oval 105">
                <a:extLst>
                  <a:ext uri="{FF2B5EF4-FFF2-40B4-BE49-F238E27FC236}">
                    <a16:creationId xmlns:a16="http://schemas.microsoft.com/office/drawing/2014/main" id="{97B75392-40C9-4538-9BCF-99510DC06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1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22" name="Oval 106">
                <a:extLst>
                  <a:ext uri="{FF2B5EF4-FFF2-40B4-BE49-F238E27FC236}">
                    <a16:creationId xmlns:a16="http://schemas.microsoft.com/office/drawing/2014/main" id="{C3600F45-2BED-4045-9734-273E595CB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23" name="Oval 107">
                <a:extLst>
                  <a:ext uri="{FF2B5EF4-FFF2-40B4-BE49-F238E27FC236}">
                    <a16:creationId xmlns:a16="http://schemas.microsoft.com/office/drawing/2014/main" id="{A30E4755-89E5-4068-9E9D-052B19256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21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24" name="Oval 108">
                <a:extLst>
                  <a:ext uri="{FF2B5EF4-FFF2-40B4-BE49-F238E27FC236}">
                    <a16:creationId xmlns:a16="http://schemas.microsoft.com/office/drawing/2014/main" id="{43B76E24-8CEE-4131-B680-D60E4F671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0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25" name="Oval 109">
                <a:extLst>
                  <a:ext uri="{FF2B5EF4-FFF2-40B4-BE49-F238E27FC236}">
                    <a16:creationId xmlns:a16="http://schemas.microsoft.com/office/drawing/2014/main" id="{BFF01C5B-30FE-490B-AF87-86E527025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8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286" name="Text Box 110">
              <a:extLst>
                <a:ext uri="{FF2B5EF4-FFF2-40B4-BE49-F238E27FC236}">
                  <a16:creationId xmlns:a16="http://schemas.microsoft.com/office/drawing/2014/main" id="{9C39D52E-F90A-40CB-A23D-68F99F1B2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335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000">
                  <a:effectLst/>
                  <a:latin typeface="Times New Roman" panose="02020603050405020304" pitchFamily="18" charset="0"/>
                </a:rPr>
                <a:t>100</a:t>
              </a:r>
            </a:p>
          </p:txBody>
        </p:sp>
      </p:grpSp>
      <p:grpSp>
        <p:nvGrpSpPr>
          <p:cNvPr id="10" name="Group 111">
            <a:extLst>
              <a:ext uri="{FF2B5EF4-FFF2-40B4-BE49-F238E27FC236}">
                <a16:creationId xmlns:a16="http://schemas.microsoft.com/office/drawing/2014/main" id="{D38348ED-8A2D-4FC6-A062-BDEB9671767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91000"/>
            <a:ext cx="1758950" cy="2122488"/>
            <a:chOff x="480" y="2592"/>
            <a:chExt cx="1108" cy="1337"/>
          </a:xfrm>
        </p:grpSpPr>
        <p:grpSp>
          <p:nvGrpSpPr>
            <p:cNvPr id="9258" name="Group 112">
              <a:extLst>
                <a:ext uri="{FF2B5EF4-FFF2-40B4-BE49-F238E27FC236}">
                  <a16:creationId xmlns:a16="http://schemas.microsoft.com/office/drawing/2014/main" id="{C908F49D-CE95-413E-BD1B-9CFAB44A7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592"/>
              <a:ext cx="1104" cy="1008"/>
              <a:chOff x="480" y="2592"/>
              <a:chExt cx="1104" cy="1008"/>
            </a:xfrm>
          </p:grpSpPr>
          <p:sp>
            <p:nvSpPr>
              <p:cNvPr id="700529" name="AutoShape 113">
                <a:extLst>
                  <a:ext uri="{FF2B5EF4-FFF2-40B4-BE49-F238E27FC236}">
                    <a16:creationId xmlns:a16="http://schemas.microsoft.com/office/drawing/2014/main" id="{F7C188F8-CB92-47BF-B468-0F011BED6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0" name="Oval 114">
                <a:extLst>
                  <a:ext uri="{FF2B5EF4-FFF2-40B4-BE49-F238E27FC236}">
                    <a16:creationId xmlns:a16="http://schemas.microsoft.com/office/drawing/2014/main" id="{13FEBB5D-AB94-4749-A0C1-30575E256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7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1" name="Oval 115">
                <a:extLst>
                  <a:ext uri="{FF2B5EF4-FFF2-40B4-BE49-F238E27FC236}">
                    <a16:creationId xmlns:a16="http://schemas.microsoft.com/office/drawing/2014/main" id="{43C5FA18-595B-428F-B428-B87519613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2" name="Oval 116">
                <a:extLst>
                  <a:ext uri="{FF2B5EF4-FFF2-40B4-BE49-F238E27FC236}">
                    <a16:creationId xmlns:a16="http://schemas.microsoft.com/office/drawing/2014/main" id="{F0FD0281-AD4B-4AEE-8737-FB2B5FC03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3" name="Oval 117">
                <a:extLst>
                  <a:ext uri="{FF2B5EF4-FFF2-40B4-BE49-F238E27FC236}">
                    <a16:creationId xmlns:a16="http://schemas.microsoft.com/office/drawing/2014/main" id="{0C6F94EA-D53A-4F9E-AA86-71DB95BBC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4" name="Oval 118">
                <a:extLst>
                  <a:ext uri="{FF2B5EF4-FFF2-40B4-BE49-F238E27FC236}">
                    <a16:creationId xmlns:a16="http://schemas.microsoft.com/office/drawing/2014/main" id="{A2C0CDD2-88AD-40EA-B6D4-0F183C9BC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5" name="Oval 119">
                <a:extLst>
                  <a:ext uri="{FF2B5EF4-FFF2-40B4-BE49-F238E27FC236}">
                    <a16:creationId xmlns:a16="http://schemas.microsoft.com/office/drawing/2014/main" id="{1EA1F67E-2844-4992-9C99-47C633261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6" name="Oval 120">
                <a:extLst>
                  <a:ext uri="{FF2B5EF4-FFF2-40B4-BE49-F238E27FC236}">
                    <a16:creationId xmlns:a16="http://schemas.microsoft.com/office/drawing/2014/main" id="{E89DFCC3-AE14-4625-9CFB-789DC49D3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7" name="Oval 121">
                <a:extLst>
                  <a:ext uri="{FF2B5EF4-FFF2-40B4-BE49-F238E27FC236}">
                    <a16:creationId xmlns:a16="http://schemas.microsoft.com/office/drawing/2014/main" id="{98525775-6368-40B7-9A1E-9B0A52CF2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8" name="Oval 122">
                <a:extLst>
                  <a:ext uri="{FF2B5EF4-FFF2-40B4-BE49-F238E27FC236}">
                    <a16:creationId xmlns:a16="http://schemas.microsoft.com/office/drawing/2014/main" id="{2F8612B6-3320-44F4-ACE6-B50F1F83E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39" name="Oval 123">
                <a:extLst>
                  <a:ext uri="{FF2B5EF4-FFF2-40B4-BE49-F238E27FC236}">
                    <a16:creationId xmlns:a16="http://schemas.microsoft.com/office/drawing/2014/main" id="{46140FF7-30A0-4A97-942C-949F989AE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0" name="Oval 124">
                <a:extLst>
                  <a:ext uri="{FF2B5EF4-FFF2-40B4-BE49-F238E27FC236}">
                    <a16:creationId xmlns:a16="http://schemas.microsoft.com/office/drawing/2014/main" id="{4313FF1B-CFFB-432F-898E-C048C6AB4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1" name="Oval 125">
                <a:extLst>
                  <a:ext uri="{FF2B5EF4-FFF2-40B4-BE49-F238E27FC236}">
                    <a16:creationId xmlns:a16="http://schemas.microsoft.com/office/drawing/2014/main" id="{B90501BA-A174-4030-9D67-C82E9147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2" name="Oval 126">
                <a:extLst>
                  <a:ext uri="{FF2B5EF4-FFF2-40B4-BE49-F238E27FC236}">
                    <a16:creationId xmlns:a16="http://schemas.microsoft.com/office/drawing/2014/main" id="{C5F12A79-84F0-4845-B1B7-73B383624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3" name="Oval 127">
                <a:extLst>
                  <a:ext uri="{FF2B5EF4-FFF2-40B4-BE49-F238E27FC236}">
                    <a16:creationId xmlns:a16="http://schemas.microsoft.com/office/drawing/2014/main" id="{CFE09122-0F1D-41A1-91A4-025EA6BD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36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4" name="Oval 128">
                <a:extLst>
                  <a:ext uri="{FF2B5EF4-FFF2-40B4-BE49-F238E27FC236}">
                    <a16:creationId xmlns:a16="http://schemas.microsoft.com/office/drawing/2014/main" id="{C5E50007-3EDC-4E61-9337-005CAEAFB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5" name="Freeform 129">
                <a:extLst>
                  <a:ext uri="{FF2B5EF4-FFF2-40B4-BE49-F238E27FC236}">
                    <a16:creationId xmlns:a16="http://schemas.microsoft.com/office/drawing/2014/main" id="{86513000-13B8-458B-BA11-49546CFF5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2688"/>
                <a:ext cx="912" cy="864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32" y="192"/>
                  </a:cxn>
                  <a:cxn ang="0">
                    <a:pos x="336" y="336"/>
                  </a:cxn>
                  <a:cxn ang="0">
                    <a:pos x="384" y="528"/>
                  </a:cxn>
                  <a:cxn ang="0">
                    <a:pos x="672" y="576"/>
                  </a:cxn>
                  <a:cxn ang="0">
                    <a:pos x="720" y="672"/>
                  </a:cxn>
                  <a:cxn ang="0">
                    <a:pos x="864" y="816"/>
                  </a:cxn>
                  <a:cxn ang="0">
                    <a:pos x="432" y="768"/>
                  </a:cxn>
                  <a:cxn ang="0">
                    <a:pos x="96" y="768"/>
                  </a:cxn>
                  <a:cxn ang="0">
                    <a:pos x="0" y="864"/>
                  </a:cxn>
                </a:cxnLst>
                <a:rect l="0" t="0" r="r" b="b"/>
                <a:pathLst>
                  <a:path w="912" h="864">
                    <a:moveTo>
                      <a:pt x="480" y="0"/>
                    </a:moveTo>
                    <a:cubicBezTo>
                      <a:pt x="468" y="68"/>
                      <a:pt x="456" y="136"/>
                      <a:pt x="432" y="192"/>
                    </a:cubicBezTo>
                    <a:cubicBezTo>
                      <a:pt x="408" y="248"/>
                      <a:pt x="344" y="280"/>
                      <a:pt x="336" y="336"/>
                    </a:cubicBezTo>
                    <a:cubicBezTo>
                      <a:pt x="328" y="392"/>
                      <a:pt x="328" y="488"/>
                      <a:pt x="384" y="528"/>
                    </a:cubicBezTo>
                    <a:cubicBezTo>
                      <a:pt x="440" y="568"/>
                      <a:pt x="616" y="552"/>
                      <a:pt x="672" y="576"/>
                    </a:cubicBezTo>
                    <a:cubicBezTo>
                      <a:pt x="728" y="600"/>
                      <a:pt x="688" y="632"/>
                      <a:pt x="720" y="672"/>
                    </a:cubicBezTo>
                    <a:cubicBezTo>
                      <a:pt x="752" y="712"/>
                      <a:pt x="912" y="800"/>
                      <a:pt x="864" y="816"/>
                    </a:cubicBezTo>
                    <a:cubicBezTo>
                      <a:pt x="816" y="832"/>
                      <a:pt x="560" y="776"/>
                      <a:pt x="432" y="768"/>
                    </a:cubicBezTo>
                    <a:cubicBezTo>
                      <a:pt x="304" y="760"/>
                      <a:pt x="168" y="752"/>
                      <a:pt x="96" y="768"/>
                    </a:cubicBezTo>
                    <a:cubicBezTo>
                      <a:pt x="24" y="784"/>
                      <a:pt x="12" y="824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6" name="Oval 130">
                <a:extLst>
                  <a:ext uri="{FF2B5EF4-FFF2-40B4-BE49-F238E27FC236}">
                    <a16:creationId xmlns:a16="http://schemas.microsoft.com/office/drawing/2014/main" id="{7FDFB605-9F6C-4403-BCB4-168D84303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7" name="Oval 131">
                <a:extLst>
                  <a:ext uri="{FF2B5EF4-FFF2-40B4-BE49-F238E27FC236}">
                    <a16:creationId xmlns:a16="http://schemas.microsoft.com/office/drawing/2014/main" id="{AF66DC4C-8F38-477D-9A4E-1B3E1C29C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8" name="Oval 132">
                <a:extLst>
                  <a:ext uri="{FF2B5EF4-FFF2-40B4-BE49-F238E27FC236}">
                    <a16:creationId xmlns:a16="http://schemas.microsoft.com/office/drawing/2014/main" id="{A43D06CE-D107-45F9-8815-B3EE6B1B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49" name="Oval 133">
                <a:extLst>
                  <a:ext uri="{FF2B5EF4-FFF2-40B4-BE49-F238E27FC236}">
                    <a16:creationId xmlns:a16="http://schemas.microsoft.com/office/drawing/2014/main" id="{F2A9265F-66B0-458C-8150-C6BE82FA7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50" name="Oval 134">
                <a:extLst>
                  <a:ext uri="{FF2B5EF4-FFF2-40B4-BE49-F238E27FC236}">
                    <a16:creationId xmlns:a16="http://schemas.microsoft.com/office/drawing/2014/main" id="{80872FAB-77B7-491D-A5A4-E56D7D4F1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51" name="Oval 135">
                <a:extLst>
                  <a:ext uri="{FF2B5EF4-FFF2-40B4-BE49-F238E27FC236}">
                    <a16:creationId xmlns:a16="http://schemas.microsoft.com/office/drawing/2014/main" id="{40AE1F0F-79FF-4685-A9C3-20742710E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302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52" name="Oval 136">
                <a:extLst>
                  <a:ext uri="{FF2B5EF4-FFF2-40B4-BE49-F238E27FC236}">
                    <a16:creationId xmlns:a16="http://schemas.microsoft.com/office/drawing/2014/main" id="{B1BDA2B0-983D-4944-9D44-9C10924B9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53" name="Oval 137">
                <a:extLst>
                  <a:ext uri="{FF2B5EF4-FFF2-40B4-BE49-F238E27FC236}">
                    <a16:creationId xmlns:a16="http://schemas.microsoft.com/office/drawing/2014/main" id="{50B53D50-8ECF-4497-B9E3-79F22A74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259" name="Text Box 138">
              <a:extLst>
                <a:ext uri="{FF2B5EF4-FFF2-40B4-BE49-F238E27FC236}">
                  <a16:creationId xmlns:a16="http://schemas.microsoft.com/office/drawing/2014/main" id="{B6A2AE3E-0738-4752-8DA7-0B77EE267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67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000" dirty="0">
                  <a:effectLst/>
                  <a:latin typeface="Times New Roman" panose="02020603050405020304" pitchFamily="18" charset="0"/>
                </a:rPr>
                <a:t>1000</a:t>
              </a:r>
            </a:p>
          </p:txBody>
        </p:sp>
      </p:grpSp>
      <p:grpSp>
        <p:nvGrpSpPr>
          <p:cNvPr id="12" name="Group 139">
            <a:extLst>
              <a:ext uri="{FF2B5EF4-FFF2-40B4-BE49-F238E27FC236}">
                <a16:creationId xmlns:a16="http://schemas.microsoft.com/office/drawing/2014/main" id="{A737B085-2621-4CCB-9688-17F5009E6EAF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114800"/>
            <a:ext cx="1752600" cy="2122488"/>
            <a:chOff x="2016" y="2592"/>
            <a:chExt cx="1104" cy="1337"/>
          </a:xfrm>
        </p:grpSpPr>
        <p:grpSp>
          <p:nvGrpSpPr>
            <p:cNvPr id="9229" name="Group 140">
              <a:extLst>
                <a:ext uri="{FF2B5EF4-FFF2-40B4-BE49-F238E27FC236}">
                  <a16:creationId xmlns:a16="http://schemas.microsoft.com/office/drawing/2014/main" id="{DEFE3E5E-7D3F-4221-9EE7-9A252414D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92"/>
              <a:ext cx="1104" cy="1008"/>
              <a:chOff x="2016" y="2640"/>
              <a:chExt cx="1104" cy="1008"/>
            </a:xfrm>
          </p:grpSpPr>
          <p:sp>
            <p:nvSpPr>
              <p:cNvPr id="700557" name="AutoShape 141">
                <a:extLst>
                  <a:ext uri="{FF2B5EF4-FFF2-40B4-BE49-F238E27FC236}">
                    <a16:creationId xmlns:a16="http://schemas.microsoft.com/office/drawing/2014/main" id="{6C45C1BB-7B04-4B5E-9AF5-6FB65B611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640"/>
                <a:ext cx="1104" cy="100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58" name="Oval 142">
                <a:extLst>
                  <a:ext uri="{FF2B5EF4-FFF2-40B4-BE49-F238E27FC236}">
                    <a16:creationId xmlns:a16="http://schemas.microsoft.com/office/drawing/2014/main" id="{A172BCCF-11B8-4FD2-9D23-E502FA8B1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59" name="Oval 143">
                <a:extLst>
                  <a:ext uri="{FF2B5EF4-FFF2-40B4-BE49-F238E27FC236}">
                    <a16:creationId xmlns:a16="http://schemas.microsoft.com/office/drawing/2014/main" id="{4009AE6B-7829-46BF-910D-D2DDE3FE3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9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0" name="Oval 144">
                <a:extLst>
                  <a:ext uri="{FF2B5EF4-FFF2-40B4-BE49-F238E27FC236}">
                    <a16:creationId xmlns:a16="http://schemas.microsoft.com/office/drawing/2014/main" id="{50420BA8-73DE-44F0-A18B-3D13EA56D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97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1" name="Oval 145">
                <a:extLst>
                  <a:ext uri="{FF2B5EF4-FFF2-40B4-BE49-F238E27FC236}">
                    <a16:creationId xmlns:a16="http://schemas.microsoft.com/office/drawing/2014/main" id="{DCB30105-2BB0-47AD-B81B-3CFC232E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2" name="Oval 146">
                <a:extLst>
                  <a:ext uri="{FF2B5EF4-FFF2-40B4-BE49-F238E27FC236}">
                    <a16:creationId xmlns:a16="http://schemas.microsoft.com/office/drawing/2014/main" id="{29DDDF1A-1330-43D5-924B-1A013568D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3" name="Oval 147">
                <a:extLst>
                  <a:ext uri="{FF2B5EF4-FFF2-40B4-BE49-F238E27FC236}">
                    <a16:creationId xmlns:a16="http://schemas.microsoft.com/office/drawing/2014/main" id="{646DD2DF-D7EE-433C-AADD-0D75A4E2A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4" name="Oval 148">
                <a:extLst>
                  <a:ext uri="{FF2B5EF4-FFF2-40B4-BE49-F238E27FC236}">
                    <a16:creationId xmlns:a16="http://schemas.microsoft.com/office/drawing/2014/main" id="{731B7312-360E-44C1-9DCB-4F0E576D0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5" name="Oval 149">
                <a:extLst>
                  <a:ext uri="{FF2B5EF4-FFF2-40B4-BE49-F238E27FC236}">
                    <a16:creationId xmlns:a16="http://schemas.microsoft.com/office/drawing/2014/main" id="{71871E8E-9E81-4D3F-91A5-F1165F9DE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6" name="Oval 150">
                <a:extLst>
                  <a:ext uri="{FF2B5EF4-FFF2-40B4-BE49-F238E27FC236}">
                    <a16:creationId xmlns:a16="http://schemas.microsoft.com/office/drawing/2014/main" id="{48D63952-6FDE-4F98-B8E5-6AA17D899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7" name="Oval 151">
                <a:extLst>
                  <a:ext uri="{FF2B5EF4-FFF2-40B4-BE49-F238E27FC236}">
                    <a16:creationId xmlns:a16="http://schemas.microsoft.com/office/drawing/2014/main" id="{88C65DAE-8611-40C0-9F30-739708D84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8" name="Oval 152">
                <a:extLst>
                  <a:ext uri="{FF2B5EF4-FFF2-40B4-BE49-F238E27FC236}">
                    <a16:creationId xmlns:a16="http://schemas.microsoft.com/office/drawing/2014/main" id="{70C15A27-2FEA-4214-ABBA-B341F41A4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69" name="Oval 153">
                <a:extLst>
                  <a:ext uri="{FF2B5EF4-FFF2-40B4-BE49-F238E27FC236}">
                    <a16:creationId xmlns:a16="http://schemas.microsoft.com/office/drawing/2014/main" id="{92B11AE1-8B04-44DE-A0A6-63BE8EAE0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0" name="Oval 154">
                <a:extLst>
                  <a:ext uri="{FF2B5EF4-FFF2-40B4-BE49-F238E27FC236}">
                    <a16:creationId xmlns:a16="http://schemas.microsoft.com/office/drawing/2014/main" id="{6927383C-7B1E-46CD-B6E9-55EA0CFE4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1" name="Oval 155">
                <a:extLst>
                  <a:ext uri="{FF2B5EF4-FFF2-40B4-BE49-F238E27FC236}">
                    <a16:creationId xmlns:a16="http://schemas.microsoft.com/office/drawing/2014/main" id="{D0F48C88-E9DF-4B79-A1EA-23C45CE5C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40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2" name="Oval 156">
                <a:extLst>
                  <a:ext uri="{FF2B5EF4-FFF2-40B4-BE49-F238E27FC236}">
                    <a16:creationId xmlns:a16="http://schemas.microsoft.com/office/drawing/2014/main" id="{DC2DC4C0-DC5A-4819-BF1E-98D5DC74A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3" name="Oval 157">
                <a:extLst>
                  <a:ext uri="{FF2B5EF4-FFF2-40B4-BE49-F238E27FC236}">
                    <a16:creationId xmlns:a16="http://schemas.microsoft.com/office/drawing/2014/main" id="{6403A1D0-75F3-4D5E-B2F0-A5919AD90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3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4" name="Oval 158">
                <a:extLst>
                  <a:ext uri="{FF2B5EF4-FFF2-40B4-BE49-F238E27FC236}">
                    <a16:creationId xmlns:a16="http://schemas.microsoft.com/office/drawing/2014/main" id="{0DD4ECB9-63CA-41F5-82E2-07EA1675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5" name="Oval 159">
                <a:extLst>
                  <a:ext uri="{FF2B5EF4-FFF2-40B4-BE49-F238E27FC236}">
                    <a16:creationId xmlns:a16="http://schemas.microsoft.com/office/drawing/2014/main" id="{1E7DD0A9-EBBD-4AC1-A013-022E7EE90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26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6" name="Oval 160">
                <a:extLst>
                  <a:ext uri="{FF2B5EF4-FFF2-40B4-BE49-F238E27FC236}">
                    <a16:creationId xmlns:a16="http://schemas.microsoft.com/office/drawing/2014/main" id="{86BC8205-C8E7-4BA2-92D8-1609BFE52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7" name="Oval 161">
                <a:extLst>
                  <a:ext uri="{FF2B5EF4-FFF2-40B4-BE49-F238E27FC236}">
                    <a16:creationId xmlns:a16="http://schemas.microsoft.com/office/drawing/2014/main" id="{FA8A7259-166D-40E9-9187-53EF3A0D7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55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8" name="Oval 162">
                <a:extLst>
                  <a:ext uri="{FF2B5EF4-FFF2-40B4-BE49-F238E27FC236}">
                    <a16:creationId xmlns:a16="http://schemas.microsoft.com/office/drawing/2014/main" id="{DFA50294-512C-4509-BB31-2937B05B0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79" name="Oval 163">
                <a:extLst>
                  <a:ext uri="{FF2B5EF4-FFF2-40B4-BE49-F238E27FC236}">
                    <a16:creationId xmlns:a16="http://schemas.microsoft.com/office/drawing/2014/main" id="{ACB90DEC-0263-42F1-856B-6962F31D4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80" name="Oval 164">
                <a:extLst>
                  <a:ext uri="{FF2B5EF4-FFF2-40B4-BE49-F238E27FC236}">
                    <a16:creationId xmlns:a16="http://schemas.microsoft.com/office/drawing/2014/main" id="{563039EF-D5C5-4D39-AE5B-3DBE43A95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504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81" name="Freeform 165">
                <a:extLst>
                  <a:ext uri="{FF2B5EF4-FFF2-40B4-BE49-F238E27FC236}">
                    <a16:creationId xmlns:a16="http://schemas.microsoft.com/office/drawing/2014/main" id="{FED260B3-1F58-4AC8-BEF1-B0CCCF14F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688"/>
                <a:ext cx="824" cy="928"/>
              </a:xfrm>
              <a:custGeom>
                <a:avLst/>
                <a:gdLst/>
                <a:ahLst/>
                <a:cxnLst>
                  <a:cxn ang="0">
                    <a:pos x="336" y="0"/>
                  </a:cxn>
                  <a:cxn ang="0">
                    <a:pos x="432" y="144"/>
                  </a:cxn>
                  <a:cxn ang="0">
                    <a:pos x="384" y="240"/>
                  </a:cxn>
                  <a:cxn ang="0">
                    <a:pos x="288" y="240"/>
                  </a:cxn>
                  <a:cxn ang="0">
                    <a:pos x="192" y="432"/>
                  </a:cxn>
                  <a:cxn ang="0">
                    <a:pos x="336" y="576"/>
                  </a:cxn>
                  <a:cxn ang="0">
                    <a:pos x="432" y="480"/>
                  </a:cxn>
                  <a:cxn ang="0">
                    <a:pos x="576" y="480"/>
                  </a:cxn>
                  <a:cxn ang="0">
                    <a:pos x="672" y="672"/>
                  </a:cxn>
                  <a:cxn ang="0">
                    <a:pos x="624" y="720"/>
                  </a:cxn>
                  <a:cxn ang="0">
                    <a:pos x="816" y="864"/>
                  </a:cxn>
                  <a:cxn ang="0">
                    <a:pos x="576" y="912"/>
                  </a:cxn>
                  <a:cxn ang="0">
                    <a:pos x="480" y="768"/>
                  </a:cxn>
                  <a:cxn ang="0">
                    <a:pos x="240" y="864"/>
                  </a:cxn>
                  <a:cxn ang="0">
                    <a:pos x="144" y="864"/>
                  </a:cxn>
                  <a:cxn ang="0">
                    <a:pos x="192" y="624"/>
                  </a:cxn>
                  <a:cxn ang="0">
                    <a:pos x="96" y="576"/>
                  </a:cxn>
                  <a:cxn ang="0">
                    <a:pos x="0" y="864"/>
                  </a:cxn>
                </a:cxnLst>
                <a:rect l="0" t="0" r="r" b="b"/>
                <a:pathLst>
                  <a:path w="824" h="928">
                    <a:moveTo>
                      <a:pt x="336" y="0"/>
                    </a:moveTo>
                    <a:cubicBezTo>
                      <a:pt x="380" y="52"/>
                      <a:pt x="424" y="104"/>
                      <a:pt x="432" y="144"/>
                    </a:cubicBezTo>
                    <a:cubicBezTo>
                      <a:pt x="440" y="184"/>
                      <a:pt x="408" y="224"/>
                      <a:pt x="384" y="240"/>
                    </a:cubicBezTo>
                    <a:cubicBezTo>
                      <a:pt x="360" y="256"/>
                      <a:pt x="320" y="208"/>
                      <a:pt x="288" y="240"/>
                    </a:cubicBezTo>
                    <a:cubicBezTo>
                      <a:pt x="256" y="272"/>
                      <a:pt x="184" y="376"/>
                      <a:pt x="192" y="432"/>
                    </a:cubicBezTo>
                    <a:cubicBezTo>
                      <a:pt x="200" y="488"/>
                      <a:pt x="296" y="568"/>
                      <a:pt x="336" y="576"/>
                    </a:cubicBezTo>
                    <a:cubicBezTo>
                      <a:pt x="376" y="584"/>
                      <a:pt x="392" y="496"/>
                      <a:pt x="432" y="480"/>
                    </a:cubicBezTo>
                    <a:cubicBezTo>
                      <a:pt x="472" y="464"/>
                      <a:pt x="536" y="448"/>
                      <a:pt x="576" y="480"/>
                    </a:cubicBezTo>
                    <a:cubicBezTo>
                      <a:pt x="616" y="512"/>
                      <a:pt x="664" y="632"/>
                      <a:pt x="672" y="672"/>
                    </a:cubicBezTo>
                    <a:cubicBezTo>
                      <a:pt x="680" y="712"/>
                      <a:pt x="600" y="688"/>
                      <a:pt x="624" y="720"/>
                    </a:cubicBezTo>
                    <a:cubicBezTo>
                      <a:pt x="648" y="752"/>
                      <a:pt x="824" y="832"/>
                      <a:pt x="816" y="864"/>
                    </a:cubicBezTo>
                    <a:cubicBezTo>
                      <a:pt x="808" y="896"/>
                      <a:pt x="632" y="928"/>
                      <a:pt x="576" y="912"/>
                    </a:cubicBezTo>
                    <a:cubicBezTo>
                      <a:pt x="520" y="896"/>
                      <a:pt x="536" y="776"/>
                      <a:pt x="480" y="768"/>
                    </a:cubicBezTo>
                    <a:cubicBezTo>
                      <a:pt x="424" y="760"/>
                      <a:pt x="296" y="848"/>
                      <a:pt x="240" y="864"/>
                    </a:cubicBezTo>
                    <a:cubicBezTo>
                      <a:pt x="184" y="880"/>
                      <a:pt x="152" y="904"/>
                      <a:pt x="144" y="864"/>
                    </a:cubicBezTo>
                    <a:cubicBezTo>
                      <a:pt x="136" y="824"/>
                      <a:pt x="200" y="672"/>
                      <a:pt x="192" y="624"/>
                    </a:cubicBezTo>
                    <a:cubicBezTo>
                      <a:pt x="184" y="576"/>
                      <a:pt x="128" y="536"/>
                      <a:pt x="96" y="576"/>
                    </a:cubicBezTo>
                    <a:cubicBezTo>
                      <a:pt x="64" y="616"/>
                      <a:pt x="32" y="740"/>
                      <a:pt x="0" y="8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82" name="Oval 166">
                <a:extLst>
                  <a:ext uri="{FF2B5EF4-FFF2-40B4-BE49-F238E27FC236}">
                    <a16:creationId xmlns:a16="http://schemas.microsoft.com/office/drawing/2014/main" id="{3E762D53-87AB-4D9C-963E-23BC3D1D4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21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00583" name="Oval 167">
                <a:extLst>
                  <a:ext uri="{FF2B5EF4-FFF2-40B4-BE49-F238E27FC236}">
                    <a16:creationId xmlns:a16="http://schemas.microsoft.com/office/drawing/2014/main" id="{9DD41C06-1B9E-4E3C-AC81-FA6C4D574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9230" name="Text Box 168">
              <a:extLst>
                <a:ext uri="{FF2B5EF4-FFF2-40B4-BE49-F238E27FC236}">
                  <a16:creationId xmlns:a16="http://schemas.microsoft.com/office/drawing/2014/main" id="{CC84CEB2-A753-4C69-938F-25EDD40E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79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Arial" panose="020B0604020202020204" pitchFamily="34" charset="0"/>
                  <a:sym typeface="Symbol" panose="05050102010706020507" pitchFamily="18" charset="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de-DE" altLang="en-US" sz="2000">
                  <a:effectLst/>
                  <a:latin typeface="Times New Roman" panose="02020603050405020304" pitchFamily="18" charset="0"/>
                </a:rPr>
                <a:t>10000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15013</TotalTime>
  <Words>887</Words>
  <Application>Microsoft Office PowerPoint</Application>
  <PresentationFormat>On-screen Show (4:3)</PresentationFormat>
  <Paragraphs>137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Times New Roman</vt:lpstr>
      <vt:lpstr>Office Theme</vt:lpstr>
      <vt:lpstr>Self-Organizing Maps</vt:lpstr>
      <vt:lpstr>Self-Organizing Maps (Kohonen Maps)</vt:lpstr>
      <vt:lpstr>Self-Organizing Maps (Kohonen Maps)</vt:lpstr>
      <vt:lpstr>Self-Organizing Maps (Kohonen Maps)</vt:lpstr>
      <vt:lpstr>Self-Organizing Maps (Kohonen Maps)</vt:lpstr>
      <vt:lpstr>Self-Organizing Maps (Kohonen Maps)</vt:lpstr>
      <vt:lpstr>Self-Organizing Maps (Kohonen Maps)</vt:lpstr>
      <vt:lpstr>Unsupervised Learning in SOMs</vt:lpstr>
      <vt:lpstr>Unsupervised Learning in SOMs</vt:lpstr>
      <vt:lpstr>Unsupervised Learning in SOMs</vt:lpstr>
      <vt:lpstr>Unsupervised Learning in SOMs</vt:lpstr>
      <vt:lpstr>The Hopfield Network</vt:lpstr>
      <vt:lpstr>The Hopfield Network</vt:lpstr>
      <vt:lpstr>The Hopfield Network</vt:lpstr>
      <vt:lpstr>The Hopfield Network</vt:lpstr>
      <vt:lpstr>The Hopfield Network</vt:lpstr>
      <vt:lpstr>The Hopfield Network</vt:lpstr>
      <vt:lpstr>The Hopfield Network</vt:lpstr>
      <vt:lpstr>The Hopfield Network</vt:lpstr>
      <vt:lpstr>Custom Show 1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gahangir.hossain@outlook.com</cp:lastModifiedBy>
  <cp:revision>161</cp:revision>
  <dcterms:created xsi:type="dcterms:W3CDTF">2001-02-24T00:16:35Z</dcterms:created>
  <dcterms:modified xsi:type="dcterms:W3CDTF">2019-06-30T22:04:16Z</dcterms:modified>
</cp:coreProperties>
</file>