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5"/>
  </p:notesMasterIdLst>
  <p:sldIdLst>
    <p:sldId id="256" r:id="rId2"/>
    <p:sldId id="257" r:id="rId3"/>
    <p:sldId id="258" r:id="rId4"/>
    <p:sldId id="259" r:id="rId5"/>
    <p:sldId id="260" r:id="rId6"/>
    <p:sldId id="261" r:id="rId7"/>
    <p:sldId id="262" r:id="rId8"/>
    <p:sldId id="263" r:id="rId9"/>
    <p:sldId id="302" r:id="rId10"/>
    <p:sldId id="303" r:id="rId11"/>
    <p:sldId id="304" r:id="rId12"/>
    <p:sldId id="264" r:id="rId13"/>
    <p:sldId id="299" r:id="rId14"/>
    <p:sldId id="300" r:id="rId15"/>
    <p:sldId id="301" r:id="rId16"/>
    <p:sldId id="268" r:id="rId17"/>
    <p:sldId id="273" r:id="rId18"/>
    <p:sldId id="274" r:id="rId19"/>
    <p:sldId id="275" r:id="rId20"/>
    <p:sldId id="276" r:id="rId21"/>
    <p:sldId id="277" r:id="rId22"/>
    <p:sldId id="278" r:id="rId23"/>
    <p:sldId id="279" r:id="rId24"/>
    <p:sldId id="280" r:id="rId25"/>
    <p:sldId id="295" r:id="rId26"/>
    <p:sldId id="284" r:id="rId27"/>
    <p:sldId id="285" r:id="rId28"/>
    <p:sldId id="286" r:id="rId29"/>
    <p:sldId id="288" r:id="rId30"/>
    <p:sldId id="289" r:id="rId31"/>
    <p:sldId id="298" r:id="rId32"/>
    <p:sldId id="291" r:id="rId33"/>
    <p:sldId id="292" r:id="rId34"/>
  </p:sldIdLst>
  <p:sldSz cx="9907588" cy="6858000"/>
  <p:notesSz cx="6858000" cy="9752013"/>
  <p:defaultTextStyle>
    <a:defPPr>
      <a:defRPr lang="en-GB"/>
    </a:defPPr>
    <a:lvl1pPr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636" autoAdjust="0"/>
    <p:restoredTop sz="94660"/>
  </p:normalViewPr>
  <p:slideViewPr>
    <p:cSldViewPr>
      <p:cViewPr varScale="1">
        <p:scale>
          <a:sx n="72" d="100"/>
          <a:sy n="72" d="100"/>
        </p:scale>
        <p:origin x="1530" y="78"/>
      </p:cViewPr>
      <p:guideLst>
        <p:guide orient="horz" pos="2160"/>
        <p:guide pos="2880"/>
      </p:guideLst>
    </p:cSldViewPr>
  </p:slideViewPr>
  <p:outlineViewPr>
    <p:cViewPr varScale="1">
      <p:scale>
        <a:sx n="170" d="200"/>
        <a:sy n="170" d="200"/>
      </p:scale>
      <p:origin x="-780" y="-84"/>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10.xml"/><Relationship Id="rId1" Type="http://schemas.openxmlformats.org/officeDocument/2006/relationships/slide" Target="slides/slide9.xml"/><Relationship Id="rId5" Type="http://schemas.openxmlformats.org/officeDocument/2006/relationships/slide" Target="slides/slide31.xml"/><Relationship Id="rId4"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1854574A-218D-49CC-B1E0-59EFB865C4AB}"/>
              </a:ext>
            </a:extLst>
          </p:cNvPr>
          <p:cNvSpPr>
            <a:spLocks noChangeArrowheads="1"/>
          </p:cNvSpPr>
          <p:nvPr/>
        </p:nvSpPr>
        <p:spPr bwMode="auto">
          <a:xfrm>
            <a:off x="0" y="0"/>
            <a:ext cx="6858000" cy="9752013"/>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74" name="Rectangle 2">
            <a:extLst>
              <a:ext uri="{FF2B5EF4-FFF2-40B4-BE49-F238E27FC236}">
                <a16:creationId xmlns:a16="http://schemas.microsoft.com/office/drawing/2014/main" id="{3D9DD9B2-6FAD-412E-AF70-6BC0F9D32044}"/>
              </a:ext>
            </a:extLst>
          </p:cNvPr>
          <p:cNvSpPr>
            <a:spLocks noGrp="1" noRot="1" noChangeAspect="1" noChangeArrowheads="1" noTextEdit="1"/>
          </p:cNvSpPr>
          <p:nvPr>
            <p:ph type="sldImg"/>
          </p:nvPr>
        </p:nvSpPr>
        <p:spPr bwMode="auto">
          <a:xfrm>
            <a:off x="790575" y="731838"/>
            <a:ext cx="5278438" cy="36560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a:extLst>
              <a:ext uri="{FF2B5EF4-FFF2-40B4-BE49-F238E27FC236}">
                <a16:creationId xmlns:a16="http://schemas.microsoft.com/office/drawing/2014/main" id="{B7779B1D-F1EE-4CC5-B109-C82C9638851D}"/>
              </a:ext>
            </a:extLst>
          </p:cNvPr>
          <p:cNvSpPr txBox="1">
            <a:spLocks noGrp="1" noChangeArrowheads="1"/>
          </p:cNvSpPr>
          <p:nvPr>
            <p:ph type="body" idx="1"/>
          </p:nvPr>
        </p:nvSpPr>
        <p:spPr bwMode="auto">
          <a:xfrm>
            <a:off x="912813" y="4630738"/>
            <a:ext cx="5030787"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960" tIns="46800" rIns="93960" bIns="46800" numCol="1" anchor="t" anchorCtr="0" compatLnSpc="1">
            <a:prstTxWarp prst="textNoShape">
              <a:avLst/>
            </a:prstTxWarp>
          </a:bodyPr>
          <a:lstStyle/>
          <a:p>
            <a:pPr lvl="0"/>
            <a:endParaRPr lang="de-DE"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1D23D8B2-018A-4EF5-B1C7-9D7A8D0ADD13}"/>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6" name="Rectangle 2">
            <a:extLst>
              <a:ext uri="{FF2B5EF4-FFF2-40B4-BE49-F238E27FC236}">
                <a16:creationId xmlns:a16="http://schemas.microsoft.com/office/drawing/2014/main" id="{3079C948-6353-4CED-885A-198B534ACF1F}"/>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692D802-1D85-43A8-9E83-8AFB744A1203}"/>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9811" name="Rectangle 3">
            <a:extLst>
              <a:ext uri="{FF2B5EF4-FFF2-40B4-BE49-F238E27FC236}">
                <a16:creationId xmlns:a16="http://schemas.microsoft.com/office/drawing/2014/main" id="{37B45A84-6376-4DAA-A1BD-15F801361070}"/>
              </a:ext>
            </a:extLst>
          </p:cNvPr>
          <p:cNvSpPr txBox="1">
            <a:spLocks noGrp="1" noChangeArrowheads="1"/>
          </p:cNvSpPr>
          <p:nvPr>
            <p:ph type="body" idx="1"/>
          </p:nvPr>
        </p:nvSpPr>
        <p:spPr>
          <a:xfrm>
            <a:off x="912813" y="4630738"/>
            <a:ext cx="5030787" cy="4389437"/>
          </a:xfrm>
          <a:noFill/>
          <a:ln/>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6400187-3C4C-4967-BB75-56FB921609B3}"/>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59" name="Rectangle 3">
            <a:extLst>
              <a:ext uri="{FF2B5EF4-FFF2-40B4-BE49-F238E27FC236}">
                <a16:creationId xmlns:a16="http://schemas.microsoft.com/office/drawing/2014/main" id="{0E619187-E02E-4130-9923-3D7AC9230F31}"/>
              </a:ext>
            </a:extLst>
          </p:cNvPr>
          <p:cNvSpPr txBox="1">
            <a:spLocks noGrp="1" noChangeArrowheads="1"/>
          </p:cNvSpPr>
          <p:nvPr>
            <p:ph type="body" idx="1"/>
          </p:nvPr>
        </p:nvSpPr>
        <p:spPr>
          <a:xfrm>
            <a:off x="912813" y="4630738"/>
            <a:ext cx="5030787" cy="4389437"/>
          </a:xfrm>
          <a:noFill/>
          <a:ln/>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3F538FF1-C903-4784-BDB9-6D4940540A56}"/>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8" name="Rectangle 2">
            <a:extLst>
              <a:ext uri="{FF2B5EF4-FFF2-40B4-BE49-F238E27FC236}">
                <a16:creationId xmlns:a16="http://schemas.microsoft.com/office/drawing/2014/main" id="{10203EDA-6AD6-4085-8A72-40228070148B}"/>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055A411-7A07-426F-86E0-5008E39D4718}"/>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4" name="Rectangle 2">
            <a:extLst>
              <a:ext uri="{FF2B5EF4-FFF2-40B4-BE49-F238E27FC236}">
                <a16:creationId xmlns:a16="http://schemas.microsoft.com/office/drawing/2014/main" id="{083B183B-7AA0-4E1B-A262-0CD8C8751512}"/>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5B9DF9EB-14C2-4E63-8337-7F919D1A7470}"/>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4" name="Rectangle 2">
            <a:extLst>
              <a:ext uri="{FF2B5EF4-FFF2-40B4-BE49-F238E27FC236}">
                <a16:creationId xmlns:a16="http://schemas.microsoft.com/office/drawing/2014/main" id="{D92456FB-4565-43E6-A9D3-666653DC7320}"/>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C9822B2C-36B3-4BC8-B859-DCCAE477C099}"/>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8" name="Rectangle 2">
            <a:extLst>
              <a:ext uri="{FF2B5EF4-FFF2-40B4-BE49-F238E27FC236}">
                <a16:creationId xmlns:a16="http://schemas.microsoft.com/office/drawing/2014/main" id="{76D26D8D-C720-4821-8DD6-71F910457E92}"/>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900BCA3F-FC07-4BC4-925A-B378365F15B3}"/>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2" name="Rectangle 2">
            <a:extLst>
              <a:ext uri="{FF2B5EF4-FFF2-40B4-BE49-F238E27FC236}">
                <a16:creationId xmlns:a16="http://schemas.microsoft.com/office/drawing/2014/main" id="{2731D136-D265-4EF7-B932-58E96C773D03}"/>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CF1936F7-D8C7-4B25-ACC1-5AA76B714B55}"/>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6" name="Rectangle 2">
            <a:extLst>
              <a:ext uri="{FF2B5EF4-FFF2-40B4-BE49-F238E27FC236}">
                <a16:creationId xmlns:a16="http://schemas.microsoft.com/office/drawing/2014/main" id="{8D09A391-BDFE-461E-97BE-7F73BEE63FB5}"/>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0840A703-D3B6-41BE-A028-4BF0E6D5DB08}"/>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0" name="Rectangle 2">
            <a:extLst>
              <a:ext uri="{FF2B5EF4-FFF2-40B4-BE49-F238E27FC236}">
                <a16:creationId xmlns:a16="http://schemas.microsoft.com/office/drawing/2014/main" id="{4CF171C2-8D99-448A-A8F4-2BE5468D1E9E}"/>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418A7D27-8B85-4F62-A790-7E12C3507AD3}"/>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01F96A6F-AAC7-48E0-BF19-C07839BBFCB5}"/>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28BC6A7B-5730-4371-9526-2EDF32A35EE0}"/>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0" name="Rectangle 2">
            <a:extLst>
              <a:ext uri="{FF2B5EF4-FFF2-40B4-BE49-F238E27FC236}">
                <a16:creationId xmlns:a16="http://schemas.microsoft.com/office/drawing/2014/main" id="{DD0FDE20-8B55-475F-A324-22A9F108622A}"/>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a:extLst>
              <a:ext uri="{FF2B5EF4-FFF2-40B4-BE49-F238E27FC236}">
                <a16:creationId xmlns:a16="http://schemas.microsoft.com/office/drawing/2014/main" id="{376A3DB0-20C7-4575-9D47-01542C6F327D}"/>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8" name="Rectangle 2">
            <a:extLst>
              <a:ext uri="{FF2B5EF4-FFF2-40B4-BE49-F238E27FC236}">
                <a16:creationId xmlns:a16="http://schemas.microsoft.com/office/drawing/2014/main" id="{4A7E0AF8-5C04-452D-8E10-8046BC604C56}"/>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8C660434-EC1E-45D2-93F3-43EED8DE03B7}"/>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2" name="Rectangle 2">
            <a:extLst>
              <a:ext uri="{FF2B5EF4-FFF2-40B4-BE49-F238E27FC236}">
                <a16:creationId xmlns:a16="http://schemas.microsoft.com/office/drawing/2014/main" id="{B3A84A1E-E9BF-40C0-8A33-EB67A6C47032}"/>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1E8AB57-6A8E-408B-8629-F453F356BBDD}"/>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a:extLst>
              <a:ext uri="{FF2B5EF4-FFF2-40B4-BE49-F238E27FC236}">
                <a16:creationId xmlns:a16="http://schemas.microsoft.com/office/drawing/2014/main" id="{EC961258-364C-4DBA-86EC-B9D7BFC46F92}"/>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DE0B2D1E-3DB1-4178-9C63-C90B203A1896}"/>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8" name="Rectangle 2">
            <a:extLst>
              <a:ext uri="{FF2B5EF4-FFF2-40B4-BE49-F238E27FC236}">
                <a16:creationId xmlns:a16="http://schemas.microsoft.com/office/drawing/2014/main" id="{89BB9F30-29BD-4475-94B0-097A133FBF10}"/>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9D0825F2-C79C-486C-AD29-A8DE9465BC67}"/>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2" name="Rectangle 2">
            <a:extLst>
              <a:ext uri="{FF2B5EF4-FFF2-40B4-BE49-F238E27FC236}">
                <a16:creationId xmlns:a16="http://schemas.microsoft.com/office/drawing/2014/main" id="{E06E3B5B-4690-4470-9D01-8D09DB97C85A}"/>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45F46B26-344B-4B32-89DF-C0CD33DF96B5}"/>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6" name="Rectangle 2">
            <a:extLst>
              <a:ext uri="{FF2B5EF4-FFF2-40B4-BE49-F238E27FC236}">
                <a16:creationId xmlns:a16="http://schemas.microsoft.com/office/drawing/2014/main" id="{698C6AD4-56E0-4BA2-A63C-8A5D70B5BE33}"/>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1EC1DDDF-33EC-4FA2-9578-9EE7FB76669C}"/>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4" name="Rectangle 2">
            <a:extLst>
              <a:ext uri="{FF2B5EF4-FFF2-40B4-BE49-F238E27FC236}">
                <a16:creationId xmlns:a16="http://schemas.microsoft.com/office/drawing/2014/main" id="{D0D60993-C086-48C0-BBC1-110DB861C621}"/>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a:extLst>
              <a:ext uri="{FF2B5EF4-FFF2-40B4-BE49-F238E27FC236}">
                <a16:creationId xmlns:a16="http://schemas.microsoft.com/office/drawing/2014/main" id="{0B3B0739-2A68-4278-9237-67B4BBAC6E9F}"/>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8" name="Rectangle 2">
            <a:extLst>
              <a:ext uri="{FF2B5EF4-FFF2-40B4-BE49-F238E27FC236}">
                <a16:creationId xmlns:a16="http://schemas.microsoft.com/office/drawing/2014/main" id="{679A2224-09ED-4D5C-AEFD-5B88ED962FFD}"/>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C2058D57-4A70-41B3-811C-3DD3A3078C19}"/>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6" name="Rectangle 2">
            <a:extLst>
              <a:ext uri="{FF2B5EF4-FFF2-40B4-BE49-F238E27FC236}">
                <a16:creationId xmlns:a16="http://schemas.microsoft.com/office/drawing/2014/main" id="{0CDC95B0-E042-482D-AD5B-489AB5A7B834}"/>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3982AD06-1D04-4710-95C3-9DDD6711F6A2}"/>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0" name="Rectangle 2">
            <a:extLst>
              <a:ext uri="{FF2B5EF4-FFF2-40B4-BE49-F238E27FC236}">
                <a16:creationId xmlns:a16="http://schemas.microsoft.com/office/drawing/2014/main" id="{EB957D4A-87E4-4AE8-B782-F1171ADF6C22}"/>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AA552251-C21B-4ED1-BC39-A3E21FD09EFB}"/>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Rectangle 2">
            <a:extLst>
              <a:ext uri="{FF2B5EF4-FFF2-40B4-BE49-F238E27FC236}">
                <a16:creationId xmlns:a16="http://schemas.microsoft.com/office/drawing/2014/main" id="{3BB2645E-C147-4330-B01D-729802985BCE}"/>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B2ABB018-116C-442B-A007-ECC0D9AE9EE0}"/>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8" name="Rectangle 2">
            <a:extLst>
              <a:ext uri="{FF2B5EF4-FFF2-40B4-BE49-F238E27FC236}">
                <a16:creationId xmlns:a16="http://schemas.microsoft.com/office/drawing/2014/main" id="{6F7B5B48-FB4F-4ED2-851D-D469FFCFCED4}"/>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F8EFF662-B1E1-491C-89B4-E2A46ABFE43F}"/>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2" name="Rectangle 2">
            <a:extLst>
              <a:ext uri="{FF2B5EF4-FFF2-40B4-BE49-F238E27FC236}">
                <a16:creationId xmlns:a16="http://schemas.microsoft.com/office/drawing/2014/main" id="{8CF3BC23-9543-40D3-80EC-AA52151EC84A}"/>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5849E157-66DF-428E-A07F-CD17A7F7B55A}"/>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6" name="Rectangle 2">
            <a:extLst>
              <a:ext uri="{FF2B5EF4-FFF2-40B4-BE49-F238E27FC236}">
                <a16:creationId xmlns:a16="http://schemas.microsoft.com/office/drawing/2014/main" id="{A05A7792-F16B-4576-8F05-63EC0AAD21D4}"/>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AA0020F8-B45E-4836-A20C-BEE5473E6502}"/>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0" name="Rectangle 2">
            <a:extLst>
              <a:ext uri="{FF2B5EF4-FFF2-40B4-BE49-F238E27FC236}">
                <a16:creationId xmlns:a16="http://schemas.microsoft.com/office/drawing/2014/main" id="{8A624781-AEC0-4CC4-B104-37029586C06D}"/>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76B8999D-2912-4F96-AEF7-B1C876241E06}"/>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4" name="Rectangle 2">
            <a:extLst>
              <a:ext uri="{FF2B5EF4-FFF2-40B4-BE49-F238E27FC236}">
                <a16:creationId xmlns:a16="http://schemas.microsoft.com/office/drawing/2014/main" id="{A7BAA79C-C2AA-457B-8C8F-A9EF418CA1E7}"/>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A839735D-1B75-4566-9659-36133EED6EEA}"/>
              </a:ext>
            </a:extLst>
          </p:cNvPr>
          <p:cNvSpPr>
            <a:spLocks noGrp="1" noRot="1" noChangeAspect="1" noChangeArrowheads="1" noTextEdit="1"/>
          </p:cNvSpPr>
          <p:nvPr>
            <p:ph type="sldImg"/>
          </p:nvPr>
        </p:nvSpPr>
        <p:spPr bwMode="auto">
          <a:xfrm>
            <a:off x="788988" y="731838"/>
            <a:ext cx="5281612"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1" name="Rectangle 3">
            <a:extLst>
              <a:ext uri="{FF2B5EF4-FFF2-40B4-BE49-F238E27FC236}">
                <a16:creationId xmlns:a16="http://schemas.microsoft.com/office/drawing/2014/main" id="{4168B719-3572-4773-BFB6-D88FEAF6DC57}"/>
              </a:ext>
            </a:extLst>
          </p:cNvPr>
          <p:cNvSpPr txBox="1">
            <a:spLocks noGrp="1" noChangeArrowheads="1"/>
          </p:cNvSpPr>
          <p:nvPr>
            <p:ph type="body" idx="1"/>
          </p:nvPr>
        </p:nvSpPr>
        <p:spPr bwMode="auto">
          <a:xfrm>
            <a:off x="912813" y="4630738"/>
            <a:ext cx="5030787" cy="4389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A799-75A2-4C6A-9CCA-A8914E55746E}"/>
              </a:ext>
            </a:extLst>
          </p:cNvPr>
          <p:cNvSpPr>
            <a:spLocks noGrp="1"/>
          </p:cNvSpPr>
          <p:nvPr>
            <p:ph type="ctrTitle"/>
          </p:nvPr>
        </p:nvSpPr>
        <p:spPr>
          <a:xfrm>
            <a:off x="1238449" y="1122363"/>
            <a:ext cx="7430691" cy="2387600"/>
          </a:xfrm>
        </p:spPr>
        <p:txBody>
          <a:bodyPr anchor="b"/>
          <a:lstStyle>
            <a:lvl1pPr algn="ctr">
              <a:defRPr sz="4876"/>
            </a:lvl1pPr>
          </a:lstStyle>
          <a:p>
            <a:r>
              <a:rPr lang="en-US"/>
              <a:t>Click to edit Master title style</a:t>
            </a:r>
          </a:p>
        </p:txBody>
      </p:sp>
      <p:sp>
        <p:nvSpPr>
          <p:cNvPr id="3" name="Subtitle 2">
            <a:extLst>
              <a:ext uri="{FF2B5EF4-FFF2-40B4-BE49-F238E27FC236}">
                <a16:creationId xmlns:a16="http://schemas.microsoft.com/office/drawing/2014/main" id="{0804C358-C32B-44D6-9BB3-5631BEE35B42}"/>
              </a:ext>
            </a:extLst>
          </p:cNvPr>
          <p:cNvSpPr>
            <a:spLocks noGrp="1"/>
          </p:cNvSpPr>
          <p:nvPr>
            <p:ph type="subTitle" idx="1"/>
          </p:nvPr>
        </p:nvSpPr>
        <p:spPr>
          <a:xfrm>
            <a:off x="1238449" y="3602038"/>
            <a:ext cx="7430691" cy="1655762"/>
          </a:xfrm>
        </p:spPr>
        <p:txBody>
          <a:bodyPr/>
          <a:lstStyle>
            <a:lvl1pPr marL="0" indent="0" algn="ctr">
              <a:buNone/>
              <a:defRPr sz="1950"/>
            </a:lvl1pPr>
            <a:lvl2pPr marL="371521" indent="0" algn="ctr">
              <a:buNone/>
              <a:defRPr sz="1625"/>
            </a:lvl2pPr>
            <a:lvl3pPr marL="743041" indent="0" algn="ctr">
              <a:buNone/>
              <a:defRPr sz="1463"/>
            </a:lvl3pPr>
            <a:lvl4pPr marL="1114562" indent="0" algn="ctr">
              <a:buNone/>
              <a:defRPr sz="1300"/>
            </a:lvl4pPr>
            <a:lvl5pPr marL="1486083" indent="0" algn="ctr">
              <a:buNone/>
              <a:defRPr sz="1300"/>
            </a:lvl5pPr>
            <a:lvl6pPr marL="1857604" indent="0" algn="ctr">
              <a:buNone/>
              <a:defRPr sz="1300"/>
            </a:lvl6pPr>
            <a:lvl7pPr marL="2229124" indent="0" algn="ctr">
              <a:buNone/>
              <a:defRPr sz="1300"/>
            </a:lvl7pPr>
            <a:lvl8pPr marL="2600645" indent="0" algn="ctr">
              <a:buNone/>
              <a:defRPr sz="1300"/>
            </a:lvl8pPr>
            <a:lvl9pPr marL="2972166" indent="0" algn="ctr">
              <a:buNone/>
              <a:defRPr sz="1300"/>
            </a:lvl9pPr>
          </a:lstStyle>
          <a:p>
            <a:r>
              <a:rPr lang="en-US"/>
              <a:t>Click to edit Master subtitle style</a:t>
            </a:r>
          </a:p>
        </p:txBody>
      </p:sp>
      <p:sp>
        <p:nvSpPr>
          <p:cNvPr id="4" name="Date Placeholder 3">
            <a:extLst>
              <a:ext uri="{FF2B5EF4-FFF2-40B4-BE49-F238E27FC236}">
                <a16:creationId xmlns:a16="http://schemas.microsoft.com/office/drawing/2014/main" id="{6F8EB64E-EBAC-4B50-96F0-6F018F8D37D1}"/>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5" name="Footer Placeholder 4">
            <a:extLst>
              <a:ext uri="{FF2B5EF4-FFF2-40B4-BE49-F238E27FC236}">
                <a16:creationId xmlns:a16="http://schemas.microsoft.com/office/drawing/2014/main" id="{4BA7CD03-8B94-4CE5-B9AC-74AF632F4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47BC2-1999-460A-9670-8BE8FED9ADED}"/>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22114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852D-6227-4F26-A91F-F425D713ED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053467-55A1-47D1-A376-B4F23E7085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5572B-8E64-450E-A07E-3F0B813B54B3}"/>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5" name="Footer Placeholder 4">
            <a:extLst>
              <a:ext uri="{FF2B5EF4-FFF2-40B4-BE49-F238E27FC236}">
                <a16:creationId xmlns:a16="http://schemas.microsoft.com/office/drawing/2014/main" id="{BA412EFF-D1AF-4E13-B979-1A6243560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7663A-ABE6-4A40-AB05-5079764B6A04}"/>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354288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23FBED-260C-4765-9271-44C9CCCAF457}"/>
              </a:ext>
            </a:extLst>
          </p:cNvPr>
          <p:cNvSpPr>
            <a:spLocks noGrp="1"/>
          </p:cNvSpPr>
          <p:nvPr>
            <p:ph type="title" orient="vert"/>
          </p:nvPr>
        </p:nvSpPr>
        <p:spPr>
          <a:xfrm>
            <a:off x="7090117" y="365125"/>
            <a:ext cx="2136324"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7A4E9-686E-4F3C-A693-FBE841500998}"/>
              </a:ext>
            </a:extLst>
          </p:cNvPr>
          <p:cNvSpPr>
            <a:spLocks noGrp="1"/>
          </p:cNvSpPr>
          <p:nvPr>
            <p:ph type="body" orient="vert" idx="1"/>
          </p:nvPr>
        </p:nvSpPr>
        <p:spPr>
          <a:xfrm>
            <a:off x="681147" y="365125"/>
            <a:ext cx="628512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03DFA-6F5E-4D5B-A49C-14352C49A917}"/>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5" name="Footer Placeholder 4">
            <a:extLst>
              <a:ext uri="{FF2B5EF4-FFF2-40B4-BE49-F238E27FC236}">
                <a16:creationId xmlns:a16="http://schemas.microsoft.com/office/drawing/2014/main" id="{6D4548BC-C2C9-4322-9902-5FBB6B0E0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C80AD-2423-4CCB-90D4-6AC3BAF04D96}"/>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1260740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B723-740F-4EE7-A369-AFCB36C4BC01}"/>
              </a:ext>
            </a:extLst>
          </p:cNvPr>
          <p:cNvSpPr>
            <a:spLocks noGrp="1"/>
          </p:cNvSpPr>
          <p:nvPr>
            <p:ph type="title"/>
          </p:nvPr>
        </p:nvSpPr>
        <p:spPr>
          <a:xfrm>
            <a:off x="350838" y="981075"/>
            <a:ext cx="8380412" cy="396875"/>
          </a:xfrm>
        </p:spPr>
        <p:txBody>
          <a:bodyPr/>
          <a:lstStyle/>
          <a:p>
            <a:r>
              <a:rPr lang="en-US"/>
              <a:t>Click to edit Master title style</a:t>
            </a:r>
          </a:p>
        </p:txBody>
      </p:sp>
    </p:spTree>
    <p:extLst>
      <p:ext uri="{BB962C8B-B14F-4D97-AF65-F5344CB8AC3E}">
        <p14:creationId xmlns:p14="http://schemas.microsoft.com/office/powerpoint/2010/main" val="407795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2343-5E6C-4E41-BDB3-483A7034A208}"/>
              </a:ext>
            </a:extLst>
          </p:cNvPr>
          <p:cNvSpPr>
            <a:spLocks noGrp="1"/>
          </p:cNvSpPr>
          <p:nvPr>
            <p:ph type="title"/>
          </p:nvPr>
        </p:nvSpPr>
        <p:spPr>
          <a:xfrm>
            <a:off x="350838" y="0"/>
            <a:ext cx="7810500" cy="690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343A90-E0E5-4B40-8236-D05BB5E61E4D}"/>
              </a:ext>
            </a:extLst>
          </p:cNvPr>
          <p:cNvSpPr>
            <a:spLocks noGrp="1"/>
          </p:cNvSpPr>
          <p:nvPr>
            <p:ph type="body" sz="half" idx="1"/>
          </p:nvPr>
        </p:nvSpPr>
        <p:spPr>
          <a:xfrm>
            <a:off x="350838" y="981075"/>
            <a:ext cx="4524375" cy="539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D7316-FB06-4C64-BF60-0EF34BFD0392}"/>
              </a:ext>
            </a:extLst>
          </p:cNvPr>
          <p:cNvSpPr>
            <a:spLocks noGrp="1"/>
          </p:cNvSpPr>
          <p:nvPr>
            <p:ph sz="half" idx="2"/>
          </p:nvPr>
        </p:nvSpPr>
        <p:spPr>
          <a:xfrm>
            <a:off x="5027613" y="981075"/>
            <a:ext cx="4525962" cy="539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1724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684A-7D9F-4906-A5AC-40845886626F}"/>
              </a:ext>
            </a:extLst>
          </p:cNvPr>
          <p:cNvSpPr>
            <a:spLocks noGrp="1"/>
          </p:cNvSpPr>
          <p:nvPr>
            <p:ph type="title"/>
          </p:nvPr>
        </p:nvSpPr>
        <p:spPr>
          <a:xfrm>
            <a:off x="350838" y="0"/>
            <a:ext cx="7810500" cy="690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C38287-1D68-4445-9735-84FE35086875}"/>
              </a:ext>
            </a:extLst>
          </p:cNvPr>
          <p:cNvSpPr>
            <a:spLocks noGrp="1"/>
          </p:cNvSpPr>
          <p:nvPr>
            <p:ph type="body" sz="half" idx="1"/>
          </p:nvPr>
        </p:nvSpPr>
        <p:spPr>
          <a:xfrm>
            <a:off x="350838" y="981075"/>
            <a:ext cx="4524375" cy="539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06A8D2-74B0-49A4-8066-BE6847621A18}"/>
              </a:ext>
            </a:extLst>
          </p:cNvPr>
          <p:cNvSpPr>
            <a:spLocks noGrp="1"/>
          </p:cNvSpPr>
          <p:nvPr>
            <p:ph sz="quarter" idx="2"/>
          </p:nvPr>
        </p:nvSpPr>
        <p:spPr>
          <a:xfrm>
            <a:off x="5027613" y="981075"/>
            <a:ext cx="4525962" cy="262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D2744559-10BE-4115-AAC9-29C2B504CC48}"/>
              </a:ext>
            </a:extLst>
          </p:cNvPr>
          <p:cNvSpPr>
            <a:spLocks noGrp="1"/>
          </p:cNvSpPr>
          <p:nvPr>
            <p:ph sz="quarter" idx="3"/>
          </p:nvPr>
        </p:nvSpPr>
        <p:spPr>
          <a:xfrm>
            <a:off x="5027613" y="3756025"/>
            <a:ext cx="4525962" cy="2624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755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090C-1973-443B-ADF8-EDDE4633C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EF14E0-F202-4CFD-AC45-246D83048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C6A04-2121-4ECA-9717-13C29DD172D2}"/>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5" name="Footer Placeholder 4">
            <a:extLst>
              <a:ext uri="{FF2B5EF4-FFF2-40B4-BE49-F238E27FC236}">
                <a16:creationId xmlns:a16="http://schemas.microsoft.com/office/drawing/2014/main" id="{47A62DCB-1E16-4E5F-8BC7-4437D3B5F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CB86B-FC13-4974-8FDC-2C07B955C956}"/>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27939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A342-9FC7-403A-B73C-B7D55F3CBDCB}"/>
              </a:ext>
            </a:extLst>
          </p:cNvPr>
          <p:cNvSpPr>
            <a:spLocks noGrp="1"/>
          </p:cNvSpPr>
          <p:nvPr>
            <p:ph type="title"/>
          </p:nvPr>
        </p:nvSpPr>
        <p:spPr>
          <a:xfrm>
            <a:off x="675986" y="1709739"/>
            <a:ext cx="8545295" cy="2852737"/>
          </a:xfrm>
        </p:spPr>
        <p:txBody>
          <a:bodyPr anchor="b"/>
          <a:lstStyle>
            <a:lvl1pPr>
              <a:defRPr sz="4876"/>
            </a:lvl1pPr>
          </a:lstStyle>
          <a:p>
            <a:r>
              <a:rPr lang="en-US"/>
              <a:t>Click to edit Master title style</a:t>
            </a:r>
          </a:p>
        </p:txBody>
      </p:sp>
      <p:sp>
        <p:nvSpPr>
          <p:cNvPr id="3" name="Text Placeholder 2">
            <a:extLst>
              <a:ext uri="{FF2B5EF4-FFF2-40B4-BE49-F238E27FC236}">
                <a16:creationId xmlns:a16="http://schemas.microsoft.com/office/drawing/2014/main" id="{D2609D27-D157-4DEC-8004-10E230D09D62}"/>
              </a:ext>
            </a:extLst>
          </p:cNvPr>
          <p:cNvSpPr>
            <a:spLocks noGrp="1"/>
          </p:cNvSpPr>
          <p:nvPr>
            <p:ph type="body" idx="1"/>
          </p:nvPr>
        </p:nvSpPr>
        <p:spPr>
          <a:xfrm>
            <a:off x="675986" y="4589464"/>
            <a:ext cx="8545295" cy="1500187"/>
          </a:xfrm>
        </p:spPr>
        <p:txBody>
          <a:bodyPr/>
          <a:lstStyle>
            <a:lvl1pPr marL="0" indent="0">
              <a:buNone/>
              <a:defRPr sz="1950">
                <a:solidFill>
                  <a:schemeClr val="tx1">
                    <a:tint val="75000"/>
                  </a:schemeClr>
                </a:solidFill>
              </a:defRPr>
            </a:lvl1pPr>
            <a:lvl2pPr marL="371521" indent="0">
              <a:buNone/>
              <a:defRPr sz="1625">
                <a:solidFill>
                  <a:schemeClr val="tx1">
                    <a:tint val="75000"/>
                  </a:schemeClr>
                </a:solidFill>
              </a:defRPr>
            </a:lvl2pPr>
            <a:lvl3pPr marL="743041" indent="0">
              <a:buNone/>
              <a:defRPr sz="1463">
                <a:solidFill>
                  <a:schemeClr val="tx1">
                    <a:tint val="75000"/>
                  </a:schemeClr>
                </a:solidFill>
              </a:defRPr>
            </a:lvl3pPr>
            <a:lvl4pPr marL="1114562" indent="0">
              <a:buNone/>
              <a:defRPr sz="1300">
                <a:solidFill>
                  <a:schemeClr val="tx1">
                    <a:tint val="75000"/>
                  </a:schemeClr>
                </a:solidFill>
              </a:defRPr>
            </a:lvl4pPr>
            <a:lvl5pPr marL="1486083" indent="0">
              <a:buNone/>
              <a:defRPr sz="1300">
                <a:solidFill>
                  <a:schemeClr val="tx1">
                    <a:tint val="75000"/>
                  </a:schemeClr>
                </a:solidFill>
              </a:defRPr>
            </a:lvl5pPr>
            <a:lvl6pPr marL="1857604" indent="0">
              <a:buNone/>
              <a:defRPr sz="1300">
                <a:solidFill>
                  <a:schemeClr val="tx1">
                    <a:tint val="75000"/>
                  </a:schemeClr>
                </a:solidFill>
              </a:defRPr>
            </a:lvl6pPr>
            <a:lvl7pPr marL="2229124" indent="0">
              <a:buNone/>
              <a:defRPr sz="1300">
                <a:solidFill>
                  <a:schemeClr val="tx1">
                    <a:tint val="75000"/>
                  </a:schemeClr>
                </a:solidFill>
              </a:defRPr>
            </a:lvl7pPr>
            <a:lvl8pPr marL="2600645" indent="0">
              <a:buNone/>
              <a:defRPr sz="1300">
                <a:solidFill>
                  <a:schemeClr val="tx1">
                    <a:tint val="75000"/>
                  </a:schemeClr>
                </a:solidFill>
              </a:defRPr>
            </a:lvl8pPr>
            <a:lvl9pPr marL="2972166"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93B07-8DB3-4917-A4F3-E87EA3F6CD20}"/>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5" name="Footer Placeholder 4">
            <a:extLst>
              <a:ext uri="{FF2B5EF4-FFF2-40B4-BE49-F238E27FC236}">
                <a16:creationId xmlns:a16="http://schemas.microsoft.com/office/drawing/2014/main" id="{6F573DEE-6660-4ECC-BC3A-0E410F60C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F20E2-12F3-438E-9968-E3B544A6A57C}"/>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223560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2B3B-FFCE-4C4E-9BF1-1E9983BBE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4F433F-DF7E-475C-A727-E719B97A1BD9}"/>
              </a:ext>
            </a:extLst>
          </p:cNvPr>
          <p:cNvSpPr>
            <a:spLocks noGrp="1"/>
          </p:cNvSpPr>
          <p:nvPr>
            <p:ph sz="half" idx="1"/>
          </p:nvPr>
        </p:nvSpPr>
        <p:spPr>
          <a:xfrm>
            <a:off x="681147" y="1825625"/>
            <a:ext cx="4210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57DDC-17DB-4D1F-B247-E811DEFA3218}"/>
              </a:ext>
            </a:extLst>
          </p:cNvPr>
          <p:cNvSpPr>
            <a:spLocks noGrp="1"/>
          </p:cNvSpPr>
          <p:nvPr>
            <p:ph sz="half" idx="2"/>
          </p:nvPr>
        </p:nvSpPr>
        <p:spPr>
          <a:xfrm>
            <a:off x="5015716" y="1825625"/>
            <a:ext cx="4210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366B70-C5DD-4D93-8D34-CC8E1B48CB98}"/>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6" name="Footer Placeholder 5">
            <a:extLst>
              <a:ext uri="{FF2B5EF4-FFF2-40B4-BE49-F238E27FC236}">
                <a16:creationId xmlns:a16="http://schemas.microsoft.com/office/drawing/2014/main" id="{8821840C-3D51-4402-AF23-4F7DB7ECF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3398E-82CE-4E8D-B4D9-5801B9A60692}"/>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304478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2235-68AC-4EE8-A6ED-DCDFD0EA65E8}"/>
              </a:ext>
            </a:extLst>
          </p:cNvPr>
          <p:cNvSpPr>
            <a:spLocks noGrp="1"/>
          </p:cNvSpPr>
          <p:nvPr>
            <p:ph type="title"/>
          </p:nvPr>
        </p:nvSpPr>
        <p:spPr>
          <a:xfrm>
            <a:off x="682437" y="365126"/>
            <a:ext cx="854529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6FAC37-0654-4731-8125-1D737F8E317A}"/>
              </a:ext>
            </a:extLst>
          </p:cNvPr>
          <p:cNvSpPr>
            <a:spLocks noGrp="1"/>
          </p:cNvSpPr>
          <p:nvPr>
            <p:ph type="body" idx="1"/>
          </p:nvPr>
        </p:nvSpPr>
        <p:spPr>
          <a:xfrm>
            <a:off x="682437" y="1681163"/>
            <a:ext cx="4191374" cy="823912"/>
          </a:xfrm>
        </p:spPr>
        <p:txBody>
          <a:bodyPr anchor="b"/>
          <a:lstStyle>
            <a:lvl1pPr marL="0" indent="0">
              <a:buNone/>
              <a:defRPr sz="1950" b="1"/>
            </a:lvl1pPr>
            <a:lvl2pPr marL="371521" indent="0">
              <a:buNone/>
              <a:defRPr sz="1625" b="1"/>
            </a:lvl2pPr>
            <a:lvl3pPr marL="743041" indent="0">
              <a:buNone/>
              <a:defRPr sz="1463" b="1"/>
            </a:lvl3pPr>
            <a:lvl4pPr marL="1114562" indent="0">
              <a:buNone/>
              <a:defRPr sz="1300" b="1"/>
            </a:lvl4pPr>
            <a:lvl5pPr marL="1486083" indent="0">
              <a:buNone/>
              <a:defRPr sz="1300" b="1"/>
            </a:lvl5pPr>
            <a:lvl6pPr marL="1857604" indent="0">
              <a:buNone/>
              <a:defRPr sz="1300" b="1"/>
            </a:lvl6pPr>
            <a:lvl7pPr marL="2229124" indent="0">
              <a:buNone/>
              <a:defRPr sz="1300" b="1"/>
            </a:lvl7pPr>
            <a:lvl8pPr marL="2600645" indent="0">
              <a:buNone/>
              <a:defRPr sz="1300" b="1"/>
            </a:lvl8pPr>
            <a:lvl9pPr marL="2972166"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DE90077A-8603-4906-BBE6-871995073053}"/>
              </a:ext>
            </a:extLst>
          </p:cNvPr>
          <p:cNvSpPr>
            <a:spLocks noGrp="1"/>
          </p:cNvSpPr>
          <p:nvPr>
            <p:ph sz="half" idx="2"/>
          </p:nvPr>
        </p:nvSpPr>
        <p:spPr>
          <a:xfrm>
            <a:off x="682437" y="2505075"/>
            <a:ext cx="419137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1BE254-FA18-4D67-ADC8-427C4F9BFA35}"/>
              </a:ext>
            </a:extLst>
          </p:cNvPr>
          <p:cNvSpPr>
            <a:spLocks noGrp="1"/>
          </p:cNvSpPr>
          <p:nvPr>
            <p:ph type="body" sz="quarter" idx="3"/>
          </p:nvPr>
        </p:nvSpPr>
        <p:spPr>
          <a:xfrm>
            <a:off x="5015717" y="1681163"/>
            <a:ext cx="4212015" cy="823912"/>
          </a:xfrm>
        </p:spPr>
        <p:txBody>
          <a:bodyPr anchor="b"/>
          <a:lstStyle>
            <a:lvl1pPr marL="0" indent="0">
              <a:buNone/>
              <a:defRPr sz="1950" b="1"/>
            </a:lvl1pPr>
            <a:lvl2pPr marL="371521" indent="0">
              <a:buNone/>
              <a:defRPr sz="1625" b="1"/>
            </a:lvl2pPr>
            <a:lvl3pPr marL="743041" indent="0">
              <a:buNone/>
              <a:defRPr sz="1463" b="1"/>
            </a:lvl3pPr>
            <a:lvl4pPr marL="1114562" indent="0">
              <a:buNone/>
              <a:defRPr sz="1300" b="1"/>
            </a:lvl4pPr>
            <a:lvl5pPr marL="1486083" indent="0">
              <a:buNone/>
              <a:defRPr sz="1300" b="1"/>
            </a:lvl5pPr>
            <a:lvl6pPr marL="1857604" indent="0">
              <a:buNone/>
              <a:defRPr sz="1300" b="1"/>
            </a:lvl6pPr>
            <a:lvl7pPr marL="2229124" indent="0">
              <a:buNone/>
              <a:defRPr sz="1300" b="1"/>
            </a:lvl7pPr>
            <a:lvl8pPr marL="2600645" indent="0">
              <a:buNone/>
              <a:defRPr sz="1300" b="1"/>
            </a:lvl8pPr>
            <a:lvl9pPr marL="2972166"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10436-99D9-4D22-BCFC-C82D377C4BDD}"/>
              </a:ext>
            </a:extLst>
          </p:cNvPr>
          <p:cNvSpPr>
            <a:spLocks noGrp="1"/>
          </p:cNvSpPr>
          <p:nvPr>
            <p:ph sz="quarter" idx="4"/>
          </p:nvPr>
        </p:nvSpPr>
        <p:spPr>
          <a:xfrm>
            <a:off x="5015717" y="2505075"/>
            <a:ext cx="42120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EDBAD0-E7FD-4DEF-82E6-6F9FB1FFB60F}"/>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8" name="Footer Placeholder 7">
            <a:extLst>
              <a:ext uri="{FF2B5EF4-FFF2-40B4-BE49-F238E27FC236}">
                <a16:creationId xmlns:a16="http://schemas.microsoft.com/office/drawing/2014/main" id="{79784FD2-EF73-46E8-83A7-E3F0D53E3D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086538-B03B-4F72-8D14-8C1B1891E395}"/>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141113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9753-6CDD-42C4-931D-2574D6CFEE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B7B971-9124-41A4-A66C-9EFB8033463D}"/>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4" name="Footer Placeholder 3">
            <a:extLst>
              <a:ext uri="{FF2B5EF4-FFF2-40B4-BE49-F238E27FC236}">
                <a16:creationId xmlns:a16="http://schemas.microsoft.com/office/drawing/2014/main" id="{82F8C672-9EEE-40EA-B1A2-93095F5EFB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D9D697-1990-4FC9-97B8-304597883B98}"/>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70908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2C4EB-A4A7-4544-B765-F17C88E83FF4}"/>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3" name="Footer Placeholder 2">
            <a:extLst>
              <a:ext uri="{FF2B5EF4-FFF2-40B4-BE49-F238E27FC236}">
                <a16:creationId xmlns:a16="http://schemas.microsoft.com/office/drawing/2014/main" id="{B2231454-F400-447B-B6D2-13016F53CB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8E4FF2-A135-490D-9628-6BF0AA958E76}"/>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37192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B094-B47F-4B23-9F60-73122B83532B}"/>
              </a:ext>
            </a:extLst>
          </p:cNvPr>
          <p:cNvSpPr>
            <a:spLocks noGrp="1"/>
          </p:cNvSpPr>
          <p:nvPr>
            <p:ph type="title"/>
          </p:nvPr>
        </p:nvSpPr>
        <p:spPr>
          <a:xfrm>
            <a:off x="682437" y="457200"/>
            <a:ext cx="3195455" cy="1600200"/>
          </a:xfrm>
        </p:spPr>
        <p:txBody>
          <a:bodyPr anchor="b"/>
          <a:lstStyle>
            <a:lvl1pPr>
              <a:defRPr sz="2600"/>
            </a:lvl1pPr>
          </a:lstStyle>
          <a:p>
            <a:r>
              <a:rPr lang="en-US"/>
              <a:t>Click to edit Master title style</a:t>
            </a:r>
          </a:p>
        </p:txBody>
      </p:sp>
      <p:sp>
        <p:nvSpPr>
          <p:cNvPr id="3" name="Content Placeholder 2">
            <a:extLst>
              <a:ext uri="{FF2B5EF4-FFF2-40B4-BE49-F238E27FC236}">
                <a16:creationId xmlns:a16="http://schemas.microsoft.com/office/drawing/2014/main" id="{1EA02002-9FE5-4383-BBA0-0BF1E8087AA1}"/>
              </a:ext>
            </a:extLst>
          </p:cNvPr>
          <p:cNvSpPr>
            <a:spLocks noGrp="1"/>
          </p:cNvSpPr>
          <p:nvPr>
            <p:ph idx="1"/>
          </p:nvPr>
        </p:nvSpPr>
        <p:spPr>
          <a:xfrm>
            <a:off x="4212016" y="987426"/>
            <a:ext cx="5015716"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E75C0-2DDD-4CFC-A46D-C8CC90EB1D3E}"/>
              </a:ext>
            </a:extLst>
          </p:cNvPr>
          <p:cNvSpPr>
            <a:spLocks noGrp="1"/>
          </p:cNvSpPr>
          <p:nvPr>
            <p:ph type="body" sz="half" idx="2"/>
          </p:nvPr>
        </p:nvSpPr>
        <p:spPr>
          <a:xfrm>
            <a:off x="682437" y="2057400"/>
            <a:ext cx="3195455" cy="3811588"/>
          </a:xfrm>
        </p:spPr>
        <p:txBody>
          <a:bodyPr/>
          <a:lstStyle>
            <a:lvl1pPr marL="0" indent="0">
              <a:buNone/>
              <a:defRPr sz="1300"/>
            </a:lvl1pPr>
            <a:lvl2pPr marL="371521" indent="0">
              <a:buNone/>
              <a:defRPr sz="1138"/>
            </a:lvl2pPr>
            <a:lvl3pPr marL="743041" indent="0">
              <a:buNone/>
              <a:defRPr sz="975"/>
            </a:lvl3pPr>
            <a:lvl4pPr marL="1114562" indent="0">
              <a:buNone/>
              <a:defRPr sz="813"/>
            </a:lvl4pPr>
            <a:lvl5pPr marL="1486083" indent="0">
              <a:buNone/>
              <a:defRPr sz="813"/>
            </a:lvl5pPr>
            <a:lvl6pPr marL="1857604" indent="0">
              <a:buNone/>
              <a:defRPr sz="813"/>
            </a:lvl6pPr>
            <a:lvl7pPr marL="2229124" indent="0">
              <a:buNone/>
              <a:defRPr sz="813"/>
            </a:lvl7pPr>
            <a:lvl8pPr marL="2600645" indent="0">
              <a:buNone/>
              <a:defRPr sz="813"/>
            </a:lvl8pPr>
            <a:lvl9pPr marL="2972166"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9A6993DD-D13C-43A1-B853-95D4D9250851}"/>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6" name="Footer Placeholder 5">
            <a:extLst>
              <a:ext uri="{FF2B5EF4-FFF2-40B4-BE49-F238E27FC236}">
                <a16:creationId xmlns:a16="http://schemas.microsoft.com/office/drawing/2014/main" id="{C2F43BA2-4293-4D1E-BDDF-A6D9780DC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E466A-0211-4C80-AA1C-A61F37CA3952}"/>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70567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3ACA-7C52-4D99-A542-AA02497FBFF4}"/>
              </a:ext>
            </a:extLst>
          </p:cNvPr>
          <p:cNvSpPr>
            <a:spLocks noGrp="1"/>
          </p:cNvSpPr>
          <p:nvPr>
            <p:ph type="title"/>
          </p:nvPr>
        </p:nvSpPr>
        <p:spPr>
          <a:xfrm>
            <a:off x="682437" y="457200"/>
            <a:ext cx="3195455" cy="1600200"/>
          </a:xfrm>
        </p:spPr>
        <p:txBody>
          <a:bodyPr anchor="b"/>
          <a:lstStyle>
            <a:lvl1pPr>
              <a:defRPr sz="2600"/>
            </a:lvl1pPr>
          </a:lstStyle>
          <a:p>
            <a:r>
              <a:rPr lang="en-US"/>
              <a:t>Click to edit Master title style</a:t>
            </a:r>
          </a:p>
        </p:txBody>
      </p:sp>
      <p:sp>
        <p:nvSpPr>
          <p:cNvPr id="3" name="Picture Placeholder 2">
            <a:extLst>
              <a:ext uri="{FF2B5EF4-FFF2-40B4-BE49-F238E27FC236}">
                <a16:creationId xmlns:a16="http://schemas.microsoft.com/office/drawing/2014/main" id="{48EAEEBA-00B0-4D37-B567-6A09CC96FF53}"/>
              </a:ext>
            </a:extLst>
          </p:cNvPr>
          <p:cNvSpPr>
            <a:spLocks noGrp="1"/>
          </p:cNvSpPr>
          <p:nvPr>
            <p:ph type="pic" idx="1"/>
          </p:nvPr>
        </p:nvSpPr>
        <p:spPr>
          <a:xfrm>
            <a:off x="4212016" y="987426"/>
            <a:ext cx="5015716" cy="4873625"/>
          </a:xfrm>
        </p:spPr>
        <p:txBody>
          <a:bodyPr/>
          <a:lstStyle>
            <a:lvl1pPr marL="0" indent="0">
              <a:buNone/>
              <a:defRPr sz="2600"/>
            </a:lvl1pPr>
            <a:lvl2pPr marL="371521" indent="0">
              <a:buNone/>
              <a:defRPr sz="2275"/>
            </a:lvl2pPr>
            <a:lvl3pPr marL="743041" indent="0">
              <a:buNone/>
              <a:defRPr sz="1950"/>
            </a:lvl3pPr>
            <a:lvl4pPr marL="1114562" indent="0">
              <a:buNone/>
              <a:defRPr sz="1625"/>
            </a:lvl4pPr>
            <a:lvl5pPr marL="1486083" indent="0">
              <a:buNone/>
              <a:defRPr sz="1625"/>
            </a:lvl5pPr>
            <a:lvl6pPr marL="1857604" indent="0">
              <a:buNone/>
              <a:defRPr sz="1625"/>
            </a:lvl6pPr>
            <a:lvl7pPr marL="2229124" indent="0">
              <a:buNone/>
              <a:defRPr sz="1625"/>
            </a:lvl7pPr>
            <a:lvl8pPr marL="2600645" indent="0">
              <a:buNone/>
              <a:defRPr sz="1625"/>
            </a:lvl8pPr>
            <a:lvl9pPr marL="2972166" indent="0">
              <a:buNone/>
              <a:defRPr sz="1625"/>
            </a:lvl9pPr>
          </a:lstStyle>
          <a:p>
            <a:endParaRPr lang="en-US"/>
          </a:p>
        </p:txBody>
      </p:sp>
      <p:sp>
        <p:nvSpPr>
          <p:cNvPr id="4" name="Text Placeholder 3">
            <a:extLst>
              <a:ext uri="{FF2B5EF4-FFF2-40B4-BE49-F238E27FC236}">
                <a16:creationId xmlns:a16="http://schemas.microsoft.com/office/drawing/2014/main" id="{D620ACEE-CF04-4AA1-9C1C-6B772F571599}"/>
              </a:ext>
            </a:extLst>
          </p:cNvPr>
          <p:cNvSpPr>
            <a:spLocks noGrp="1"/>
          </p:cNvSpPr>
          <p:nvPr>
            <p:ph type="body" sz="half" idx="2"/>
          </p:nvPr>
        </p:nvSpPr>
        <p:spPr>
          <a:xfrm>
            <a:off x="682437" y="2057400"/>
            <a:ext cx="3195455" cy="3811588"/>
          </a:xfrm>
        </p:spPr>
        <p:txBody>
          <a:bodyPr/>
          <a:lstStyle>
            <a:lvl1pPr marL="0" indent="0">
              <a:buNone/>
              <a:defRPr sz="1300"/>
            </a:lvl1pPr>
            <a:lvl2pPr marL="371521" indent="0">
              <a:buNone/>
              <a:defRPr sz="1138"/>
            </a:lvl2pPr>
            <a:lvl3pPr marL="743041" indent="0">
              <a:buNone/>
              <a:defRPr sz="975"/>
            </a:lvl3pPr>
            <a:lvl4pPr marL="1114562" indent="0">
              <a:buNone/>
              <a:defRPr sz="813"/>
            </a:lvl4pPr>
            <a:lvl5pPr marL="1486083" indent="0">
              <a:buNone/>
              <a:defRPr sz="813"/>
            </a:lvl5pPr>
            <a:lvl6pPr marL="1857604" indent="0">
              <a:buNone/>
              <a:defRPr sz="813"/>
            </a:lvl6pPr>
            <a:lvl7pPr marL="2229124" indent="0">
              <a:buNone/>
              <a:defRPr sz="813"/>
            </a:lvl7pPr>
            <a:lvl8pPr marL="2600645" indent="0">
              <a:buNone/>
              <a:defRPr sz="813"/>
            </a:lvl8pPr>
            <a:lvl9pPr marL="2972166"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C10C33B5-6349-4939-B01B-0F4EF67B1913}"/>
              </a:ext>
            </a:extLst>
          </p:cNvPr>
          <p:cNvSpPr>
            <a:spLocks noGrp="1"/>
          </p:cNvSpPr>
          <p:nvPr>
            <p:ph type="dt" sz="half" idx="10"/>
          </p:nvPr>
        </p:nvSpPr>
        <p:spPr/>
        <p:txBody>
          <a:bodyPr/>
          <a:lstStyle/>
          <a:p>
            <a:fld id="{A22D341D-F0FC-41E6-B6A7-D27DF06BD827}" type="datetimeFigureOut">
              <a:rPr lang="en-US" smtClean="0"/>
              <a:t>6/30/2019</a:t>
            </a:fld>
            <a:endParaRPr lang="en-US"/>
          </a:p>
        </p:txBody>
      </p:sp>
      <p:sp>
        <p:nvSpPr>
          <p:cNvPr id="6" name="Footer Placeholder 5">
            <a:extLst>
              <a:ext uri="{FF2B5EF4-FFF2-40B4-BE49-F238E27FC236}">
                <a16:creationId xmlns:a16="http://schemas.microsoft.com/office/drawing/2014/main" id="{1C28C4D5-64C2-45AF-9627-1044A476E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C1742-4CE8-4BCC-BEC0-C42BBCA85C02}"/>
              </a:ext>
            </a:extLst>
          </p:cNvPr>
          <p:cNvSpPr>
            <a:spLocks noGrp="1"/>
          </p:cNvSpPr>
          <p:nvPr>
            <p:ph type="sldNum" sz="quarter" idx="12"/>
          </p:nvPr>
        </p:nvSpPr>
        <p:spPr/>
        <p:txBody>
          <a:bodyPr/>
          <a:lstStyle/>
          <a:p>
            <a:fld id="{AC0D355F-AAA3-4D8B-9CEC-957040642A1A}" type="slidenum">
              <a:rPr lang="en-US" smtClean="0"/>
              <a:t>‹#›</a:t>
            </a:fld>
            <a:endParaRPr lang="en-US"/>
          </a:p>
        </p:txBody>
      </p:sp>
    </p:spTree>
    <p:extLst>
      <p:ext uri="{BB962C8B-B14F-4D97-AF65-F5344CB8AC3E}">
        <p14:creationId xmlns:p14="http://schemas.microsoft.com/office/powerpoint/2010/main" val="233706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8F3A93-16FD-41FD-B966-F765734545C2}"/>
              </a:ext>
            </a:extLst>
          </p:cNvPr>
          <p:cNvSpPr>
            <a:spLocks noGrp="1"/>
          </p:cNvSpPr>
          <p:nvPr>
            <p:ph type="title"/>
          </p:nvPr>
        </p:nvSpPr>
        <p:spPr>
          <a:xfrm>
            <a:off x="681147" y="365126"/>
            <a:ext cx="854529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AB0763-5142-4CF8-AECF-7DCA86CBD6AF}"/>
              </a:ext>
            </a:extLst>
          </p:cNvPr>
          <p:cNvSpPr>
            <a:spLocks noGrp="1"/>
          </p:cNvSpPr>
          <p:nvPr>
            <p:ph type="body" idx="1"/>
          </p:nvPr>
        </p:nvSpPr>
        <p:spPr>
          <a:xfrm>
            <a:off x="681147" y="1825625"/>
            <a:ext cx="854529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C57CC-A1AE-43EA-B639-78F41174037F}"/>
              </a:ext>
            </a:extLst>
          </p:cNvPr>
          <p:cNvSpPr>
            <a:spLocks noGrp="1"/>
          </p:cNvSpPr>
          <p:nvPr>
            <p:ph type="dt" sz="half" idx="2"/>
          </p:nvPr>
        </p:nvSpPr>
        <p:spPr>
          <a:xfrm>
            <a:off x="681147" y="6356351"/>
            <a:ext cx="2229207"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A22D341D-F0FC-41E6-B6A7-D27DF06BD827}" type="datetimeFigureOut">
              <a:rPr lang="en-US" smtClean="0"/>
              <a:t>6/30/2019</a:t>
            </a:fld>
            <a:endParaRPr lang="en-US"/>
          </a:p>
        </p:txBody>
      </p:sp>
      <p:sp>
        <p:nvSpPr>
          <p:cNvPr id="5" name="Footer Placeholder 4">
            <a:extLst>
              <a:ext uri="{FF2B5EF4-FFF2-40B4-BE49-F238E27FC236}">
                <a16:creationId xmlns:a16="http://schemas.microsoft.com/office/drawing/2014/main" id="{4C2DE2C8-7A16-46CB-9F4F-1D436090C6B9}"/>
              </a:ext>
            </a:extLst>
          </p:cNvPr>
          <p:cNvSpPr>
            <a:spLocks noGrp="1"/>
          </p:cNvSpPr>
          <p:nvPr>
            <p:ph type="ftr" sz="quarter" idx="3"/>
          </p:nvPr>
        </p:nvSpPr>
        <p:spPr>
          <a:xfrm>
            <a:off x="3281889" y="6356351"/>
            <a:ext cx="3343811"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4B2182-29E7-46DF-BE34-4DA4BAF06900}"/>
              </a:ext>
            </a:extLst>
          </p:cNvPr>
          <p:cNvSpPr>
            <a:spLocks noGrp="1"/>
          </p:cNvSpPr>
          <p:nvPr>
            <p:ph type="sldNum" sz="quarter" idx="4"/>
          </p:nvPr>
        </p:nvSpPr>
        <p:spPr>
          <a:xfrm>
            <a:off x="6997234" y="6356351"/>
            <a:ext cx="2229207"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AC0D355F-AAA3-4D8B-9CEC-957040642A1A}" type="slidenum">
              <a:rPr lang="en-US" smtClean="0"/>
              <a:t>‹#›</a:t>
            </a:fld>
            <a:endParaRPr lang="en-US"/>
          </a:p>
        </p:txBody>
      </p:sp>
    </p:spTree>
    <p:extLst>
      <p:ext uri="{BB962C8B-B14F-4D97-AF65-F5344CB8AC3E}">
        <p14:creationId xmlns:p14="http://schemas.microsoft.com/office/powerpoint/2010/main" val="409158303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74304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60" indent="-185760" algn="l" defTabSz="74304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81" indent="-185760" algn="l" defTabSz="74304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802" indent="-185760" algn="l" defTabSz="74304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323" indent="-185760" algn="l" defTabSz="74304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843" indent="-185760" algn="l" defTabSz="74304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364" indent="-185760" algn="l" defTabSz="74304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885" indent="-185760" algn="l" defTabSz="74304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405" indent="-185760" algn="l" defTabSz="74304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926" indent="-185760" algn="l" defTabSz="74304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3041" rtl="0" eaLnBrk="1" latinLnBrk="0" hangingPunct="1">
        <a:defRPr sz="1463" kern="1200">
          <a:solidFill>
            <a:schemeClr val="tx1"/>
          </a:solidFill>
          <a:latin typeface="+mn-lt"/>
          <a:ea typeface="+mn-ea"/>
          <a:cs typeface="+mn-cs"/>
        </a:defRPr>
      </a:lvl1pPr>
      <a:lvl2pPr marL="371521" algn="l" defTabSz="743041" rtl="0" eaLnBrk="1" latinLnBrk="0" hangingPunct="1">
        <a:defRPr sz="1463" kern="1200">
          <a:solidFill>
            <a:schemeClr val="tx1"/>
          </a:solidFill>
          <a:latin typeface="+mn-lt"/>
          <a:ea typeface="+mn-ea"/>
          <a:cs typeface="+mn-cs"/>
        </a:defRPr>
      </a:lvl2pPr>
      <a:lvl3pPr marL="743041" algn="l" defTabSz="743041" rtl="0" eaLnBrk="1" latinLnBrk="0" hangingPunct="1">
        <a:defRPr sz="1463" kern="1200">
          <a:solidFill>
            <a:schemeClr val="tx1"/>
          </a:solidFill>
          <a:latin typeface="+mn-lt"/>
          <a:ea typeface="+mn-ea"/>
          <a:cs typeface="+mn-cs"/>
        </a:defRPr>
      </a:lvl3pPr>
      <a:lvl4pPr marL="1114562" algn="l" defTabSz="743041" rtl="0" eaLnBrk="1" latinLnBrk="0" hangingPunct="1">
        <a:defRPr sz="1463" kern="1200">
          <a:solidFill>
            <a:schemeClr val="tx1"/>
          </a:solidFill>
          <a:latin typeface="+mn-lt"/>
          <a:ea typeface="+mn-ea"/>
          <a:cs typeface="+mn-cs"/>
        </a:defRPr>
      </a:lvl4pPr>
      <a:lvl5pPr marL="1486083" algn="l" defTabSz="743041" rtl="0" eaLnBrk="1" latinLnBrk="0" hangingPunct="1">
        <a:defRPr sz="1463" kern="1200">
          <a:solidFill>
            <a:schemeClr val="tx1"/>
          </a:solidFill>
          <a:latin typeface="+mn-lt"/>
          <a:ea typeface="+mn-ea"/>
          <a:cs typeface="+mn-cs"/>
        </a:defRPr>
      </a:lvl5pPr>
      <a:lvl6pPr marL="1857604" algn="l" defTabSz="743041" rtl="0" eaLnBrk="1" latinLnBrk="0" hangingPunct="1">
        <a:defRPr sz="1463" kern="1200">
          <a:solidFill>
            <a:schemeClr val="tx1"/>
          </a:solidFill>
          <a:latin typeface="+mn-lt"/>
          <a:ea typeface="+mn-ea"/>
          <a:cs typeface="+mn-cs"/>
        </a:defRPr>
      </a:lvl6pPr>
      <a:lvl7pPr marL="2229124" algn="l" defTabSz="743041" rtl="0" eaLnBrk="1" latinLnBrk="0" hangingPunct="1">
        <a:defRPr sz="1463" kern="1200">
          <a:solidFill>
            <a:schemeClr val="tx1"/>
          </a:solidFill>
          <a:latin typeface="+mn-lt"/>
          <a:ea typeface="+mn-ea"/>
          <a:cs typeface="+mn-cs"/>
        </a:defRPr>
      </a:lvl7pPr>
      <a:lvl8pPr marL="2600645" algn="l" defTabSz="743041" rtl="0" eaLnBrk="1" latinLnBrk="0" hangingPunct="1">
        <a:defRPr sz="1463" kern="1200">
          <a:solidFill>
            <a:schemeClr val="tx1"/>
          </a:solidFill>
          <a:latin typeface="+mn-lt"/>
          <a:ea typeface="+mn-ea"/>
          <a:cs typeface="+mn-cs"/>
        </a:defRPr>
      </a:lvl8pPr>
      <a:lvl9pPr marL="2972166" algn="l" defTabSz="743041"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18" Type="http://schemas.openxmlformats.org/officeDocument/2006/relationships/image" Target="../media/image26.jpeg"/><Relationship Id="rId3" Type="http://schemas.openxmlformats.org/officeDocument/2006/relationships/notesSlide" Target="../notesSlides/notesSlide19.xml"/><Relationship Id="rId21" Type="http://schemas.openxmlformats.org/officeDocument/2006/relationships/image" Target="../media/image29.jpeg"/><Relationship Id="rId7" Type="http://schemas.openxmlformats.org/officeDocument/2006/relationships/image" Target="../media/image15.wmf"/><Relationship Id="rId12" Type="http://schemas.openxmlformats.org/officeDocument/2006/relationships/image" Target="../media/image20.jpeg"/><Relationship Id="rId17" Type="http://schemas.openxmlformats.org/officeDocument/2006/relationships/image" Target="../media/image25.jpeg"/><Relationship Id="rId2" Type="http://schemas.openxmlformats.org/officeDocument/2006/relationships/slideLayout" Target="../slideLayouts/slideLayout2.xml"/><Relationship Id="rId16" Type="http://schemas.openxmlformats.org/officeDocument/2006/relationships/image" Target="../media/image24.jpeg"/><Relationship Id="rId20" Type="http://schemas.openxmlformats.org/officeDocument/2006/relationships/image" Target="../media/image28.jpeg"/><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9.jpeg"/><Relationship Id="rId24" Type="http://schemas.openxmlformats.org/officeDocument/2006/relationships/image" Target="../media/image32.jpeg"/><Relationship Id="rId5" Type="http://schemas.openxmlformats.org/officeDocument/2006/relationships/image" Target="../media/image14.wmf"/><Relationship Id="rId15" Type="http://schemas.openxmlformats.org/officeDocument/2006/relationships/image" Target="../media/image23.jpeg"/><Relationship Id="rId23" Type="http://schemas.openxmlformats.org/officeDocument/2006/relationships/image" Target="../media/image31.jpeg"/><Relationship Id="rId10" Type="http://schemas.openxmlformats.org/officeDocument/2006/relationships/image" Target="../media/image18.jpeg"/><Relationship Id="rId19" Type="http://schemas.openxmlformats.org/officeDocument/2006/relationships/image" Target="../media/image27.jpeg"/><Relationship Id="rId4" Type="http://schemas.openxmlformats.org/officeDocument/2006/relationships/oleObject" Target="../embeddings/oleObject2.bin"/><Relationship Id="rId9" Type="http://schemas.openxmlformats.org/officeDocument/2006/relationships/image" Target="../media/image17.jpeg"/><Relationship Id="rId14" Type="http://schemas.openxmlformats.org/officeDocument/2006/relationships/image" Target="../media/image22.jpeg"/><Relationship Id="rId22" Type="http://schemas.openxmlformats.org/officeDocument/2006/relationships/image" Target="../media/image3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394C5528-6347-42D6-8406-136D794519F6}"/>
              </a:ext>
            </a:extLst>
          </p:cNvPr>
          <p:cNvSpPr>
            <a:spLocks noGrp="1" noChangeArrowheads="1"/>
          </p:cNvSpPr>
          <p:nvPr>
            <p:ph type="title"/>
          </p:nvPr>
        </p:nvSpPr>
        <p:spPr>
          <a:xfrm>
            <a:off x="415925" y="2732088"/>
            <a:ext cx="8382000" cy="392112"/>
          </a:xfrm>
          <a:ln/>
        </p:spPr>
        <p:txBody>
          <a:bodyPr>
            <a:noAutofit/>
          </a:bodyPr>
          <a:lstStyle/>
          <a:p>
            <a:pPr algn="ctr">
              <a:lnSpc>
                <a:spcPct val="93000"/>
              </a:lnSpc>
              <a:buClr>
                <a:srgbClr val="00279F"/>
              </a:buCl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4000" b="1" dirty="0">
                <a:solidFill>
                  <a:srgbClr val="00279F"/>
                </a:solidFill>
                <a:ea typeface="SimSun" panose="02010600030101010101" pitchFamily="2" charset="-122"/>
              </a:rPr>
              <a:t>Information Visualization with Self-Organizing Maps </a:t>
            </a:r>
          </a:p>
        </p:txBody>
      </p:sp>
      <p:sp>
        <p:nvSpPr>
          <p:cNvPr id="4101" name="AutoShape 5">
            <a:extLst>
              <a:ext uri="{FF2B5EF4-FFF2-40B4-BE49-F238E27FC236}">
                <a16:creationId xmlns:a16="http://schemas.microsoft.com/office/drawing/2014/main" id="{1950CAEE-8166-417D-B4C5-7E1AC102B511}"/>
              </a:ext>
            </a:extLst>
          </p:cNvPr>
          <p:cNvSpPr>
            <a:spLocks noChangeArrowheads="1"/>
          </p:cNvSpPr>
          <p:nvPr/>
        </p:nvSpPr>
        <p:spPr bwMode="auto">
          <a:xfrm>
            <a:off x="2289498" y="5733256"/>
            <a:ext cx="6624067" cy="352149"/>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en-US" sz="1800" b="1" dirty="0">
                <a:latin typeface="Arial" panose="020B0604020202020204" pitchFamily="34" charset="0"/>
              </a:rPr>
              <a:t>Slides from: Jing Li, </a:t>
            </a:r>
            <a:r>
              <a:rPr lang="en-GB" altLang="en-US" sz="1800" dirty="0">
                <a:latin typeface="Arial" panose="020B0604020202020204" pitchFamily="34" charset="0"/>
              </a:rPr>
              <a:t>Mail: jing.li@lijing.de</a:t>
            </a:r>
          </a:p>
        </p:txBody>
      </p:sp>
      <p:sp>
        <p:nvSpPr>
          <p:cNvPr id="4103" name="Rectangle 7">
            <a:extLst>
              <a:ext uri="{FF2B5EF4-FFF2-40B4-BE49-F238E27FC236}">
                <a16:creationId xmlns:a16="http://schemas.microsoft.com/office/drawing/2014/main" id="{63284F56-4946-4B4E-B5AD-77243F20D0FD}"/>
              </a:ext>
            </a:extLst>
          </p:cNvPr>
          <p:cNvSpPr>
            <a:spLocks noChangeArrowheads="1"/>
          </p:cNvSpPr>
          <p:nvPr/>
        </p:nvSpPr>
        <p:spPr bwMode="auto">
          <a:xfrm>
            <a:off x="3009578" y="4228673"/>
            <a:ext cx="3736920" cy="10156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dirty="0" err="1">
                <a:solidFill>
                  <a:schemeClr val="tx1"/>
                </a:solidFill>
                <a:latin typeface="Arial" panose="020B0604020202020204" pitchFamily="34" charset="0"/>
                <a:ea typeface="SimSun" panose="02010600030101010101" pitchFamily="2" charset="-122"/>
              </a:rPr>
              <a:t>Dr.Gahangir</a:t>
            </a:r>
            <a:r>
              <a:rPr lang="en-US" altLang="en-US" sz="2000" b="1" dirty="0">
                <a:solidFill>
                  <a:schemeClr val="tx1"/>
                </a:solidFill>
                <a:latin typeface="Arial" panose="020B0604020202020204" pitchFamily="34" charset="0"/>
                <a:ea typeface="SimSun" panose="02010600030101010101" pitchFamily="2" charset="-122"/>
              </a:rPr>
              <a:t> Hossain</a:t>
            </a:r>
          </a:p>
          <a:p>
            <a:pPr algn="ctr"/>
            <a:r>
              <a:rPr lang="en-US" sz="2000" dirty="0">
                <a:solidFill>
                  <a:schemeClr val="tx1"/>
                </a:solidFill>
              </a:rPr>
              <a:t>Texas A&amp;M University-Kingsville</a:t>
            </a:r>
          </a:p>
          <a:p>
            <a:pPr algn="ctr"/>
            <a:endParaRPr lang="en-US" altLang="en-US" sz="2000" b="1" dirty="0">
              <a:solidFill>
                <a:schemeClr val="tx1"/>
              </a:solidFill>
              <a:latin typeface="Arial" panose="020B0604020202020204" pitchFamily="34" charset="0"/>
              <a:ea typeface="SimSun"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858B43FF-C5F6-45BA-86E2-8C1EC0A409B6}"/>
              </a:ext>
            </a:extLst>
          </p:cNvPr>
          <p:cNvSpPr>
            <a:spLocks noGrp="1" noChangeArrowheads="1"/>
          </p:cNvSpPr>
          <p:nvPr>
            <p:ph type="title"/>
          </p:nvPr>
        </p:nvSpPr>
        <p:spPr>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SOM – Result Example</a:t>
            </a:r>
          </a:p>
        </p:txBody>
      </p:sp>
      <p:pic>
        <p:nvPicPr>
          <p:cNvPr id="118798" name="Picture 14">
            <a:extLst>
              <a:ext uri="{FF2B5EF4-FFF2-40B4-BE49-F238E27FC236}">
                <a16:creationId xmlns:a16="http://schemas.microsoft.com/office/drawing/2014/main" id="{CA7B7877-6FE7-402E-945D-689CC149938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052902" y="1825625"/>
            <a:ext cx="5801783" cy="4351338"/>
          </a:xfrm>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8787" name="Group 3">
            <a:extLst>
              <a:ext uri="{FF2B5EF4-FFF2-40B4-BE49-F238E27FC236}">
                <a16:creationId xmlns:a16="http://schemas.microsoft.com/office/drawing/2014/main" id="{F4B44142-1A2C-47F2-AE2F-D13F30091DE2}"/>
              </a:ext>
            </a:extLst>
          </p:cNvPr>
          <p:cNvGrpSpPr>
            <a:grpSpLocks/>
          </p:cNvGrpSpPr>
          <p:nvPr/>
        </p:nvGrpSpPr>
        <p:grpSpPr bwMode="auto">
          <a:xfrm>
            <a:off x="631825" y="777875"/>
            <a:ext cx="7772400" cy="1143000"/>
            <a:chOff x="398" y="490"/>
            <a:chExt cx="4896" cy="720"/>
          </a:xfrm>
        </p:grpSpPr>
        <p:sp>
          <p:nvSpPr>
            <p:cNvPr id="118788" name="AutoShape 4">
              <a:extLst>
                <a:ext uri="{FF2B5EF4-FFF2-40B4-BE49-F238E27FC236}">
                  <a16:creationId xmlns:a16="http://schemas.microsoft.com/office/drawing/2014/main" id="{9EE3B079-99EB-4DE1-85EB-9A4CFBA10002}"/>
                </a:ext>
              </a:extLst>
            </p:cNvPr>
            <p:cNvSpPr>
              <a:spLocks noChangeArrowheads="1"/>
            </p:cNvSpPr>
            <p:nvPr/>
          </p:nvSpPr>
          <p:spPr bwMode="auto">
            <a:xfrm>
              <a:off x="398" y="490"/>
              <a:ext cx="4896"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789" name="Text Box 5">
              <a:extLst>
                <a:ext uri="{FF2B5EF4-FFF2-40B4-BE49-F238E27FC236}">
                  <a16:creationId xmlns:a16="http://schemas.microsoft.com/office/drawing/2014/main" id="{A814EFAA-318F-4B73-BBA3-EFAEDCFAC058}"/>
                </a:ext>
              </a:extLst>
            </p:cNvPr>
            <p:cNvSpPr txBox="1">
              <a:spLocks noChangeArrowheads="1"/>
            </p:cNvSpPr>
            <p:nvPr/>
          </p:nvSpPr>
          <p:spPr bwMode="auto">
            <a:xfrm>
              <a:off x="398" y="740"/>
              <a:ext cx="48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endParaRPr lang="en-GB" altLang="zh-CN" sz="1800">
                <a:solidFill>
                  <a:srgbClr val="000000"/>
                </a:solidFill>
                <a:latin typeface="Arial" panose="020B0604020202020204" pitchFamily="34" charset="0"/>
                <a:ea typeface="SimSun" panose="02010600030101010101" pitchFamily="2" charset="-122"/>
                <a:cs typeface="Lucida Sans Unicode" panose="020B0602030504020204" pitchFamily="34" charset="0"/>
              </a:endParaRP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3CA08B0-CA99-4BAA-8502-B776694C43E8}"/>
              </a:ext>
            </a:extLst>
          </p:cNvPr>
          <p:cNvSpPr>
            <a:spLocks noGrp="1" noChangeArrowheads="1"/>
          </p:cNvSpPr>
          <p:nvPr>
            <p:ph type="title"/>
          </p:nvPr>
        </p:nvSpPr>
        <p:spPr>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Self-Organizing Maps</a:t>
            </a:r>
          </a:p>
        </p:txBody>
      </p:sp>
      <p:sp>
        <p:nvSpPr>
          <p:cNvPr id="120845" name="Rectangle 13">
            <a:extLst>
              <a:ext uri="{FF2B5EF4-FFF2-40B4-BE49-F238E27FC236}">
                <a16:creationId xmlns:a16="http://schemas.microsoft.com/office/drawing/2014/main" id="{7AEDAC50-9E6F-448E-8B8B-A7BECA1E07A8}"/>
              </a:ext>
            </a:extLst>
          </p:cNvPr>
          <p:cNvSpPr>
            <a:spLocks noGrp="1" noChangeArrowheads="1"/>
          </p:cNvSpPr>
          <p:nvPr>
            <p:ph idx="1"/>
          </p:nvPr>
        </p:nvSpPr>
        <p:spPr/>
        <p:txBody>
          <a:bodyPr/>
          <a:lstStyle/>
          <a:p>
            <a:endParaRPr lang="de-DE" altLang="en-US"/>
          </a:p>
        </p:txBody>
      </p:sp>
      <p:grpSp>
        <p:nvGrpSpPr>
          <p:cNvPr id="120835" name="Group 3">
            <a:extLst>
              <a:ext uri="{FF2B5EF4-FFF2-40B4-BE49-F238E27FC236}">
                <a16:creationId xmlns:a16="http://schemas.microsoft.com/office/drawing/2014/main" id="{A29EF72E-A7DB-4B40-B42D-61609B74F00A}"/>
              </a:ext>
            </a:extLst>
          </p:cNvPr>
          <p:cNvGrpSpPr>
            <a:grpSpLocks/>
          </p:cNvGrpSpPr>
          <p:nvPr/>
        </p:nvGrpSpPr>
        <p:grpSpPr bwMode="auto">
          <a:xfrm>
            <a:off x="631825" y="777875"/>
            <a:ext cx="7772400" cy="1143000"/>
            <a:chOff x="398" y="490"/>
            <a:chExt cx="4896" cy="720"/>
          </a:xfrm>
        </p:grpSpPr>
        <p:sp>
          <p:nvSpPr>
            <p:cNvPr id="120836" name="AutoShape 4">
              <a:extLst>
                <a:ext uri="{FF2B5EF4-FFF2-40B4-BE49-F238E27FC236}">
                  <a16:creationId xmlns:a16="http://schemas.microsoft.com/office/drawing/2014/main" id="{6B174C71-79CB-4123-AD75-265B00520DB8}"/>
                </a:ext>
              </a:extLst>
            </p:cNvPr>
            <p:cNvSpPr>
              <a:spLocks noChangeArrowheads="1"/>
            </p:cNvSpPr>
            <p:nvPr/>
          </p:nvSpPr>
          <p:spPr bwMode="auto">
            <a:xfrm>
              <a:off x="398" y="490"/>
              <a:ext cx="4896"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0837" name="Text Box 5">
              <a:extLst>
                <a:ext uri="{FF2B5EF4-FFF2-40B4-BE49-F238E27FC236}">
                  <a16:creationId xmlns:a16="http://schemas.microsoft.com/office/drawing/2014/main" id="{A3E33225-2AF2-480B-AB91-21EFB6BE7F5C}"/>
                </a:ext>
              </a:extLst>
            </p:cNvPr>
            <p:cNvSpPr txBox="1">
              <a:spLocks noChangeArrowheads="1"/>
            </p:cNvSpPr>
            <p:nvPr/>
          </p:nvSpPr>
          <p:spPr bwMode="auto">
            <a:xfrm>
              <a:off x="398" y="740"/>
              <a:ext cx="48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solidFill>
                    <a:srgbClr val="000000"/>
                  </a:solidFill>
                  <a:latin typeface="Arial" panose="020B0604020202020204" pitchFamily="34" charset="0"/>
                  <a:ea typeface="SimSun" panose="02010600030101010101" pitchFamily="2" charset="-122"/>
                  <a:cs typeface="Lucida Sans Unicode" panose="020B0602030504020204" pitchFamily="34" charset="0"/>
                </a:rPr>
                <a:t>SOM – Result Example</a:t>
              </a:r>
            </a:p>
          </p:txBody>
        </p:sp>
      </p:grpSp>
      <p:sp>
        <p:nvSpPr>
          <p:cNvPr id="120838" name="Text Box 6">
            <a:extLst>
              <a:ext uri="{FF2B5EF4-FFF2-40B4-BE49-F238E27FC236}">
                <a16:creationId xmlns:a16="http://schemas.microsoft.com/office/drawing/2014/main" id="{916A575D-5026-4DCC-BDE2-7DEC9D0343DB}"/>
              </a:ext>
            </a:extLst>
          </p:cNvPr>
          <p:cNvSpPr txBox="1">
            <a:spLocks noChangeArrowheads="1"/>
          </p:cNvSpPr>
          <p:nvPr/>
        </p:nvSpPr>
        <p:spPr bwMode="auto">
          <a:xfrm>
            <a:off x="457200" y="6080125"/>
            <a:ext cx="830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GB" altLang="en-US" sz="2000">
                <a:solidFill>
                  <a:schemeClr val="tx1"/>
                </a:solidFill>
                <a:latin typeface="Arial" panose="020B0604020202020204" pitchFamily="34" charset="0"/>
              </a:rPr>
              <a:t>‘Poverty map’ based on 39 indicators from World Bank statistics (1992)</a:t>
            </a:r>
          </a:p>
        </p:txBody>
      </p:sp>
      <p:grpSp>
        <p:nvGrpSpPr>
          <p:cNvPr id="120839" name="Group 7">
            <a:extLst>
              <a:ext uri="{FF2B5EF4-FFF2-40B4-BE49-F238E27FC236}">
                <a16:creationId xmlns:a16="http://schemas.microsoft.com/office/drawing/2014/main" id="{5E03703C-3519-480F-91F0-720D090210CD}"/>
              </a:ext>
            </a:extLst>
          </p:cNvPr>
          <p:cNvGrpSpPr>
            <a:grpSpLocks/>
          </p:cNvGrpSpPr>
          <p:nvPr/>
        </p:nvGrpSpPr>
        <p:grpSpPr bwMode="auto">
          <a:xfrm>
            <a:off x="457200" y="1493838"/>
            <a:ext cx="8382000" cy="4525962"/>
            <a:chOff x="288" y="1008"/>
            <a:chExt cx="5280" cy="2851"/>
          </a:xfrm>
        </p:grpSpPr>
        <p:sp>
          <p:nvSpPr>
            <p:cNvPr id="120840" name="AutoShape 8">
              <a:extLst>
                <a:ext uri="{FF2B5EF4-FFF2-40B4-BE49-F238E27FC236}">
                  <a16:creationId xmlns:a16="http://schemas.microsoft.com/office/drawing/2014/main" id="{B0D6C788-9F38-48BC-9C25-D7C3207DEB26}"/>
                </a:ext>
              </a:extLst>
            </p:cNvPr>
            <p:cNvSpPr>
              <a:spLocks noChangeArrowheads="1"/>
            </p:cNvSpPr>
            <p:nvPr/>
          </p:nvSpPr>
          <p:spPr bwMode="auto">
            <a:xfrm>
              <a:off x="288" y="1008"/>
              <a:ext cx="5280" cy="2851"/>
            </a:xfrm>
            <a:prstGeom prst="roundRect">
              <a:avLst>
                <a:gd name="adj" fmla="val 3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0841" name="Text Box 9">
              <a:extLst>
                <a:ext uri="{FF2B5EF4-FFF2-40B4-BE49-F238E27FC236}">
                  <a16:creationId xmlns:a16="http://schemas.microsoft.com/office/drawing/2014/main" id="{A7936C98-4448-4B2B-AB09-7955F5863C7D}"/>
                </a:ext>
              </a:extLst>
            </p:cNvPr>
            <p:cNvSpPr txBox="1">
              <a:spLocks noChangeArrowheads="1"/>
            </p:cNvSpPr>
            <p:nvPr/>
          </p:nvSpPr>
          <p:spPr bwMode="auto">
            <a:xfrm>
              <a:off x="288" y="1008"/>
              <a:ext cx="52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1313" indent="-341313">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1pPr>
              <a:lvl2pP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2pPr>
              <a:lvl3pP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3pPr>
              <a:lvl4pP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4pPr>
              <a:lvl5pP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9pPr>
            </a:lstStyle>
            <a:p>
              <a:pPr>
                <a:lnSpc>
                  <a:spcPct val="93000"/>
                </a:lnSpc>
                <a:spcBef>
                  <a:spcPts val="1125"/>
                </a:spcBef>
                <a:buClr>
                  <a:srgbClr val="000000"/>
                </a:buClr>
                <a:buSzPct val="100000"/>
                <a:buFont typeface="Arial" panose="020B0604020202020204" pitchFamily="34" charset="0"/>
                <a:buNone/>
              </a:pPr>
              <a:r>
                <a:rPr lang="en-GB" altLang="en-US" sz="1800">
                  <a:solidFill>
                    <a:srgbClr val="000000"/>
                  </a:solidFill>
                  <a:latin typeface="Arial" panose="020B0604020202020204" pitchFamily="34" charset="0"/>
                  <a:ea typeface="SimSun" panose="02010600030101010101" pitchFamily="2" charset="-122"/>
                </a:rPr>
                <a:t>Classifying World Poverty</a:t>
              </a:r>
            </a:p>
          </p:txBody>
        </p:sp>
      </p:grpSp>
      <p:pic>
        <p:nvPicPr>
          <p:cNvPr id="120842" name="Picture 10">
            <a:extLst>
              <a:ext uri="{FF2B5EF4-FFF2-40B4-BE49-F238E27FC236}">
                <a16:creationId xmlns:a16="http://schemas.microsoft.com/office/drawing/2014/main" id="{2955717D-C05E-4788-9EEB-0FC7C8C39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027238"/>
            <a:ext cx="5400675" cy="39592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20843" name="Picture 11">
            <a:extLst>
              <a:ext uri="{FF2B5EF4-FFF2-40B4-BE49-F238E27FC236}">
                <a16:creationId xmlns:a16="http://schemas.microsoft.com/office/drawing/2014/main" id="{9897924C-07E0-45FD-A0C7-39A883D79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2459038"/>
            <a:ext cx="2519362" cy="18303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20844" name="Text Box 12">
            <a:extLst>
              <a:ext uri="{FF2B5EF4-FFF2-40B4-BE49-F238E27FC236}">
                <a16:creationId xmlns:a16="http://schemas.microsoft.com/office/drawing/2014/main" id="{8F93339A-E3AD-4801-8ED7-B56DF5322795}"/>
              </a:ext>
            </a:extLst>
          </p:cNvPr>
          <p:cNvSpPr txBox="1">
            <a:spLocks noChangeArrowheads="1"/>
          </p:cNvSpPr>
          <p:nvPr/>
        </p:nvSpPr>
        <p:spPr bwMode="auto">
          <a:xfrm>
            <a:off x="5003800" y="1377950"/>
            <a:ext cx="25193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5000"/>
              </a:lnSpc>
              <a:spcBef>
                <a:spcPts val="1250"/>
              </a:spcBef>
              <a:buClr>
                <a:srgbClr val="000000"/>
              </a:buClr>
              <a:buSzPct val="100000"/>
              <a:buFont typeface="Times New Roman" panose="02020603050405020304" pitchFamily="18" charset="0"/>
              <a:buNone/>
            </a:pPr>
            <a:r>
              <a:rPr lang="en-GB" altLang="en-US" sz="2000">
                <a:latin typeface="Arial" panose="020B0604020202020204" pitchFamily="34" charset="0"/>
              </a:rPr>
              <a:t>Helsinki University of Technology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25B3B48E-0A69-464C-886B-CCA442F7E3DB}"/>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Self-Organizing Maps</a:t>
            </a:r>
          </a:p>
        </p:txBody>
      </p:sp>
      <p:sp>
        <p:nvSpPr>
          <p:cNvPr id="12293" name="Rectangle 5">
            <a:extLst>
              <a:ext uri="{FF2B5EF4-FFF2-40B4-BE49-F238E27FC236}">
                <a16:creationId xmlns:a16="http://schemas.microsoft.com/office/drawing/2014/main" id="{3800D851-92AF-44AD-905C-6B4709D905A1}"/>
              </a:ext>
            </a:extLst>
          </p:cNvPr>
          <p:cNvSpPr>
            <a:spLocks noGrp="1" noChangeArrowheads="1"/>
          </p:cNvSpPr>
          <p:nvPr>
            <p:ph idx="1"/>
          </p:nvPr>
        </p:nvSpPr>
        <p:spPr>
          <a:xfrm>
            <a:off x="631825" y="1844675"/>
            <a:ext cx="7772400" cy="3336925"/>
          </a:xfrm>
          <a:ln/>
        </p:spPr>
        <p:txBody>
          <a:bodyPr>
            <a:normAutofit lnSpcReduction="10000"/>
          </a:bodyPr>
          <a:lstStyle/>
          <a:p>
            <a:pPr marL="341313" indent="-341313">
              <a:lnSpc>
                <a:spcPct val="80000"/>
              </a:lnSpc>
              <a:buFont typeface="Arial" panose="020B0604020202020204" pitchFamily="34" charset="0"/>
              <a:buAutoNum type="arabicPeriod"/>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Randomly initialise all weights</a:t>
            </a:r>
          </a:p>
          <a:p>
            <a:pPr marL="341313" indent="-341313">
              <a:lnSpc>
                <a:spcPct val="80000"/>
              </a:lnSpc>
              <a:buFont typeface="Arial" panose="020B0604020202020204" pitchFamily="34" charset="0"/>
              <a:buAutoNum type="arabicPeriod"/>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Select input vector </a:t>
            </a:r>
            <a:r>
              <a:rPr lang="en-GB" altLang="zh-CN" b="1">
                <a:ea typeface="SimSun" panose="02010600030101010101" pitchFamily="2" charset="-122"/>
              </a:rPr>
              <a:t>x </a:t>
            </a:r>
            <a:r>
              <a:rPr lang="en-GB" altLang="zh-CN">
                <a:ea typeface="SimSun" panose="02010600030101010101" pitchFamily="2" charset="-122"/>
              </a:rPr>
              <a:t>= [x</a:t>
            </a:r>
            <a:r>
              <a:rPr lang="en-GB" altLang="zh-CN" baseline="-25000">
                <a:ea typeface="SimSun" panose="02010600030101010101" pitchFamily="2" charset="-122"/>
              </a:rPr>
              <a:t>1</a:t>
            </a:r>
            <a:r>
              <a:rPr lang="en-GB" altLang="zh-CN">
                <a:ea typeface="SimSun" panose="02010600030101010101" pitchFamily="2" charset="-122"/>
              </a:rPr>
              <a:t>, x</a:t>
            </a:r>
            <a:r>
              <a:rPr lang="en-GB" altLang="zh-CN" baseline="-25000">
                <a:ea typeface="SimSun" panose="02010600030101010101" pitchFamily="2" charset="-122"/>
              </a:rPr>
              <a:t>2</a:t>
            </a:r>
            <a:r>
              <a:rPr lang="en-GB" altLang="zh-CN">
                <a:ea typeface="SimSun" panose="02010600030101010101" pitchFamily="2" charset="-122"/>
              </a:rPr>
              <a:t>, x</a:t>
            </a:r>
            <a:r>
              <a:rPr lang="en-GB" altLang="zh-CN" baseline="-25000">
                <a:ea typeface="SimSun" panose="02010600030101010101" pitchFamily="2" charset="-122"/>
              </a:rPr>
              <a:t>3</a:t>
            </a:r>
            <a:r>
              <a:rPr lang="en-GB" altLang="zh-CN">
                <a:ea typeface="SimSun" panose="02010600030101010101" pitchFamily="2" charset="-122"/>
              </a:rPr>
              <a:t>, … , x</a:t>
            </a:r>
            <a:r>
              <a:rPr lang="en-GB" altLang="zh-CN" baseline="-25000">
                <a:ea typeface="SimSun" panose="02010600030101010101" pitchFamily="2" charset="-122"/>
              </a:rPr>
              <a:t>n</a:t>
            </a:r>
            <a:r>
              <a:rPr lang="en-GB" altLang="zh-CN">
                <a:ea typeface="SimSun" panose="02010600030101010101" pitchFamily="2" charset="-122"/>
              </a:rPr>
              <a:t>] </a:t>
            </a:r>
          </a:p>
          <a:p>
            <a:pPr marL="341313" indent="-341313">
              <a:lnSpc>
                <a:spcPct val="80000"/>
              </a:lnSpc>
              <a:buFont typeface="Arial" panose="020B0604020202020204" pitchFamily="34" charset="0"/>
              <a:buAutoNum type="arabicPeriod"/>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Compare </a:t>
            </a:r>
            <a:r>
              <a:rPr lang="en-GB" altLang="zh-CN" b="1">
                <a:ea typeface="SimSun" panose="02010600030101010101" pitchFamily="2" charset="-122"/>
              </a:rPr>
              <a:t>x</a:t>
            </a:r>
            <a:r>
              <a:rPr lang="en-GB" altLang="zh-CN">
                <a:ea typeface="SimSun" panose="02010600030101010101" pitchFamily="2" charset="-122"/>
              </a:rPr>
              <a:t> with weights </a:t>
            </a:r>
            <a:r>
              <a:rPr lang="en-GB" altLang="zh-CN" b="1">
                <a:ea typeface="SimSun" panose="02010600030101010101" pitchFamily="2" charset="-122"/>
              </a:rPr>
              <a:t>w</a:t>
            </a:r>
            <a:r>
              <a:rPr lang="en-GB" altLang="zh-CN" baseline="-10000">
                <a:ea typeface="SimSun" panose="02010600030101010101" pitchFamily="2" charset="-122"/>
              </a:rPr>
              <a:t>j</a:t>
            </a:r>
            <a:r>
              <a:rPr lang="en-GB" altLang="zh-CN">
                <a:ea typeface="SimSun" panose="02010600030101010101" pitchFamily="2" charset="-122"/>
              </a:rPr>
              <a:t> for each neuron j to determine winner</a:t>
            </a:r>
          </a:p>
          <a:p>
            <a:pPr marL="341313" indent="-341313">
              <a:lnSpc>
                <a:spcPct val="80000"/>
              </a:lnSpc>
              <a:buFont typeface="Arial" panose="020B0604020202020204" pitchFamily="34" charset="0"/>
              <a:buAutoNum type="arabicPeriod"/>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Update winner so that it becomes more like </a:t>
            </a:r>
            <a:r>
              <a:rPr lang="en-GB" altLang="zh-CN" b="1">
                <a:ea typeface="SimSun" panose="02010600030101010101" pitchFamily="2" charset="-122"/>
              </a:rPr>
              <a:t>x</a:t>
            </a:r>
            <a:r>
              <a:rPr lang="en-GB" altLang="zh-CN">
                <a:ea typeface="SimSun" panose="02010600030101010101" pitchFamily="2" charset="-122"/>
              </a:rPr>
              <a:t>, together with the winner’s </a:t>
            </a:r>
            <a:r>
              <a:rPr lang="en-GB" altLang="zh-CN" i="1">
                <a:ea typeface="SimSun" panose="02010600030101010101" pitchFamily="2" charset="-122"/>
              </a:rPr>
              <a:t>neighbours</a:t>
            </a:r>
          </a:p>
          <a:p>
            <a:pPr marL="341313" indent="-341313">
              <a:lnSpc>
                <a:spcPct val="80000"/>
              </a:lnSpc>
              <a:buFont typeface="Arial" panose="020B0604020202020204" pitchFamily="34" charset="0"/>
              <a:buAutoNum type="arabicPeriod"/>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Adjust parameters: learning rate &amp; ‘neighbourhood function’</a:t>
            </a:r>
          </a:p>
          <a:p>
            <a:pPr marL="341313" indent="-341313">
              <a:lnSpc>
                <a:spcPct val="80000"/>
              </a:lnSpc>
              <a:buFont typeface="Arial" panose="020B0604020202020204" pitchFamily="34" charset="0"/>
              <a:buAutoNum type="arabicPeriod"/>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Repeat from (2) until </a:t>
            </a:r>
            <a:r>
              <a:rPr lang="en-GB" altLang="en-US">
                <a:solidFill>
                  <a:schemeClr val="tx1"/>
                </a:solidFill>
                <a:ea typeface="SimSun" panose="02010600030101010101" pitchFamily="2" charset="-122"/>
              </a:rPr>
              <a:t>the map has converged (i.e. no noticeable changes in the weights) or pre-defined no. of training cycles have passed</a:t>
            </a:r>
            <a:endParaRPr lang="en-GB" altLang="zh-CN">
              <a:ea typeface="SimSun" panose="02010600030101010101" pitchFamily="2" charset="-122"/>
            </a:endParaRPr>
          </a:p>
        </p:txBody>
      </p:sp>
      <p:grpSp>
        <p:nvGrpSpPr>
          <p:cNvPr id="12290" name="Group 2">
            <a:extLst>
              <a:ext uri="{FF2B5EF4-FFF2-40B4-BE49-F238E27FC236}">
                <a16:creationId xmlns:a16="http://schemas.microsoft.com/office/drawing/2014/main" id="{13014985-68B8-4E2C-BE71-AE024E18DF4B}"/>
              </a:ext>
            </a:extLst>
          </p:cNvPr>
          <p:cNvGrpSpPr>
            <a:grpSpLocks/>
          </p:cNvGrpSpPr>
          <p:nvPr/>
        </p:nvGrpSpPr>
        <p:grpSpPr bwMode="auto">
          <a:xfrm>
            <a:off x="631825" y="777875"/>
            <a:ext cx="7772400" cy="1143000"/>
            <a:chOff x="398" y="490"/>
            <a:chExt cx="4896" cy="720"/>
          </a:xfrm>
        </p:grpSpPr>
        <p:sp>
          <p:nvSpPr>
            <p:cNvPr id="12291" name="AutoShape 3">
              <a:extLst>
                <a:ext uri="{FF2B5EF4-FFF2-40B4-BE49-F238E27FC236}">
                  <a16:creationId xmlns:a16="http://schemas.microsoft.com/office/drawing/2014/main" id="{1BF830B9-7721-46FB-A8CB-28C782959FE1}"/>
                </a:ext>
              </a:extLst>
            </p:cNvPr>
            <p:cNvSpPr>
              <a:spLocks noChangeArrowheads="1"/>
            </p:cNvSpPr>
            <p:nvPr/>
          </p:nvSpPr>
          <p:spPr bwMode="auto">
            <a:xfrm>
              <a:off x="398" y="490"/>
              <a:ext cx="4896"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292" name="Text Box 4">
              <a:extLst>
                <a:ext uri="{FF2B5EF4-FFF2-40B4-BE49-F238E27FC236}">
                  <a16:creationId xmlns:a16="http://schemas.microsoft.com/office/drawing/2014/main" id="{AF881C64-469A-407D-B546-7FAB569D26B3}"/>
                </a:ext>
              </a:extLst>
            </p:cNvPr>
            <p:cNvSpPr txBox="1">
              <a:spLocks noChangeArrowheads="1"/>
            </p:cNvSpPr>
            <p:nvPr/>
          </p:nvSpPr>
          <p:spPr bwMode="auto">
            <a:xfrm>
              <a:off x="398" y="740"/>
              <a:ext cx="48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solidFill>
                    <a:srgbClr val="000000"/>
                  </a:solidFill>
                  <a:latin typeface="Arial" panose="020B0604020202020204" pitchFamily="34" charset="0"/>
                  <a:ea typeface="SimSun" panose="02010600030101010101" pitchFamily="2" charset="-122"/>
                  <a:cs typeface="Lucida Sans Unicode" panose="020B0602030504020204" pitchFamily="34" charset="0"/>
                </a:rPr>
                <a:t>SOM – Algorithm Overview</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722DFA5D-1B73-4E9B-9634-ACC6A6828B5B}"/>
              </a:ext>
            </a:extLst>
          </p:cNvPr>
          <p:cNvSpPr>
            <a:spLocks noGrp="1" noChangeArrowheads="1"/>
          </p:cNvSpPr>
          <p:nvPr>
            <p:ph type="title"/>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GB" altLang="en-US"/>
              <a:t>Initialisation</a:t>
            </a:r>
          </a:p>
        </p:txBody>
      </p:sp>
      <p:sp>
        <p:nvSpPr>
          <p:cNvPr id="101379" name="Rectangle 3">
            <a:extLst>
              <a:ext uri="{FF2B5EF4-FFF2-40B4-BE49-F238E27FC236}">
                <a16:creationId xmlns:a16="http://schemas.microsoft.com/office/drawing/2014/main" id="{FB368283-8EFB-4C5D-863E-0B03CDE3E62E}"/>
              </a:ext>
            </a:extLst>
          </p:cNvPr>
          <p:cNvSpPr>
            <a:spLocks noGrp="1" noChangeArrowheads="1"/>
          </p:cNvSpPr>
          <p:nvPr>
            <p:ph idx="1"/>
          </p:nvPr>
        </p:nvSpPr>
        <p:spPr>
          <a:xfrm>
            <a:off x="350838" y="1881188"/>
            <a:ext cx="4511675" cy="2998787"/>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660400" indent="-660400" defTabSz="914400">
              <a:buFontTx/>
              <a:buNone/>
            </a:pPr>
            <a:r>
              <a:rPr lang="en-GB" altLang="en-US"/>
              <a:t>(i)Randomly initialise the weight vectors </a:t>
            </a:r>
            <a:r>
              <a:rPr lang="en-GB" altLang="en-US" b="1"/>
              <a:t>w</a:t>
            </a:r>
            <a:r>
              <a:rPr lang="en-GB" altLang="en-US" baseline="-10000"/>
              <a:t>j</a:t>
            </a:r>
            <a:r>
              <a:rPr lang="en-GB" altLang="en-US"/>
              <a:t> for all nodes j</a:t>
            </a:r>
          </a:p>
          <a:p>
            <a:pPr marL="660400" indent="-660400" defTabSz="914400">
              <a:buFontTx/>
              <a:buNone/>
            </a:pPr>
            <a:endParaRPr lang="en-GB" altLang="en-US" sz="1400"/>
          </a:p>
        </p:txBody>
      </p:sp>
      <p:pic>
        <p:nvPicPr>
          <p:cNvPr id="101380" name="Picture 4" descr="C:\Documents\SOMsProj\Seminar\som0.bmp">
            <a:extLst>
              <a:ext uri="{FF2B5EF4-FFF2-40B4-BE49-F238E27FC236}">
                <a16:creationId xmlns:a16="http://schemas.microsoft.com/office/drawing/2014/main" id="{A6C4BDE2-3478-4208-8D5D-57AE6752E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338" y="2057400"/>
            <a:ext cx="3559175" cy="3476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2DC749A-003F-43CC-A9F1-9EC087CC059E}"/>
              </a:ext>
            </a:extLst>
          </p:cNvPr>
          <p:cNvSpPr>
            <a:spLocks noGrp="1" noChangeArrowheads="1"/>
          </p:cNvSpPr>
          <p:nvPr>
            <p:ph type="title"/>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GB" altLang="en-US"/>
              <a:t> </a:t>
            </a:r>
          </a:p>
        </p:txBody>
      </p:sp>
      <p:sp>
        <p:nvSpPr>
          <p:cNvPr id="102403" name="Rectangle 3">
            <a:extLst>
              <a:ext uri="{FF2B5EF4-FFF2-40B4-BE49-F238E27FC236}">
                <a16:creationId xmlns:a16="http://schemas.microsoft.com/office/drawing/2014/main" id="{14135577-6522-4133-ABEC-3BF775511476}"/>
              </a:ext>
            </a:extLst>
          </p:cNvPr>
          <p:cNvSpPr>
            <a:spLocks noGrp="1" noChangeArrowheads="1"/>
          </p:cNvSpPr>
          <p:nvPr>
            <p:ph idx="1"/>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609600" indent="-609600" defTabSz="914400"/>
            <a:r>
              <a:rPr lang="en-GB" altLang="en-US"/>
              <a:t>(ii) Choose an input vector </a:t>
            </a:r>
            <a:r>
              <a:rPr lang="en-GB" altLang="en-US" b="1"/>
              <a:t>x</a:t>
            </a:r>
            <a:r>
              <a:rPr lang="en-GB" altLang="en-US"/>
              <a:t> from the training set</a:t>
            </a:r>
            <a:endParaRPr lang="en-GB" altLang="en-US" sz="1600"/>
          </a:p>
        </p:txBody>
      </p:sp>
      <p:grpSp>
        <p:nvGrpSpPr>
          <p:cNvPr id="102470" name="Group 70">
            <a:extLst>
              <a:ext uri="{FF2B5EF4-FFF2-40B4-BE49-F238E27FC236}">
                <a16:creationId xmlns:a16="http://schemas.microsoft.com/office/drawing/2014/main" id="{6D121682-682C-45BE-B3BD-E1C203F40C35}"/>
              </a:ext>
            </a:extLst>
          </p:cNvPr>
          <p:cNvGrpSpPr>
            <a:grpSpLocks/>
          </p:cNvGrpSpPr>
          <p:nvPr/>
        </p:nvGrpSpPr>
        <p:grpSpPr bwMode="auto">
          <a:xfrm>
            <a:off x="444500" y="1420813"/>
            <a:ext cx="3822700" cy="4827587"/>
            <a:chOff x="221" y="618"/>
            <a:chExt cx="3272" cy="3041"/>
          </a:xfrm>
        </p:grpSpPr>
        <p:sp>
          <p:nvSpPr>
            <p:cNvPr id="102471" name="AutoShape 71">
              <a:extLst>
                <a:ext uri="{FF2B5EF4-FFF2-40B4-BE49-F238E27FC236}">
                  <a16:creationId xmlns:a16="http://schemas.microsoft.com/office/drawing/2014/main" id="{9C72BA72-2BD5-487C-8D2A-C7480C6FE11D}"/>
                </a:ext>
              </a:extLst>
            </p:cNvPr>
            <p:cNvSpPr>
              <a:spLocks noChangeArrowheads="1"/>
            </p:cNvSpPr>
            <p:nvPr/>
          </p:nvSpPr>
          <p:spPr bwMode="auto">
            <a:xfrm>
              <a:off x="221" y="618"/>
              <a:ext cx="3272" cy="3041"/>
            </a:xfrm>
            <a:prstGeom prst="roundRect">
              <a:avLst>
                <a:gd name="adj" fmla="val 3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2472" name="Text Box 72">
              <a:extLst>
                <a:ext uri="{FF2B5EF4-FFF2-40B4-BE49-F238E27FC236}">
                  <a16:creationId xmlns:a16="http://schemas.microsoft.com/office/drawing/2014/main" id="{3352082C-4FE5-4BFC-A714-19313CEC75CD}"/>
                </a:ext>
              </a:extLst>
            </p:cNvPr>
            <p:cNvSpPr txBox="1">
              <a:spLocks noChangeArrowheads="1"/>
            </p:cNvSpPr>
            <p:nvPr/>
          </p:nvSpPr>
          <p:spPr bwMode="auto">
            <a:xfrm>
              <a:off x="221" y="618"/>
              <a:ext cx="3272" cy="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280" tIns="48240" rIns="98280" bIns="48240">
              <a:spAutoFit/>
            </a:bodyPr>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9pPr>
            </a:lstStyle>
            <a:p>
              <a:pPr>
                <a:lnSpc>
                  <a:spcPct val="93000"/>
                </a:lnSpc>
                <a:spcBef>
                  <a:spcPts val="1125"/>
                </a:spcBef>
                <a:buClr>
                  <a:srgbClr val="000000"/>
                </a:buClr>
                <a:buSzPct val="100000"/>
                <a:buFont typeface="Arial" panose="020B0604020202020204" pitchFamily="34" charset="0"/>
                <a:buNone/>
              </a:pPr>
              <a:r>
                <a:rPr lang="en-GB" altLang="zh-CN" sz="1800">
                  <a:solidFill>
                    <a:srgbClr val="000000"/>
                  </a:solidFill>
                  <a:latin typeface="Arial" panose="020B0604020202020204" pitchFamily="34" charset="0"/>
                  <a:ea typeface="SimSun" panose="02010600030101010101" pitchFamily="2" charset="-122"/>
                  <a:cs typeface="Lucida Sans Unicode" panose="020B0602030504020204" pitchFamily="34" charset="0"/>
                </a:rPr>
                <a:t>In computer texts are shown as a frequency distribution of one word.</a:t>
              </a:r>
              <a:r>
                <a:rPr lang="en-GB" altLang="zh-CN" sz="1800">
                  <a:ea typeface="SimSun" panose="02010600030101010101" pitchFamily="2" charset="-122"/>
                  <a:cs typeface="Lucida Sans Unicode" panose="020B0602030504020204" pitchFamily="34" charset="0"/>
                </a:rPr>
                <a:t> </a:t>
              </a:r>
            </a:p>
            <a:p>
              <a:pPr>
                <a:spcBef>
                  <a:spcPts val="1125"/>
                </a:spcBef>
                <a:buClr>
                  <a:srgbClr val="000000"/>
                </a:buClr>
                <a:buSzPct val="100000"/>
                <a:buFont typeface="Arial" panose="020B0604020202020204" pitchFamily="34" charset="0"/>
                <a:buNone/>
              </a:pPr>
              <a:endParaRPr lang="en-GB" altLang="zh-CN" sz="1800">
                <a:ea typeface="SimSun" panose="02010600030101010101" pitchFamily="2" charset="-122"/>
                <a:cs typeface="Lucida Sans Unicode" panose="020B0602030504020204" pitchFamily="34" charset="0"/>
              </a:endParaRPr>
            </a:p>
            <a:p>
              <a:pPr>
                <a:spcBef>
                  <a:spcPts val="1125"/>
                </a:spcBef>
                <a:buClr>
                  <a:srgbClr val="000000"/>
                </a:buClr>
                <a:buSzPct val="100000"/>
                <a:buFont typeface="Arial" panose="020B0604020202020204" pitchFamily="34" charset="0"/>
                <a:buNone/>
              </a:pPr>
              <a:r>
                <a:rPr lang="en-GB" altLang="zh-CN" sz="1600" b="1">
                  <a:solidFill>
                    <a:srgbClr val="FF0000"/>
                  </a:solidFill>
                  <a:latin typeface="Arial" panose="020B0604020202020204" pitchFamily="34" charset="0"/>
                  <a:ea typeface="SimSun" panose="02010600030101010101" pitchFamily="2" charset="-122"/>
                  <a:cs typeface="Lucida Sans Unicode" panose="020B0602030504020204" pitchFamily="34" charset="0"/>
                </a:rPr>
                <a:t>A Text Example</a:t>
              </a:r>
              <a:r>
                <a:rPr lang="en-GB" altLang="zh-CN" sz="1600" b="1">
                  <a:latin typeface="Arial" panose="020B0604020202020204" pitchFamily="34" charset="0"/>
                  <a:ea typeface="SimSun" panose="02010600030101010101" pitchFamily="2" charset="-122"/>
                  <a:cs typeface="Lucida Sans Unicode" panose="020B0602030504020204" pitchFamily="34" charset="0"/>
                </a:rPr>
                <a:t>:</a:t>
              </a:r>
            </a:p>
            <a:p>
              <a:pPr>
                <a:spcBef>
                  <a:spcPts val="1125"/>
                </a:spcBef>
                <a:buClr>
                  <a:srgbClr val="00CC00"/>
                </a:buClr>
                <a:buSzPct val="100000"/>
                <a:buFont typeface="Arial" panose="020B0604020202020204" pitchFamily="34" charset="0"/>
                <a:buNone/>
              </a:pPr>
              <a:r>
                <a:rPr lang="en-GB" altLang="zh-CN" sz="1600">
                  <a:solidFill>
                    <a:srgbClr val="00CC00"/>
                  </a:solidFill>
                  <a:latin typeface="Arial" panose="020B0604020202020204" pitchFamily="34" charset="0"/>
                  <a:ea typeface="SimSun" panose="02010600030101010101" pitchFamily="2" charset="-122"/>
                  <a:cs typeface="Lucida Sans Unicode" panose="020B0602030504020204" pitchFamily="34" charset="0"/>
                </a:rPr>
                <a:t>Self-organizing</a:t>
              </a:r>
              <a:r>
                <a:rPr lang="en-GB" altLang="zh-CN" sz="1600">
                  <a:latin typeface="Arial" panose="020B0604020202020204" pitchFamily="34" charset="0"/>
                  <a:ea typeface="SimSun" panose="02010600030101010101" pitchFamily="2" charset="-122"/>
                  <a:cs typeface="Lucida Sans Unicode" panose="020B0602030504020204" pitchFamily="34" charset="0"/>
                </a:rPr>
                <a:t> maps (SOMs) are a </a:t>
              </a:r>
              <a:r>
                <a:rPr lang="en-GB" altLang="zh-CN" sz="1600">
                  <a:solidFill>
                    <a:srgbClr val="C21014"/>
                  </a:solidFill>
                  <a:latin typeface="Arial" panose="020B0604020202020204" pitchFamily="34" charset="0"/>
                  <a:ea typeface="SimSun" panose="02010600030101010101" pitchFamily="2" charset="-122"/>
                  <a:cs typeface="Lucida Sans Unicode" panose="020B0602030504020204" pitchFamily="34" charset="0"/>
                </a:rPr>
                <a:t>data</a:t>
              </a:r>
              <a:r>
                <a:rPr lang="en-GB" altLang="zh-CN" sz="1600">
                  <a:latin typeface="Arial" panose="020B0604020202020204" pitchFamily="34" charset="0"/>
                  <a:ea typeface="SimSun" panose="02010600030101010101" pitchFamily="2" charset="-122"/>
                  <a:cs typeface="Lucida Sans Unicode" panose="020B0602030504020204" pitchFamily="34" charset="0"/>
                </a:rPr>
                <a:t> visualization </a:t>
              </a:r>
              <a:r>
                <a:rPr lang="en-GB" altLang="zh-CN" sz="1600">
                  <a:solidFill>
                    <a:srgbClr val="00279F"/>
                  </a:solidFill>
                  <a:latin typeface="Arial" panose="020B0604020202020204" pitchFamily="34" charset="0"/>
                  <a:ea typeface="SimSun" panose="02010600030101010101" pitchFamily="2" charset="-122"/>
                  <a:cs typeface="Lucida Sans Unicode" panose="020B0602030504020204" pitchFamily="34" charset="0"/>
                </a:rPr>
                <a:t>technique</a:t>
              </a:r>
              <a:r>
                <a:rPr lang="en-GB" altLang="zh-CN" sz="1600">
                  <a:latin typeface="Arial" panose="020B0604020202020204" pitchFamily="34" charset="0"/>
                  <a:ea typeface="SimSun" panose="02010600030101010101" pitchFamily="2" charset="-122"/>
                  <a:cs typeface="Lucida Sans Unicode" panose="020B0602030504020204" pitchFamily="34" charset="0"/>
                </a:rPr>
                <a:t> invented by Professor Teuvo Kohonen which reduce the dimensions of </a:t>
              </a:r>
              <a:r>
                <a:rPr lang="en-GB" altLang="zh-CN" sz="1600">
                  <a:solidFill>
                    <a:srgbClr val="C21014"/>
                  </a:solidFill>
                  <a:latin typeface="Arial" panose="020B0604020202020204" pitchFamily="34" charset="0"/>
                  <a:ea typeface="SimSun" panose="02010600030101010101" pitchFamily="2" charset="-122"/>
                  <a:cs typeface="Lucida Sans Unicode" panose="020B0602030504020204" pitchFamily="34" charset="0"/>
                </a:rPr>
                <a:t>data</a:t>
              </a:r>
              <a:r>
                <a:rPr lang="en-GB" altLang="zh-CN" sz="1600">
                  <a:latin typeface="Arial" panose="020B0604020202020204" pitchFamily="34" charset="0"/>
                  <a:ea typeface="SimSun" panose="02010600030101010101" pitchFamily="2" charset="-122"/>
                  <a:cs typeface="Lucida Sans Unicode" panose="020B0602030504020204" pitchFamily="34" charset="0"/>
                </a:rPr>
                <a:t> through the use of </a:t>
              </a:r>
              <a:r>
                <a:rPr lang="en-GB" altLang="zh-CN" sz="1600">
                  <a:solidFill>
                    <a:srgbClr val="00CC00"/>
                  </a:solidFill>
                  <a:latin typeface="Arial" panose="020B0604020202020204" pitchFamily="34" charset="0"/>
                  <a:ea typeface="SimSun" panose="02010600030101010101" pitchFamily="2" charset="-122"/>
                  <a:cs typeface="Lucida Sans Unicode" panose="020B0602030504020204" pitchFamily="34" charset="0"/>
                </a:rPr>
                <a:t>self-organizing</a:t>
              </a:r>
              <a:r>
                <a:rPr lang="en-GB" altLang="zh-CN" sz="1600">
                  <a:latin typeface="Arial" panose="020B0604020202020204" pitchFamily="34" charset="0"/>
                  <a:ea typeface="SimSun" panose="02010600030101010101" pitchFamily="2" charset="-122"/>
                  <a:cs typeface="Lucida Sans Unicode" panose="020B0602030504020204" pitchFamily="34" charset="0"/>
                </a:rPr>
                <a:t> neural networks. The problem that data visualization attempts to solve  is that humans simply cannot visualize high dimensional </a:t>
              </a:r>
              <a:r>
                <a:rPr lang="en-GB" altLang="zh-CN" sz="1600">
                  <a:solidFill>
                    <a:srgbClr val="C21014"/>
                  </a:solidFill>
                  <a:latin typeface="Arial" panose="020B0604020202020204" pitchFamily="34" charset="0"/>
                  <a:ea typeface="SimSun" panose="02010600030101010101" pitchFamily="2" charset="-122"/>
                  <a:cs typeface="Lucida Sans Unicode" panose="020B0602030504020204" pitchFamily="34" charset="0"/>
                </a:rPr>
                <a:t>data</a:t>
              </a:r>
              <a:r>
                <a:rPr lang="en-GB" altLang="zh-CN" sz="1600">
                  <a:latin typeface="Arial" panose="020B0604020202020204" pitchFamily="34" charset="0"/>
                  <a:ea typeface="SimSun" panose="02010600030101010101" pitchFamily="2" charset="-122"/>
                  <a:cs typeface="Lucida Sans Unicode" panose="020B0602030504020204" pitchFamily="34" charset="0"/>
                </a:rPr>
                <a:t> as is so </a:t>
              </a:r>
              <a:r>
                <a:rPr lang="en-GB" altLang="zh-CN" sz="1600">
                  <a:solidFill>
                    <a:srgbClr val="00279F"/>
                  </a:solidFill>
                  <a:latin typeface="Arial" panose="020B0604020202020204" pitchFamily="34" charset="0"/>
                  <a:ea typeface="SimSun" panose="02010600030101010101" pitchFamily="2" charset="-122"/>
                  <a:cs typeface="Lucida Sans Unicode" panose="020B0602030504020204" pitchFamily="34" charset="0"/>
                </a:rPr>
                <a:t>technique</a:t>
              </a:r>
              <a:r>
                <a:rPr lang="en-GB" altLang="zh-CN" sz="1600">
                  <a:latin typeface="Arial" panose="020B0604020202020204" pitchFamily="34" charset="0"/>
                  <a:ea typeface="SimSun" panose="02010600030101010101" pitchFamily="2" charset="-122"/>
                  <a:cs typeface="Lucida Sans Unicode" panose="020B0602030504020204" pitchFamily="34" charset="0"/>
                </a:rPr>
                <a:t> are created to help us understand this high dimensional </a:t>
              </a:r>
              <a:r>
                <a:rPr lang="en-GB" altLang="zh-CN" sz="1600">
                  <a:solidFill>
                    <a:srgbClr val="C21014"/>
                  </a:solidFill>
                  <a:latin typeface="Arial" panose="020B0604020202020204" pitchFamily="34" charset="0"/>
                  <a:ea typeface="SimSun" panose="02010600030101010101" pitchFamily="2" charset="-122"/>
                  <a:cs typeface="Lucida Sans Unicode" panose="020B0602030504020204" pitchFamily="34" charset="0"/>
                </a:rPr>
                <a:t>data</a:t>
              </a:r>
              <a:r>
                <a:rPr lang="en-GB" altLang="zh-CN" sz="1600">
                  <a:latin typeface="Arial" panose="020B0604020202020204" pitchFamily="34" charset="0"/>
                  <a:ea typeface="SimSun" panose="02010600030101010101" pitchFamily="2" charset="-122"/>
                  <a:cs typeface="Lucida Sans Unicode" panose="020B0602030504020204" pitchFamily="34" charset="0"/>
                </a:rPr>
                <a:t>.</a:t>
              </a:r>
            </a:p>
          </p:txBody>
        </p:sp>
      </p:grpSp>
      <p:sp>
        <p:nvSpPr>
          <p:cNvPr id="102473" name="Rectangle 73">
            <a:extLst>
              <a:ext uri="{FF2B5EF4-FFF2-40B4-BE49-F238E27FC236}">
                <a16:creationId xmlns:a16="http://schemas.microsoft.com/office/drawing/2014/main" id="{A5E20B87-CF26-4C80-90EE-B647D614D609}"/>
              </a:ext>
            </a:extLst>
          </p:cNvPr>
          <p:cNvSpPr>
            <a:spLocks noChangeArrowheads="1"/>
          </p:cNvSpPr>
          <p:nvPr/>
        </p:nvSpPr>
        <p:spPr bwMode="auto">
          <a:xfrm>
            <a:off x="503238" y="152400"/>
            <a:ext cx="78105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449263">
              <a:defRPr sz="2400">
                <a:solidFill>
                  <a:schemeClr val="tx1"/>
                </a:solidFill>
                <a:latin typeface="Times New Roman" panose="02020603050405020304" pitchFamily="18" charset="0"/>
              </a:defRPr>
            </a:lvl1pPr>
            <a:lvl2pPr defTabSz="449263">
              <a:defRPr sz="2400">
                <a:solidFill>
                  <a:schemeClr val="tx1"/>
                </a:solidFill>
                <a:latin typeface="Times New Roman" panose="02020603050405020304" pitchFamily="18" charset="0"/>
              </a:defRPr>
            </a:lvl2pPr>
            <a:lvl3pPr defTabSz="449263">
              <a:defRPr sz="2400">
                <a:solidFill>
                  <a:schemeClr val="tx1"/>
                </a:solidFill>
                <a:latin typeface="Times New Roman" panose="02020603050405020304" pitchFamily="18" charset="0"/>
              </a:defRPr>
            </a:lvl3pPr>
            <a:lvl4pPr defTabSz="449263">
              <a:defRPr sz="2400">
                <a:solidFill>
                  <a:schemeClr val="tx1"/>
                </a:solidFill>
                <a:latin typeface="Times New Roman" panose="02020603050405020304" pitchFamily="18" charset="0"/>
              </a:defRPr>
            </a:lvl4pPr>
            <a:lvl5pPr defTabSz="449263">
              <a:defRPr sz="2400">
                <a:solidFill>
                  <a:schemeClr val="tx1"/>
                </a:solidFill>
                <a:latin typeface="Times New Roman" panose="02020603050405020304" pitchFamily="18" charset="0"/>
              </a:defRPr>
            </a:lvl5pPr>
            <a:lvl6pPr marL="457200" defTabSz="449263" eaLnBrk="0" fontAlgn="base" hangingPunct="0">
              <a:spcBef>
                <a:spcPct val="0"/>
              </a:spcBef>
              <a:spcAft>
                <a:spcPct val="0"/>
              </a:spcAft>
              <a:defRPr sz="2400">
                <a:solidFill>
                  <a:schemeClr val="tx1"/>
                </a:solidFill>
                <a:latin typeface="Times New Roman" panose="02020603050405020304" pitchFamily="18" charset="0"/>
              </a:defRPr>
            </a:lvl6pPr>
            <a:lvl7pPr marL="914400" defTabSz="449263" eaLnBrk="0" fontAlgn="base" hangingPunct="0">
              <a:spcBef>
                <a:spcPct val="0"/>
              </a:spcBef>
              <a:spcAft>
                <a:spcPct val="0"/>
              </a:spcAft>
              <a:defRPr sz="2400">
                <a:solidFill>
                  <a:schemeClr val="tx1"/>
                </a:solidFill>
                <a:latin typeface="Times New Roman" panose="02020603050405020304" pitchFamily="18" charset="0"/>
              </a:defRPr>
            </a:lvl7pPr>
            <a:lvl8pPr marL="1371600" defTabSz="449263" eaLnBrk="0" fontAlgn="base" hangingPunct="0">
              <a:spcBef>
                <a:spcPct val="0"/>
              </a:spcBef>
              <a:spcAft>
                <a:spcPct val="0"/>
              </a:spcAft>
              <a:defRPr sz="2400">
                <a:solidFill>
                  <a:schemeClr val="tx1"/>
                </a:solidFill>
                <a:latin typeface="Times New Roman" panose="02020603050405020304" pitchFamily="18" charset="0"/>
              </a:defRPr>
            </a:lvl8pPr>
            <a:lvl9pPr marL="1828800" defTabSz="4492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2000"/>
              </a:lnSpc>
              <a:buClr>
                <a:srgbClr val="000000"/>
              </a:buClr>
              <a:buSzPct val="100000"/>
              <a:buFont typeface="Arial" panose="020B0604020202020204" pitchFamily="34" charset="0"/>
              <a:buNone/>
            </a:pPr>
            <a:r>
              <a:rPr lang="en-GB" altLang="en-US" b="1">
                <a:solidFill>
                  <a:srgbClr val="000000"/>
                </a:solidFill>
                <a:latin typeface="Arial" panose="020B0604020202020204" pitchFamily="34" charset="0"/>
                <a:cs typeface="Lucida Sans Unicode" panose="020B0602030504020204" pitchFamily="34" charset="0"/>
              </a:rPr>
              <a:t>Input vector</a:t>
            </a:r>
          </a:p>
        </p:txBody>
      </p:sp>
      <p:pic>
        <p:nvPicPr>
          <p:cNvPr id="102474" name="Picture 74">
            <a:extLst>
              <a:ext uri="{FF2B5EF4-FFF2-40B4-BE49-F238E27FC236}">
                <a16:creationId xmlns:a16="http://schemas.microsoft.com/office/drawing/2014/main" id="{F5CDDE37-9D41-41A7-9616-5E13D8383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865313"/>
            <a:ext cx="5545138" cy="43830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02475" name="AutoShape 75">
            <a:extLst>
              <a:ext uri="{FF2B5EF4-FFF2-40B4-BE49-F238E27FC236}">
                <a16:creationId xmlns:a16="http://schemas.microsoft.com/office/drawing/2014/main" id="{4BA7D115-81FC-434E-A1EC-94D441E0DC37}"/>
              </a:ext>
            </a:extLst>
          </p:cNvPr>
          <p:cNvSpPr>
            <a:spLocks noChangeArrowheads="1"/>
          </p:cNvSpPr>
          <p:nvPr/>
        </p:nvSpPr>
        <p:spPr bwMode="auto">
          <a:xfrm>
            <a:off x="8382000" y="1484313"/>
            <a:ext cx="904875" cy="341312"/>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320" tIns="34920" rIns="67320" bIns="3492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9900"/>
              </a:buClr>
              <a:buSzPct val="100000"/>
              <a:buFont typeface="Arial" panose="020B0604020202020204" pitchFamily="34" charset="0"/>
              <a:buNone/>
            </a:pPr>
            <a:r>
              <a:rPr lang="en-GB" altLang="zh-CN" sz="1900">
                <a:solidFill>
                  <a:srgbClr val="009900"/>
                </a:solidFill>
                <a:latin typeface="Arial" panose="020B0604020202020204" pitchFamily="34" charset="0"/>
                <a:ea typeface="SimSun" panose="02010600030101010101" pitchFamily="2" charset="-122"/>
              </a:rPr>
              <a:t>Region</a:t>
            </a:r>
          </a:p>
        </p:txBody>
      </p:sp>
      <p:sp>
        <p:nvSpPr>
          <p:cNvPr id="102477" name="Oval 77">
            <a:extLst>
              <a:ext uri="{FF2B5EF4-FFF2-40B4-BE49-F238E27FC236}">
                <a16:creationId xmlns:a16="http://schemas.microsoft.com/office/drawing/2014/main" id="{586BCB4B-57EB-441C-AA04-29EA5B34F92E}"/>
              </a:ext>
            </a:extLst>
          </p:cNvPr>
          <p:cNvSpPr>
            <a:spLocks noChangeArrowheads="1"/>
          </p:cNvSpPr>
          <p:nvPr/>
        </p:nvSpPr>
        <p:spPr bwMode="auto">
          <a:xfrm>
            <a:off x="8229600" y="1789113"/>
            <a:ext cx="1358900" cy="931862"/>
          </a:xfrm>
          <a:prstGeom prst="ellipse">
            <a:avLst/>
          </a:prstGeom>
          <a:solidFill>
            <a:srgbClr val="008000">
              <a:alpha val="23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2478" name="Group 78">
            <a:extLst>
              <a:ext uri="{FF2B5EF4-FFF2-40B4-BE49-F238E27FC236}">
                <a16:creationId xmlns:a16="http://schemas.microsoft.com/office/drawing/2014/main" id="{DF104038-007B-4C3A-8258-B42B44789EE6}"/>
              </a:ext>
            </a:extLst>
          </p:cNvPr>
          <p:cNvGrpSpPr>
            <a:grpSpLocks/>
          </p:cNvGrpSpPr>
          <p:nvPr/>
        </p:nvGrpSpPr>
        <p:grpSpPr bwMode="auto">
          <a:xfrm>
            <a:off x="5486400" y="4192588"/>
            <a:ext cx="3200400" cy="2016125"/>
            <a:chOff x="3755" y="1162"/>
            <a:chExt cx="1974" cy="2490"/>
          </a:xfrm>
        </p:grpSpPr>
        <p:grpSp>
          <p:nvGrpSpPr>
            <p:cNvPr id="102479" name="Group 79">
              <a:extLst>
                <a:ext uri="{FF2B5EF4-FFF2-40B4-BE49-F238E27FC236}">
                  <a16:creationId xmlns:a16="http://schemas.microsoft.com/office/drawing/2014/main" id="{BE34B83C-A4B4-49CA-BAD5-815E5DF9E30B}"/>
                </a:ext>
              </a:extLst>
            </p:cNvPr>
            <p:cNvGrpSpPr>
              <a:grpSpLocks/>
            </p:cNvGrpSpPr>
            <p:nvPr/>
          </p:nvGrpSpPr>
          <p:grpSpPr bwMode="auto">
            <a:xfrm>
              <a:off x="3755" y="1162"/>
              <a:ext cx="1586" cy="225"/>
              <a:chOff x="3755" y="1162"/>
              <a:chExt cx="1586" cy="225"/>
            </a:xfrm>
          </p:grpSpPr>
          <p:sp>
            <p:nvSpPr>
              <p:cNvPr id="102480" name="AutoShape 80">
                <a:extLst>
                  <a:ext uri="{FF2B5EF4-FFF2-40B4-BE49-F238E27FC236}">
                    <a16:creationId xmlns:a16="http://schemas.microsoft.com/office/drawing/2014/main" id="{E48D0174-A8C7-4CC9-BE3B-C991F81A324C}"/>
                  </a:ext>
                </a:extLst>
              </p:cNvPr>
              <p:cNvSpPr>
                <a:spLocks noChangeArrowheads="1"/>
              </p:cNvSpPr>
              <p:nvPr/>
            </p:nvSpPr>
            <p:spPr bwMode="auto">
              <a:xfrm>
                <a:off x="3755" y="1162"/>
                <a:ext cx="158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481" name="AutoShape 81">
                <a:extLst>
                  <a:ext uri="{FF2B5EF4-FFF2-40B4-BE49-F238E27FC236}">
                    <a16:creationId xmlns:a16="http://schemas.microsoft.com/office/drawing/2014/main" id="{74693C25-81FC-4EA5-877D-76B249A7B0CC}"/>
                  </a:ext>
                </a:extLst>
              </p:cNvPr>
              <p:cNvSpPr>
                <a:spLocks noChangeArrowheads="1"/>
              </p:cNvSpPr>
              <p:nvPr/>
            </p:nvSpPr>
            <p:spPr bwMode="auto">
              <a:xfrm>
                <a:off x="3755" y="1162"/>
                <a:ext cx="158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Self-organizing</a:t>
                </a:r>
              </a:p>
            </p:txBody>
          </p:sp>
        </p:grpSp>
        <p:grpSp>
          <p:nvGrpSpPr>
            <p:cNvPr id="102482" name="Group 82">
              <a:extLst>
                <a:ext uri="{FF2B5EF4-FFF2-40B4-BE49-F238E27FC236}">
                  <a16:creationId xmlns:a16="http://schemas.microsoft.com/office/drawing/2014/main" id="{6EA6918F-88ED-4DCE-A1B6-A62573F1C0A0}"/>
                </a:ext>
              </a:extLst>
            </p:cNvPr>
            <p:cNvGrpSpPr>
              <a:grpSpLocks/>
            </p:cNvGrpSpPr>
            <p:nvPr/>
          </p:nvGrpSpPr>
          <p:grpSpPr bwMode="auto">
            <a:xfrm>
              <a:off x="5342" y="1162"/>
              <a:ext cx="387" cy="225"/>
              <a:chOff x="5342" y="1162"/>
              <a:chExt cx="387" cy="225"/>
            </a:xfrm>
          </p:grpSpPr>
          <p:sp>
            <p:nvSpPr>
              <p:cNvPr id="102483" name="AutoShape 83">
                <a:extLst>
                  <a:ext uri="{FF2B5EF4-FFF2-40B4-BE49-F238E27FC236}">
                    <a16:creationId xmlns:a16="http://schemas.microsoft.com/office/drawing/2014/main" id="{CCAFAFD7-17CD-4A60-8210-9CA5DF1348DF}"/>
                  </a:ext>
                </a:extLst>
              </p:cNvPr>
              <p:cNvSpPr>
                <a:spLocks noChangeArrowheads="1"/>
              </p:cNvSpPr>
              <p:nvPr/>
            </p:nvSpPr>
            <p:spPr bwMode="auto">
              <a:xfrm>
                <a:off x="5342" y="1162"/>
                <a:ext cx="38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484" name="AutoShape 84">
                <a:extLst>
                  <a:ext uri="{FF2B5EF4-FFF2-40B4-BE49-F238E27FC236}">
                    <a16:creationId xmlns:a16="http://schemas.microsoft.com/office/drawing/2014/main" id="{D34B21CA-744C-4CF3-BAF9-54B6AE11CE09}"/>
                  </a:ext>
                </a:extLst>
              </p:cNvPr>
              <p:cNvSpPr>
                <a:spLocks noChangeArrowheads="1"/>
              </p:cNvSpPr>
              <p:nvPr/>
            </p:nvSpPr>
            <p:spPr bwMode="auto">
              <a:xfrm>
                <a:off x="5342" y="1162"/>
                <a:ext cx="388"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2</a:t>
                </a:r>
              </a:p>
            </p:txBody>
          </p:sp>
        </p:grpSp>
        <p:grpSp>
          <p:nvGrpSpPr>
            <p:cNvPr id="102485" name="Group 85">
              <a:extLst>
                <a:ext uri="{FF2B5EF4-FFF2-40B4-BE49-F238E27FC236}">
                  <a16:creationId xmlns:a16="http://schemas.microsoft.com/office/drawing/2014/main" id="{D171B346-72EA-4C53-89E6-DE961C03D89C}"/>
                </a:ext>
              </a:extLst>
            </p:cNvPr>
            <p:cNvGrpSpPr>
              <a:grpSpLocks/>
            </p:cNvGrpSpPr>
            <p:nvPr/>
          </p:nvGrpSpPr>
          <p:grpSpPr bwMode="auto">
            <a:xfrm>
              <a:off x="3755" y="1388"/>
              <a:ext cx="1586" cy="226"/>
              <a:chOff x="3755" y="1388"/>
              <a:chExt cx="1586" cy="226"/>
            </a:xfrm>
          </p:grpSpPr>
          <p:sp>
            <p:nvSpPr>
              <p:cNvPr id="102486" name="AutoShape 86">
                <a:extLst>
                  <a:ext uri="{FF2B5EF4-FFF2-40B4-BE49-F238E27FC236}">
                    <a16:creationId xmlns:a16="http://schemas.microsoft.com/office/drawing/2014/main" id="{EA99AB0B-1D88-49D1-BA68-7B70ED7D4C2B}"/>
                  </a:ext>
                </a:extLst>
              </p:cNvPr>
              <p:cNvSpPr>
                <a:spLocks noChangeArrowheads="1"/>
              </p:cNvSpPr>
              <p:nvPr/>
            </p:nvSpPr>
            <p:spPr bwMode="auto">
              <a:xfrm>
                <a:off x="3755" y="1388"/>
                <a:ext cx="1587"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487" name="AutoShape 87">
                <a:extLst>
                  <a:ext uri="{FF2B5EF4-FFF2-40B4-BE49-F238E27FC236}">
                    <a16:creationId xmlns:a16="http://schemas.microsoft.com/office/drawing/2014/main" id="{CACC1CA9-8FDE-4006-B78F-CA63E2C85FC3}"/>
                  </a:ext>
                </a:extLst>
              </p:cNvPr>
              <p:cNvSpPr>
                <a:spLocks noChangeArrowheads="1"/>
              </p:cNvSpPr>
              <p:nvPr/>
            </p:nvSpPr>
            <p:spPr bwMode="auto">
              <a:xfrm>
                <a:off x="3755" y="1388"/>
                <a:ext cx="1587"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maps</a:t>
                </a:r>
              </a:p>
            </p:txBody>
          </p:sp>
        </p:grpSp>
        <p:grpSp>
          <p:nvGrpSpPr>
            <p:cNvPr id="102488" name="Group 88">
              <a:extLst>
                <a:ext uri="{FF2B5EF4-FFF2-40B4-BE49-F238E27FC236}">
                  <a16:creationId xmlns:a16="http://schemas.microsoft.com/office/drawing/2014/main" id="{3DF61ABE-AA96-41D4-A199-886E995468EC}"/>
                </a:ext>
              </a:extLst>
            </p:cNvPr>
            <p:cNvGrpSpPr>
              <a:grpSpLocks/>
            </p:cNvGrpSpPr>
            <p:nvPr/>
          </p:nvGrpSpPr>
          <p:grpSpPr bwMode="auto">
            <a:xfrm>
              <a:off x="5342" y="1388"/>
              <a:ext cx="387" cy="226"/>
              <a:chOff x="5342" y="1388"/>
              <a:chExt cx="387" cy="226"/>
            </a:xfrm>
          </p:grpSpPr>
          <p:sp>
            <p:nvSpPr>
              <p:cNvPr id="102489" name="AutoShape 89">
                <a:extLst>
                  <a:ext uri="{FF2B5EF4-FFF2-40B4-BE49-F238E27FC236}">
                    <a16:creationId xmlns:a16="http://schemas.microsoft.com/office/drawing/2014/main" id="{AD36E847-E42B-49B5-B2E7-C88FFAFF4C40}"/>
                  </a:ext>
                </a:extLst>
              </p:cNvPr>
              <p:cNvSpPr>
                <a:spLocks noChangeArrowheads="1"/>
              </p:cNvSpPr>
              <p:nvPr/>
            </p:nvSpPr>
            <p:spPr bwMode="auto">
              <a:xfrm>
                <a:off x="5342" y="1388"/>
                <a:ext cx="388"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490" name="AutoShape 90">
                <a:extLst>
                  <a:ext uri="{FF2B5EF4-FFF2-40B4-BE49-F238E27FC236}">
                    <a16:creationId xmlns:a16="http://schemas.microsoft.com/office/drawing/2014/main" id="{E156244A-9A31-49E0-B0BC-E249D0DAC9FD}"/>
                  </a:ext>
                </a:extLst>
              </p:cNvPr>
              <p:cNvSpPr>
                <a:spLocks noChangeArrowheads="1"/>
              </p:cNvSpPr>
              <p:nvPr/>
            </p:nvSpPr>
            <p:spPr bwMode="auto">
              <a:xfrm>
                <a:off x="5342" y="1388"/>
                <a:ext cx="388"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1</a:t>
                </a:r>
              </a:p>
            </p:txBody>
          </p:sp>
        </p:grpSp>
        <p:grpSp>
          <p:nvGrpSpPr>
            <p:cNvPr id="102491" name="Group 91">
              <a:extLst>
                <a:ext uri="{FF2B5EF4-FFF2-40B4-BE49-F238E27FC236}">
                  <a16:creationId xmlns:a16="http://schemas.microsoft.com/office/drawing/2014/main" id="{DAD79C17-9F11-4E0E-B53E-2459512B89EE}"/>
                </a:ext>
              </a:extLst>
            </p:cNvPr>
            <p:cNvGrpSpPr>
              <a:grpSpLocks/>
            </p:cNvGrpSpPr>
            <p:nvPr/>
          </p:nvGrpSpPr>
          <p:grpSpPr bwMode="auto">
            <a:xfrm>
              <a:off x="3755" y="1615"/>
              <a:ext cx="1586" cy="225"/>
              <a:chOff x="3755" y="1615"/>
              <a:chExt cx="1586" cy="225"/>
            </a:xfrm>
          </p:grpSpPr>
          <p:sp>
            <p:nvSpPr>
              <p:cNvPr id="102492" name="AutoShape 92">
                <a:extLst>
                  <a:ext uri="{FF2B5EF4-FFF2-40B4-BE49-F238E27FC236}">
                    <a16:creationId xmlns:a16="http://schemas.microsoft.com/office/drawing/2014/main" id="{E4327CB0-D63F-4D9F-BF0F-961900614F89}"/>
                  </a:ext>
                </a:extLst>
              </p:cNvPr>
              <p:cNvSpPr>
                <a:spLocks noChangeArrowheads="1"/>
              </p:cNvSpPr>
              <p:nvPr/>
            </p:nvSpPr>
            <p:spPr bwMode="auto">
              <a:xfrm>
                <a:off x="3755" y="1615"/>
                <a:ext cx="158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493" name="AutoShape 93">
                <a:extLst>
                  <a:ext uri="{FF2B5EF4-FFF2-40B4-BE49-F238E27FC236}">
                    <a16:creationId xmlns:a16="http://schemas.microsoft.com/office/drawing/2014/main" id="{28C93587-812A-428F-9BF8-1F8EE11FCDD7}"/>
                  </a:ext>
                </a:extLst>
              </p:cNvPr>
              <p:cNvSpPr>
                <a:spLocks noChangeArrowheads="1"/>
              </p:cNvSpPr>
              <p:nvPr/>
            </p:nvSpPr>
            <p:spPr bwMode="auto">
              <a:xfrm>
                <a:off x="3755" y="1615"/>
                <a:ext cx="158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900">
                    <a:ea typeface="SimSun" panose="02010600030101010101" pitchFamily="2" charset="-122"/>
                  </a:rPr>
                  <a:t>data</a:t>
                </a:r>
              </a:p>
            </p:txBody>
          </p:sp>
        </p:grpSp>
        <p:grpSp>
          <p:nvGrpSpPr>
            <p:cNvPr id="102494" name="Group 94">
              <a:extLst>
                <a:ext uri="{FF2B5EF4-FFF2-40B4-BE49-F238E27FC236}">
                  <a16:creationId xmlns:a16="http://schemas.microsoft.com/office/drawing/2014/main" id="{9F1A18EB-A909-4901-8B25-050BE0B4C3F2}"/>
                </a:ext>
              </a:extLst>
            </p:cNvPr>
            <p:cNvGrpSpPr>
              <a:grpSpLocks/>
            </p:cNvGrpSpPr>
            <p:nvPr/>
          </p:nvGrpSpPr>
          <p:grpSpPr bwMode="auto">
            <a:xfrm>
              <a:off x="5342" y="1615"/>
              <a:ext cx="387" cy="225"/>
              <a:chOff x="5342" y="1615"/>
              <a:chExt cx="387" cy="225"/>
            </a:xfrm>
          </p:grpSpPr>
          <p:sp>
            <p:nvSpPr>
              <p:cNvPr id="102495" name="AutoShape 95">
                <a:extLst>
                  <a:ext uri="{FF2B5EF4-FFF2-40B4-BE49-F238E27FC236}">
                    <a16:creationId xmlns:a16="http://schemas.microsoft.com/office/drawing/2014/main" id="{0599BE65-4529-4527-AE96-D0EDF2382F19}"/>
                  </a:ext>
                </a:extLst>
              </p:cNvPr>
              <p:cNvSpPr>
                <a:spLocks noChangeArrowheads="1"/>
              </p:cNvSpPr>
              <p:nvPr/>
            </p:nvSpPr>
            <p:spPr bwMode="auto">
              <a:xfrm>
                <a:off x="5342" y="1615"/>
                <a:ext cx="38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496" name="AutoShape 96">
                <a:extLst>
                  <a:ext uri="{FF2B5EF4-FFF2-40B4-BE49-F238E27FC236}">
                    <a16:creationId xmlns:a16="http://schemas.microsoft.com/office/drawing/2014/main" id="{F673459B-8F34-416F-912B-7238DB1B9FE9}"/>
                  </a:ext>
                </a:extLst>
              </p:cNvPr>
              <p:cNvSpPr>
                <a:spLocks noChangeArrowheads="1"/>
              </p:cNvSpPr>
              <p:nvPr/>
            </p:nvSpPr>
            <p:spPr bwMode="auto">
              <a:xfrm>
                <a:off x="5342" y="1615"/>
                <a:ext cx="388"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4</a:t>
                </a:r>
              </a:p>
            </p:txBody>
          </p:sp>
        </p:grpSp>
        <p:grpSp>
          <p:nvGrpSpPr>
            <p:cNvPr id="102497" name="Group 97">
              <a:extLst>
                <a:ext uri="{FF2B5EF4-FFF2-40B4-BE49-F238E27FC236}">
                  <a16:creationId xmlns:a16="http://schemas.microsoft.com/office/drawing/2014/main" id="{D402560E-7FD6-4D6F-A1FA-C8929B612A44}"/>
                </a:ext>
              </a:extLst>
            </p:cNvPr>
            <p:cNvGrpSpPr>
              <a:grpSpLocks/>
            </p:cNvGrpSpPr>
            <p:nvPr/>
          </p:nvGrpSpPr>
          <p:grpSpPr bwMode="auto">
            <a:xfrm>
              <a:off x="3755" y="1841"/>
              <a:ext cx="1586" cy="225"/>
              <a:chOff x="3755" y="1841"/>
              <a:chExt cx="1586" cy="225"/>
            </a:xfrm>
          </p:grpSpPr>
          <p:sp>
            <p:nvSpPr>
              <p:cNvPr id="102498" name="AutoShape 98">
                <a:extLst>
                  <a:ext uri="{FF2B5EF4-FFF2-40B4-BE49-F238E27FC236}">
                    <a16:creationId xmlns:a16="http://schemas.microsoft.com/office/drawing/2014/main" id="{62C7BF15-4255-45AF-9A05-C857B57D60DA}"/>
                  </a:ext>
                </a:extLst>
              </p:cNvPr>
              <p:cNvSpPr>
                <a:spLocks noChangeArrowheads="1"/>
              </p:cNvSpPr>
              <p:nvPr/>
            </p:nvSpPr>
            <p:spPr bwMode="auto">
              <a:xfrm>
                <a:off x="3755" y="1841"/>
                <a:ext cx="158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499" name="AutoShape 99">
                <a:extLst>
                  <a:ext uri="{FF2B5EF4-FFF2-40B4-BE49-F238E27FC236}">
                    <a16:creationId xmlns:a16="http://schemas.microsoft.com/office/drawing/2014/main" id="{4080CF84-1FF6-4045-8BA3-FAEAC9282562}"/>
                  </a:ext>
                </a:extLst>
              </p:cNvPr>
              <p:cNvSpPr>
                <a:spLocks noChangeArrowheads="1"/>
              </p:cNvSpPr>
              <p:nvPr/>
            </p:nvSpPr>
            <p:spPr bwMode="auto">
              <a:xfrm>
                <a:off x="3755" y="1841"/>
                <a:ext cx="158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visualization</a:t>
                </a:r>
              </a:p>
            </p:txBody>
          </p:sp>
        </p:grpSp>
        <p:grpSp>
          <p:nvGrpSpPr>
            <p:cNvPr id="102500" name="Group 100">
              <a:extLst>
                <a:ext uri="{FF2B5EF4-FFF2-40B4-BE49-F238E27FC236}">
                  <a16:creationId xmlns:a16="http://schemas.microsoft.com/office/drawing/2014/main" id="{4C5C3C85-DE8C-4153-8F0C-41DC201832F3}"/>
                </a:ext>
              </a:extLst>
            </p:cNvPr>
            <p:cNvGrpSpPr>
              <a:grpSpLocks/>
            </p:cNvGrpSpPr>
            <p:nvPr/>
          </p:nvGrpSpPr>
          <p:grpSpPr bwMode="auto">
            <a:xfrm>
              <a:off x="5342" y="1841"/>
              <a:ext cx="387" cy="225"/>
              <a:chOff x="5342" y="1841"/>
              <a:chExt cx="387" cy="225"/>
            </a:xfrm>
          </p:grpSpPr>
          <p:sp>
            <p:nvSpPr>
              <p:cNvPr id="102501" name="AutoShape 101">
                <a:extLst>
                  <a:ext uri="{FF2B5EF4-FFF2-40B4-BE49-F238E27FC236}">
                    <a16:creationId xmlns:a16="http://schemas.microsoft.com/office/drawing/2014/main" id="{4C20A74F-FFA1-432F-980D-C67D11580367}"/>
                  </a:ext>
                </a:extLst>
              </p:cNvPr>
              <p:cNvSpPr>
                <a:spLocks noChangeArrowheads="1"/>
              </p:cNvSpPr>
              <p:nvPr/>
            </p:nvSpPr>
            <p:spPr bwMode="auto">
              <a:xfrm>
                <a:off x="5342" y="1841"/>
                <a:ext cx="38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02" name="AutoShape 102">
                <a:extLst>
                  <a:ext uri="{FF2B5EF4-FFF2-40B4-BE49-F238E27FC236}">
                    <a16:creationId xmlns:a16="http://schemas.microsoft.com/office/drawing/2014/main" id="{1BE0310A-B858-4A3E-A4EA-520B51245008}"/>
                  </a:ext>
                </a:extLst>
              </p:cNvPr>
              <p:cNvSpPr>
                <a:spLocks noChangeArrowheads="1"/>
              </p:cNvSpPr>
              <p:nvPr/>
            </p:nvSpPr>
            <p:spPr bwMode="auto">
              <a:xfrm>
                <a:off x="5342" y="1841"/>
                <a:ext cx="388"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2</a:t>
                </a:r>
              </a:p>
            </p:txBody>
          </p:sp>
        </p:grpSp>
        <p:grpSp>
          <p:nvGrpSpPr>
            <p:cNvPr id="102503" name="Group 103">
              <a:extLst>
                <a:ext uri="{FF2B5EF4-FFF2-40B4-BE49-F238E27FC236}">
                  <a16:creationId xmlns:a16="http://schemas.microsoft.com/office/drawing/2014/main" id="{CED10540-AFD5-4294-B92A-B947DB32EC53}"/>
                </a:ext>
              </a:extLst>
            </p:cNvPr>
            <p:cNvGrpSpPr>
              <a:grpSpLocks/>
            </p:cNvGrpSpPr>
            <p:nvPr/>
          </p:nvGrpSpPr>
          <p:grpSpPr bwMode="auto">
            <a:xfrm>
              <a:off x="3755" y="2068"/>
              <a:ext cx="1586" cy="225"/>
              <a:chOff x="3755" y="2068"/>
              <a:chExt cx="1586" cy="225"/>
            </a:xfrm>
          </p:grpSpPr>
          <p:sp>
            <p:nvSpPr>
              <p:cNvPr id="102504" name="AutoShape 104">
                <a:extLst>
                  <a:ext uri="{FF2B5EF4-FFF2-40B4-BE49-F238E27FC236}">
                    <a16:creationId xmlns:a16="http://schemas.microsoft.com/office/drawing/2014/main" id="{11EBC378-F2D3-430B-B9C1-095F93876C65}"/>
                  </a:ext>
                </a:extLst>
              </p:cNvPr>
              <p:cNvSpPr>
                <a:spLocks noChangeArrowheads="1"/>
              </p:cNvSpPr>
              <p:nvPr/>
            </p:nvSpPr>
            <p:spPr bwMode="auto">
              <a:xfrm>
                <a:off x="3755" y="2068"/>
                <a:ext cx="158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05" name="AutoShape 105">
                <a:extLst>
                  <a:ext uri="{FF2B5EF4-FFF2-40B4-BE49-F238E27FC236}">
                    <a16:creationId xmlns:a16="http://schemas.microsoft.com/office/drawing/2014/main" id="{F9A718B0-30A5-4D7E-9865-11F0980B2ABB}"/>
                  </a:ext>
                </a:extLst>
              </p:cNvPr>
              <p:cNvSpPr>
                <a:spLocks noChangeArrowheads="1"/>
              </p:cNvSpPr>
              <p:nvPr/>
            </p:nvSpPr>
            <p:spPr bwMode="auto">
              <a:xfrm>
                <a:off x="3755" y="2068"/>
                <a:ext cx="158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technique</a:t>
                </a:r>
              </a:p>
            </p:txBody>
          </p:sp>
        </p:grpSp>
        <p:grpSp>
          <p:nvGrpSpPr>
            <p:cNvPr id="102506" name="Group 106">
              <a:extLst>
                <a:ext uri="{FF2B5EF4-FFF2-40B4-BE49-F238E27FC236}">
                  <a16:creationId xmlns:a16="http://schemas.microsoft.com/office/drawing/2014/main" id="{DD2DD344-C5CB-44F7-9990-08B54639E465}"/>
                </a:ext>
              </a:extLst>
            </p:cNvPr>
            <p:cNvGrpSpPr>
              <a:grpSpLocks/>
            </p:cNvGrpSpPr>
            <p:nvPr/>
          </p:nvGrpSpPr>
          <p:grpSpPr bwMode="auto">
            <a:xfrm>
              <a:off x="5342" y="2068"/>
              <a:ext cx="387" cy="225"/>
              <a:chOff x="5342" y="2068"/>
              <a:chExt cx="387" cy="225"/>
            </a:xfrm>
          </p:grpSpPr>
          <p:sp>
            <p:nvSpPr>
              <p:cNvPr id="102507" name="AutoShape 107">
                <a:extLst>
                  <a:ext uri="{FF2B5EF4-FFF2-40B4-BE49-F238E27FC236}">
                    <a16:creationId xmlns:a16="http://schemas.microsoft.com/office/drawing/2014/main" id="{BE3CDB41-69F8-4FEF-A60A-B6566D98993C}"/>
                  </a:ext>
                </a:extLst>
              </p:cNvPr>
              <p:cNvSpPr>
                <a:spLocks noChangeArrowheads="1"/>
              </p:cNvSpPr>
              <p:nvPr/>
            </p:nvSpPr>
            <p:spPr bwMode="auto">
              <a:xfrm>
                <a:off x="5342" y="2068"/>
                <a:ext cx="38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08" name="AutoShape 108">
                <a:extLst>
                  <a:ext uri="{FF2B5EF4-FFF2-40B4-BE49-F238E27FC236}">
                    <a16:creationId xmlns:a16="http://schemas.microsoft.com/office/drawing/2014/main" id="{050177C1-C2F5-4EA3-BE9C-4B4ED28DECFA}"/>
                  </a:ext>
                </a:extLst>
              </p:cNvPr>
              <p:cNvSpPr>
                <a:spLocks noChangeArrowheads="1"/>
              </p:cNvSpPr>
              <p:nvPr/>
            </p:nvSpPr>
            <p:spPr bwMode="auto">
              <a:xfrm>
                <a:off x="5342" y="2068"/>
                <a:ext cx="388"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2</a:t>
                </a:r>
              </a:p>
            </p:txBody>
          </p:sp>
        </p:grpSp>
        <p:grpSp>
          <p:nvGrpSpPr>
            <p:cNvPr id="102509" name="Group 109">
              <a:extLst>
                <a:ext uri="{FF2B5EF4-FFF2-40B4-BE49-F238E27FC236}">
                  <a16:creationId xmlns:a16="http://schemas.microsoft.com/office/drawing/2014/main" id="{1F4323A1-D26B-488A-AC48-0F70EACD3744}"/>
                </a:ext>
              </a:extLst>
            </p:cNvPr>
            <p:cNvGrpSpPr>
              <a:grpSpLocks/>
            </p:cNvGrpSpPr>
            <p:nvPr/>
          </p:nvGrpSpPr>
          <p:grpSpPr bwMode="auto">
            <a:xfrm>
              <a:off x="3755" y="2294"/>
              <a:ext cx="1586" cy="225"/>
              <a:chOff x="3755" y="2294"/>
              <a:chExt cx="1586" cy="225"/>
            </a:xfrm>
          </p:grpSpPr>
          <p:sp>
            <p:nvSpPr>
              <p:cNvPr id="102510" name="AutoShape 110">
                <a:extLst>
                  <a:ext uri="{FF2B5EF4-FFF2-40B4-BE49-F238E27FC236}">
                    <a16:creationId xmlns:a16="http://schemas.microsoft.com/office/drawing/2014/main" id="{1954A3B3-0A58-4161-9A57-C5DC2D5D1593}"/>
                  </a:ext>
                </a:extLst>
              </p:cNvPr>
              <p:cNvSpPr>
                <a:spLocks noChangeArrowheads="1"/>
              </p:cNvSpPr>
              <p:nvPr/>
            </p:nvSpPr>
            <p:spPr bwMode="auto">
              <a:xfrm>
                <a:off x="3755" y="2294"/>
                <a:ext cx="158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11" name="AutoShape 111">
                <a:extLst>
                  <a:ext uri="{FF2B5EF4-FFF2-40B4-BE49-F238E27FC236}">
                    <a16:creationId xmlns:a16="http://schemas.microsoft.com/office/drawing/2014/main" id="{283637F7-31B8-44D3-9E1A-A980EC011B41}"/>
                  </a:ext>
                </a:extLst>
              </p:cNvPr>
              <p:cNvSpPr>
                <a:spLocks noChangeArrowheads="1"/>
              </p:cNvSpPr>
              <p:nvPr/>
            </p:nvSpPr>
            <p:spPr bwMode="auto">
              <a:xfrm>
                <a:off x="3755" y="2294"/>
                <a:ext cx="158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Professor</a:t>
                </a:r>
              </a:p>
            </p:txBody>
          </p:sp>
        </p:grpSp>
        <p:grpSp>
          <p:nvGrpSpPr>
            <p:cNvPr id="102512" name="Group 112">
              <a:extLst>
                <a:ext uri="{FF2B5EF4-FFF2-40B4-BE49-F238E27FC236}">
                  <a16:creationId xmlns:a16="http://schemas.microsoft.com/office/drawing/2014/main" id="{B16FBC68-0A92-499E-B165-889E5026E7FD}"/>
                </a:ext>
              </a:extLst>
            </p:cNvPr>
            <p:cNvGrpSpPr>
              <a:grpSpLocks/>
            </p:cNvGrpSpPr>
            <p:nvPr/>
          </p:nvGrpSpPr>
          <p:grpSpPr bwMode="auto">
            <a:xfrm>
              <a:off x="5342" y="2294"/>
              <a:ext cx="387" cy="225"/>
              <a:chOff x="5342" y="2294"/>
              <a:chExt cx="387" cy="225"/>
            </a:xfrm>
          </p:grpSpPr>
          <p:sp>
            <p:nvSpPr>
              <p:cNvPr id="102513" name="AutoShape 113">
                <a:extLst>
                  <a:ext uri="{FF2B5EF4-FFF2-40B4-BE49-F238E27FC236}">
                    <a16:creationId xmlns:a16="http://schemas.microsoft.com/office/drawing/2014/main" id="{E6854177-B568-4953-AA6A-407418F21571}"/>
                  </a:ext>
                </a:extLst>
              </p:cNvPr>
              <p:cNvSpPr>
                <a:spLocks noChangeArrowheads="1"/>
              </p:cNvSpPr>
              <p:nvPr/>
            </p:nvSpPr>
            <p:spPr bwMode="auto">
              <a:xfrm>
                <a:off x="5342" y="2294"/>
                <a:ext cx="38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14" name="AutoShape 114">
                <a:extLst>
                  <a:ext uri="{FF2B5EF4-FFF2-40B4-BE49-F238E27FC236}">
                    <a16:creationId xmlns:a16="http://schemas.microsoft.com/office/drawing/2014/main" id="{B27291EB-21CB-4D7D-B7BF-3F93263118D1}"/>
                  </a:ext>
                </a:extLst>
              </p:cNvPr>
              <p:cNvSpPr>
                <a:spLocks noChangeArrowheads="1"/>
              </p:cNvSpPr>
              <p:nvPr/>
            </p:nvSpPr>
            <p:spPr bwMode="auto">
              <a:xfrm>
                <a:off x="5342" y="2294"/>
                <a:ext cx="388"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1</a:t>
                </a:r>
              </a:p>
            </p:txBody>
          </p:sp>
        </p:grpSp>
        <p:grpSp>
          <p:nvGrpSpPr>
            <p:cNvPr id="102515" name="Group 115">
              <a:extLst>
                <a:ext uri="{FF2B5EF4-FFF2-40B4-BE49-F238E27FC236}">
                  <a16:creationId xmlns:a16="http://schemas.microsoft.com/office/drawing/2014/main" id="{81A09B18-36A0-4989-A84F-D21230DA139F}"/>
                </a:ext>
              </a:extLst>
            </p:cNvPr>
            <p:cNvGrpSpPr>
              <a:grpSpLocks/>
            </p:cNvGrpSpPr>
            <p:nvPr/>
          </p:nvGrpSpPr>
          <p:grpSpPr bwMode="auto">
            <a:xfrm>
              <a:off x="3755" y="2521"/>
              <a:ext cx="1586" cy="225"/>
              <a:chOff x="3755" y="2521"/>
              <a:chExt cx="1586" cy="225"/>
            </a:xfrm>
          </p:grpSpPr>
          <p:sp>
            <p:nvSpPr>
              <p:cNvPr id="102516" name="AutoShape 116">
                <a:extLst>
                  <a:ext uri="{FF2B5EF4-FFF2-40B4-BE49-F238E27FC236}">
                    <a16:creationId xmlns:a16="http://schemas.microsoft.com/office/drawing/2014/main" id="{00A10B99-7721-4F98-9D48-F54A0BA78981}"/>
                  </a:ext>
                </a:extLst>
              </p:cNvPr>
              <p:cNvSpPr>
                <a:spLocks noChangeArrowheads="1"/>
              </p:cNvSpPr>
              <p:nvPr/>
            </p:nvSpPr>
            <p:spPr bwMode="auto">
              <a:xfrm>
                <a:off x="3755" y="2521"/>
                <a:ext cx="158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17" name="AutoShape 117">
                <a:extLst>
                  <a:ext uri="{FF2B5EF4-FFF2-40B4-BE49-F238E27FC236}">
                    <a16:creationId xmlns:a16="http://schemas.microsoft.com/office/drawing/2014/main" id="{2D77B7D8-83BD-49AC-8E2E-241E5D3C4CF0}"/>
                  </a:ext>
                </a:extLst>
              </p:cNvPr>
              <p:cNvSpPr>
                <a:spLocks noChangeArrowheads="1"/>
              </p:cNvSpPr>
              <p:nvPr/>
            </p:nvSpPr>
            <p:spPr bwMode="auto">
              <a:xfrm>
                <a:off x="3755" y="2521"/>
                <a:ext cx="158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invented</a:t>
                </a:r>
              </a:p>
            </p:txBody>
          </p:sp>
        </p:grpSp>
        <p:grpSp>
          <p:nvGrpSpPr>
            <p:cNvPr id="102518" name="Group 118">
              <a:extLst>
                <a:ext uri="{FF2B5EF4-FFF2-40B4-BE49-F238E27FC236}">
                  <a16:creationId xmlns:a16="http://schemas.microsoft.com/office/drawing/2014/main" id="{7684A34C-3671-4601-B8B5-92F3DA25CCE2}"/>
                </a:ext>
              </a:extLst>
            </p:cNvPr>
            <p:cNvGrpSpPr>
              <a:grpSpLocks/>
            </p:cNvGrpSpPr>
            <p:nvPr/>
          </p:nvGrpSpPr>
          <p:grpSpPr bwMode="auto">
            <a:xfrm>
              <a:off x="5342" y="2521"/>
              <a:ext cx="387" cy="225"/>
              <a:chOff x="5342" y="2521"/>
              <a:chExt cx="387" cy="225"/>
            </a:xfrm>
          </p:grpSpPr>
          <p:sp>
            <p:nvSpPr>
              <p:cNvPr id="102519" name="AutoShape 119">
                <a:extLst>
                  <a:ext uri="{FF2B5EF4-FFF2-40B4-BE49-F238E27FC236}">
                    <a16:creationId xmlns:a16="http://schemas.microsoft.com/office/drawing/2014/main" id="{89D245BF-8FED-47F0-AE27-33A9F9BDB942}"/>
                  </a:ext>
                </a:extLst>
              </p:cNvPr>
              <p:cNvSpPr>
                <a:spLocks noChangeArrowheads="1"/>
              </p:cNvSpPr>
              <p:nvPr/>
            </p:nvSpPr>
            <p:spPr bwMode="auto">
              <a:xfrm>
                <a:off x="5342" y="2521"/>
                <a:ext cx="38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20" name="AutoShape 120">
                <a:extLst>
                  <a:ext uri="{FF2B5EF4-FFF2-40B4-BE49-F238E27FC236}">
                    <a16:creationId xmlns:a16="http://schemas.microsoft.com/office/drawing/2014/main" id="{753D6B55-E429-48AC-878E-D337275D94B6}"/>
                  </a:ext>
                </a:extLst>
              </p:cNvPr>
              <p:cNvSpPr>
                <a:spLocks noChangeArrowheads="1"/>
              </p:cNvSpPr>
              <p:nvPr/>
            </p:nvSpPr>
            <p:spPr bwMode="auto">
              <a:xfrm>
                <a:off x="5342" y="2521"/>
                <a:ext cx="388"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1</a:t>
                </a:r>
              </a:p>
            </p:txBody>
          </p:sp>
        </p:grpSp>
        <p:grpSp>
          <p:nvGrpSpPr>
            <p:cNvPr id="102521" name="Group 121">
              <a:extLst>
                <a:ext uri="{FF2B5EF4-FFF2-40B4-BE49-F238E27FC236}">
                  <a16:creationId xmlns:a16="http://schemas.microsoft.com/office/drawing/2014/main" id="{5D2958C4-848D-4176-BBA9-AF05D90C1962}"/>
                </a:ext>
              </a:extLst>
            </p:cNvPr>
            <p:cNvGrpSpPr>
              <a:grpSpLocks/>
            </p:cNvGrpSpPr>
            <p:nvPr/>
          </p:nvGrpSpPr>
          <p:grpSpPr bwMode="auto">
            <a:xfrm>
              <a:off x="3755" y="2747"/>
              <a:ext cx="1586" cy="225"/>
              <a:chOff x="3755" y="2747"/>
              <a:chExt cx="1586" cy="225"/>
            </a:xfrm>
          </p:grpSpPr>
          <p:sp>
            <p:nvSpPr>
              <p:cNvPr id="102522" name="AutoShape 122">
                <a:extLst>
                  <a:ext uri="{FF2B5EF4-FFF2-40B4-BE49-F238E27FC236}">
                    <a16:creationId xmlns:a16="http://schemas.microsoft.com/office/drawing/2014/main" id="{FEB1A709-1BB2-4106-860D-2AA181627AC6}"/>
                  </a:ext>
                </a:extLst>
              </p:cNvPr>
              <p:cNvSpPr>
                <a:spLocks noChangeArrowheads="1"/>
              </p:cNvSpPr>
              <p:nvPr/>
            </p:nvSpPr>
            <p:spPr bwMode="auto">
              <a:xfrm>
                <a:off x="3755" y="2747"/>
                <a:ext cx="158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23" name="AutoShape 123">
                <a:extLst>
                  <a:ext uri="{FF2B5EF4-FFF2-40B4-BE49-F238E27FC236}">
                    <a16:creationId xmlns:a16="http://schemas.microsoft.com/office/drawing/2014/main" id="{029F02E5-A877-4F4A-85C7-77BD10F3DEF1}"/>
                  </a:ext>
                </a:extLst>
              </p:cNvPr>
              <p:cNvSpPr>
                <a:spLocks noChangeArrowheads="1"/>
              </p:cNvSpPr>
              <p:nvPr/>
            </p:nvSpPr>
            <p:spPr bwMode="auto">
              <a:xfrm>
                <a:off x="3755" y="2747"/>
                <a:ext cx="158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Teuvo Kohonen</a:t>
                </a:r>
              </a:p>
            </p:txBody>
          </p:sp>
        </p:grpSp>
        <p:grpSp>
          <p:nvGrpSpPr>
            <p:cNvPr id="102524" name="Group 124">
              <a:extLst>
                <a:ext uri="{FF2B5EF4-FFF2-40B4-BE49-F238E27FC236}">
                  <a16:creationId xmlns:a16="http://schemas.microsoft.com/office/drawing/2014/main" id="{10735C66-F3A8-47BE-91CD-907DDFEC09C1}"/>
                </a:ext>
              </a:extLst>
            </p:cNvPr>
            <p:cNvGrpSpPr>
              <a:grpSpLocks/>
            </p:cNvGrpSpPr>
            <p:nvPr/>
          </p:nvGrpSpPr>
          <p:grpSpPr bwMode="auto">
            <a:xfrm>
              <a:off x="5342" y="2747"/>
              <a:ext cx="387" cy="225"/>
              <a:chOff x="5342" y="2747"/>
              <a:chExt cx="387" cy="225"/>
            </a:xfrm>
          </p:grpSpPr>
          <p:sp>
            <p:nvSpPr>
              <p:cNvPr id="102525" name="AutoShape 125">
                <a:extLst>
                  <a:ext uri="{FF2B5EF4-FFF2-40B4-BE49-F238E27FC236}">
                    <a16:creationId xmlns:a16="http://schemas.microsoft.com/office/drawing/2014/main" id="{0D56303A-CE19-4DA1-A0A2-948653EB0F42}"/>
                  </a:ext>
                </a:extLst>
              </p:cNvPr>
              <p:cNvSpPr>
                <a:spLocks noChangeArrowheads="1"/>
              </p:cNvSpPr>
              <p:nvPr/>
            </p:nvSpPr>
            <p:spPr bwMode="auto">
              <a:xfrm>
                <a:off x="5342" y="2747"/>
                <a:ext cx="38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26" name="AutoShape 126">
                <a:extLst>
                  <a:ext uri="{FF2B5EF4-FFF2-40B4-BE49-F238E27FC236}">
                    <a16:creationId xmlns:a16="http://schemas.microsoft.com/office/drawing/2014/main" id="{10349C4C-37B2-483D-B01E-6AE58A5697FB}"/>
                  </a:ext>
                </a:extLst>
              </p:cNvPr>
              <p:cNvSpPr>
                <a:spLocks noChangeArrowheads="1"/>
              </p:cNvSpPr>
              <p:nvPr/>
            </p:nvSpPr>
            <p:spPr bwMode="auto">
              <a:xfrm>
                <a:off x="5342" y="2747"/>
                <a:ext cx="388"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1</a:t>
                </a:r>
              </a:p>
            </p:txBody>
          </p:sp>
        </p:grpSp>
        <p:grpSp>
          <p:nvGrpSpPr>
            <p:cNvPr id="102527" name="Group 127">
              <a:extLst>
                <a:ext uri="{FF2B5EF4-FFF2-40B4-BE49-F238E27FC236}">
                  <a16:creationId xmlns:a16="http://schemas.microsoft.com/office/drawing/2014/main" id="{DCD088DB-607A-457C-BB82-85DE7F52B895}"/>
                </a:ext>
              </a:extLst>
            </p:cNvPr>
            <p:cNvGrpSpPr>
              <a:grpSpLocks/>
            </p:cNvGrpSpPr>
            <p:nvPr/>
          </p:nvGrpSpPr>
          <p:grpSpPr bwMode="auto">
            <a:xfrm>
              <a:off x="3755" y="2974"/>
              <a:ext cx="1586" cy="226"/>
              <a:chOff x="3755" y="2974"/>
              <a:chExt cx="1586" cy="226"/>
            </a:xfrm>
          </p:grpSpPr>
          <p:sp>
            <p:nvSpPr>
              <p:cNvPr id="102528" name="AutoShape 128">
                <a:extLst>
                  <a:ext uri="{FF2B5EF4-FFF2-40B4-BE49-F238E27FC236}">
                    <a16:creationId xmlns:a16="http://schemas.microsoft.com/office/drawing/2014/main" id="{690C65C9-6FA8-4802-B4F9-3510B0DFC265}"/>
                  </a:ext>
                </a:extLst>
              </p:cNvPr>
              <p:cNvSpPr>
                <a:spLocks noChangeArrowheads="1"/>
              </p:cNvSpPr>
              <p:nvPr/>
            </p:nvSpPr>
            <p:spPr bwMode="auto">
              <a:xfrm>
                <a:off x="3755" y="2974"/>
                <a:ext cx="1587"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29" name="AutoShape 129">
                <a:extLst>
                  <a:ext uri="{FF2B5EF4-FFF2-40B4-BE49-F238E27FC236}">
                    <a16:creationId xmlns:a16="http://schemas.microsoft.com/office/drawing/2014/main" id="{6E1F3A61-BBC8-4734-8E3A-9D2D9E61AD06}"/>
                  </a:ext>
                </a:extLst>
              </p:cNvPr>
              <p:cNvSpPr>
                <a:spLocks noChangeArrowheads="1"/>
              </p:cNvSpPr>
              <p:nvPr/>
            </p:nvSpPr>
            <p:spPr bwMode="auto">
              <a:xfrm>
                <a:off x="3755" y="2974"/>
                <a:ext cx="1587"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dimensions</a:t>
                </a:r>
              </a:p>
            </p:txBody>
          </p:sp>
        </p:grpSp>
        <p:grpSp>
          <p:nvGrpSpPr>
            <p:cNvPr id="102530" name="Group 130">
              <a:extLst>
                <a:ext uri="{FF2B5EF4-FFF2-40B4-BE49-F238E27FC236}">
                  <a16:creationId xmlns:a16="http://schemas.microsoft.com/office/drawing/2014/main" id="{FEE20106-E8D1-4125-9D61-0187DC4FAE80}"/>
                </a:ext>
              </a:extLst>
            </p:cNvPr>
            <p:cNvGrpSpPr>
              <a:grpSpLocks/>
            </p:cNvGrpSpPr>
            <p:nvPr/>
          </p:nvGrpSpPr>
          <p:grpSpPr bwMode="auto">
            <a:xfrm>
              <a:off x="5342" y="2974"/>
              <a:ext cx="387" cy="226"/>
              <a:chOff x="5342" y="2974"/>
              <a:chExt cx="387" cy="226"/>
            </a:xfrm>
          </p:grpSpPr>
          <p:sp>
            <p:nvSpPr>
              <p:cNvPr id="102531" name="AutoShape 131">
                <a:extLst>
                  <a:ext uri="{FF2B5EF4-FFF2-40B4-BE49-F238E27FC236}">
                    <a16:creationId xmlns:a16="http://schemas.microsoft.com/office/drawing/2014/main" id="{1BE62C02-4C42-450C-A778-ED38CDC8AFB6}"/>
                  </a:ext>
                </a:extLst>
              </p:cNvPr>
              <p:cNvSpPr>
                <a:spLocks noChangeArrowheads="1"/>
              </p:cNvSpPr>
              <p:nvPr/>
            </p:nvSpPr>
            <p:spPr bwMode="auto">
              <a:xfrm>
                <a:off x="5342" y="2974"/>
                <a:ext cx="388"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32" name="AutoShape 132">
                <a:extLst>
                  <a:ext uri="{FF2B5EF4-FFF2-40B4-BE49-F238E27FC236}">
                    <a16:creationId xmlns:a16="http://schemas.microsoft.com/office/drawing/2014/main" id="{02E0A8E6-F89D-40A7-959C-6DFB20E71A5A}"/>
                  </a:ext>
                </a:extLst>
              </p:cNvPr>
              <p:cNvSpPr>
                <a:spLocks noChangeArrowheads="1"/>
              </p:cNvSpPr>
              <p:nvPr/>
            </p:nvSpPr>
            <p:spPr bwMode="auto">
              <a:xfrm>
                <a:off x="5342" y="2974"/>
                <a:ext cx="388"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1</a:t>
                </a:r>
              </a:p>
            </p:txBody>
          </p:sp>
        </p:grpSp>
        <p:grpSp>
          <p:nvGrpSpPr>
            <p:cNvPr id="102533" name="Group 133">
              <a:extLst>
                <a:ext uri="{FF2B5EF4-FFF2-40B4-BE49-F238E27FC236}">
                  <a16:creationId xmlns:a16="http://schemas.microsoft.com/office/drawing/2014/main" id="{323A481B-4231-4D6A-9C99-E77CAC1D205B}"/>
                </a:ext>
              </a:extLst>
            </p:cNvPr>
            <p:cNvGrpSpPr>
              <a:grpSpLocks/>
            </p:cNvGrpSpPr>
            <p:nvPr/>
          </p:nvGrpSpPr>
          <p:grpSpPr bwMode="auto">
            <a:xfrm>
              <a:off x="3755" y="3200"/>
              <a:ext cx="1586" cy="225"/>
              <a:chOff x="3755" y="3200"/>
              <a:chExt cx="1586" cy="225"/>
            </a:xfrm>
          </p:grpSpPr>
          <p:sp>
            <p:nvSpPr>
              <p:cNvPr id="102534" name="AutoShape 134">
                <a:extLst>
                  <a:ext uri="{FF2B5EF4-FFF2-40B4-BE49-F238E27FC236}">
                    <a16:creationId xmlns:a16="http://schemas.microsoft.com/office/drawing/2014/main" id="{C3B66BAB-521C-4708-8B8F-1AECA9C8B5C3}"/>
                  </a:ext>
                </a:extLst>
              </p:cNvPr>
              <p:cNvSpPr>
                <a:spLocks noChangeArrowheads="1"/>
              </p:cNvSpPr>
              <p:nvPr/>
            </p:nvSpPr>
            <p:spPr bwMode="auto">
              <a:xfrm>
                <a:off x="3755" y="3200"/>
                <a:ext cx="158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35" name="AutoShape 135">
                <a:extLst>
                  <a:ext uri="{FF2B5EF4-FFF2-40B4-BE49-F238E27FC236}">
                    <a16:creationId xmlns:a16="http://schemas.microsoft.com/office/drawing/2014/main" id="{8A6AEE00-E6F0-41EE-81A7-356106BDEBC8}"/>
                  </a:ext>
                </a:extLst>
              </p:cNvPr>
              <p:cNvSpPr>
                <a:spLocks noChangeArrowheads="1"/>
              </p:cNvSpPr>
              <p:nvPr/>
            </p:nvSpPr>
            <p:spPr bwMode="auto">
              <a:xfrm>
                <a:off x="3755" y="3200"/>
                <a:ext cx="158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900">
                    <a:ea typeface="SimSun" panose="02010600030101010101" pitchFamily="2" charset="-122"/>
                  </a:rPr>
                  <a:t>...</a:t>
                </a:r>
              </a:p>
            </p:txBody>
          </p:sp>
        </p:grpSp>
        <p:grpSp>
          <p:nvGrpSpPr>
            <p:cNvPr id="102536" name="Group 136">
              <a:extLst>
                <a:ext uri="{FF2B5EF4-FFF2-40B4-BE49-F238E27FC236}">
                  <a16:creationId xmlns:a16="http://schemas.microsoft.com/office/drawing/2014/main" id="{C999D986-84BF-4272-9827-7CF828FC7DEA}"/>
                </a:ext>
              </a:extLst>
            </p:cNvPr>
            <p:cNvGrpSpPr>
              <a:grpSpLocks/>
            </p:cNvGrpSpPr>
            <p:nvPr/>
          </p:nvGrpSpPr>
          <p:grpSpPr bwMode="auto">
            <a:xfrm>
              <a:off x="3755" y="3427"/>
              <a:ext cx="1586" cy="225"/>
              <a:chOff x="3755" y="3427"/>
              <a:chExt cx="1586" cy="225"/>
            </a:xfrm>
          </p:grpSpPr>
          <p:sp>
            <p:nvSpPr>
              <p:cNvPr id="102537" name="AutoShape 137">
                <a:extLst>
                  <a:ext uri="{FF2B5EF4-FFF2-40B4-BE49-F238E27FC236}">
                    <a16:creationId xmlns:a16="http://schemas.microsoft.com/office/drawing/2014/main" id="{B48E016B-2A39-4532-B085-9C0622A4DF18}"/>
                  </a:ext>
                </a:extLst>
              </p:cNvPr>
              <p:cNvSpPr>
                <a:spLocks noChangeArrowheads="1"/>
              </p:cNvSpPr>
              <p:nvPr/>
            </p:nvSpPr>
            <p:spPr bwMode="auto">
              <a:xfrm>
                <a:off x="3755" y="3427"/>
                <a:ext cx="158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38" name="AutoShape 138">
                <a:extLst>
                  <a:ext uri="{FF2B5EF4-FFF2-40B4-BE49-F238E27FC236}">
                    <a16:creationId xmlns:a16="http://schemas.microsoft.com/office/drawing/2014/main" id="{71C486CE-7606-4E93-B81A-6413C2C94A32}"/>
                  </a:ext>
                </a:extLst>
              </p:cNvPr>
              <p:cNvSpPr>
                <a:spLocks noChangeArrowheads="1"/>
              </p:cNvSpPr>
              <p:nvPr/>
            </p:nvSpPr>
            <p:spPr bwMode="auto">
              <a:xfrm>
                <a:off x="3755" y="3427"/>
                <a:ext cx="158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900">
                    <a:ea typeface="SimSun" panose="02010600030101010101" pitchFamily="2" charset="-122"/>
                  </a:rPr>
                  <a:t>Zebra</a:t>
                </a:r>
              </a:p>
            </p:txBody>
          </p:sp>
        </p:grpSp>
        <p:grpSp>
          <p:nvGrpSpPr>
            <p:cNvPr id="102539" name="Group 139">
              <a:extLst>
                <a:ext uri="{FF2B5EF4-FFF2-40B4-BE49-F238E27FC236}">
                  <a16:creationId xmlns:a16="http://schemas.microsoft.com/office/drawing/2014/main" id="{2F4C30C2-8D1D-4FBA-A68A-36FC19B3DB41}"/>
                </a:ext>
              </a:extLst>
            </p:cNvPr>
            <p:cNvGrpSpPr>
              <a:grpSpLocks/>
            </p:cNvGrpSpPr>
            <p:nvPr/>
          </p:nvGrpSpPr>
          <p:grpSpPr bwMode="auto">
            <a:xfrm>
              <a:off x="5342" y="3427"/>
              <a:ext cx="387" cy="225"/>
              <a:chOff x="5342" y="3427"/>
              <a:chExt cx="387" cy="225"/>
            </a:xfrm>
          </p:grpSpPr>
          <p:sp>
            <p:nvSpPr>
              <p:cNvPr id="102540" name="AutoShape 140">
                <a:extLst>
                  <a:ext uri="{FF2B5EF4-FFF2-40B4-BE49-F238E27FC236}">
                    <a16:creationId xmlns:a16="http://schemas.microsoft.com/office/drawing/2014/main" id="{6A1572E5-F0E4-464F-A0CB-617C335E31AB}"/>
                  </a:ext>
                </a:extLst>
              </p:cNvPr>
              <p:cNvSpPr>
                <a:spLocks noChangeArrowheads="1"/>
              </p:cNvSpPr>
              <p:nvPr/>
            </p:nvSpPr>
            <p:spPr bwMode="auto">
              <a:xfrm>
                <a:off x="5342" y="3427"/>
                <a:ext cx="38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102541" name="AutoShape 141">
                <a:extLst>
                  <a:ext uri="{FF2B5EF4-FFF2-40B4-BE49-F238E27FC236}">
                    <a16:creationId xmlns:a16="http://schemas.microsoft.com/office/drawing/2014/main" id="{82675400-BF9B-4C81-A1E0-8984FEBB554A}"/>
                  </a:ext>
                </a:extLst>
              </p:cNvPr>
              <p:cNvSpPr>
                <a:spLocks noChangeArrowheads="1"/>
              </p:cNvSpPr>
              <p:nvPr/>
            </p:nvSpPr>
            <p:spPr bwMode="auto">
              <a:xfrm>
                <a:off x="5342" y="3427"/>
                <a:ext cx="388"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900" b="1">
                    <a:ea typeface="SimSun" panose="02010600030101010101" pitchFamily="2" charset="-122"/>
                  </a:rPr>
                  <a:t>0</a:t>
                </a:r>
              </a:p>
            </p:txBody>
          </p:sp>
        </p:grpSp>
        <p:sp>
          <p:nvSpPr>
            <p:cNvPr id="102542" name="AutoShape 142">
              <a:extLst>
                <a:ext uri="{FF2B5EF4-FFF2-40B4-BE49-F238E27FC236}">
                  <a16:creationId xmlns:a16="http://schemas.microsoft.com/office/drawing/2014/main" id="{AC224905-E4DD-4566-8FC7-86E50C0470DD}"/>
                </a:ext>
              </a:extLst>
            </p:cNvPr>
            <p:cNvSpPr>
              <a:spLocks noChangeArrowheads="1"/>
            </p:cNvSpPr>
            <p:nvPr/>
          </p:nvSpPr>
          <p:spPr bwMode="auto">
            <a:xfrm>
              <a:off x="5342" y="3200"/>
              <a:ext cx="38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grpSp>
      <p:cxnSp>
        <p:nvCxnSpPr>
          <p:cNvPr id="102543" name="AutoShape 143">
            <a:extLst>
              <a:ext uri="{FF2B5EF4-FFF2-40B4-BE49-F238E27FC236}">
                <a16:creationId xmlns:a16="http://schemas.microsoft.com/office/drawing/2014/main" id="{BE3B125C-0C87-4EF2-B135-7AF1259681A2}"/>
              </a:ext>
            </a:extLst>
          </p:cNvPr>
          <p:cNvCxnSpPr>
            <a:cxnSpLocks noChangeShapeType="1"/>
          </p:cNvCxnSpPr>
          <p:nvPr/>
        </p:nvCxnSpPr>
        <p:spPr bwMode="auto">
          <a:xfrm rot="16200000" flipH="1">
            <a:off x="3811587" y="4037013"/>
            <a:ext cx="284163" cy="3182938"/>
          </a:xfrm>
          <a:prstGeom prst="curvedConnector2">
            <a:avLst/>
          </a:prstGeom>
          <a:noFill/>
          <a:ln w="38160">
            <a:solidFill>
              <a:srgbClr val="0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B49FC731-58F8-4DD6-AE17-290C5D267563}"/>
              </a:ext>
            </a:extLst>
          </p:cNvPr>
          <p:cNvSpPr>
            <a:spLocks noGrp="1" noChangeArrowheads="1"/>
          </p:cNvSpPr>
          <p:nvPr>
            <p:ph type="title"/>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GB" altLang="en-US"/>
              <a:t>Finding a Winner </a:t>
            </a:r>
          </a:p>
        </p:txBody>
      </p:sp>
      <p:sp>
        <p:nvSpPr>
          <p:cNvPr id="103427" name="Rectangle 3">
            <a:extLst>
              <a:ext uri="{FF2B5EF4-FFF2-40B4-BE49-F238E27FC236}">
                <a16:creationId xmlns:a16="http://schemas.microsoft.com/office/drawing/2014/main" id="{B17CFED3-B085-4C37-ADC9-72DC6F51F4EF}"/>
              </a:ext>
            </a:extLst>
          </p:cNvPr>
          <p:cNvSpPr>
            <a:spLocks noGrp="1" noChangeArrowheads="1"/>
          </p:cNvSpPr>
          <p:nvPr>
            <p:ph idx="1"/>
          </p:nvPr>
        </p:nvSpPr>
        <p:spPr>
          <a:xfrm>
            <a:off x="681147" y="1825625"/>
            <a:ext cx="5640799" cy="4351338"/>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fontScale="92500" lnSpcReduction="10000"/>
          </a:bodyPr>
          <a:lstStyle/>
          <a:p>
            <a:pPr marL="609600" indent="-609600" defTabSz="914400"/>
            <a:r>
              <a:rPr lang="en-US" altLang="en-US" dirty="0"/>
              <a:t>(iii) Find the best-matching neuron </a:t>
            </a:r>
            <a:r>
              <a:rPr lang="en-US" altLang="en-US" dirty="0">
                <a:latin typeface="Symbol" panose="05050102010706020507" pitchFamily="18" charset="2"/>
              </a:rPr>
              <a:t>w</a:t>
            </a:r>
            <a:r>
              <a:rPr lang="en-US" altLang="en-US" dirty="0"/>
              <a:t>(</a:t>
            </a:r>
            <a:r>
              <a:rPr lang="en-US" altLang="en-US" b="1" dirty="0"/>
              <a:t>x</a:t>
            </a:r>
            <a:r>
              <a:rPr lang="en-US" altLang="en-US" dirty="0"/>
              <a:t>), usually the neuron whose weight vector has </a:t>
            </a:r>
            <a:r>
              <a:rPr lang="en-US" altLang="en-US" sz="2800" dirty="0">
                <a:solidFill>
                  <a:srgbClr val="FF0000"/>
                </a:solidFill>
              </a:rPr>
              <a:t>smallest</a:t>
            </a:r>
            <a:r>
              <a:rPr lang="en-US" altLang="en-US" dirty="0"/>
              <a:t> </a:t>
            </a:r>
            <a:r>
              <a:rPr lang="en-US" altLang="en-US" sz="2800" dirty="0">
                <a:solidFill>
                  <a:srgbClr val="FF0000"/>
                </a:solidFill>
              </a:rPr>
              <a:t>Euclidean</a:t>
            </a:r>
            <a:r>
              <a:rPr lang="en-US" altLang="en-US" dirty="0"/>
              <a:t> </a:t>
            </a:r>
            <a:r>
              <a:rPr lang="en-US" altLang="en-US" sz="2800" dirty="0">
                <a:solidFill>
                  <a:srgbClr val="FF0000"/>
                </a:solidFill>
              </a:rPr>
              <a:t>distance</a:t>
            </a:r>
            <a:r>
              <a:rPr lang="en-US" altLang="en-US" dirty="0"/>
              <a:t> from the input vector </a:t>
            </a:r>
            <a:r>
              <a:rPr lang="en-US" altLang="en-US" b="1" dirty="0"/>
              <a:t>x</a:t>
            </a:r>
          </a:p>
          <a:p>
            <a:pPr marL="609600" indent="-609600" defTabSz="914400"/>
            <a:endParaRPr lang="en-US" altLang="en-US" sz="700" b="1" dirty="0"/>
          </a:p>
          <a:p>
            <a:pPr marL="609600" indent="-609600" defTabSz="914400"/>
            <a:r>
              <a:rPr lang="en-GB" altLang="en-US" dirty="0"/>
              <a:t>The winning node is that which is in some sense ‘closest’ to the input vector</a:t>
            </a:r>
          </a:p>
          <a:p>
            <a:pPr marL="609600" indent="-609600" defTabSz="914400"/>
            <a:endParaRPr lang="en-GB" altLang="en-US" dirty="0"/>
          </a:p>
          <a:p>
            <a:pPr marL="609600" indent="-609600" defTabSz="914400"/>
            <a:r>
              <a:rPr lang="en-GB" altLang="en-US" dirty="0"/>
              <a:t>‘Euclidean distance’ is the straight line distance between the data points, if they were plotted on a (multi-dimensional) graph</a:t>
            </a:r>
          </a:p>
          <a:p>
            <a:pPr marL="609600" indent="-609600" defTabSz="914400"/>
            <a:r>
              <a:rPr lang="en-GB" altLang="en-US" dirty="0"/>
              <a:t>Euclidean distance between two vectors </a:t>
            </a:r>
            <a:r>
              <a:rPr lang="en-GB" altLang="en-US" b="1" dirty="0"/>
              <a:t>a</a:t>
            </a:r>
            <a:r>
              <a:rPr lang="en-GB" altLang="en-US" dirty="0"/>
              <a:t> and </a:t>
            </a:r>
            <a:r>
              <a:rPr lang="en-GB" altLang="en-US" b="1" dirty="0"/>
              <a:t>b</a:t>
            </a:r>
            <a:r>
              <a:rPr lang="en-GB" altLang="en-US" dirty="0"/>
              <a:t>, </a:t>
            </a:r>
            <a:r>
              <a:rPr lang="en-GB" altLang="en-US" b="1" dirty="0"/>
              <a:t>a</a:t>
            </a:r>
            <a:r>
              <a:rPr lang="en-GB" altLang="en-US" dirty="0"/>
              <a:t> = (a</a:t>
            </a:r>
            <a:r>
              <a:rPr lang="en-GB" altLang="en-US" baseline="-10000" dirty="0"/>
              <a:t>1</a:t>
            </a:r>
            <a:r>
              <a:rPr lang="en-GB" altLang="en-US" dirty="0"/>
              <a:t>,a</a:t>
            </a:r>
            <a:r>
              <a:rPr lang="en-GB" altLang="en-US" baseline="-10000" dirty="0"/>
              <a:t>2</a:t>
            </a:r>
            <a:r>
              <a:rPr lang="en-GB" altLang="en-US" dirty="0"/>
              <a:t>,…,a</a:t>
            </a:r>
            <a:r>
              <a:rPr lang="en-GB" altLang="en-US" baseline="-10000" dirty="0"/>
              <a:t>n</a:t>
            </a:r>
            <a:r>
              <a:rPr lang="en-GB" altLang="en-US" dirty="0"/>
              <a:t>), </a:t>
            </a:r>
            <a:r>
              <a:rPr lang="en-GB" altLang="en-US" b="1" dirty="0"/>
              <a:t>b</a:t>
            </a:r>
            <a:r>
              <a:rPr lang="en-GB" altLang="en-US" dirty="0"/>
              <a:t> = (b</a:t>
            </a:r>
            <a:r>
              <a:rPr lang="en-GB" altLang="en-US" baseline="-10000" dirty="0"/>
              <a:t>1</a:t>
            </a:r>
            <a:r>
              <a:rPr lang="en-GB" altLang="en-US" dirty="0"/>
              <a:t>,b</a:t>
            </a:r>
            <a:r>
              <a:rPr lang="en-GB" altLang="en-US" baseline="-10000" dirty="0"/>
              <a:t>2</a:t>
            </a:r>
            <a:r>
              <a:rPr lang="en-GB" altLang="en-US" dirty="0"/>
              <a:t>,…b</a:t>
            </a:r>
            <a:r>
              <a:rPr lang="en-GB" altLang="en-US" baseline="-10000" dirty="0"/>
              <a:t>n</a:t>
            </a:r>
            <a:r>
              <a:rPr lang="en-GB" altLang="en-US" dirty="0"/>
              <a:t>), is calculated as:</a:t>
            </a:r>
          </a:p>
        </p:txBody>
      </p:sp>
      <p:graphicFrame>
        <p:nvGraphicFramePr>
          <p:cNvPr id="103428" name="Object 4">
            <a:extLst>
              <a:ext uri="{FF2B5EF4-FFF2-40B4-BE49-F238E27FC236}">
                <a16:creationId xmlns:a16="http://schemas.microsoft.com/office/drawing/2014/main" id="{B7DA8E1E-F47E-42EF-A615-AA1F62955A9D}"/>
              </a:ext>
            </a:extLst>
          </p:cNvPr>
          <p:cNvGraphicFramePr>
            <a:graphicFrameLocks noChangeAspect="1"/>
          </p:cNvGraphicFramePr>
          <p:nvPr>
            <p:extLst>
              <p:ext uri="{D42A27DB-BD31-4B8C-83A1-F6EECF244321}">
                <p14:modId xmlns:p14="http://schemas.microsoft.com/office/powerpoint/2010/main" val="2450242468"/>
              </p:ext>
            </p:extLst>
          </p:nvPr>
        </p:nvGraphicFramePr>
        <p:xfrm>
          <a:off x="6710535" y="1770010"/>
          <a:ext cx="2856185" cy="914138"/>
        </p:xfrm>
        <a:graphic>
          <a:graphicData uri="http://schemas.openxmlformats.org/presentationml/2006/ole">
            <mc:AlternateContent xmlns:mc="http://schemas.openxmlformats.org/markup-compatibility/2006">
              <mc:Choice xmlns:v="urn:schemas-microsoft-com:vml" Requires="v">
                <p:oleObj spid="_x0000_s103434" name="Microsoft Formel-Editor 3.0" r:id="rId3" imgW="1269720" imgH="406080" progId="Equation.3">
                  <p:embed/>
                </p:oleObj>
              </mc:Choice>
              <mc:Fallback>
                <p:oleObj name="Microsoft Formel-Editor 3.0" r:id="rId3" imgW="126972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535" y="1770010"/>
                        <a:ext cx="2856185" cy="914138"/>
                      </a:xfrm>
                      <a:prstGeom prst="rect">
                        <a:avLst/>
                      </a:prstGeom>
                      <a:noFill/>
                      <a:ln>
                        <a:noFill/>
                      </a:ln>
                      <a:effectLst/>
                    </p:spPr>
                  </p:pic>
                </p:oleObj>
              </mc:Fallback>
            </mc:AlternateContent>
          </a:graphicData>
        </a:graphic>
      </p:graphicFrame>
      <p:pic>
        <p:nvPicPr>
          <p:cNvPr id="103429" name="Picture 5" descr="C:\Documents and Settings\cmrmo\My Documents\My Pictures\EucDist.bmp">
            <a:extLst>
              <a:ext uri="{FF2B5EF4-FFF2-40B4-BE49-F238E27FC236}">
                <a16:creationId xmlns:a16="http://schemas.microsoft.com/office/drawing/2014/main" id="{D7CD23DD-FDAB-4C14-91E0-A903419262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6042" y="4006906"/>
            <a:ext cx="1660525" cy="847725"/>
          </a:xfrm>
          <a:prstGeom prst="rect">
            <a:avLst/>
          </a:prstGeom>
          <a:noFill/>
          <a:extLst>
            <a:ext uri="{909E8E84-426E-40DD-AFC4-6F175D3DCCD1}">
              <a14:hiddenFill xmlns:a14="http://schemas.microsoft.com/office/drawing/2010/main">
                <a:solidFill>
                  <a:srgbClr val="FFFFFF"/>
                </a:solidFill>
              </a14:hiddenFill>
            </a:ext>
          </a:extLst>
        </p:spPr>
      </p:pic>
      <p:sp>
        <p:nvSpPr>
          <p:cNvPr id="103430" name="Text Box 6">
            <a:extLst>
              <a:ext uri="{FF2B5EF4-FFF2-40B4-BE49-F238E27FC236}">
                <a16:creationId xmlns:a16="http://schemas.microsoft.com/office/drawing/2014/main" id="{FF04E825-043F-4612-9026-C77F44971391}"/>
              </a:ext>
            </a:extLst>
          </p:cNvPr>
          <p:cNvSpPr txBox="1">
            <a:spLocks noChangeArrowheads="1"/>
          </p:cNvSpPr>
          <p:nvPr/>
        </p:nvSpPr>
        <p:spPr bwMode="auto">
          <a:xfrm>
            <a:off x="6710535" y="3068960"/>
            <a:ext cx="321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800" dirty="0">
                <a:solidFill>
                  <a:srgbClr val="FF0000"/>
                </a:solidFill>
                <a:latin typeface="Arial" panose="020B0604020202020204" pitchFamily="34" charset="0"/>
              </a:rPr>
              <a:t>Euclidean distance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C2A640A7-3A15-4F43-B941-930EA7D70140}"/>
              </a:ext>
            </a:extLst>
          </p:cNvPr>
          <p:cNvSpPr>
            <a:spLocks noGrp="1" noChangeArrowheads="1"/>
          </p:cNvSpPr>
          <p:nvPr>
            <p:ph type="title"/>
          </p:nvPr>
        </p:nvSpPr>
        <p:spPr>
          <a:xfrm>
            <a:off x="350838" y="350838"/>
            <a:ext cx="7812087" cy="347662"/>
          </a:xfrm>
          <a:ln/>
        </p:spPr>
        <p:txBody>
          <a:bodyPr anchor="ct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Weight Update</a:t>
            </a:r>
          </a:p>
        </p:txBody>
      </p:sp>
      <p:sp>
        <p:nvSpPr>
          <p:cNvPr id="16386" name="Rectangle 2">
            <a:extLst>
              <a:ext uri="{FF2B5EF4-FFF2-40B4-BE49-F238E27FC236}">
                <a16:creationId xmlns:a16="http://schemas.microsoft.com/office/drawing/2014/main" id="{5CF0FA9F-23E5-4747-8F7B-A7C3121550A1}"/>
              </a:ext>
            </a:extLst>
          </p:cNvPr>
          <p:cNvSpPr>
            <a:spLocks noGrp="1" noChangeArrowheads="1"/>
          </p:cNvSpPr>
          <p:nvPr>
            <p:ph idx="1"/>
          </p:nvPr>
        </p:nvSpPr>
        <p:spPr>
          <a:xfrm>
            <a:off x="304800" y="1066800"/>
            <a:ext cx="9163050" cy="4114800"/>
          </a:xfrm>
          <a:ln/>
        </p:spPr>
        <p:txBody>
          <a:bodyPr/>
          <a:lstStyle/>
          <a:p>
            <a:pPr marL="341313" indent="-341313">
              <a:lnSpc>
                <a:spcPct val="93000"/>
              </a:lnSpc>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SOM Weight Update Equation</a:t>
            </a:r>
            <a:endParaRPr lang="en-GB" altLang="zh-CN" b="1">
              <a:ea typeface="SimSun" panose="02010600030101010101" pitchFamily="2" charset="-122"/>
            </a:endParaRPr>
          </a:p>
          <a:p>
            <a:pPr marL="341313" indent="-341313" algn="ct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b="1">
                <a:ea typeface="SimSun" panose="02010600030101010101" pitchFamily="2" charset="-122"/>
              </a:rPr>
              <a:t>w</a:t>
            </a:r>
            <a:r>
              <a:rPr lang="en-GB" altLang="zh-CN" baseline="-10000">
                <a:ea typeface="SimSun" panose="02010600030101010101" pitchFamily="2" charset="-122"/>
              </a:rPr>
              <a:t>j</a:t>
            </a:r>
            <a:r>
              <a:rPr lang="en-GB" altLang="zh-CN">
                <a:ea typeface="SimSun" panose="02010600030101010101" pitchFamily="2" charset="-122"/>
              </a:rPr>
              <a:t>(t +1) = </a:t>
            </a:r>
            <a:r>
              <a:rPr lang="en-GB" altLang="zh-CN" b="1">
                <a:solidFill>
                  <a:srgbClr val="9900CC"/>
                </a:solidFill>
                <a:ea typeface="SimSun" panose="02010600030101010101" pitchFamily="2" charset="-122"/>
              </a:rPr>
              <a:t>w</a:t>
            </a:r>
            <a:r>
              <a:rPr lang="en-GB" altLang="zh-CN" baseline="-10000">
                <a:solidFill>
                  <a:srgbClr val="9900CC"/>
                </a:solidFill>
                <a:ea typeface="SimSun" panose="02010600030101010101" pitchFamily="2" charset="-122"/>
              </a:rPr>
              <a:t>j</a:t>
            </a:r>
            <a:r>
              <a:rPr lang="en-GB" altLang="zh-CN">
                <a:solidFill>
                  <a:srgbClr val="9900CC"/>
                </a:solidFill>
                <a:ea typeface="SimSun" panose="02010600030101010101" pitchFamily="2" charset="-122"/>
              </a:rPr>
              <a:t>(t)</a:t>
            </a:r>
            <a:r>
              <a:rPr lang="en-GB" altLang="zh-CN">
                <a:ea typeface="SimSun" panose="02010600030101010101" pitchFamily="2" charset="-122"/>
              </a:rPr>
              <a:t> + </a:t>
            </a:r>
            <a:r>
              <a:rPr lang="en-GB" altLang="zh-CN">
                <a:solidFill>
                  <a:srgbClr val="A8AAAD"/>
                </a:solidFill>
                <a:latin typeface="Symbol" panose="05050102010706020507" pitchFamily="18" charset="2"/>
                <a:ea typeface="SimSun" panose="02010600030101010101" pitchFamily="2" charset="-122"/>
              </a:rPr>
              <a:t></a:t>
            </a:r>
            <a:r>
              <a:rPr lang="en-GB" altLang="zh-CN">
                <a:solidFill>
                  <a:srgbClr val="A8AAAD"/>
                </a:solidFill>
                <a:ea typeface="SimSun" panose="02010600030101010101" pitchFamily="2" charset="-122"/>
              </a:rPr>
              <a:t>(t)</a:t>
            </a:r>
            <a:r>
              <a:rPr lang="en-GB" altLang="zh-CN">
                <a:ea typeface="SimSun" panose="02010600030101010101" pitchFamily="2" charset="-122"/>
              </a:rPr>
              <a:t> </a:t>
            </a:r>
            <a:r>
              <a:rPr lang="en-GB" altLang="zh-CN">
                <a:solidFill>
                  <a:srgbClr val="FF0000"/>
                </a:solidFill>
                <a:latin typeface="Symbol" panose="05050102010706020507" pitchFamily="18" charset="2"/>
                <a:ea typeface="SimSun" panose="02010600030101010101" pitchFamily="2" charset="-122"/>
              </a:rPr>
              <a:t></a:t>
            </a:r>
            <a:r>
              <a:rPr lang="en-GB" altLang="zh-CN" baseline="-10000">
                <a:solidFill>
                  <a:srgbClr val="FF0000"/>
                </a:solidFill>
                <a:latin typeface="Symbol" panose="05050102010706020507" pitchFamily="18" charset="2"/>
                <a:ea typeface="SimSun" panose="02010600030101010101" pitchFamily="2" charset="-122"/>
              </a:rPr>
              <a:t></a:t>
            </a:r>
            <a:r>
              <a:rPr lang="en-GB" altLang="zh-CN" baseline="-10000">
                <a:solidFill>
                  <a:srgbClr val="FF0000"/>
                </a:solidFill>
                <a:ea typeface="SimSun" panose="02010600030101010101" pitchFamily="2" charset="-122"/>
              </a:rPr>
              <a:t>(</a:t>
            </a:r>
            <a:r>
              <a:rPr lang="en-GB" altLang="zh-CN" b="1" baseline="-10000">
                <a:solidFill>
                  <a:srgbClr val="FF0000"/>
                </a:solidFill>
                <a:ea typeface="SimSun" panose="02010600030101010101" pitchFamily="2" charset="-122"/>
              </a:rPr>
              <a:t>x</a:t>
            </a:r>
            <a:r>
              <a:rPr lang="en-GB" altLang="zh-CN" baseline="-10000">
                <a:solidFill>
                  <a:srgbClr val="FF0000"/>
                </a:solidFill>
                <a:ea typeface="SimSun" panose="02010600030101010101" pitchFamily="2" charset="-122"/>
              </a:rPr>
              <a:t>)</a:t>
            </a:r>
            <a:r>
              <a:rPr lang="en-GB" altLang="zh-CN">
                <a:solidFill>
                  <a:srgbClr val="FF0000"/>
                </a:solidFill>
                <a:ea typeface="SimSun" panose="02010600030101010101" pitchFamily="2" charset="-122"/>
              </a:rPr>
              <a:t>(j,t)</a:t>
            </a:r>
            <a:r>
              <a:rPr lang="en-GB" altLang="zh-CN">
                <a:ea typeface="SimSun" panose="02010600030101010101" pitchFamily="2" charset="-122"/>
              </a:rPr>
              <a:t> </a:t>
            </a:r>
            <a:r>
              <a:rPr lang="en-GB" altLang="zh-CN">
                <a:solidFill>
                  <a:srgbClr val="009900"/>
                </a:solidFill>
                <a:ea typeface="SimSun" panose="02010600030101010101" pitchFamily="2" charset="-122"/>
              </a:rPr>
              <a:t>[</a:t>
            </a:r>
            <a:r>
              <a:rPr lang="en-GB" altLang="zh-CN" b="1">
                <a:solidFill>
                  <a:srgbClr val="009900"/>
                </a:solidFill>
                <a:ea typeface="SimSun" panose="02010600030101010101" pitchFamily="2" charset="-122"/>
              </a:rPr>
              <a:t>x</a:t>
            </a:r>
            <a:r>
              <a:rPr lang="en-GB" altLang="zh-CN">
                <a:solidFill>
                  <a:srgbClr val="009900"/>
                </a:solidFill>
                <a:ea typeface="SimSun" panose="02010600030101010101" pitchFamily="2" charset="-122"/>
              </a:rPr>
              <a:t> - </a:t>
            </a:r>
            <a:r>
              <a:rPr lang="en-GB" altLang="zh-CN" b="1">
                <a:solidFill>
                  <a:srgbClr val="009900"/>
                </a:solidFill>
                <a:ea typeface="SimSun" panose="02010600030101010101" pitchFamily="2" charset="-122"/>
              </a:rPr>
              <a:t>w</a:t>
            </a:r>
            <a:r>
              <a:rPr lang="en-GB" altLang="zh-CN" baseline="-10000">
                <a:solidFill>
                  <a:srgbClr val="009900"/>
                </a:solidFill>
                <a:ea typeface="SimSun" panose="02010600030101010101" pitchFamily="2" charset="-122"/>
              </a:rPr>
              <a:t>j</a:t>
            </a:r>
            <a:r>
              <a:rPr lang="en-GB" altLang="zh-CN">
                <a:solidFill>
                  <a:srgbClr val="009900"/>
                </a:solidFill>
                <a:ea typeface="SimSun" panose="02010600030101010101" pitchFamily="2" charset="-122"/>
              </a:rPr>
              <a:t>(t)]</a:t>
            </a:r>
          </a:p>
          <a:p>
            <a:pPr marL="341313" indent="-341313" algn="ctr">
              <a:spcBef>
                <a:spcPts val="500"/>
              </a:spcBef>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endParaRPr lang="en-GB" altLang="zh-CN" sz="800">
              <a:ea typeface="SimSun" panose="02010600030101010101" pitchFamily="2" charset="-122"/>
            </a:endParaRPr>
          </a:p>
          <a:p>
            <a:pPr marL="341313" indent="-341313" algn="ct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“The weights of every node are updated at each cycle by adding</a:t>
            </a:r>
          </a:p>
          <a:p>
            <a:pPr marL="341313" indent="-341313" algn="ctr">
              <a:buClr>
                <a:srgbClr val="A8AAAD"/>
              </a:buCl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solidFill>
                  <a:srgbClr val="A8AAAD"/>
                </a:solidFill>
                <a:ea typeface="SimSun" panose="02010600030101010101" pitchFamily="2" charset="-122"/>
              </a:rPr>
              <a:t>Current learning rate</a:t>
            </a:r>
            <a:r>
              <a:rPr lang="en-GB" altLang="zh-CN">
                <a:ea typeface="SimSun" panose="02010600030101010101" pitchFamily="2" charset="-122"/>
              </a:rPr>
              <a:t> × </a:t>
            </a:r>
            <a:r>
              <a:rPr lang="en-GB" altLang="zh-CN">
                <a:solidFill>
                  <a:srgbClr val="FF0000"/>
                </a:solidFill>
                <a:ea typeface="SimSun" panose="02010600030101010101" pitchFamily="2" charset="-122"/>
              </a:rPr>
              <a:t>Degree of neighbourhood with respect to winner</a:t>
            </a:r>
            <a:r>
              <a:rPr lang="en-GB" altLang="zh-CN">
                <a:ea typeface="SimSun" panose="02010600030101010101" pitchFamily="2" charset="-122"/>
              </a:rPr>
              <a:t> × </a:t>
            </a:r>
            <a:r>
              <a:rPr lang="en-GB" altLang="zh-CN">
                <a:solidFill>
                  <a:srgbClr val="009900"/>
                </a:solidFill>
                <a:ea typeface="SimSun" panose="02010600030101010101" pitchFamily="2" charset="-122"/>
              </a:rPr>
              <a:t>Difference between current weights and input vector</a:t>
            </a:r>
          </a:p>
          <a:p>
            <a:pPr marL="341313" indent="-341313" algn="ct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to </a:t>
            </a:r>
            <a:r>
              <a:rPr lang="en-GB" altLang="zh-CN">
                <a:solidFill>
                  <a:srgbClr val="9900CC"/>
                </a:solidFill>
                <a:ea typeface="SimSun" panose="02010600030101010101" pitchFamily="2" charset="-122"/>
              </a:rPr>
              <a:t>the current weights</a:t>
            </a:r>
            <a:r>
              <a:rPr lang="en-GB" altLang="zh-CN">
                <a:ea typeface="SimSun" panose="02010600030101010101" pitchFamily="2" charset="-122"/>
              </a:rPr>
              <a:t>” </a:t>
            </a:r>
          </a:p>
          <a:p>
            <a:pPr marL="341313" indent="-341313" algn="ct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Example of </a:t>
            </a:r>
            <a:r>
              <a:rPr lang="en-GB" altLang="zh-CN">
                <a:solidFill>
                  <a:srgbClr val="A8AAAD"/>
                </a:solidFill>
                <a:latin typeface="Symbol" panose="05050102010706020507" pitchFamily="18" charset="2"/>
                <a:ea typeface="SimSun" panose="02010600030101010101" pitchFamily="2" charset="-122"/>
              </a:rPr>
              <a:t></a:t>
            </a:r>
            <a:r>
              <a:rPr lang="en-GB" altLang="zh-CN">
                <a:solidFill>
                  <a:srgbClr val="A8AAAD"/>
                </a:solidFill>
                <a:ea typeface="SimSun" panose="02010600030101010101" pitchFamily="2" charset="-122"/>
              </a:rPr>
              <a:t>(t)</a:t>
            </a:r>
            <a:r>
              <a:rPr lang="en-GB" altLang="zh-CN">
                <a:ea typeface="SimSun" panose="02010600030101010101" pitchFamily="2" charset="-122"/>
              </a:rPr>
              <a:t>                                    Example of </a:t>
            </a:r>
            <a:r>
              <a:rPr lang="en-GB" altLang="zh-CN">
                <a:solidFill>
                  <a:srgbClr val="FF0000"/>
                </a:solidFill>
                <a:latin typeface="Symbol" panose="05050102010706020507" pitchFamily="18" charset="2"/>
                <a:ea typeface="SimSun" panose="02010600030101010101" pitchFamily="2" charset="-122"/>
              </a:rPr>
              <a:t></a:t>
            </a:r>
            <a:r>
              <a:rPr lang="en-GB" altLang="zh-CN" baseline="-10000">
                <a:solidFill>
                  <a:srgbClr val="FF0000"/>
                </a:solidFill>
                <a:latin typeface="Symbol" panose="05050102010706020507" pitchFamily="18" charset="2"/>
                <a:ea typeface="SimSun" panose="02010600030101010101" pitchFamily="2" charset="-122"/>
              </a:rPr>
              <a:t></a:t>
            </a:r>
            <a:r>
              <a:rPr lang="en-GB" altLang="zh-CN" baseline="-10000">
                <a:solidFill>
                  <a:srgbClr val="FF0000"/>
                </a:solidFill>
                <a:ea typeface="SimSun" panose="02010600030101010101" pitchFamily="2" charset="-122"/>
              </a:rPr>
              <a:t>(</a:t>
            </a:r>
            <a:r>
              <a:rPr lang="en-GB" altLang="zh-CN" b="1" baseline="-10000">
                <a:solidFill>
                  <a:srgbClr val="FF0000"/>
                </a:solidFill>
                <a:ea typeface="SimSun" panose="02010600030101010101" pitchFamily="2" charset="-122"/>
              </a:rPr>
              <a:t>x</a:t>
            </a:r>
            <a:r>
              <a:rPr lang="en-GB" altLang="zh-CN" baseline="-10000">
                <a:solidFill>
                  <a:srgbClr val="FF0000"/>
                </a:solidFill>
                <a:ea typeface="SimSun" panose="02010600030101010101" pitchFamily="2" charset="-122"/>
              </a:rPr>
              <a:t>)</a:t>
            </a:r>
            <a:r>
              <a:rPr lang="en-GB" altLang="zh-CN">
                <a:solidFill>
                  <a:srgbClr val="FF0000"/>
                </a:solidFill>
                <a:ea typeface="SimSun" panose="02010600030101010101" pitchFamily="2" charset="-122"/>
              </a:rPr>
              <a:t>(j,t)</a:t>
            </a:r>
            <a:r>
              <a:rPr lang="en-GB" altLang="zh-CN">
                <a:ea typeface="SimSun" panose="02010600030101010101" pitchFamily="2" charset="-122"/>
              </a:rPr>
              <a:t> </a:t>
            </a:r>
          </a:p>
          <a:p>
            <a:pPr marL="341313" indent="-341313" algn="ct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endParaRPr lang="en-GB" altLang="zh-CN">
              <a:ea typeface="SimSun" panose="02010600030101010101" pitchFamily="2" charset="-122"/>
            </a:endParaRPr>
          </a:p>
        </p:txBody>
      </p:sp>
      <p:sp>
        <p:nvSpPr>
          <p:cNvPr id="16389" name="Line 5">
            <a:extLst>
              <a:ext uri="{FF2B5EF4-FFF2-40B4-BE49-F238E27FC236}">
                <a16:creationId xmlns:a16="http://schemas.microsoft.com/office/drawing/2014/main" id="{539DE32A-CAAC-4759-87BD-17A55BF5BBFC}"/>
              </a:ext>
            </a:extLst>
          </p:cNvPr>
          <p:cNvSpPr>
            <a:spLocks noChangeShapeType="1"/>
          </p:cNvSpPr>
          <p:nvPr/>
        </p:nvSpPr>
        <p:spPr bwMode="auto">
          <a:xfrm>
            <a:off x="990600" y="4343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Line 6">
            <a:extLst>
              <a:ext uri="{FF2B5EF4-FFF2-40B4-BE49-F238E27FC236}">
                <a16:creationId xmlns:a16="http://schemas.microsoft.com/office/drawing/2014/main" id="{25B24105-3B41-49CA-86D5-4E1E8AA900AD}"/>
              </a:ext>
            </a:extLst>
          </p:cNvPr>
          <p:cNvSpPr>
            <a:spLocks noChangeShapeType="1"/>
          </p:cNvSpPr>
          <p:nvPr/>
        </p:nvSpPr>
        <p:spPr bwMode="auto">
          <a:xfrm>
            <a:off x="838200" y="5715000"/>
            <a:ext cx="3200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7">
            <a:extLst>
              <a:ext uri="{FF2B5EF4-FFF2-40B4-BE49-F238E27FC236}">
                <a16:creationId xmlns:a16="http://schemas.microsoft.com/office/drawing/2014/main" id="{FF70DF4E-3A9A-4459-B835-EE442B15CAC9}"/>
              </a:ext>
            </a:extLst>
          </p:cNvPr>
          <p:cNvSpPr>
            <a:spLocks noChangeShapeType="1"/>
          </p:cNvSpPr>
          <p:nvPr/>
        </p:nvSpPr>
        <p:spPr bwMode="auto">
          <a:xfrm>
            <a:off x="990600" y="4495800"/>
            <a:ext cx="2590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Text Box 8">
            <a:extLst>
              <a:ext uri="{FF2B5EF4-FFF2-40B4-BE49-F238E27FC236}">
                <a16:creationId xmlns:a16="http://schemas.microsoft.com/office/drawing/2014/main" id="{CBC50219-2340-41A3-B357-AEB9DB82D34E}"/>
              </a:ext>
            </a:extLst>
          </p:cNvPr>
          <p:cNvSpPr txBox="1">
            <a:spLocks noChangeArrowheads="1"/>
          </p:cNvSpPr>
          <p:nvPr/>
        </p:nvSpPr>
        <p:spPr bwMode="auto">
          <a:xfrm>
            <a:off x="304800" y="3962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a:solidFill>
                  <a:schemeClr val="tx1"/>
                </a:solidFill>
              </a:rPr>
              <a:t>L. rate</a:t>
            </a:r>
          </a:p>
        </p:txBody>
      </p:sp>
      <p:sp>
        <p:nvSpPr>
          <p:cNvPr id="16393" name="Text Box 9">
            <a:extLst>
              <a:ext uri="{FF2B5EF4-FFF2-40B4-BE49-F238E27FC236}">
                <a16:creationId xmlns:a16="http://schemas.microsoft.com/office/drawing/2014/main" id="{5319E2E8-AE3F-4502-8EE7-203F094B597A}"/>
              </a:ext>
            </a:extLst>
          </p:cNvPr>
          <p:cNvSpPr txBox="1">
            <a:spLocks noChangeArrowheads="1"/>
          </p:cNvSpPr>
          <p:nvPr/>
        </p:nvSpPr>
        <p:spPr bwMode="auto">
          <a:xfrm>
            <a:off x="2743200" y="5715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a:solidFill>
                  <a:schemeClr val="tx1"/>
                </a:solidFill>
              </a:rPr>
              <a:t>No. of cycles</a:t>
            </a:r>
          </a:p>
        </p:txBody>
      </p:sp>
      <p:grpSp>
        <p:nvGrpSpPr>
          <p:cNvPr id="16394" name="Group 10">
            <a:extLst>
              <a:ext uri="{FF2B5EF4-FFF2-40B4-BE49-F238E27FC236}">
                <a16:creationId xmlns:a16="http://schemas.microsoft.com/office/drawing/2014/main" id="{02E4B3A4-448D-43EF-88C6-534FE4833245}"/>
              </a:ext>
            </a:extLst>
          </p:cNvPr>
          <p:cNvGrpSpPr>
            <a:grpSpLocks/>
          </p:cNvGrpSpPr>
          <p:nvPr/>
        </p:nvGrpSpPr>
        <p:grpSpPr bwMode="auto">
          <a:xfrm>
            <a:off x="5257800" y="4343400"/>
            <a:ext cx="3124200" cy="1371600"/>
            <a:chOff x="3312" y="1872"/>
            <a:chExt cx="1968" cy="864"/>
          </a:xfrm>
        </p:grpSpPr>
        <p:sp>
          <p:nvSpPr>
            <p:cNvPr id="16395" name="Line 11">
              <a:extLst>
                <a:ext uri="{FF2B5EF4-FFF2-40B4-BE49-F238E27FC236}">
                  <a16:creationId xmlns:a16="http://schemas.microsoft.com/office/drawing/2014/main" id="{605EECA7-FB55-42D8-845D-F65911C73401}"/>
                </a:ext>
              </a:extLst>
            </p:cNvPr>
            <p:cNvSpPr>
              <a:spLocks noChangeShapeType="1"/>
            </p:cNvSpPr>
            <p:nvPr/>
          </p:nvSpPr>
          <p:spPr bwMode="auto">
            <a:xfrm>
              <a:off x="3312" y="2640"/>
              <a:ext cx="1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2">
              <a:extLst>
                <a:ext uri="{FF2B5EF4-FFF2-40B4-BE49-F238E27FC236}">
                  <a16:creationId xmlns:a16="http://schemas.microsoft.com/office/drawing/2014/main" id="{FCB8C2E0-A37B-4EBC-AFD9-19D3E68707A1}"/>
                </a:ext>
              </a:extLst>
            </p:cNvPr>
            <p:cNvSpPr>
              <a:spLocks noChangeShapeType="1"/>
            </p:cNvSpPr>
            <p:nvPr/>
          </p:nvSpPr>
          <p:spPr bwMode="auto">
            <a:xfrm flipV="1">
              <a:off x="4272" y="187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Freeform 13">
              <a:extLst>
                <a:ext uri="{FF2B5EF4-FFF2-40B4-BE49-F238E27FC236}">
                  <a16:creationId xmlns:a16="http://schemas.microsoft.com/office/drawing/2014/main" id="{802D86A3-13E8-44A5-B330-77621FF3F0D7}"/>
                </a:ext>
              </a:extLst>
            </p:cNvPr>
            <p:cNvSpPr>
              <a:spLocks/>
            </p:cNvSpPr>
            <p:nvPr/>
          </p:nvSpPr>
          <p:spPr bwMode="auto">
            <a:xfrm>
              <a:off x="3408" y="1968"/>
              <a:ext cx="1738" cy="674"/>
            </a:xfrm>
            <a:custGeom>
              <a:avLst/>
              <a:gdLst>
                <a:gd name="T0" fmla="*/ 0 w 1738"/>
                <a:gd name="T1" fmla="*/ 672 h 674"/>
                <a:gd name="T2" fmla="*/ 240 w 1738"/>
                <a:gd name="T3" fmla="*/ 624 h 674"/>
                <a:gd name="T4" fmla="*/ 384 w 1738"/>
                <a:gd name="T5" fmla="*/ 528 h 674"/>
                <a:gd name="T6" fmla="*/ 576 w 1738"/>
                <a:gd name="T7" fmla="*/ 336 h 674"/>
                <a:gd name="T8" fmla="*/ 672 w 1738"/>
                <a:gd name="T9" fmla="*/ 144 h 674"/>
                <a:gd name="T10" fmla="*/ 768 w 1738"/>
                <a:gd name="T11" fmla="*/ 48 h 674"/>
                <a:gd name="T12" fmla="*/ 864 w 1738"/>
                <a:gd name="T13" fmla="*/ 0 h 674"/>
                <a:gd name="T14" fmla="*/ 962 w 1738"/>
                <a:gd name="T15" fmla="*/ 48 h 674"/>
                <a:gd name="T16" fmla="*/ 1062 w 1738"/>
                <a:gd name="T17" fmla="*/ 148 h 674"/>
                <a:gd name="T18" fmla="*/ 1162 w 1738"/>
                <a:gd name="T19" fmla="*/ 336 h 674"/>
                <a:gd name="T20" fmla="*/ 1313 w 1738"/>
                <a:gd name="T21" fmla="*/ 511 h 674"/>
                <a:gd name="T22" fmla="*/ 1463 w 1738"/>
                <a:gd name="T23" fmla="*/ 611 h 674"/>
                <a:gd name="T24" fmla="*/ 1738 w 1738"/>
                <a:gd name="T25" fmla="*/ 67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8" h="674">
                  <a:moveTo>
                    <a:pt x="0" y="672"/>
                  </a:moveTo>
                  <a:cubicBezTo>
                    <a:pt x="88" y="660"/>
                    <a:pt x="176" y="648"/>
                    <a:pt x="240" y="624"/>
                  </a:cubicBezTo>
                  <a:cubicBezTo>
                    <a:pt x="304" y="600"/>
                    <a:pt x="328" y="576"/>
                    <a:pt x="384" y="528"/>
                  </a:cubicBezTo>
                  <a:cubicBezTo>
                    <a:pt x="440" y="480"/>
                    <a:pt x="528" y="400"/>
                    <a:pt x="576" y="336"/>
                  </a:cubicBezTo>
                  <a:cubicBezTo>
                    <a:pt x="624" y="272"/>
                    <a:pt x="640" y="192"/>
                    <a:pt x="672" y="144"/>
                  </a:cubicBezTo>
                  <a:cubicBezTo>
                    <a:pt x="704" y="96"/>
                    <a:pt x="736" y="72"/>
                    <a:pt x="768" y="48"/>
                  </a:cubicBezTo>
                  <a:cubicBezTo>
                    <a:pt x="800" y="24"/>
                    <a:pt x="832" y="0"/>
                    <a:pt x="864" y="0"/>
                  </a:cubicBezTo>
                  <a:cubicBezTo>
                    <a:pt x="896" y="0"/>
                    <a:pt x="929" y="23"/>
                    <a:pt x="962" y="48"/>
                  </a:cubicBezTo>
                  <a:cubicBezTo>
                    <a:pt x="995" y="73"/>
                    <a:pt x="1029" y="100"/>
                    <a:pt x="1062" y="148"/>
                  </a:cubicBezTo>
                  <a:cubicBezTo>
                    <a:pt x="1095" y="196"/>
                    <a:pt x="1120" y="276"/>
                    <a:pt x="1162" y="336"/>
                  </a:cubicBezTo>
                  <a:cubicBezTo>
                    <a:pt x="1204" y="396"/>
                    <a:pt x="1263" y="465"/>
                    <a:pt x="1313" y="511"/>
                  </a:cubicBezTo>
                  <a:cubicBezTo>
                    <a:pt x="1363" y="557"/>
                    <a:pt x="1392" y="584"/>
                    <a:pt x="1463" y="611"/>
                  </a:cubicBezTo>
                  <a:cubicBezTo>
                    <a:pt x="1534" y="638"/>
                    <a:pt x="1681" y="661"/>
                    <a:pt x="1738" y="67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98" name="Rectangle 14">
            <a:extLst>
              <a:ext uri="{FF2B5EF4-FFF2-40B4-BE49-F238E27FC236}">
                <a16:creationId xmlns:a16="http://schemas.microsoft.com/office/drawing/2014/main" id="{3EB42A4C-60A8-4C51-B4A6-5A9309CCD20C}"/>
              </a:ext>
            </a:extLst>
          </p:cNvPr>
          <p:cNvSpPr>
            <a:spLocks noChangeArrowheads="1"/>
          </p:cNvSpPr>
          <p:nvPr/>
        </p:nvSpPr>
        <p:spPr bwMode="auto">
          <a:xfrm>
            <a:off x="4495800" y="5638800"/>
            <a:ext cx="5105400" cy="6238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spcBef>
                <a:spcPct val="50000"/>
              </a:spcBef>
              <a:buFontTx/>
              <a:buChar char="–"/>
            </a:pPr>
            <a:r>
              <a:rPr lang="en-GB" altLang="en-US" sz="1400">
                <a:solidFill>
                  <a:schemeClr val="tx1"/>
                </a:solidFill>
                <a:latin typeface="Arial" panose="020B0604020202020204" pitchFamily="34" charset="0"/>
              </a:rPr>
              <a:t>x-axis shows distance from winning node </a:t>
            </a:r>
          </a:p>
          <a:p>
            <a:pPr lvl="1" eaLnBrk="1" hangingPunct="1">
              <a:spcBef>
                <a:spcPct val="50000"/>
              </a:spcBef>
              <a:buFontTx/>
              <a:buChar char="–"/>
            </a:pPr>
            <a:r>
              <a:rPr lang="en-GB" altLang="en-US" sz="1400">
                <a:solidFill>
                  <a:schemeClr val="tx1"/>
                </a:solidFill>
                <a:latin typeface="Arial" panose="020B0604020202020204" pitchFamily="34" charset="0"/>
              </a:rPr>
              <a:t>y-axis shows ‘degree of neighbourhood’ (max. 1)</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F90F8C4D-61FE-4C61-91AF-78FCA611140B}"/>
              </a:ext>
            </a:extLst>
          </p:cNvPr>
          <p:cNvSpPr>
            <a:spLocks noGrp="1" noChangeArrowheads="1"/>
          </p:cNvSpPr>
          <p:nvPr>
            <p:ph type="title"/>
          </p:nvPr>
        </p:nvSpPr>
        <p:spPr>
          <a:xfrm>
            <a:off x="374650" y="458788"/>
            <a:ext cx="7810500"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Self-Organizing Maps</a:t>
            </a:r>
          </a:p>
        </p:txBody>
      </p:sp>
      <p:sp>
        <p:nvSpPr>
          <p:cNvPr id="21506" name="Rectangle 2">
            <a:extLst>
              <a:ext uri="{FF2B5EF4-FFF2-40B4-BE49-F238E27FC236}">
                <a16:creationId xmlns:a16="http://schemas.microsoft.com/office/drawing/2014/main" id="{A590F769-250A-475A-AA77-47A4152A5679}"/>
              </a:ext>
            </a:extLst>
          </p:cNvPr>
          <p:cNvSpPr>
            <a:spLocks noGrp="1" noChangeArrowheads="1"/>
          </p:cNvSpPr>
          <p:nvPr>
            <p:ph idx="1"/>
          </p:nvPr>
        </p:nvSpPr>
        <p:spPr>
          <a:xfrm>
            <a:off x="350838" y="960438"/>
            <a:ext cx="9204325"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The animals should be ordered by a neural networks.</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And the animals will be described with their attributes(size, living space). </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e.g. Mouse = (0/0)</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a:spcBef>
                <a:spcPct val="0"/>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a:spcBef>
                <a:spcPct val="0"/>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Size:				Living space: </a:t>
            </a:r>
            <a:br>
              <a:rPr lang="en-GB" altLang="zh-CN">
                <a:ea typeface="SimSun" panose="02010600030101010101" pitchFamily="2" charset="-122"/>
              </a:rPr>
            </a:br>
            <a:r>
              <a:rPr lang="en-GB" altLang="zh-CN">
                <a:ea typeface="SimSun" panose="02010600030101010101" pitchFamily="2" charset="-122"/>
              </a:rPr>
              <a:t>small=0  medium=1  big=2		Land=0  Water=1  Air=2</a:t>
            </a:r>
          </a:p>
          <a:p>
            <a:pPr>
              <a:spcBef>
                <a:spcPct val="0"/>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a:spcBef>
                <a:spcPct val="0"/>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p:txBody>
      </p:sp>
      <p:grpSp>
        <p:nvGrpSpPr>
          <p:cNvPr id="21507" name="Group 3">
            <a:extLst>
              <a:ext uri="{FF2B5EF4-FFF2-40B4-BE49-F238E27FC236}">
                <a16:creationId xmlns:a16="http://schemas.microsoft.com/office/drawing/2014/main" id="{F4D5858D-34CF-45C2-806F-692B2AC9DFFF}"/>
              </a:ext>
            </a:extLst>
          </p:cNvPr>
          <p:cNvGrpSpPr>
            <a:grpSpLocks/>
          </p:cNvGrpSpPr>
          <p:nvPr/>
        </p:nvGrpSpPr>
        <p:grpSpPr bwMode="auto">
          <a:xfrm>
            <a:off x="2278063" y="3582988"/>
            <a:ext cx="1503362" cy="409575"/>
            <a:chOff x="1435" y="2257"/>
            <a:chExt cx="947" cy="258"/>
          </a:xfrm>
        </p:grpSpPr>
        <p:sp>
          <p:nvSpPr>
            <p:cNvPr id="21508" name="AutoShape 4">
              <a:extLst>
                <a:ext uri="{FF2B5EF4-FFF2-40B4-BE49-F238E27FC236}">
                  <a16:creationId xmlns:a16="http://schemas.microsoft.com/office/drawing/2014/main" id="{9B635136-5928-4621-9BCD-2050644AADF9}"/>
                </a:ext>
              </a:extLst>
            </p:cNvPr>
            <p:cNvSpPr>
              <a:spLocks noChangeArrowheads="1"/>
            </p:cNvSpPr>
            <p:nvPr/>
          </p:nvSpPr>
          <p:spPr bwMode="auto">
            <a:xfrm>
              <a:off x="1435" y="2257"/>
              <a:ext cx="948" cy="259"/>
            </a:xfrm>
            <a:prstGeom prst="roundRect">
              <a:avLst>
                <a:gd name="adj" fmla="val 384"/>
              </a:avLst>
            </a:prstGeom>
            <a:solidFill>
              <a:srgbClr val="A8BDCA"/>
            </a:solidFill>
            <a:ln w="12600">
              <a:solidFill>
                <a:srgbClr val="000000"/>
              </a:solidFill>
              <a:round/>
              <a:headEnd/>
              <a:tailEnd/>
            </a:ln>
          </p:spPr>
          <p:txBody>
            <a:bodyPr wrap="none" anchor="ctr"/>
            <a:lstStyle/>
            <a:p>
              <a:endParaRPr lang="en-US"/>
            </a:p>
          </p:txBody>
        </p:sp>
        <p:sp>
          <p:nvSpPr>
            <p:cNvPr id="21509" name="AutoShape 5">
              <a:extLst>
                <a:ext uri="{FF2B5EF4-FFF2-40B4-BE49-F238E27FC236}">
                  <a16:creationId xmlns:a16="http://schemas.microsoft.com/office/drawing/2014/main" id="{4A315946-D611-4D4F-847B-57EFFCCFA46F}"/>
                </a:ext>
              </a:extLst>
            </p:cNvPr>
            <p:cNvSpPr>
              <a:spLocks noChangeArrowheads="1"/>
            </p:cNvSpPr>
            <p:nvPr/>
          </p:nvSpPr>
          <p:spPr bwMode="auto">
            <a:xfrm>
              <a:off x="1435" y="2257"/>
              <a:ext cx="948" cy="259"/>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b="1">
                  <a:latin typeface="Arial" panose="020B0604020202020204" pitchFamily="34" charset="0"/>
                  <a:ea typeface="SimSun" panose="02010600030101010101" pitchFamily="2" charset="-122"/>
                </a:rPr>
                <a:t>Mouse</a:t>
              </a:r>
            </a:p>
          </p:txBody>
        </p:sp>
      </p:grpSp>
      <p:grpSp>
        <p:nvGrpSpPr>
          <p:cNvPr id="21510" name="Group 6">
            <a:extLst>
              <a:ext uri="{FF2B5EF4-FFF2-40B4-BE49-F238E27FC236}">
                <a16:creationId xmlns:a16="http://schemas.microsoft.com/office/drawing/2014/main" id="{FC6A8CEB-F619-4878-AB69-309AF6EAC537}"/>
              </a:ext>
            </a:extLst>
          </p:cNvPr>
          <p:cNvGrpSpPr>
            <a:grpSpLocks/>
          </p:cNvGrpSpPr>
          <p:nvPr/>
        </p:nvGrpSpPr>
        <p:grpSpPr bwMode="auto">
          <a:xfrm>
            <a:off x="3783013" y="3582988"/>
            <a:ext cx="1501775" cy="409575"/>
            <a:chOff x="2383" y="2257"/>
            <a:chExt cx="946" cy="258"/>
          </a:xfrm>
        </p:grpSpPr>
        <p:sp>
          <p:nvSpPr>
            <p:cNvPr id="21511" name="AutoShape 7">
              <a:extLst>
                <a:ext uri="{FF2B5EF4-FFF2-40B4-BE49-F238E27FC236}">
                  <a16:creationId xmlns:a16="http://schemas.microsoft.com/office/drawing/2014/main" id="{5933F32A-5EA4-4EF0-B895-2D7A3050FA5F}"/>
                </a:ext>
              </a:extLst>
            </p:cNvPr>
            <p:cNvSpPr>
              <a:spLocks noChangeArrowheads="1"/>
            </p:cNvSpPr>
            <p:nvPr/>
          </p:nvSpPr>
          <p:spPr bwMode="auto">
            <a:xfrm>
              <a:off x="2383" y="2257"/>
              <a:ext cx="947" cy="259"/>
            </a:xfrm>
            <a:prstGeom prst="roundRect">
              <a:avLst>
                <a:gd name="adj" fmla="val 384"/>
              </a:avLst>
            </a:prstGeom>
            <a:solidFill>
              <a:srgbClr val="A8BDCA"/>
            </a:solidFill>
            <a:ln w="12600">
              <a:solidFill>
                <a:srgbClr val="000000"/>
              </a:solidFill>
              <a:round/>
              <a:headEnd/>
              <a:tailEnd/>
            </a:ln>
          </p:spPr>
          <p:txBody>
            <a:bodyPr wrap="none" anchor="ctr"/>
            <a:lstStyle/>
            <a:p>
              <a:endParaRPr lang="en-US"/>
            </a:p>
          </p:txBody>
        </p:sp>
        <p:sp>
          <p:nvSpPr>
            <p:cNvPr id="21512" name="AutoShape 8">
              <a:extLst>
                <a:ext uri="{FF2B5EF4-FFF2-40B4-BE49-F238E27FC236}">
                  <a16:creationId xmlns:a16="http://schemas.microsoft.com/office/drawing/2014/main" id="{30DCB2BF-EB23-4904-ADEF-5DCA500B7199}"/>
                </a:ext>
              </a:extLst>
            </p:cNvPr>
            <p:cNvSpPr>
              <a:spLocks noChangeArrowheads="1"/>
            </p:cNvSpPr>
            <p:nvPr/>
          </p:nvSpPr>
          <p:spPr bwMode="auto">
            <a:xfrm>
              <a:off x="2383" y="2257"/>
              <a:ext cx="947" cy="259"/>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b="1">
                  <a:latin typeface="Arial" panose="020B0604020202020204" pitchFamily="34" charset="0"/>
                  <a:ea typeface="SimSun" panose="02010600030101010101" pitchFamily="2" charset="-122"/>
                </a:rPr>
                <a:t>Lion</a:t>
              </a:r>
            </a:p>
          </p:txBody>
        </p:sp>
      </p:grpSp>
      <p:grpSp>
        <p:nvGrpSpPr>
          <p:cNvPr id="21513" name="Group 9">
            <a:extLst>
              <a:ext uri="{FF2B5EF4-FFF2-40B4-BE49-F238E27FC236}">
                <a16:creationId xmlns:a16="http://schemas.microsoft.com/office/drawing/2014/main" id="{B520F138-E6A8-4E44-81B6-0E9672CE4863}"/>
              </a:ext>
            </a:extLst>
          </p:cNvPr>
          <p:cNvGrpSpPr>
            <a:grpSpLocks/>
          </p:cNvGrpSpPr>
          <p:nvPr/>
        </p:nvGrpSpPr>
        <p:grpSpPr bwMode="auto">
          <a:xfrm>
            <a:off x="5286375" y="3582988"/>
            <a:ext cx="1336675" cy="409575"/>
            <a:chOff x="3330" y="2257"/>
            <a:chExt cx="842" cy="258"/>
          </a:xfrm>
        </p:grpSpPr>
        <p:sp>
          <p:nvSpPr>
            <p:cNvPr id="21514" name="AutoShape 10">
              <a:extLst>
                <a:ext uri="{FF2B5EF4-FFF2-40B4-BE49-F238E27FC236}">
                  <a16:creationId xmlns:a16="http://schemas.microsoft.com/office/drawing/2014/main" id="{748029C6-CCB6-46C3-A3A2-B082851C2F88}"/>
                </a:ext>
              </a:extLst>
            </p:cNvPr>
            <p:cNvSpPr>
              <a:spLocks noChangeArrowheads="1"/>
            </p:cNvSpPr>
            <p:nvPr/>
          </p:nvSpPr>
          <p:spPr bwMode="auto">
            <a:xfrm>
              <a:off x="3330" y="2257"/>
              <a:ext cx="843" cy="259"/>
            </a:xfrm>
            <a:prstGeom prst="roundRect">
              <a:avLst>
                <a:gd name="adj" fmla="val 384"/>
              </a:avLst>
            </a:prstGeom>
            <a:solidFill>
              <a:srgbClr val="A8BDCA"/>
            </a:solidFill>
            <a:ln w="12600">
              <a:solidFill>
                <a:srgbClr val="000000"/>
              </a:solidFill>
              <a:round/>
              <a:headEnd/>
              <a:tailEnd/>
            </a:ln>
          </p:spPr>
          <p:txBody>
            <a:bodyPr wrap="none" anchor="ctr"/>
            <a:lstStyle/>
            <a:p>
              <a:endParaRPr lang="en-US"/>
            </a:p>
          </p:txBody>
        </p:sp>
        <p:sp>
          <p:nvSpPr>
            <p:cNvPr id="21515" name="AutoShape 11">
              <a:extLst>
                <a:ext uri="{FF2B5EF4-FFF2-40B4-BE49-F238E27FC236}">
                  <a16:creationId xmlns:a16="http://schemas.microsoft.com/office/drawing/2014/main" id="{75A91D77-1095-49BA-9416-1344C72445CF}"/>
                </a:ext>
              </a:extLst>
            </p:cNvPr>
            <p:cNvSpPr>
              <a:spLocks noChangeArrowheads="1"/>
            </p:cNvSpPr>
            <p:nvPr/>
          </p:nvSpPr>
          <p:spPr bwMode="auto">
            <a:xfrm>
              <a:off x="3330" y="2257"/>
              <a:ext cx="843" cy="259"/>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b="1">
                  <a:latin typeface="Arial" panose="020B0604020202020204" pitchFamily="34" charset="0"/>
                  <a:ea typeface="SimSun" panose="02010600030101010101" pitchFamily="2" charset="-122"/>
                </a:rPr>
                <a:t>Horse</a:t>
              </a:r>
            </a:p>
          </p:txBody>
        </p:sp>
      </p:grpSp>
      <p:grpSp>
        <p:nvGrpSpPr>
          <p:cNvPr id="21516" name="Group 12">
            <a:extLst>
              <a:ext uri="{FF2B5EF4-FFF2-40B4-BE49-F238E27FC236}">
                <a16:creationId xmlns:a16="http://schemas.microsoft.com/office/drawing/2014/main" id="{FD692FD6-4F08-4331-95C8-A9E7A5E0525D}"/>
              </a:ext>
            </a:extLst>
          </p:cNvPr>
          <p:cNvGrpSpPr>
            <a:grpSpLocks/>
          </p:cNvGrpSpPr>
          <p:nvPr/>
        </p:nvGrpSpPr>
        <p:grpSpPr bwMode="auto">
          <a:xfrm>
            <a:off x="6624638" y="3582988"/>
            <a:ext cx="1335087" cy="409575"/>
            <a:chOff x="4173" y="2257"/>
            <a:chExt cx="841" cy="258"/>
          </a:xfrm>
        </p:grpSpPr>
        <p:sp>
          <p:nvSpPr>
            <p:cNvPr id="21517" name="AutoShape 13">
              <a:extLst>
                <a:ext uri="{FF2B5EF4-FFF2-40B4-BE49-F238E27FC236}">
                  <a16:creationId xmlns:a16="http://schemas.microsoft.com/office/drawing/2014/main" id="{07267F53-E6D7-4704-8ED3-58F68D8ED0DE}"/>
                </a:ext>
              </a:extLst>
            </p:cNvPr>
            <p:cNvSpPr>
              <a:spLocks noChangeArrowheads="1"/>
            </p:cNvSpPr>
            <p:nvPr/>
          </p:nvSpPr>
          <p:spPr bwMode="auto">
            <a:xfrm>
              <a:off x="4173" y="2257"/>
              <a:ext cx="842" cy="259"/>
            </a:xfrm>
            <a:prstGeom prst="roundRect">
              <a:avLst>
                <a:gd name="adj" fmla="val 384"/>
              </a:avLst>
            </a:prstGeom>
            <a:solidFill>
              <a:srgbClr val="A8BDCA"/>
            </a:solidFill>
            <a:ln w="12600">
              <a:solidFill>
                <a:srgbClr val="000000"/>
              </a:solidFill>
              <a:round/>
              <a:headEnd/>
              <a:tailEnd/>
            </a:ln>
          </p:spPr>
          <p:txBody>
            <a:bodyPr wrap="none" anchor="ctr"/>
            <a:lstStyle/>
            <a:p>
              <a:endParaRPr lang="en-US"/>
            </a:p>
          </p:txBody>
        </p:sp>
        <p:sp>
          <p:nvSpPr>
            <p:cNvPr id="21518" name="AutoShape 14">
              <a:extLst>
                <a:ext uri="{FF2B5EF4-FFF2-40B4-BE49-F238E27FC236}">
                  <a16:creationId xmlns:a16="http://schemas.microsoft.com/office/drawing/2014/main" id="{3D07277B-8C03-4FED-80CC-3E69AE17277B}"/>
                </a:ext>
              </a:extLst>
            </p:cNvPr>
            <p:cNvSpPr>
              <a:spLocks noChangeArrowheads="1"/>
            </p:cNvSpPr>
            <p:nvPr/>
          </p:nvSpPr>
          <p:spPr bwMode="auto">
            <a:xfrm>
              <a:off x="4173" y="2257"/>
              <a:ext cx="842" cy="259"/>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b="1">
                  <a:latin typeface="Arial" panose="020B0604020202020204" pitchFamily="34" charset="0"/>
                  <a:ea typeface="SimSun" panose="02010600030101010101" pitchFamily="2" charset="-122"/>
                </a:rPr>
                <a:t>Shark</a:t>
              </a:r>
            </a:p>
          </p:txBody>
        </p:sp>
      </p:grpSp>
      <p:grpSp>
        <p:nvGrpSpPr>
          <p:cNvPr id="21519" name="Group 15">
            <a:extLst>
              <a:ext uri="{FF2B5EF4-FFF2-40B4-BE49-F238E27FC236}">
                <a16:creationId xmlns:a16="http://schemas.microsoft.com/office/drawing/2014/main" id="{ACD285E8-75A8-42A2-8A46-91C2F1BB786D}"/>
              </a:ext>
            </a:extLst>
          </p:cNvPr>
          <p:cNvGrpSpPr>
            <a:grpSpLocks/>
          </p:cNvGrpSpPr>
          <p:nvPr/>
        </p:nvGrpSpPr>
        <p:grpSpPr bwMode="auto">
          <a:xfrm>
            <a:off x="7961313" y="3582988"/>
            <a:ext cx="1336675" cy="409575"/>
            <a:chOff x="5015" y="2257"/>
            <a:chExt cx="842" cy="258"/>
          </a:xfrm>
        </p:grpSpPr>
        <p:sp>
          <p:nvSpPr>
            <p:cNvPr id="21520" name="AutoShape 16">
              <a:extLst>
                <a:ext uri="{FF2B5EF4-FFF2-40B4-BE49-F238E27FC236}">
                  <a16:creationId xmlns:a16="http://schemas.microsoft.com/office/drawing/2014/main" id="{5FD18AD7-BE35-4A9D-9213-68481B077632}"/>
                </a:ext>
              </a:extLst>
            </p:cNvPr>
            <p:cNvSpPr>
              <a:spLocks noChangeArrowheads="1"/>
            </p:cNvSpPr>
            <p:nvPr/>
          </p:nvSpPr>
          <p:spPr bwMode="auto">
            <a:xfrm>
              <a:off x="5015" y="2257"/>
              <a:ext cx="843" cy="259"/>
            </a:xfrm>
            <a:prstGeom prst="roundRect">
              <a:avLst>
                <a:gd name="adj" fmla="val 384"/>
              </a:avLst>
            </a:prstGeom>
            <a:solidFill>
              <a:srgbClr val="A8BDCA"/>
            </a:solidFill>
            <a:ln w="12600">
              <a:solidFill>
                <a:srgbClr val="000000"/>
              </a:solidFill>
              <a:round/>
              <a:headEnd/>
              <a:tailEnd/>
            </a:ln>
          </p:spPr>
          <p:txBody>
            <a:bodyPr wrap="none" anchor="ctr"/>
            <a:lstStyle/>
            <a:p>
              <a:endParaRPr lang="en-US"/>
            </a:p>
          </p:txBody>
        </p:sp>
        <p:sp>
          <p:nvSpPr>
            <p:cNvPr id="21521" name="AutoShape 17">
              <a:extLst>
                <a:ext uri="{FF2B5EF4-FFF2-40B4-BE49-F238E27FC236}">
                  <a16:creationId xmlns:a16="http://schemas.microsoft.com/office/drawing/2014/main" id="{0D6574D2-6FC8-4AD3-B889-5628BA524075}"/>
                </a:ext>
              </a:extLst>
            </p:cNvPr>
            <p:cNvSpPr>
              <a:spLocks noChangeArrowheads="1"/>
            </p:cNvSpPr>
            <p:nvPr/>
          </p:nvSpPr>
          <p:spPr bwMode="auto">
            <a:xfrm>
              <a:off x="5015" y="2257"/>
              <a:ext cx="843" cy="259"/>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b="1">
                  <a:latin typeface="Arial" panose="020B0604020202020204" pitchFamily="34" charset="0"/>
                  <a:ea typeface="SimSun" panose="02010600030101010101" pitchFamily="2" charset="-122"/>
                </a:rPr>
                <a:t>Dove</a:t>
              </a:r>
            </a:p>
          </p:txBody>
        </p:sp>
      </p:grpSp>
      <p:grpSp>
        <p:nvGrpSpPr>
          <p:cNvPr id="21522" name="Group 18">
            <a:extLst>
              <a:ext uri="{FF2B5EF4-FFF2-40B4-BE49-F238E27FC236}">
                <a16:creationId xmlns:a16="http://schemas.microsoft.com/office/drawing/2014/main" id="{7599070D-2351-4F53-9E30-2026A419A7C0}"/>
              </a:ext>
            </a:extLst>
          </p:cNvPr>
          <p:cNvGrpSpPr>
            <a:grpSpLocks/>
          </p:cNvGrpSpPr>
          <p:nvPr/>
        </p:nvGrpSpPr>
        <p:grpSpPr bwMode="auto">
          <a:xfrm>
            <a:off x="550863" y="3994150"/>
            <a:ext cx="1725612" cy="358775"/>
            <a:chOff x="347" y="2516"/>
            <a:chExt cx="1087" cy="226"/>
          </a:xfrm>
        </p:grpSpPr>
        <p:sp>
          <p:nvSpPr>
            <p:cNvPr id="21523" name="AutoShape 19">
              <a:extLst>
                <a:ext uri="{FF2B5EF4-FFF2-40B4-BE49-F238E27FC236}">
                  <a16:creationId xmlns:a16="http://schemas.microsoft.com/office/drawing/2014/main" id="{82CEF33A-D53C-421A-A8EE-6D1BDE971640}"/>
                </a:ext>
              </a:extLst>
            </p:cNvPr>
            <p:cNvSpPr>
              <a:spLocks noChangeArrowheads="1"/>
            </p:cNvSpPr>
            <p:nvPr/>
          </p:nvSpPr>
          <p:spPr bwMode="auto">
            <a:xfrm>
              <a:off x="347" y="2516"/>
              <a:ext cx="1088"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24" name="AutoShape 20">
              <a:extLst>
                <a:ext uri="{FF2B5EF4-FFF2-40B4-BE49-F238E27FC236}">
                  <a16:creationId xmlns:a16="http://schemas.microsoft.com/office/drawing/2014/main" id="{1F1E23B1-3C40-4F7B-87D9-0B2067AF0806}"/>
                </a:ext>
              </a:extLst>
            </p:cNvPr>
            <p:cNvSpPr>
              <a:spLocks noChangeArrowheads="1"/>
            </p:cNvSpPr>
            <p:nvPr/>
          </p:nvSpPr>
          <p:spPr bwMode="auto">
            <a:xfrm>
              <a:off x="347" y="2516"/>
              <a:ext cx="1088"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en-US" sz="1900" i="1">
                  <a:latin typeface="Arial" panose="020B0604020202020204" pitchFamily="34" charset="0"/>
                  <a:ea typeface="SimSun" panose="02010600030101010101" pitchFamily="2" charset="-122"/>
                </a:rPr>
                <a:t>Size</a:t>
              </a:r>
            </a:p>
          </p:txBody>
        </p:sp>
      </p:grpSp>
      <p:grpSp>
        <p:nvGrpSpPr>
          <p:cNvPr id="21525" name="Group 21">
            <a:extLst>
              <a:ext uri="{FF2B5EF4-FFF2-40B4-BE49-F238E27FC236}">
                <a16:creationId xmlns:a16="http://schemas.microsoft.com/office/drawing/2014/main" id="{5563063B-74B5-4CE3-B09E-3E4658C12F70}"/>
              </a:ext>
            </a:extLst>
          </p:cNvPr>
          <p:cNvGrpSpPr>
            <a:grpSpLocks/>
          </p:cNvGrpSpPr>
          <p:nvPr/>
        </p:nvGrpSpPr>
        <p:grpSpPr bwMode="auto">
          <a:xfrm>
            <a:off x="2278063" y="3994150"/>
            <a:ext cx="1503362" cy="358775"/>
            <a:chOff x="1435" y="2516"/>
            <a:chExt cx="947" cy="226"/>
          </a:xfrm>
        </p:grpSpPr>
        <p:sp>
          <p:nvSpPr>
            <p:cNvPr id="21526" name="AutoShape 22">
              <a:extLst>
                <a:ext uri="{FF2B5EF4-FFF2-40B4-BE49-F238E27FC236}">
                  <a16:creationId xmlns:a16="http://schemas.microsoft.com/office/drawing/2014/main" id="{5F9761CD-EFBB-47B3-8CC8-2E8639D1C740}"/>
                </a:ext>
              </a:extLst>
            </p:cNvPr>
            <p:cNvSpPr>
              <a:spLocks noChangeArrowheads="1"/>
            </p:cNvSpPr>
            <p:nvPr/>
          </p:nvSpPr>
          <p:spPr bwMode="auto">
            <a:xfrm>
              <a:off x="1435" y="2516"/>
              <a:ext cx="948"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27" name="AutoShape 23">
              <a:extLst>
                <a:ext uri="{FF2B5EF4-FFF2-40B4-BE49-F238E27FC236}">
                  <a16:creationId xmlns:a16="http://schemas.microsoft.com/office/drawing/2014/main" id="{1C91EEC1-935B-43AE-BE27-69273DBB6031}"/>
                </a:ext>
              </a:extLst>
            </p:cNvPr>
            <p:cNvSpPr>
              <a:spLocks noChangeArrowheads="1"/>
            </p:cNvSpPr>
            <p:nvPr/>
          </p:nvSpPr>
          <p:spPr bwMode="auto">
            <a:xfrm>
              <a:off x="1435" y="2516"/>
              <a:ext cx="948"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latin typeface="Arial" panose="020B0604020202020204" pitchFamily="34" charset="0"/>
                  <a:ea typeface="SimSun" panose="02010600030101010101" pitchFamily="2" charset="-122"/>
                </a:rPr>
                <a:t>small</a:t>
              </a:r>
            </a:p>
          </p:txBody>
        </p:sp>
      </p:grpSp>
      <p:grpSp>
        <p:nvGrpSpPr>
          <p:cNvPr id="21528" name="Group 24">
            <a:extLst>
              <a:ext uri="{FF2B5EF4-FFF2-40B4-BE49-F238E27FC236}">
                <a16:creationId xmlns:a16="http://schemas.microsoft.com/office/drawing/2014/main" id="{B86D171A-22FC-414C-B916-2236DC148514}"/>
              </a:ext>
            </a:extLst>
          </p:cNvPr>
          <p:cNvGrpSpPr>
            <a:grpSpLocks/>
          </p:cNvGrpSpPr>
          <p:nvPr/>
        </p:nvGrpSpPr>
        <p:grpSpPr bwMode="auto">
          <a:xfrm>
            <a:off x="5286375" y="3994150"/>
            <a:ext cx="1336675" cy="358775"/>
            <a:chOff x="3330" y="2516"/>
            <a:chExt cx="842" cy="226"/>
          </a:xfrm>
        </p:grpSpPr>
        <p:sp>
          <p:nvSpPr>
            <p:cNvPr id="21529" name="AutoShape 25">
              <a:extLst>
                <a:ext uri="{FF2B5EF4-FFF2-40B4-BE49-F238E27FC236}">
                  <a16:creationId xmlns:a16="http://schemas.microsoft.com/office/drawing/2014/main" id="{620FE943-0AAB-4745-AFC4-C31AF47CC17C}"/>
                </a:ext>
              </a:extLst>
            </p:cNvPr>
            <p:cNvSpPr>
              <a:spLocks noChangeArrowheads="1"/>
            </p:cNvSpPr>
            <p:nvPr/>
          </p:nvSpPr>
          <p:spPr bwMode="auto">
            <a:xfrm>
              <a:off x="3330" y="2516"/>
              <a:ext cx="843"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30" name="AutoShape 26">
              <a:extLst>
                <a:ext uri="{FF2B5EF4-FFF2-40B4-BE49-F238E27FC236}">
                  <a16:creationId xmlns:a16="http://schemas.microsoft.com/office/drawing/2014/main" id="{718E736F-FBDC-4E61-A86A-40CDD5BB08F4}"/>
                </a:ext>
              </a:extLst>
            </p:cNvPr>
            <p:cNvSpPr>
              <a:spLocks noChangeArrowheads="1"/>
            </p:cNvSpPr>
            <p:nvPr/>
          </p:nvSpPr>
          <p:spPr bwMode="auto">
            <a:xfrm>
              <a:off x="3330" y="2516"/>
              <a:ext cx="843"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big</a:t>
              </a:r>
            </a:p>
          </p:txBody>
        </p:sp>
      </p:grpSp>
      <p:grpSp>
        <p:nvGrpSpPr>
          <p:cNvPr id="21531" name="Group 27">
            <a:extLst>
              <a:ext uri="{FF2B5EF4-FFF2-40B4-BE49-F238E27FC236}">
                <a16:creationId xmlns:a16="http://schemas.microsoft.com/office/drawing/2014/main" id="{313D89BF-5FB8-45D5-8221-A23E66D682C5}"/>
              </a:ext>
            </a:extLst>
          </p:cNvPr>
          <p:cNvGrpSpPr>
            <a:grpSpLocks/>
          </p:cNvGrpSpPr>
          <p:nvPr/>
        </p:nvGrpSpPr>
        <p:grpSpPr bwMode="auto">
          <a:xfrm>
            <a:off x="3783013" y="3994150"/>
            <a:ext cx="1501775" cy="358775"/>
            <a:chOff x="2383" y="2516"/>
            <a:chExt cx="946" cy="226"/>
          </a:xfrm>
        </p:grpSpPr>
        <p:sp>
          <p:nvSpPr>
            <p:cNvPr id="21532" name="AutoShape 28">
              <a:extLst>
                <a:ext uri="{FF2B5EF4-FFF2-40B4-BE49-F238E27FC236}">
                  <a16:creationId xmlns:a16="http://schemas.microsoft.com/office/drawing/2014/main" id="{F0B1382C-ED78-4676-9C29-0E51CF9A3D37}"/>
                </a:ext>
              </a:extLst>
            </p:cNvPr>
            <p:cNvSpPr>
              <a:spLocks noChangeArrowheads="1"/>
            </p:cNvSpPr>
            <p:nvPr/>
          </p:nvSpPr>
          <p:spPr bwMode="auto">
            <a:xfrm>
              <a:off x="2383" y="2516"/>
              <a:ext cx="947"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33" name="AutoShape 29">
              <a:extLst>
                <a:ext uri="{FF2B5EF4-FFF2-40B4-BE49-F238E27FC236}">
                  <a16:creationId xmlns:a16="http://schemas.microsoft.com/office/drawing/2014/main" id="{CD1DE2C3-701E-47BD-AB99-381049634837}"/>
                </a:ext>
              </a:extLst>
            </p:cNvPr>
            <p:cNvSpPr>
              <a:spLocks noChangeArrowheads="1"/>
            </p:cNvSpPr>
            <p:nvPr/>
          </p:nvSpPr>
          <p:spPr bwMode="auto">
            <a:xfrm>
              <a:off x="2383" y="2516"/>
              <a:ext cx="947"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latin typeface="Arial" panose="020B0604020202020204" pitchFamily="34" charset="0"/>
                  <a:ea typeface="SimSun" panose="02010600030101010101" pitchFamily="2" charset="-122"/>
                </a:rPr>
                <a:t>medium</a:t>
              </a:r>
            </a:p>
          </p:txBody>
        </p:sp>
      </p:grpSp>
      <p:grpSp>
        <p:nvGrpSpPr>
          <p:cNvPr id="21534" name="Group 30">
            <a:extLst>
              <a:ext uri="{FF2B5EF4-FFF2-40B4-BE49-F238E27FC236}">
                <a16:creationId xmlns:a16="http://schemas.microsoft.com/office/drawing/2014/main" id="{B6A279AA-4599-4DA8-9AEF-AF4470496F71}"/>
              </a:ext>
            </a:extLst>
          </p:cNvPr>
          <p:cNvGrpSpPr>
            <a:grpSpLocks/>
          </p:cNvGrpSpPr>
          <p:nvPr/>
        </p:nvGrpSpPr>
        <p:grpSpPr bwMode="auto">
          <a:xfrm>
            <a:off x="7961313" y="3994150"/>
            <a:ext cx="1336675" cy="358775"/>
            <a:chOff x="5015" y="2516"/>
            <a:chExt cx="842" cy="226"/>
          </a:xfrm>
        </p:grpSpPr>
        <p:sp>
          <p:nvSpPr>
            <p:cNvPr id="21535" name="AutoShape 31">
              <a:extLst>
                <a:ext uri="{FF2B5EF4-FFF2-40B4-BE49-F238E27FC236}">
                  <a16:creationId xmlns:a16="http://schemas.microsoft.com/office/drawing/2014/main" id="{B2A70AC9-6168-4A18-BB55-9FFFA485A6D0}"/>
                </a:ext>
              </a:extLst>
            </p:cNvPr>
            <p:cNvSpPr>
              <a:spLocks noChangeArrowheads="1"/>
            </p:cNvSpPr>
            <p:nvPr/>
          </p:nvSpPr>
          <p:spPr bwMode="auto">
            <a:xfrm>
              <a:off x="5015" y="2516"/>
              <a:ext cx="843"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36" name="AutoShape 32">
              <a:extLst>
                <a:ext uri="{FF2B5EF4-FFF2-40B4-BE49-F238E27FC236}">
                  <a16:creationId xmlns:a16="http://schemas.microsoft.com/office/drawing/2014/main" id="{00B40E28-57D1-4BE6-9CE6-BC8DEC199C2D}"/>
                </a:ext>
              </a:extLst>
            </p:cNvPr>
            <p:cNvSpPr>
              <a:spLocks noChangeArrowheads="1"/>
            </p:cNvSpPr>
            <p:nvPr/>
          </p:nvSpPr>
          <p:spPr bwMode="auto">
            <a:xfrm>
              <a:off x="5015" y="2516"/>
              <a:ext cx="843"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latin typeface="Arial" panose="020B0604020202020204" pitchFamily="34" charset="0"/>
                  <a:ea typeface="SimSun" panose="02010600030101010101" pitchFamily="2" charset="-122"/>
                </a:rPr>
                <a:t>small</a:t>
              </a:r>
            </a:p>
          </p:txBody>
        </p:sp>
      </p:grpSp>
      <p:grpSp>
        <p:nvGrpSpPr>
          <p:cNvPr id="21537" name="Group 33">
            <a:extLst>
              <a:ext uri="{FF2B5EF4-FFF2-40B4-BE49-F238E27FC236}">
                <a16:creationId xmlns:a16="http://schemas.microsoft.com/office/drawing/2014/main" id="{991B4935-98EB-448A-AA74-C14C9C3E6380}"/>
              </a:ext>
            </a:extLst>
          </p:cNvPr>
          <p:cNvGrpSpPr>
            <a:grpSpLocks/>
          </p:cNvGrpSpPr>
          <p:nvPr/>
        </p:nvGrpSpPr>
        <p:grpSpPr bwMode="auto">
          <a:xfrm>
            <a:off x="6624638" y="3994150"/>
            <a:ext cx="1335087" cy="358775"/>
            <a:chOff x="4173" y="2516"/>
            <a:chExt cx="841" cy="226"/>
          </a:xfrm>
        </p:grpSpPr>
        <p:sp>
          <p:nvSpPr>
            <p:cNvPr id="21538" name="AutoShape 34">
              <a:extLst>
                <a:ext uri="{FF2B5EF4-FFF2-40B4-BE49-F238E27FC236}">
                  <a16:creationId xmlns:a16="http://schemas.microsoft.com/office/drawing/2014/main" id="{56B756B1-9706-4B38-AB86-C0D5ADA32F5F}"/>
                </a:ext>
              </a:extLst>
            </p:cNvPr>
            <p:cNvSpPr>
              <a:spLocks noChangeArrowheads="1"/>
            </p:cNvSpPr>
            <p:nvPr/>
          </p:nvSpPr>
          <p:spPr bwMode="auto">
            <a:xfrm>
              <a:off x="4173" y="2516"/>
              <a:ext cx="842"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39" name="AutoShape 35">
              <a:extLst>
                <a:ext uri="{FF2B5EF4-FFF2-40B4-BE49-F238E27FC236}">
                  <a16:creationId xmlns:a16="http://schemas.microsoft.com/office/drawing/2014/main" id="{DE15E741-44E7-495C-9C48-9CC5B8DF840A}"/>
                </a:ext>
              </a:extLst>
            </p:cNvPr>
            <p:cNvSpPr>
              <a:spLocks noChangeArrowheads="1"/>
            </p:cNvSpPr>
            <p:nvPr/>
          </p:nvSpPr>
          <p:spPr bwMode="auto">
            <a:xfrm>
              <a:off x="4173" y="2516"/>
              <a:ext cx="842"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big</a:t>
              </a:r>
            </a:p>
          </p:txBody>
        </p:sp>
      </p:grpSp>
      <p:grpSp>
        <p:nvGrpSpPr>
          <p:cNvPr id="21540" name="Group 36">
            <a:extLst>
              <a:ext uri="{FF2B5EF4-FFF2-40B4-BE49-F238E27FC236}">
                <a16:creationId xmlns:a16="http://schemas.microsoft.com/office/drawing/2014/main" id="{CD988931-A7F4-4F8B-94A0-9E5B8AB45B06}"/>
              </a:ext>
            </a:extLst>
          </p:cNvPr>
          <p:cNvGrpSpPr>
            <a:grpSpLocks/>
          </p:cNvGrpSpPr>
          <p:nvPr/>
        </p:nvGrpSpPr>
        <p:grpSpPr bwMode="auto">
          <a:xfrm>
            <a:off x="550863" y="4354513"/>
            <a:ext cx="1725612" cy="358775"/>
            <a:chOff x="347" y="2743"/>
            <a:chExt cx="1087" cy="226"/>
          </a:xfrm>
        </p:grpSpPr>
        <p:sp>
          <p:nvSpPr>
            <p:cNvPr id="21541" name="AutoShape 37">
              <a:extLst>
                <a:ext uri="{FF2B5EF4-FFF2-40B4-BE49-F238E27FC236}">
                  <a16:creationId xmlns:a16="http://schemas.microsoft.com/office/drawing/2014/main" id="{C3FF05A1-8F80-4BD3-A8DB-1AA7EAF36714}"/>
                </a:ext>
              </a:extLst>
            </p:cNvPr>
            <p:cNvSpPr>
              <a:spLocks noChangeArrowheads="1"/>
            </p:cNvSpPr>
            <p:nvPr/>
          </p:nvSpPr>
          <p:spPr bwMode="auto">
            <a:xfrm>
              <a:off x="347" y="2743"/>
              <a:ext cx="1088"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42" name="AutoShape 38">
              <a:extLst>
                <a:ext uri="{FF2B5EF4-FFF2-40B4-BE49-F238E27FC236}">
                  <a16:creationId xmlns:a16="http://schemas.microsoft.com/office/drawing/2014/main" id="{1A3A7C18-737E-43C9-B5CE-C90D8175F478}"/>
                </a:ext>
              </a:extLst>
            </p:cNvPr>
            <p:cNvSpPr>
              <a:spLocks noChangeArrowheads="1"/>
            </p:cNvSpPr>
            <p:nvPr/>
          </p:nvSpPr>
          <p:spPr bwMode="auto">
            <a:xfrm>
              <a:off x="347" y="2743"/>
              <a:ext cx="1088"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en-US" sz="1900" i="1">
                  <a:latin typeface="Arial" panose="020B0604020202020204" pitchFamily="34" charset="0"/>
                  <a:ea typeface="SimSun" panose="02010600030101010101" pitchFamily="2" charset="-122"/>
                </a:rPr>
                <a:t>Living space</a:t>
              </a:r>
            </a:p>
          </p:txBody>
        </p:sp>
      </p:grpSp>
      <p:grpSp>
        <p:nvGrpSpPr>
          <p:cNvPr id="21543" name="Group 39">
            <a:extLst>
              <a:ext uri="{FF2B5EF4-FFF2-40B4-BE49-F238E27FC236}">
                <a16:creationId xmlns:a16="http://schemas.microsoft.com/office/drawing/2014/main" id="{B250A187-EDEB-405A-A723-463970C5125C}"/>
              </a:ext>
            </a:extLst>
          </p:cNvPr>
          <p:cNvGrpSpPr>
            <a:grpSpLocks/>
          </p:cNvGrpSpPr>
          <p:nvPr/>
        </p:nvGrpSpPr>
        <p:grpSpPr bwMode="auto">
          <a:xfrm>
            <a:off x="5286375" y="4354513"/>
            <a:ext cx="1336675" cy="357187"/>
            <a:chOff x="3330" y="2743"/>
            <a:chExt cx="842" cy="225"/>
          </a:xfrm>
        </p:grpSpPr>
        <p:sp>
          <p:nvSpPr>
            <p:cNvPr id="21544" name="AutoShape 40">
              <a:extLst>
                <a:ext uri="{FF2B5EF4-FFF2-40B4-BE49-F238E27FC236}">
                  <a16:creationId xmlns:a16="http://schemas.microsoft.com/office/drawing/2014/main" id="{75613C69-5763-433B-84C8-DBDD169CD8A2}"/>
                </a:ext>
              </a:extLst>
            </p:cNvPr>
            <p:cNvSpPr>
              <a:spLocks noChangeArrowheads="1"/>
            </p:cNvSpPr>
            <p:nvPr/>
          </p:nvSpPr>
          <p:spPr bwMode="auto">
            <a:xfrm>
              <a:off x="3330" y="2743"/>
              <a:ext cx="843"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45" name="AutoShape 41">
              <a:extLst>
                <a:ext uri="{FF2B5EF4-FFF2-40B4-BE49-F238E27FC236}">
                  <a16:creationId xmlns:a16="http://schemas.microsoft.com/office/drawing/2014/main" id="{5CABB31E-EB0E-489B-A7C9-0266684F8BC2}"/>
                </a:ext>
              </a:extLst>
            </p:cNvPr>
            <p:cNvSpPr>
              <a:spLocks noChangeArrowheads="1"/>
            </p:cNvSpPr>
            <p:nvPr/>
          </p:nvSpPr>
          <p:spPr bwMode="auto">
            <a:xfrm>
              <a:off x="3330" y="2743"/>
              <a:ext cx="843"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Land</a:t>
              </a:r>
            </a:p>
          </p:txBody>
        </p:sp>
      </p:grpSp>
      <p:grpSp>
        <p:nvGrpSpPr>
          <p:cNvPr id="21546" name="Group 42">
            <a:extLst>
              <a:ext uri="{FF2B5EF4-FFF2-40B4-BE49-F238E27FC236}">
                <a16:creationId xmlns:a16="http://schemas.microsoft.com/office/drawing/2014/main" id="{DAD2346F-4BEA-4647-9AE6-526F94A619AB}"/>
              </a:ext>
            </a:extLst>
          </p:cNvPr>
          <p:cNvGrpSpPr>
            <a:grpSpLocks/>
          </p:cNvGrpSpPr>
          <p:nvPr/>
        </p:nvGrpSpPr>
        <p:grpSpPr bwMode="auto">
          <a:xfrm>
            <a:off x="2278063" y="4354513"/>
            <a:ext cx="1503362" cy="357187"/>
            <a:chOff x="1435" y="2743"/>
            <a:chExt cx="947" cy="225"/>
          </a:xfrm>
        </p:grpSpPr>
        <p:sp>
          <p:nvSpPr>
            <p:cNvPr id="21547" name="AutoShape 43">
              <a:extLst>
                <a:ext uri="{FF2B5EF4-FFF2-40B4-BE49-F238E27FC236}">
                  <a16:creationId xmlns:a16="http://schemas.microsoft.com/office/drawing/2014/main" id="{65EA9D95-295D-4D46-BF71-017A4EFB2FA3}"/>
                </a:ext>
              </a:extLst>
            </p:cNvPr>
            <p:cNvSpPr>
              <a:spLocks noChangeArrowheads="1"/>
            </p:cNvSpPr>
            <p:nvPr/>
          </p:nvSpPr>
          <p:spPr bwMode="auto">
            <a:xfrm>
              <a:off x="1435" y="2743"/>
              <a:ext cx="948"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48" name="AutoShape 44">
              <a:extLst>
                <a:ext uri="{FF2B5EF4-FFF2-40B4-BE49-F238E27FC236}">
                  <a16:creationId xmlns:a16="http://schemas.microsoft.com/office/drawing/2014/main" id="{A16796FF-6F0F-4823-BDB9-3516398AFF20}"/>
                </a:ext>
              </a:extLst>
            </p:cNvPr>
            <p:cNvSpPr>
              <a:spLocks noChangeArrowheads="1"/>
            </p:cNvSpPr>
            <p:nvPr/>
          </p:nvSpPr>
          <p:spPr bwMode="auto">
            <a:xfrm>
              <a:off x="1435" y="2743"/>
              <a:ext cx="948"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Land</a:t>
              </a:r>
            </a:p>
          </p:txBody>
        </p:sp>
      </p:grpSp>
      <p:grpSp>
        <p:nvGrpSpPr>
          <p:cNvPr id="21549" name="Group 45">
            <a:extLst>
              <a:ext uri="{FF2B5EF4-FFF2-40B4-BE49-F238E27FC236}">
                <a16:creationId xmlns:a16="http://schemas.microsoft.com/office/drawing/2014/main" id="{0DD0F60C-6B94-4490-83C7-E7B373CD2E25}"/>
              </a:ext>
            </a:extLst>
          </p:cNvPr>
          <p:cNvGrpSpPr>
            <a:grpSpLocks/>
          </p:cNvGrpSpPr>
          <p:nvPr/>
        </p:nvGrpSpPr>
        <p:grpSpPr bwMode="auto">
          <a:xfrm>
            <a:off x="7961313" y="4354513"/>
            <a:ext cx="1336675" cy="357187"/>
            <a:chOff x="5015" y="2743"/>
            <a:chExt cx="842" cy="225"/>
          </a:xfrm>
        </p:grpSpPr>
        <p:sp>
          <p:nvSpPr>
            <p:cNvPr id="21550" name="AutoShape 46">
              <a:extLst>
                <a:ext uri="{FF2B5EF4-FFF2-40B4-BE49-F238E27FC236}">
                  <a16:creationId xmlns:a16="http://schemas.microsoft.com/office/drawing/2014/main" id="{04C2C285-C04A-4265-8374-25CC21521F95}"/>
                </a:ext>
              </a:extLst>
            </p:cNvPr>
            <p:cNvSpPr>
              <a:spLocks noChangeArrowheads="1"/>
            </p:cNvSpPr>
            <p:nvPr/>
          </p:nvSpPr>
          <p:spPr bwMode="auto">
            <a:xfrm>
              <a:off x="5015" y="2743"/>
              <a:ext cx="843"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51" name="AutoShape 47">
              <a:extLst>
                <a:ext uri="{FF2B5EF4-FFF2-40B4-BE49-F238E27FC236}">
                  <a16:creationId xmlns:a16="http://schemas.microsoft.com/office/drawing/2014/main" id="{E84CA582-EA48-4458-9DC4-D2DDE25AB898}"/>
                </a:ext>
              </a:extLst>
            </p:cNvPr>
            <p:cNvSpPr>
              <a:spLocks noChangeArrowheads="1"/>
            </p:cNvSpPr>
            <p:nvPr/>
          </p:nvSpPr>
          <p:spPr bwMode="auto">
            <a:xfrm>
              <a:off x="5015" y="2743"/>
              <a:ext cx="843"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Air</a:t>
              </a:r>
            </a:p>
          </p:txBody>
        </p:sp>
      </p:grpSp>
      <p:grpSp>
        <p:nvGrpSpPr>
          <p:cNvPr id="21552" name="Group 48">
            <a:extLst>
              <a:ext uri="{FF2B5EF4-FFF2-40B4-BE49-F238E27FC236}">
                <a16:creationId xmlns:a16="http://schemas.microsoft.com/office/drawing/2014/main" id="{2C16AC97-4DC3-4B03-A461-B7E33FD2F963}"/>
              </a:ext>
            </a:extLst>
          </p:cNvPr>
          <p:cNvGrpSpPr>
            <a:grpSpLocks/>
          </p:cNvGrpSpPr>
          <p:nvPr/>
        </p:nvGrpSpPr>
        <p:grpSpPr bwMode="auto">
          <a:xfrm>
            <a:off x="6624638" y="4354513"/>
            <a:ext cx="1335087" cy="357187"/>
            <a:chOff x="4173" y="2743"/>
            <a:chExt cx="841" cy="225"/>
          </a:xfrm>
        </p:grpSpPr>
        <p:sp>
          <p:nvSpPr>
            <p:cNvPr id="21553" name="AutoShape 49">
              <a:extLst>
                <a:ext uri="{FF2B5EF4-FFF2-40B4-BE49-F238E27FC236}">
                  <a16:creationId xmlns:a16="http://schemas.microsoft.com/office/drawing/2014/main" id="{3A7D56EB-582F-4A27-9C25-B8B60B67C127}"/>
                </a:ext>
              </a:extLst>
            </p:cNvPr>
            <p:cNvSpPr>
              <a:spLocks noChangeArrowheads="1"/>
            </p:cNvSpPr>
            <p:nvPr/>
          </p:nvSpPr>
          <p:spPr bwMode="auto">
            <a:xfrm>
              <a:off x="4173" y="2743"/>
              <a:ext cx="842"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54" name="AutoShape 50">
              <a:extLst>
                <a:ext uri="{FF2B5EF4-FFF2-40B4-BE49-F238E27FC236}">
                  <a16:creationId xmlns:a16="http://schemas.microsoft.com/office/drawing/2014/main" id="{B53D9EDB-A47A-4857-9F87-C04DACA6992D}"/>
                </a:ext>
              </a:extLst>
            </p:cNvPr>
            <p:cNvSpPr>
              <a:spLocks noChangeArrowheads="1"/>
            </p:cNvSpPr>
            <p:nvPr/>
          </p:nvSpPr>
          <p:spPr bwMode="auto">
            <a:xfrm>
              <a:off x="4173" y="2743"/>
              <a:ext cx="842"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Water</a:t>
              </a:r>
            </a:p>
          </p:txBody>
        </p:sp>
      </p:grpSp>
      <p:grpSp>
        <p:nvGrpSpPr>
          <p:cNvPr id="21555" name="Group 51">
            <a:extLst>
              <a:ext uri="{FF2B5EF4-FFF2-40B4-BE49-F238E27FC236}">
                <a16:creationId xmlns:a16="http://schemas.microsoft.com/office/drawing/2014/main" id="{311733D8-7C75-4626-A868-EB98FEE9FB5F}"/>
              </a:ext>
            </a:extLst>
          </p:cNvPr>
          <p:cNvGrpSpPr>
            <a:grpSpLocks/>
          </p:cNvGrpSpPr>
          <p:nvPr/>
        </p:nvGrpSpPr>
        <p:grpSpPr bwMode="auto">
          <a:xfrm>
            <a:off x="3783013" y="4354513"/>
            <a:ext cx="1501775" cy="357187"/>
            <a:chOff x="2383" y="2743"/>
            <a:chExt cx="946" cy="225"/>
          </a:xfrm>
        </p:grpSpPr>
        <p:sp>
          <p:nvSpPr>
            <p:cNvPr id="21556" name="AutoShape 52">
              <a:extLst>
                <a:ext uri="{FF2B5EF4-FFF2-40B4-BE49-F238E27FC236}">
                  <a16:creationId xmlns:a16="http://schemas.microsoft.com/office/drawing/2014/main" id="{3019B0C9-3306-4B1D-A6CF-4C459276AC1E}"/>
                </a:ext>
              </a:extLst>
            </p:cNvPr>
            <p:cNvSpPr>
              <a:spLocks noChangeArrowheads="1"/>
            </p:cNvSpPr>
            <p:nvPr/>
          </p:nvSpPr>
          <p:spPr bwMode="auto">
            <a:xfrm>
              <a:off x="2383" y="2743"/>
              <a:ext cx="947" cy="226"/>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57" name="AutoShape 53">
              <a:extLst>
                <a:ext uri="{FF2B5EF4-FFF2-40B4-BE49-F238E27FC236}">
                  <a16:creationId xmlns:a16="http://schemas.microsoft.com/office/drawing/2014/main" id="{693C3822-8086-418C-BAB0-A88A809978AE}"/>
                </a:ext>
              </a:extLst>
            </p:cNvPr>
            <p:cNvSpPr>
              <a:spLocks noChangeArrowheads="1"/>
            </p:cNvSpPr>
            <p:nvPr/>
          </p:nvSpPr>
          <p:spPr bwMode="auto">
            <a:xfrm>
              <a:off x="2383" y="2743"/>
              <a:ext cx="947" cy="226"/>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Land</a:t>
              </a:r>
            </a:p>
          </p:txBody>
        </p:sp>
      </p:grpSp>
      <p:grpSp>
        <p:nvGrpSpPr>
          <p:cNvPr id="21558" name="Group 54">
            <a:extLst>
              <a:ext uri="{FF2B5EF4-FFF2-40B4-BE49-F238E27FC236}">
                <a16:creationId xmlns:a16="http://schemas.microsoft.com/office/drawing/2014/main" id="{2096F071-039B-4D99-AF76-828EAA3B1D5F}"/>
              </a:ext>
            </a:extLst>
          </p:cNvPr>
          <p:cNvGrpSpPr>
            <a:grpSpLocks/>
          </p:cNvGrpSpPr>
          <p:nvPr/>
        </p:nvGrpSpPr>
        <p:grpSpPr bwMode="auto">
          <a:xfrm>
            <a:off x="5286375" y="4713288"/>
            <a:ext cx="1336675" cy="358775"/>
            <a:chOff x="3330" y="2969"/>
            <a:chExt cx="842" cy="226"/>
          </a:xfrm>
        </p:grpSpPr>
        <p:sp>
          <p:nvSpPr>
            <p:cNvPr id="21559" name="AutoShape 55">
              <a:extLst>
                <a:ext uri="{FF2B5EF4-FFF2-40B4-BE49-F238E27FC236}">
                  <a16:creationId xmlns:a16="http://schemas.microsoft.com/office/drawing/2014/main" id="{F3CBBDAD-0FE6-43BD-B09D-58CD50FCACE0}"/>
                </a:ext>
              </a:extLst>
            </p:cNvPr>
            <p:cNvSpPr>
              <a:spLocks noChangeArrowheads="1"/>
            </p:cNvSpPr>
            <p:nvPr/>
          </p:nvSpPr>
          <p:spPr bwMode="auto">
            <a:xfrm>
              <a:off x="3330" y="2969"/>
              <a:ext cx="843"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60" name="AutoShape 56">
              <a:extLst>
                <a:ext uri="{FF2B5EF4-FFF2-40B4-BE49-F238E27FC236}">
                  <a16:creationId xmlns:a16="http://schemas.microsoft.com/office/drawing/2014/main" id="{0019D386-2E27-430A-A677-AB770540E7AD}"/>
                </a:ext>
              </a:extLst>
            </p:cNvPr>
            <p:cNvSpPr>
              <a:spLocks noChangeArrowheads="1"/>
            </p:cNvSpPr>
            <p:nvPr/>
          </p:nvSpPr>
          <p:spPr bwMode="auto">
            <a:xfrm>
              <a:off x="3330" y="2969"/>
              <a:ext cx="843"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(2/0)</a:t>
              </a:r>
            </a:p>
          </p:txBody>
        </p:sp>
      </p:grpSp>
      <p:grpSp>
        <p:nvGrpSpPr>
          <p:cNvPr id="21561" name="Group 57">
            <a:extLst>
              <a:ext uri="{FF2B5EF4-FFF2-40B4-BE49-F238E27FC236}">
                <a16:creationId xmlns:a16="http://schemas.microsoft.com/office/drawing/2014/main" id="{C847D2BB-E23B-4389-A2DF-EB7B8F0117EF}"/>
              </a:ext>
            </a:extLst>
          </p:cNvPr>
          <p:cNvGrpSpPr>
            <a:grpSpLocks/>
          </p:cNvGrpSpPr>
          <p:nvPr/>
        </p:nvGrpSpPr>
        <p:grpSpPr bwMode="auto">
          <a:xfrm>
            <a:off x="2278063" y="4713288"/>
            <a:ext cx="1503362" cy="358775"/>
            <a:chOff x="1435" y="2969"/>
            <a:chExt cx="947" cy="226"/>
          </a:xfrm>
        </p:grpSpPr>
        <p:sp>
          <p:nvSpPr>
            <p:cNvPr id="21562" name="AutoShape 58">
              <a:extLst>
                <a:ext uri="{FF2B5EF4-FFF2-40B4-BE49-F238E27FC236}">
                  <a16:creationId xmlns:a16="http://schemas.microsoft.com/office/drawing/2014/main" id="{56CCA0CE-DA70-48B4-BC1C-08B51F8999CA}"/>
                </a:ext>
              </a:extLst>
            </p:cNvPr>
            <p:cNvSpPr>
              <a:spLocks noChangeArrowheads="1"/>
            </p:cNvSpPr>
            <p:nvPr/>
          </p:nvSpPr>
          <p:spPr bwMode="auto">
            <a:xfrm>
              <a:off x="1435" y="2969"/>
              <a:ext cx="948"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63" name="AutoShape 59">
              <a:extLst>
                <a:ext uri="{FF2B5EF4-FFF2-40B4-BE49-F238E27FC236}">
                  <a16:creationId xmlns:a16="http://schemas.microsoft.com/office/drawing/2014/main" id="{96DF3E65-6E64-4F4B-B3C1-ECFB92DA2901}"/>
                </a:ext>
              </a:extLst>
            </p:cNvPr>
            <p:cNvSpPr>
              <a:spLocks noChangeArrowheads="1"/>
            </p:cNvSpPr>
            <p:nvPr/>
          </p:nvSpPr>
          <p:spPr bwMode="auto">
            <a:xfrm>
              <a:off x="1435" y="2969"/>
              <a:ext cx="948"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(0/0)</a:t>
              </a:r>
            </a:p>
          </p:txBody>
        </p:sp>
      </p:grpSp>
      <p:grpSp>
        <p:nvGrpSpPr>
          <p:cNvPr id="21564" name="Group 60">
            <a:extLst>
              <a:ext uri="{FF2B5EF4-FFF2-40B4-BE49-F238E27FC236}">
                <a16:creationId xmlns:a16="http://schemas.microsoft.com/office/drawing/2014/main" id="{24835FFF-98AC-4867-9193-9178B1B8D9E4}"/>
              </a:ext>
            </a:extLst>
          </p:cNvPr>
          <p:cNvGrpSpPr>
            <a:grpSpLocks/>
          </p:cNvGrpSpPr>
          <p:nvPr/>
        </p:nvGrpSpPr>
        <p:grpSpPr bwMode="auto">
          <a:xfrm>
            <a:off x="7961313" y="4713288"/>
            <a:ext cx="1336675" cy="358775"/>
            <a:chOff x="5015" y="2969"/>
            <a:chExt cx="842" cy="226"/>
          </a:xfrm>
        </p:grpSpPr>
        <p:sp>
          <p:nvSpPr>
            <p:cNvPr id="21565" name="AutoShape 61">
              <a:extLst>
                <a:ext uri="{FF2B5EF4-FFF2-40B4-BE49-F238E27FC236}">
                  <a16:creationId xmlns:a16="http://schemas.microsoft.com/office/drawing/2014/main" id="{FF47026F-20BD-47A2-8565-013B1053E697}"/>
                </a:ext>
              </a:extLst>
            </p:cNvPr>
            <p:cNvSpPr>
              <a:spLocks noChangeArrowheads="1"/>
            </p:cNvSpPr>
            <p:nvPr/>
          </p:nvSpPr>
          <p:spPr bwMode="auto">
            <a:xfrm>
              <a:off x="5015" y="2969"/>
              <a:ext cx="843"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66" name="AutoShape 62">
              <a:extLst>
                <a:ext uri="{FF2B5EF4-FFF2-40B4-BE49-F238E27FC236}">
                  <a16:creationId xmlns:a16="http://schemas.microsoft.com/office/drawing/2014/main" id="{3F2B9FAD-A4E4-4C10-B49A-5E67839825F1}"/>
                </a:ext>
              </a:extLst>
            </p:cNvPr>
            <p:cNvSpPr>
              <a:spLocks noChangeArrowheads="1"/>
            </p:cNvSpPr>
            <p:nvPr/>
          </p:nvSpPr>
          <p:spPr bwMode="auto">
            <a:xfrm>
              <a:off x="5015" y="2969"/>
              <a:ext cx="843"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(0/2)</a:t>
              </a:r>
            </a:p>
          </p:txBody>
        </p:sp>
      </p:grpSp>
      <p:grpSp>
        <p:nvGrpSpPr>
          <p:cNvPr id="21567" name="Group 63">
            <a:extLst>
              <a:ext uri="{FF2B5EF4-FFF2-40B4-BE49-F238E27FC236}">
                <a16:creationId xmlns:a16="http://schemas.microsoft.com/office/drawing/2014/main" id="{120E5E3C-225C-42D9-9DB1-B89B46171181}"/>
              </a:ext>
            </a:extLst>
          </p:cNvPr>
          <p:cNvGrpSpPr>
            <a:grpSpLocks/>
          </p:cNvGrpSpPr>
          <p:nvPr/>
        </p:nvGrpSpPr>
        <p:grpSpPr bwMode="auto">
          <a:xfrm>
            <a:off x="6624638" y="4713288"/>
            <a:ext cx="1335087" cy="358775"/>
            <a:chOff x="4173" y="2969"/>
            <a:chExt cx="841" cy="226"/>
          </a:xfrm>
        </p:grpSpPr>
        <p:sp>
          <p:nvSpPr>
            <p:cNvPr id="21568" name="AutoShape 64">
              <a:extLst>
                <a:ext uri="{FF2B5EF4-FFF2-40B4-BE49-F238E27FC236}">
                  <a16:creationId xmlns:a16="http://schemas.microsoft.com/office/drawing/2014/main" id="{6E4386F5-80E8-48F5-848E-B2489CE5368B}"/>
                </a:ext>
              </a:extLst>
            </p:cNvPr>
            <p:cNvSpPr>
              <a:spLocks noChangeArrowheads="1"/>
            </p:cNvSpPr>
            <p:nvPr/>
          </p:nvSpPr>
          <p:spPr bwMode="auto">
            <a:xfrm>
              <a:off x="4173" y="2969"/>
              <a:ext cx="842"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69" name="AutoShape 65">
              <a:extLst>
                <a:ext uri="{FF2B5EF4-FFF2-40B4-BE49-F238E27FC236}">
                  <a16:creationId xmlns:a16="http://schemas.microsoft.com/office/drawing/2014/main" id="{D3E36A8F-614F-4A7B-AD3C-3502C7F4FFDA}"/>
                </a:ext>
              </a:extLst>
            </p:cNvPr>
            <p:cNvSpPr>
              <a:spLocks noChangeArrowheads="1"/>
            </p:cNvSpPr>
            <p:nvPr/>
          </p:nvSpPr>
          <p:spPr bwMode="auto">
            <a:xfrm>
              <a:off x="4173" y="2969"/>
              <a:ext cx="842"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(2/1)</a:t>
              </a:r>
            </a:p>
          </p:txBody>
        </p:sp>
      </p:grpSp>
      <p:grpSp>
        <p:nvGrpSpPr>
          <p:cNvPr id="21570" name="Group 66">
            <a:extLst>
              <a:ext uri="{FF2B5EF4-FFF2-40B4-BE49-F238E27FC236}">
                <a16:creationId xmlns:a16="http://schemas.microsoft.com/office/drawing/2014/main" id="{D5519508-6FA0-4A06-A55E-67EF6D8BEB67}"/>
              </a:ext>
            </a:extLst>
          </p:cNvPr>
          <p:cNvGrpSpPr>
            <a:grpSpLocks/>
          </p:cNvGrpSpPr>
          <p:nvPr/>
        </p:nvGrpSpPr>
        <p:grpSpPr bwMode="auto">
          <a:xfrm>
            <a:off x="3783013" y="4713288"/>
            <a:ext cx="1501775" cy="358775"/>
            <a:chOff x="2383" y="2969"/>
            <a:chExt cx="946" cy="226"/>
          </a:xfrm>
        </p:grpSpPr>
        <p:sp>
          <p:nvSpPr>
            <p:cNvPr id="21571" name="AutoShape 67">
              <a:extLst>
                <a:ext uri="{FF2B5EF4-FFF2-40B4-BE49-F238E27FC236}">
                  <a16:creationId xmlns:a16="http://schemas.microsoft.com/office/drawing/2014/main" id="{171DB99B-DD7B-48AE-A8B4-A62AE4CBEEE7}"/>
                </a:ext>
              </a:extLst>
            </p:cNvPr>
            <p:cNvSpPr>
              <a:spLocks noChangeArrowheads="1"/>
            </p:cNvSpPr>
            <p:nvPr/>
          </p:nvSpPr>
          <p:spPr bwMode="auto">
            <a:xfrm>
              <a:off x="2383" y="2969"/>
              <a:ext cx="947" cy="227"/>
            </a:xfrm>
            <a:prstGeom prst="roundRect">
              <a:avLst>
                <a:gd name="adj" fmla="val 440"/>
              </a:avLst>
            </a:prstGeom>
            <a:solidFill>
              <a:srgbClr val="A8BDCA"/>
            </a:solidFill>
            <a:ln w="12600">
              <a:solidFill>
                <a:srgbClr val="000000"/>
              </a:solidFill>
              <a:round/>
              <a:headEnd/>
              <a:tailEnd/>
            </a:ln>
          </p:spPr>
          <p:txBody>
            <a:bodyPr wrap="none" anchor="ctr"/>
            <a:lstStyle/>
            <a:p>
              <a:endParaRPr lang="en-US"/>
            </a:p>
          </p:txBody>
        </p:sp>
        <p:sp>
          <p:nvSpPr>
            <p:cNvPr id="21572" name="AutoShape 68">
              <a:extLst>
                <a:ext uri="{FF2B5EF4-FFF2-40B4-BE49-F238E27FC236}">
                  <a16:creationId xmlns:a16="http://schemas.microsoft.com/office/drawing/2014/main" id="{2BE1A694-DBA7-42BA-8287-F4E3C801B83B}"/>
                </a:ext>
              </a:extLst>
            </p:cNvPr>
            <p:cNvSpPr>
              <a:spLocks noChangeArrowheads="1"/>
            </p:cNvSpPr>
            <p:nvPr/>
          </p:nvSpPr>
          <p:spPr bwMode="auto">
            <a:xfrm>
              <a:off x="2383" y="2969"/>
              <a:ext cx="947"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(1/0)</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D1F9814C-9235-4C0A-A924-01C703547592}"/>
              </a:ext>
            </a:extLst>
          </p:cNvPr>
          <p:cNvSpPr>
            <a:spLocks noGrp="1" noChangeArrowheads="1"/>
          </p:cNvSpPr>
          <p:nvPr>
            <p:ph type="title"/>
          </p:nvPr>
        </p:nvSpPr>
        <p:spPr>
          <a:xfrm>
            <a:off x="374650" y="419100"/>
            <a:ext cx="7810500" cy="347663"/>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Self-Organizing Maps</a:t>
            </a:r>
          </a:p>
        </p:txBody>
      </p:sp>
      <p:sp>
        <p:nvSpPr>
          <p:cNvPr id="22557" name="Rectangle 29">
            <a:extLst>
              <a:ext uri="{FF2B5EF4-FFF2-40B4-BE49-F238E27FC236}">
                <a16:creationId xmlns:a16="http://schemas.microsoft.com/office/drawing/2014/main" id="{A76AAF9E-514E-440E-837B-6FAE51C1C949}"/>
              </a:ext>
            </a:extLst>
          </p:cNvPr>
          <p:cNvSpPr>
            <a:spLocks noGrp="1" noChangeArrowheads="1"/>
          </p:cNvSpPr>
          <p:nvPr>
            <p:ph idx="1"/>
          </p:nvPr>
        </p:nvSpPr>
        <p:spPr>
          <a:xfrm>
            <a:off x="350838" y="960438"/>
            <a:ext cx="9204325" cy="5400675"/>
          </a:xfrm>
          <a:ln/>
        </p:spPr>
        <p:txBody>
          <a:bodyPr lIns="98280" tIns="48240" rIns="98280" bIns="48240"/>
          <a:lstStyle/>
          <a:p>
            <a:pPr marL="341313" indent="-341313">
              <a:lnSpc>
                <a:spcPct val="93000"/>
              </a:lnSpc>
              <a:spcBef>
                <a:spcPct val="0"/>
              </a:spcBef>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After the fields of map will be initialized with random values, animals will be ordered in the most similar fields. If the mapping is ambiguous, anyone of fields will be seleced. </a:t>
            </a:r>
          </a:p>
          <a:p>
            <a:pPr marL="341313" indent="-341313">
              <a:spcBef>
                <a:spcPct val="0"/>
              </a:spcBef>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endParaRPr lang="en-GB" altLang="zh-CN">
              <a:ea typeface="SimSun" panose="02010600030101010101" pitchFamily="2" charset="-122"/>
            </a:endParaRPr>
          </a:p>
        </p:txBody>
      </p:sp>
      <p:grpSp>
        <p:nvGrpSpPr>
          <p:cNvPr id="22530" name="Group 2">
            <a:extLst>
              <a:ext uri="{FF2B5EF4-FFF2-40B4-BE49-F238E27FC236}">
                <a16:creationId xmlns:a16="http://schemas.microsoft.com/office/drawing/2014/main" id="{1DC01A2D-84F6-446F-AF08-90B385D7873D}"/>
              </a:ext>
            </a:extLst>
          </p:cNvPr>
          <p:cNvGrpSpPr>
            <a:grpSpLocks/>
          </p:cNvGrpSpPr>
          <p:nvPr/>
        </p:nvGrpSpPr>
        <p:grpSpPr bwMode="auto">
          <a:xfrm>
            <a:off x="927100" y="2143125"/>
            <a:ext cx="2700338" cy="1284288"/>
            <a:chOff x="584" y="1350"/>
            <a:chExt cx="1701" cy="809"/>
          </a:xfrm>
        </p:grpSpPr>
        <p:sp>
          <p:nvSpPr>
            <p:cNvPr id="22531" name="AutoShape 3">
              <a:extLst>
                <a:ext uri="{FF2B5EF4-FFF2-40B4-BE49-F238E27FC236}">
                  <a16:creationId xmlns:a16="http://schemas.microsoft.com/office/drawing/2014/main" id="{3A7B96F1-56D0-41BD-8C0F-C14C55489121}"/>
                </a:ext>
              </a:extLst>
            </p:cNvPr>
            <p:cNvSpPr>
              <a:spLocks noChangeArrowheads="1"/>
            </p:cNvSpPr>
            <p:nvPr/>
          </p:nvSpPr>
          <p:spPr bwMode="auto">
            <a:xfrm>
              <a:off x="584" y="1350"/>
              <a:ext cx="1702"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2532" name="AutoShape 4">
              <a:extLst>
                <a:ext uri="{FF2B5EF4-FFF2-40B4-BE49-F238E27FC236}">
                  <a16:creationId xmlns:a16="http://schemas.microsoft.com/office/drawing/2014/main" id="{61C0AF8C-906E-4A01-967F-91974E13D633}"/>
                </a:ext>
              </a:extLst>
            </p:cNvPr>
            <p:cNvSpPr>
              <a:spLocks noChangeArrowheads="1"/>
            </p:cNvSpPr>
            <p:nvPr/>
          </p:nvSpPr>
          <p:spPr bwMode="auto">
            <a:xfrm>
              <a:off x="584" y="1350"/>
              <a:ext cx="1702"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(0/0)</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Mouse (0/0), Lion (1/0)</a:t>
              </a:r>
            </a:p>
          </p:txBody>
        </p:sp>
      </p:grpSp>
      <p:grpSp>
        <p:nvGrpSpPr>
          <p:cNvPr id="22533" name="Group 5">
            <a:extLst>
              <a:ext uri="{FF2B5EF4-FFF2-40B4-BE49-F238E27FC236}">
                <a16:creationId xmlns:a16="http://schemas.microsoft.com/office/drawing/2014/main" id="{1001399C-AD35-460D-83E5-E1B152EE438A}"/>
              </a:ext>
            </a:extLst>
          </p:cNvPr>
          <p:cNvGrpSpPr>
            <a:grpSpLocks/>
          </p:cNvGrpSpPr>
          <p:nvPr/>
        </p:nvGrpSpPr>
        <p:grpSpPr bwMode="auto">
          <a:xfrm>
            <a:off x="3602038" y="2143125"/>
            <a:ext cx="2698750" cy="1284288"/>
            <a:chOff x="2269" y="1350"/>
            <a:chExt cx="1700" cy="809"/>
          </a:xfrm>
        </p:grpSpPr>
        <p:sp>
          <p:nvSpPr>
            <p:cNvPr id="22534" name="AutoShape 6">
              <a:extLst>
                <a:ext uri="{FF2B5EF4-FFF2-40B4-BE49-F238E27FC236}">
                  <a16:creationId xmlns:a16="http://schemas.microsoft.com/office/drawing/2014/main" id="{BC551EE5-986F-452C-BED1-B2E631378C54}"/>
                </a:ext>
              </a:extLst>
            </p:cNvPr>
            <p:cNvSpPr>
              <a:spLocks noChangeArrowheads="1"/>
            </p:cNvSpPr>
            <p:nvPr/>
          </p:nvSpPr>
          <p:spPr bwMode="auto">
            <a:xfrm>
              <a:off x="2269" y="1350"/>
              <a:ext cx="1701"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2535" name="AutoShape 7">
              <a:extLst>
                <a:ext uri="{FF2B5EF4-FFF2-40B4-BE49-F238E27FC236}">
                  <a16:creationId xmlns:a16="http://schemas.microsoft.com/office/drawing/2014/main" id="{9F9D81FB-4B40-41C3-9ACC-60281A21FDE9}"/>
                </a:ext>
              </a:extLst>
            </p:cNvPr>
            <p:cNvSpPr>
              <a:spLocks noChangeArrowheads="1"/>
            </p:cNvSpPr>
            <p:nvPr/>
          </p:nvSpPr>
          <p:spPr bwMode="auto">
            <a:xfrm>
              <a:off x="2269" y="1350"/>
              <a:ext cx="1701"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(0/2)</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Dove (0/2)</a:t>
              </a:r>
            </a:p>
          </p:txBody>
        </p:sp>
      </p:grpSp>
      <p:grpSp>
        <p:nvGrpSpPr>
          <p:cNvPr id="22536" name="Group 8">
            <a:extLst>
              <a:ext uri="{FF2B5EF4-FFF2-40B4-BE49-F238E27FC236}">
                <a16:creationId xmlns:a16="http://schemas.microsoft.com/office/drawing/2014/main" id="{52259125-41DA-4020-A58B-B4C667FBF015}"/>
              </a:ext>
            </a:extLst>
          </p:cNvPr>
          <p:cNvGrpSpPr>
            <a:grpSpLocks/>
          </p:cNvGrpSpPr>
          <p:nvPr/>
        </p:nvGrpSpPr>
        <p:grpSpPr bwMode="auto">
          <a:xfrm>
            <a:off x="6276975" y="2143125"/>
            <a:ext cx="2700338" cy="1284288"/>
            <a:chOff x="3954" y="1350"/>
            <a:chExt cx="1701" cy="809"/>
          </a:xfrm>
        </p:grpSpPr>
        <p:sp>
          <p:nvSpPr>
            <p:cNvPr id="22537" name="AutoShape 9">
              <a:extLst>
                <a:ext uri="{FF2B5EF4-FFF2-40B4-BE49-F238E27FC236}">
                  <a16:creationId xmlns:a16="http://schemas.microsoft.com/office/drawing/2014/main" id="{6307377B-D977-4781-A8A1-A3891474E73A}"/>
                </a:ext>
              </a:extLst>
            </p:cNvPr>
            <p:cNvSpPr>
              <a:spLocks noChangeArrowheads="1"/>
            </p:cNvSpPr>
            <p:nvPr/>
          </p:nvSpPr>
          <p:spPr bwMode="auto">
            <a:xfrm>
              <a:off x="3954" y="1350"/>
              <a:ext cx="1702"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2538" name="AutoShape 10">
              <a:extLst>
                <a:ext uri="{FF2B5EF4-FFF2-40B4-BE49-F238E27FC236}">
                  <a16:creationId xmlns:a16="http://schemas.microsoft.com/office/drawing/2014/main" id="{61E2AC61-5ADF-408B-BC55-0395077AD035}"/>
                </a:ext>
              </a:extLst>
            </p:cNvPr>
            <p:cNvSpPr>
              <a:spLocks noChangeArrowheads="1"/>
            </p:cNvSpPr>
            <p:nvPr/>
          </p:nvSpPr>
          <p:spPr bwMode="auto">
            <a:xfrm>
              <a:off x="3954" y="1350"/>
              <a:ext cx="1702"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(2/2)</a:t>
              </a:r>
            </a:p>
          </p:txBody>
        </p:sp>
      </p:grpSp>
      <p:grpSp>
        <p:nvGrpSpPr>
          <p:cNvPr id="22539" name="Group 11">
            <a:extLst>
              <a:ext uri="{FF2B5EF4-FFF2-40B4-BE49-F238E27FC236}">
                <a16:creationId xmlns:a16="http://schemas.microsoft.com/office/drawing/2014/main" id="{A2F461E3-7F16-4215-ACF0-7A7F59DB4E36}"/>
              </a:ext>
            </a:extLst>
          </p:cNvPr>
          <p:cNvGrpSpPr>
            <a:grpSpLocks/>
          </p:cNvGrpSpPr>
          <p:nvPr/>
        </p:nvGrpSpPr>
        <p:grpSpPr bwMode="auto">
          <a:xfrm>
            <a:off x="927100" y="3429000"/>
            <a:ext cx="2700338" cy="1336675"/>
            <a:chOff x="584" y="2160"/>
            <a:chExt cx="1701" cy="842"/>
          </a:xfrm>
        </p:grpSpPr>
        <p:sp>
          <p:nvSpPr>
            <p:cNvPr id="22540" name="AutoShape 12">
              <a:extLst>
                <a:ext uri="{FF2B5EF4-FFF2-40B4-BE49-F238E27FC236}">
                  <a16:creationId xmlns:a16="http://schemas.microsoft.com/office/drawing/2014/main" id="{6AA11194-33F2-4A5B-A1A6-94256BC068DF}"/>
                </a:ext>
              </a:extLst>
            </p:cNvPr>
            <p:cNvSpPr>
              <a:spLocks noChangeArrowheads="1"/>
            </p:cNvSpPr>
            <p:nvPr/>
          </p:nvSpPr>
          <p:spPr bwMode="auto">
            <a:xfrm>
              <a:off x="584" y="2160"/>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2541" name="AutoShape 13">
              <a:extLst>
                <a:ext uri="{FF2B5EF4-FFF2-40B4-BE49-F238E27FC236}">
                  <a16:creationId xmlns:a16="http://schemas.microsoft.com/office/drawing/2014/main" id="{B59C99E9-6D13-46E3-B1A9-020EBA8F16D7}"/>
                </a:ext>
              </a:extLst>
            </p:cNvPr>
            <p:cNvSpPr>
              <a:spLocks noChangeArrowheads="1"/>
            </p:cNvSpPr>
            <p:nvPr/>
          </p:nvSpPr>
          <p:spPr bwMode="auto">
            <a:xfrm>
              <a:off x="584" y="2160"/>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(2/1)</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Shark (2/1)</a:t>
              </a:r>
            </a:p>
          </p:txBody>
        </p:sp>
      </p:grpSp>
      <p:grpSp>
        <p:nvGrpSpPr>
          <p:cNvPr id="22542" name="Group 14">
            <a:extLst>
              <a:ext uri="{FF2B5EF4-FFF2-40B4-BE49-F238E27FC236}">
                <a16:creationId xmlns:a16="http://schemas.microsoft.com/office/drawing/2014/main" id="{7FD93F32-BC74-4572-BD88-0D8C44A328D3}"/>
              </a:ext>
            </a:extLst>
          </p:cNvPr>
          <p:cNvGrpSpPr>
            <a:grpSpLocks/>
          </p:cNvGrpSpPr>
          <p:nvPr/>
        </p:nvGrpSpPr>
        <p:grpSpPr bwMode="auto">
          <a:xfrm>
            <a:off x="3602038" y="3429000"/>
            <a:ext cx="2698750" cy="1336675"/>
            <a:chOff x="2269" y="2160"/>
            <a:chExt cx="1700" cy="842"/>
          </a:xfrm>
        </p:grpSpPr>
        <p:sp>
          <p:nvSpPr>
            <p:cNvPr id="22543" name="AutoShape 15">
              <a:extLst>
                <a:ext uri="{FF2B5EF4-FFF2-40B4-BE49-F238E27FC236}">
                  <a16:creationId xmlns:a16="http://schemas.microsoft.com/office/drawing/2014/main" id="{66A36EB6-4EF2-4FBC-BEE3-2FEAD44782E7}"/>
                </a:ext>
              </a:extLst>
            </p:cNvPr>
            <p:cNvSpPr>
              <a:spLocks noChangeArrowheads="1"/>
            </p:cNvSpPr>
            <p:nvPr/>
          </p:nvSpPr>
          <p:spPr bwMode="auto">
            <a:xfrm>
              <a:off x="2269" y="2160"/>
              <a:ext cx="1701"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2544" name="AutoShape 16">
              <a:extLst>
                <a:ext uri="{FF2B5EF4-FFF2-40B4-BE49-F238E27FC236}">
                  <a16:creationId xmlns:a16="http://schemas.microsoft.com/office/drawing/2014/main" id="{B07D3882-013E-4635-A193-88763B3A9905}"/>
                </a:ext>
              </a:extLst>
            </p:cNvPr>
            <p:cNvSpPr>
              <a:spLocks noChangeArrowheads="1"/>
            </p:cNvSpPr>
            <p:nvPr/>
          </p:nvSpPr>
          <p:spPr bwMode="auto">
            <a:xfrm>
              <a:off x="2269" y="2160"/>
              <a:ext cx="1701"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(0/0)</a:t>
              </a:r>
            </a:p>
          </p:txBody>
        </p:sp>
      </p:grpSp>
      <p:grpSp>
        <p:nvGrpSpPr>
          <p:cNvPr id="22545" name="Group 17">
            <a:extLst>
              <a:ext uri="{FF2B5EF4-FFF2-40B4-BE49-F238E27FC236}">
                <a16:creationId xmlns:a16="http://schemas.microsoft.com/office/drawing/2014/main" id="{BD0DDEBF-945C-4CCC-98B0-2097AFC89AAA}"/>
              </a:ext>
            </a:extLst>
          </p:cNvPr>
          <p:cNvGrpSpPr>
            <a:grpSpLocks/>
          </p:cNvGrpSpPr>
          <p:nvPr/>
        </p:nvGrpSpPr>
        <p:grpSpPr bwMode="auto">
          <a:xfrm>
            <a:off x="6276975" y="3429000"/>
            <a:ext cx="2700338" cy="1336675"/>
            <a:chOff x="3954" y="2160"/>
            <a:chExt cx="1701" cy="842"/>
          </a:xfrm>
        </p:grpSpPr>
        <p:sp>
          <p:nvSpPr>
            <p:cNvPr id="22546" name="AutoShape 18">
              <a:extLst>
                <a:ext uri="{FF2B5EF4-FFF2-40B4-BE49-F238E27FC236}">
                  <a16:creationId xmlns:a16="http://schemas.microsoft.com/office/drawing/2014/main" id="{F498D3AA-CB0A-4D6A-AA0C-73C3197C9293}"/>
                </a:ext>
              </a:extLst>
            </p:cNvPr>
            <p:cNvSpPr>
              <a:spLocks noChangeArrowheads="1"/>
            </p:cNvSpPr>
            <p:nvPr/>
          </p:nvSpPr>
          <p:spPr bwMode="auto">
            <a:xfrm>
              <a:off x="3954" y="2160"/>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2547" name="AutoShape 19">
              <a:extLst>
                <a:ext uri="{FF2B5EF4-FFF2-40B4-BE49-F238E27FC236}">
                  <a16:creationId xmlns:a16="http://schemas.microsoft.com/office/drawing/2014/main" id="{46C43709-7070-4795-A36F-C345665CD47C}"/>
                </a:ext>
              </a:extLst>
            </p:cNvPr>
            <p:cNvSpPr>
              <a:spLocks noChangeArrowheads="1"/>
            </p:cNvSpPr>
            <p:nvPr/>
          </p:nvSpPr>
          <p:spPr bwMode="auto">
            <a:xfrm>
              <a:off x="3954" y="2160"/>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(2/0)</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Horse (2/0)</a:t>
              </a:r>
            </a:p>
          </p:txBody>
        </p:sp>
      </p:grpSp>
      <p:grpSp>
        <p:nvGrpSpPr>
          <p:cNvPr id="22548" name="Group 20">
            <a:extLst>
              <a:ext uri="{FF2B5EF4-FFF2-40B4-BE49-F238E27FC236}">
                <a16:creationId xmlns:a16="http://schemas.microsoft.com/office/drawing/2014/main" id="{C0B62A3F-4246-45DC-9E62-31258D341FA7}"/>
              </a:ext>
            </a:extLst>
          </p:cNvPr>
          <p:cNvGrpSpPr>
            <a:grpSpLocks/>
          </p:cNvGrpSpPr>
          <p:nvPr/>
        </p:nvGrpSpPr>
        <p:grpSpPr bwMode="auto">
          <a:xfrm>
            <a:off x="927100" y="4765675"/>
            <a:ext cx="2700338" cy="1336675"/>
            <a:chOff x="584" y="3002"/>
            <a:chExt cx="1701" cy="842"/>
          </a:xfrm>
        </p:grpSpPr>
        <p:sp>
          <p:nvSpPr>
            <p:cNvPr id="22549" name="AutoShape 21">
              <a:extLst>
                <a:ext uri="{FF2B5EF4-FFF2-40B4-BE49-F238E27FC236}">
                  <a16:creationId xmlns:a16="http://schemas.microsoft.com/office/drawing/2014/main" id="{8B887C2E-E602-4827-8F90-A45DBC7CDA9D}"/>
                </a:ext>
              </a:extLst>
            </p:cNvPr>
            <p:cNvSpPr>
              <a:spLocks noChangeArrowheads="1"/>
            </p:cNvSpPr>
            <p:nvPr/>
          </p:nvSpPr>
          <p:spPr bwMode="auto">
            <a:xfrm>
              <a:off x="584" y="3002"/>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2550" name="AutoShape 22">
              <a:extLst>
                <a:ext uri="{FF2B5EF4-FFF2-40B4-BE49-F238E27FC236}">
                  <a16:creationId xmlns:a16="http://schemas.microsoft.com/office/drawing/2014/main" id="{0F2C9879-C13D-402E-9178-5C605E83B20A}"/>
                </a:ext>
              </a:extLst>
            </p:cNvPr>
            <p:cNvSpPr>
              <a:spLocks noChangeArrowheads="1"/>
            </p:cNvSpPr>
            <p:nvPr/>
          </p:nvSpPr>
          <p:spPr bwMode="auto">
            <a:xfrm>
              <a:off x="584" y="3002"/>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(1/1)</a:t>
              </a:r>
            </a:p>
          </p:txBody>
        </p:sp>
      </p:grpSp>
      <p:grpSp>
        <p:nvGrpSpPr>
          <p:cNvPr id="22551" name="Group 23">
            <a:extLst>
              <a:ext uri="{FF2B5EF4-FFF2-40B4-BE49-F238E27FC236}">
                <a16:creationId xmlns:a16="http://schemas.microsoft.com/office/drawing/2014/main" id="{64031BF2-B4D2-4D09-A18F-2146608505A1}"/>
              </a:ext>
            </a:extLst>
          </p:cNvPr>
          <p:cNvGrpSpPr>
            <a:grpSpLocks/>
          </p:cNvGrpSpPr>
          <p:nvPr/>
        </p:nvGrpSpPr>
        <p:grpSpPr bwMode="auto">
          <a:xfrm>
            <a:off x="3602038" y="4765675"/>
            <a:ext cx="2698750" cy="1336675"/>
            <a:chOff x="2269" y="3002"/>
            <a:chExt cx="1700" cy="842"/>
          </a:xfrm>
        </p:grpSpPr>
        <p:sp>
          <p:nvSpPr>
            <p:cNvPr id="22552" name="AutoShape 24">
              <a:extLst>
                <a:ext uri="{FF2B5EF4-FFF2-40B4-BE49-F238E27FC236}">
                  <a16:creationId xmlns:a16="http://schemas.microsoft.com/office/drawing/2014/main" id="{9B7BFD44-CDC8-4E6B-9503-AC8692F564B8}"/>
                </a:ext>
              </a:extLst>
            </p:cNvPr>
            <p:cNvSpPr>
              <a:spLocks noChangeArrowheads="1"/>
            </p:cNvSpPr>
            <p:nvPr/>
          </p:nvSpPr>
          <p:spPr bwMode="auto">
            <a:xfrm>
              <a:off x="2269" y="3002"/>
              <a:ext cx="1701"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2553" name="AutoShape 25">
              <a:extLst>
                <a:ext uri="{FF2B5EF4-FFF2-40B4-BE49-F238E27FC236}">
                  <a16:creationId xmlns:a16="http://schemas.microsoft.com/office/drawing/2014/main" id="{ACF8F397-1690-4E4E-AB13-9205B6B198B3}"/>
                </a:ext>
              </a:extLst>
            </p:cNvPr>
            <p:cNvSpPr>
              <a:spLocks noChangeArrowheads="1"/>
            </p:cNvSpPr>
            <p:nvPr/>
          </p:nvSpPr>
          <p:spPr bwMode="auto">
            <a:xfrm>
              <a:off x="2269" y="3002"/>
              <a:ext cx="1701"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(1/1)</a:t>
              </a:r>
            </a:p>
          </p:txBody>
        </p:sp>
      </p:grpSp>
      <p:grpSp>
        <p:nvGrpSpPr>
          <p:cNvPr id="22554" name="Group 26">
            <a:extLst>
              <a:ext uri="{FF2B5EF4-FFF2-40B4-BE49-F238E27FC236}">
                <a16:creationId xmlns:a16="http://schemas.microsoft.com/office/drawing/2014/main" id="{AC0E0B6F-7949-425A-B99E-64B5857C6A91}"/>
              </a:ext>
            </a:extLst>
          </p:cNvPr>
          <p:cNvGrpSpPr>
            <a:grpSpLocks/>
          </p:cNvGrpSpPr>
          <p:nvPr/>
        </p:nvGrpSpPr>
        <p:grpSpPr bwMode="auto">
          <a:xfrm>
            <a:off x="6276975" y="4765675"/>
            <a:ext cx="2700338" cy="1336675"/>
            <a:chOff x="3954" y="3002"/>
            <a:chExt cx="1701" cy="842"/>
          </a:xfrm>
        </p:grpSpPr>
        <p:sp>
          <p:nvSpPr>
            <p:cNvPr id="22555" name="AutoShape 27">
              <a:extLst>
                <a:ext uri="{FF2B5EF4-FFF2-40B4-BE49-F238E27FC236}">
                  <a16:creationId xmlns:a16="http://schemas.microsoft.com/office/drawing/2014/main" id="{89D988CE-D043-4D07-B835-1FE98FB1A276}"/>
                </a:ext>
              </a:extLst>
            </p:cNvPr>
            <p:cNvSpPr>
              <a:spLocks noChangeArrowheads="1"/>
            </p:cNvSpPr>
            <p:nvPr/>
          </p:nvSpPr>
          <p:spPr bwMode="auto">
            <a:xfrm>
              <a:off x="3954" y="3002"/>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2556" name="AutoShape 28">
              <a:extLst>
                <a:ext uri="{FF2B5EF4-FFF2-40B4-BE49-F238E27FC236}">
                  <a16:creationId xmlns:a16="http://schemas.microsoft.com/office/drawing/2014/main" id="{453E39F7-14A0-42EA-8483-C7FB2C181925}"/>
                </a:ext>
              </a:extLst>
            </p:cNvPr>
            <p:cNvSpPr>
              <a:spLocks noChangeArrowheads="1"/>
            </p:cNvSpPr>
            <p:nvPr/>
          </p:nvSpPr>
          <p:spPr bwMode="auto">
            <a:xfrm>
              <a:off x="3954" y="3002"/>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(0/0)</a:t>
              </a: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D9269B08-56F6-47B0-ABAD-315497382311}"/>
              </a:ext>
            </a:extLst>
          </p:cNvPr>
          <p:cNvSpPr>
            <a:spLocks noGrp="1" noChangeArrowheads="1"/>
          </p:cNvSpPr>
          <p:nvPr>
            <p:ph type="title"/>
          </p:nvPr>
        </p:nvSpPr>
        <p:spPr>
          <a:xfrm>
            <a:off x="350838" y="344488"/>
            <a:ext cx="7334250"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Self-Organizing Maps</a:t>
            </a:r>
          </a:p>
        </p:txBody>
      </p:sp>
      <p:sp>
        <p:nvSpPr>
          <p:cNvPr id="23554" name="Rectangle 2">
            <a:extLst>
              <a:ext uri="{FF2B5EF4-FFF2-40B4-BE49-F238E27FC236}">
                <a16:creationId xmlns:a16="http://schemas.microsoft.com/office/drawing/2014/main" id="{5CE43C66-4D09-46F5-96BA-8CA93FE08C78}"/>
              </a:ext>
            </a:extLst>
          </p:cNvPr>
          <p:cNvSpPr>
            <a:spLocks noGrp="1" noChangeArrowheads="1"/>
          </p:cNvSpPr>
          <p:nvPr>
            <p:ph idx="1"/>
          </p:nvPr>
        </p:nvSpPr>
        <p:spPr>
          <a:xfrm>
            <a:off x="350838" y="981075"/>
            <a:ext cx="9204325" cy="5935663"/>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Auxiliary calculation for the field of  left above:</a:t>
            </a:r>
          </a:p>
          <a:p>
            <a:pPr>
              <a:spcAft>
                <a:spcPts val="1125"/>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Old value in the field:	</a:t>
            </a:r>
            <a:r>
              <a:rPr lang="en-GB" altLang="zh-CN">
                <a:solidFill>
                  <a:srgbClr val="C21014"/>
                </a:solidFill>
                <a:ea typeface="SimSun" panose="02010600030101010101" pitchFamily="2" charset="-122"/>
              </a:rPr>
              <a:t>(0/0)</a:t>
            </a:r>
          </a:p>
          <a:p>
            <a:pPr>
              <a:spcBef>
                <a:spcPct val="0"/>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b="1">
                <a:ea typeface="SimSun" panose="02010600030101010101" pitchFamily="2" charset="-122"/>
              </a:rPr>
              <a:t>Direct ascendancies:</a:t>
            </a:r>
          </a:p>
          <a:p>
            <a:pPr>
              <a:spcBef>
                <a:spcPct val="0"/>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Difference Mouse (0/0):	(0/0)</a:t>
            </a:r>
          </a:p>
          <a:p>
            <a:pPr>
              <a:spcBef>
                <a:spcPct val="0"/>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Difference Lion (1/0):	(1/0)</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Sum of the difference:	(1/0)</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Thereof 50%:	</a:t>
            </a:r>
            <a:r>
              <a:rPr lang="en-GB" altLang="zh-CN" b="1">
                <a:solidFill>
                  <a:srgbClr val="33CC33"/>
                </a:solidFill>
                <a:ea typeface="SimSun" panose="02010600030101010101" pitchFamily="2" charset="-122"/>
              </a:rPr>
              <a:t>(0.5/0)</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b="1">
                <a:ea typeface="SimSun" panose="02010600030101010101" pitchFamily="2" charset="-122"/>
              </a:rPr>
              <a:t>Influence of the allocations of the neighbour fields:</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Difference Dove (0/2):	(0/2)</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Difference Shark (2/1):	(2/1)</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Sum of the difference:	(2/3)</a:t>
            </a: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Thereof 25%:	</a:t>
            </a:r>
            <a:r>
              <a:rPr lang="en-GB" altLang="zh-CN" b="1">
                <a:solidFill>
                  <a:srgbClr val="00279F"/>
                </a:solidFill>
                <a:ea typeface="SimSun" panose="02010600030101010101" pitchFamily="2" charset="-122"/>
              </a:rPr>
              <a:t>(0.5/0.75)</a:t>
            </a:r>
            <a:endParaRPr lang="en-GB" altLang="zh-CN" b="1">
              <a:ea typeface="SimSun" panose="02010600030101010101" pitchFamily="2" charset="-122"/>
            </a:endParaRPr>
          </a:p>
          <a:p>
            <a:pP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New value in the field: </a:t>
            </a:r>
            <a:r>
              <a:rPr lang="en-GB" altLang="zh-CN">
                <a:solidFill>
                  <a:srgbClr val="C21014"/>
                </a:solidFill>
                <a:ea typeface="SimSun" panose="02010600030101010101" pitchFamily="2" charset="-122"/>
              </a:rPr>
              <a:t>(0/0) </a:t>
            </a:r>
            <a:r>
              <a:rPr lang="en-GB" altLang="zh-CN">
                <a:ea typeface="SimSun" panose="02010600030101010101" pitchFamily="2" charset="-122"/>
              </a:rPr>
              <a:t>+</a:t>
            </a:r>
            <a:r>
              <a:rPr lang="en-GB" altLang="zh-CN">
                <a:solidFill>
                  <a:srgbClr val="C21014"/>
                </a:solidFill>
                <a:ea typeface="SimSun" panose="02010600030101010101" pitchFamily="2" charset="-122"/>
              </a:rPr>
              <a:t> </a:t>
            </a:r>
            <a:r>
              <a:rPr lang="en-GB" altLang="zh-CN">
                <a:solidFill>
                  <a:srgbClr val="33CC33"/>
                </a:solidFill>
                <a:ea typeface="SimSun" panose="02010600030101010101" pitchFamily="2" charset="-122"/>
              </a:rPr>
              <a:t>(0.5/0)</a:t>
            </a:r>
            <a:r>
              <a:rPr lang="en-GB" altLang="zh-CN">
                <a:solidFill>
                  <a:srgbClr val="C21014"/>
                </a:solidFill>
                <a:ea typeface="SimSun" panose="02010600030101010101" pitchFamily="2" charset="-122"/>
              </a:rPr>
              <a:t> </a:t>
            </a:r>
            <a:r>
              <a:rPr lang="en-GB" altLang="zh-CN">
                <a:ea typeface="SimSun" panose="02010600030101010101" pitchFamily="2" charset="-122"/>
              </a:rPr>
              <a:t>+</a:t>
            </a:r>
            <a:r>
              <a:rPr lang="en-GB" altLang="zh-CN">
                <a:solidFill>
                  <a:srgbClr val="C21014"/>
                </a:solidFill>
                <a:ea typeface="SimSun" panose="02010600030101010101" pitchFamily="2" charset="-122"/>
              </a:rPr>
              <a:t> </a:t>
            </a:r>
            <a:r>
              <a:rPr lang="en-GB" altLang="zh-CN">
                <a:solidFill>
                  <a:srgbClr val="00279F"/>
                </a:solidFill>
                <a:ea typeface="SimSun" panose="02010600030101010101" pitchFamily="2" charset="-122"/>
              </a:rPr>
              <a:t>(0.5/0.75)</a:t>
            </a:r>
            <a:r>
              <a:rPr lang="en-GB" altLang="zh-CN">
                <a:ea typeface="SimSun" panose="02010600030101010101" pitchFamily="2" charset="-122"/>
              </a:rPr>
              <a:t>=</a:t>
            </a:r>
            <a:r>
              <a:rPr lang="en-GB" altLang="zh-CN">
                <a:solidFill>
                  <a:srgbClr val="C21014"/>
                </a:solidFill>
                <a:ea typeface="SimSun" panose="02010600030101010101" pitchFamily="2" charset="-122"/>
              </a:rPr>
              <a:t> </a:t>
            </a:r>
            <a:r>
              <a:rPr lang="en-GB" altLang="zh-CN" u="sng">
                <a:solidFill>
                  <a:srgbClr val="C21014"/>
                </a:solidFill>
                <a:ea typeface="SimSun" panose="02010600030101010101" pitchFamily="2" charset="-122"/>
              </a:rPr>
              <a:t>(1/0.75)</a:t>
            </a:r>
          </a:p>
          <a:p>
            <a:pPr>
              <a:buClr>
                <a:srgbClr val="C21014"/>
              </a:buClr>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u="sng">
              <a:solidFill>
                <a:srgbClr val="C21014"/>
              </a:solidFill>
              <a:ea typeface="SimSun" panose="02010600030101010101" pitchFamily="2" charset="-122"/>
            </a:endParaRPr>
          </a:p>
        </p:txBody>
      </p:sp>
      <p:grpSp>
        <p:nvGrpSpPr>
          <p:cNvPr id="23555" name="Group 3">
            <a:extLst>
              <a:ext uri="{FF2B5EF4-FFF2-40B4-BE49-F238E27FC236}">
                <a16:creationId xmlns:a16="http://schemas.microsoft.com/office/drawing/2014/main" id="{BD27ADDE-20FB-4BEE-9EF1-4E715E701BF3}"/>
              </a:ext>
            </a:extLst>
          </p:cNvPr>
          <p:cNvGrpSpPr>
            <a:grpSpLocks/>
          </p:cNvGrpSpPr>
          <p:nvPr/>
        </p:nvGrpSpPr>
        <p:grpSpPr bwMode="auto">
          <a:xfrm>
            <a:off x="6681788" y="4887913"/>
            <a:ext cx="2698750" cy="1284287"/>
            <a:chOff x="4209" y="3140"/>
            <a:chExt cx="1700" cy="809"/>
          </a:xfrm>
        </p:grpSpPr>
        <p:sp>
          <p:nvSpPr>
            <p:cNvPr id="23556" name="AutoShape 4">
              <a:extLst>
                <a:ext uri="{FF2B5EF4-FFF2-40B4-BE49-F238E27FC236}">
                  <a16:creationId xmlns:a16="http://schemas.microsoft.com/office/drawing/2014/main" id="{54DBC11B-417A-4988-92C8-7640719BA237}"/>
                </a:ext>
              </a:extLst>
            </p:cNvPr>
            <p:cNvSpPr>
              <a:spLocks noChangeArrowheads="1"/>
            </p:cNvSpPr>
            <p:nvPr/>
          </p:nvSpPr>
          <p:spPr bwMode="auto">
            <a:xfrm>
              <a:off x="4209" y="3140"/>
              <a:ext cx="1701"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3557" name="AutoShape 5">
              <a:extLst>
                <a:ext uri="{FF2B5EF4-FFF2-40B4-BE49-F238E27FC236}">
                  <a16:creationId xmlns:a16="http://schemas.microsoft.com/office/drawing/2014/main" id="{50B8C975-C85A-408D-B59F-58A75963A7E3}"/>
                </a:ext>
              </a:extLst>
            </p:cNvPr>
            <p:cNvSpPr>
              <a:spLocks noChangeArrowheads="1"/>
            </p:cNvSpPr>
            <p:nvPr/>
          </p:nvSpPr>
          <p:spPr bwMode="auto">
            <a:xfrm>
              <a:off x="4209" y="3140"/>
              <a:ext cx="1701"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zh-CN" sz="1900">
                  <a:solidFill>
                    <a:srgbClr val="C21014"/>
                  </a:solidFill>
                  <a:latin typeface="Arial" panose="020B0604020202020204" pitchFamily="34" charset="0"/>
                  <a:ea typeface="SimSun" panose="02010600030101010101" pitchFamily="2" charset="-122"/>
                </a:rPr>
                <a:t>(1/0.75)</a:t>
              </a:r>
            </a:p>
            <a:p>
              <a:pPr algn="ctr">
                <a:buClr>
                  <a:srgbClr val="000000"/>
                </a:buClr>
                <a:buSzPct val="100000"/>
                <a:buFont typeface="Arial" panose="020B0604020202020204" pitchFamily="34" charset="0"/>
                <a:buNone/>
              </a:pPr>
              <a:r>
                <a:rPr lang="en-GB" altLang="zh-CN" sz="1900">
                  <a:latin typeface="Arial" panose="020B0604020202020204" pitchFamily="34" charset="0"/>
                  <a:ea typeface="SimSun" panose="02010600030101010101" pitchFamily="2" charset="-122"/>
                </a:rPr>
                <a:t>Lion (1/0)</a:t>
              </a:r>
            </a:p>
          </p:txBody>
        </p:sp>
      </p:grpSp>
      <p:sp>
        <p:nvSpPr>
          <p:cNvPr id="23558" name="Line 6">
            <a:extLst>
              <a:ext uri="{FF2B5EF4-FFF2-40B4-BE49-F238E27FC236}">
                <a16:creationId xmlns:a16="http://schemas.microsoft.com/office/drawing/2014/main" id="{78E13080-A360-4A8C-B5F9-30980E8E902C}"/>
              </a:ext>
            </a:extLst>
          </p:cNvPr>
          <p:cNvSpPr>
            <a:spLocks noChangeShapeType="1"/>
          </p:cNvSpPr>
          <p:nvPr/>
        </p:nvSpPr>
        <p:spPr bwMode="auto">
          <a:xfrm>
            <a:off x="7870825" y="2360613"/>
            <a:ext cx="1588" cy="2571750"/>
          </a:xfrm>
          <a:prstGeom prst="line">
            <a:avLst/>
          </a:prstGeom>
          <a:noFill/>
          <a:ln w="255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559" name="Group 7">
            <a:extLst>
              <a:ext uri="{FF2B5EF4-FFF2-40B4-BE49-F238E27FC236}">
                <a16:creationId xmlns:a16="http://schemas.microsoft.com/office/drawing/2014/main" id="{9A4AD556-8431-49D6-92F0-FC60FD524981}"/>
              </a:ext>
            </a:extLst>
          </p:cNvPr>
          <p:cNvGrpSpPr>
            <a:grpSpLocks/>
          </p:cNvGrpSpPr>
          <p:nvPr/>
        </p:nvGrpSpPr>
        <p:grpSpPr bwMode="auto">
          <a:xfrm>
            <a:off x="6645275" y="1081088"/>
            <a:ext cx="2698750" cy="1284287"/>
            <a:chOff x="4186" y="681"/>
            <a:chExt cx="1700" cy="809"/>
          </a:xfrm>
        </p:grpSpPr>
        <p:sp>
          <p:nvSpPr>
            <p:cNvPr id="23560" name="AutoShape 8">
              <a:extLst>
                <a:ext uri="{FF2B5EF4-FFF2-40B4-BE49-F238E27FC236}">
                  <a16:creationId xmlns:a16="http://schemas.microsoft.com/office/drawing/2014/main" id="{041EF4DA-FC01-45DC-8614-47160216435E}"/>
                </a:ext>
              </a:extLst>
            </p:cNvPr>
            <p:cNvSpPr>
              <a:spLocks noChangeArrowheads="1"/>
            </p:cNvSpPr>
            <p:nvPr/>
          </p:nvSpPr>
          <p:spPr bwMode="auto">
            <a:xfrm>
              <a:off x="4186" y="681"/>
              <a:ext cx="1701"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3561" name="AutoShape 9">
              <a:extLst>
                <a:ext uri="{FF2B5EF4-FFF2-40B4-BE49-F238E27FC236}">
                  <a16:creationId xmlns:a16="http://schemas.microsoft.com/office/drawing/2014/main" id="{431F83EF-3A5D-4105-B24E-2EFF40B2A15C}"/>
                </a:ext>
              </a:extLst>
            </p:cNvPr>
            <p:cNvSpPr>
              <a:spLocks noChangeArrowheads="1"/>
            </p:cNvSpPr>
            <p:nvPr/>
          </p:nvSpPr>
          <p:spPr bwMode="auto">
            <a:xfrm>
              <a:off x="4186" y="681"/>
              <a:ext cx="1701"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zh-CN" sz="1900">
                  <a:solidFill>
                    <a:srgbClr val="C21014"/>
                  </a:solidFill>
                  <a:latin typeface="Arial" panose="020B0604020202020204" pitchFamily="34" charset="0"/>
                  <a:ea typeface="SimSun" panose="02010600030101010101" pitchFamily="2" charset="-122"/>
                </a:rPr>
                <a:t>(0/0)</a:t>
              </a:r>
            </a:p>
            <a:p>
              <a:pPr algn="ctr">
                <a:buClr>
                  <a:srgbClr val="000000"/>
                </a:buClr>
                <a:buSzPct val="100000"/>
                <a:buFont typeface="Arial" panose="020B0604020202020204" pitchFamily="34" charset="0"/>
                <a:buNone/>
              </a:pPr>
              <a:r>
                <a:rPr lang="en-GB" altLang="zh-CN" sz="1900">
                  <a:latin typeface="Arial" panose="020B0604020202020204" pitchFamily="34" charset="0"/>
                  <a:ea typeface="SimSun" panose="02010600030101010101" pitchFamily="2" charset="-122"/>
                </a:rPr>
                <a:t>Lion (1/0)</a:t>
              </a:r>
            </a:p>
          </p:txBody>
        </p:sp>
      </p:grpSp>
      <p:sp>
        <p:nvSpPr>
          <p:cNvPr id="23562" name="AutoShape 10">
            <a:extLst>
              <a:ext uri="{FF2B5EF4-FFF2-40B4-BE49-F238E27FC236}">
                <a16:creationId xmlns:a16="http://schemas.microsoft.com/office/drawing/2014/main" id="{9E56AC5B-ACBE-416F-BC0E-B767477DFEE5}"/>
              </a:ext>
            </a:extLst>
          </p:cNvPr>
          <p:cNvSpPr>
            <a:spLocks noChangeArrowheads="1"/>
          </p:cNvSpPr>
          <p:nvPr/>
        </p:nvSpPr>
        <p:spPr bwMode="auto">
          <a:xfrm>
            <a:off x="7947025" y="3427413"/>
            <a:ext cx="1012825" cy="341312"/>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320" tIns="34920" rIns="67320" bIns="3492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900">
                <a:latin typeface="Arial" panose="020B0604020202020204" pitchFamily="34" charset="0"/>
                <a:ea typeface="SimSun" panose="02010600030101010101" pitchFamily="2" charset="-122"/>
              </a:rPr>
              <a:t>Training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003ED85-92C9-4C73-9723-57EA6F428649}"/>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Agenda</a:t>
            </a:r>
          </a:p>
        </p:txBody>
      </p:sp>
      <p:sp>
        <p:nvSpPr>
          <p:cNvPr id="5122" name="Rectangle 2">
            <a:extLst>
              <a:ext uri="{FF2B5EF4-FFF2-40B4-BE49-F238E27FC236}">
                <a16:creationId xmlns:a16="http://schemas.microsoft.com/office/drawing/2014/main" id="{58EF5318-8AF2-4A2C-8F8A-97694F17C07C}"/>
              </a:ext>
            </a:extLst>
          </p:cNvPr>
          <p:cNvSpPr>
            <a:spLocks noGrp="1" noChangeArrowheads="1"/>
          </p:cNvSpPr>
          <p:nvPr>
            <p:ph idx="1"/>
          </p:nvPr>
        </p:nvSpPr>
        <p:spPr>
          <a:xfrm>
            <a:off x="350838" y="981075"/>
            <a:ext cx="9204325"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solidFill>
                  <a:srgbClr val="C21014"/>
                </a:solidFill>
                <a:ea typeface="SimSun" panose="02010600030101010101" pitchFamily="2" charset="-122"/>
              </a:rPr>
              <a:t>Motivation</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Self-Organizing Maps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Origins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Algorithm</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Scalable Vector Graphics</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Information Visualization with Self-Organizing Maps in an Information Portal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US" altLang="zh-CN">
                <a:ea typeface="SimSun" panose="02010600030101010101" pitchFamily="2" charset="-122"/>
              </a:rPr>
              <a:t>Conclusion</a:t>
            </a:r>
            <a:endParaRPr lang="en-GB" altLang="zh-CN">
              <a:ea typeface="SimSun" panose="02010600030101010101" pitchFamily="2" charset="-122"/>
            </a:endParaRPr>
          </a:p>
          <a:p>
            <a:pPr lvl="1">
              <a:buFont typeface="Monotype Sorts" charset="2"/>
              <a:buNone/>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78262C9D-1220-4388-B202-4509E9CD097C}"/>
              </a:ext>
            </a:extLst>
          </p:cNvPr>
          <p:cNvSpPr>
            <a:spLocks noGrp="1" noChangeArrowheads="1"/>
          </p:cNvSpPr>
          <p:nvPr>
            <p:ph type="title"/>
          </p:nvPr>
        </p:nvSpPr>
        <p:spPr>
          <a:xfrm>
            <a:off x="350838" y="406400"/>
            <a:ext cx="7810500" cy="347663"/>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Self-Organizing Maps</a:t>
            </a:r>
          </a:p>
        </p:txBody>
      </p:sp>
      <p:sp>
        <p:nvSpPr>
          <p:cNvPr id="24578" name="Rectangle 2">
            <a:extLst>
              <a:ext uri="{FF2B5EF4-FFF2-40B4-BE49-F238E27FC236}">
                <a16:creationId xmlns:a16="http://schemas.microsoft.com/office/drawing/2014/main" id="{D7D3E0A1-EFCA-4A99-8E27-CB1D71953C20}"/>
              </a:ext>
            </a:extLst>
          </p:cNvPr>
          <p:cNvSpPr>
            <a:spLocks noGrp="1" noChangeArrowheads="1"/>
          </p:cNvSpPr>
          <p:nvPr>
            <p:ph idx="1"/>
          </p:nvPr>
        </p:nvSpPr>
        <p:spPr>
          <a:xfrm>
            <a:off x="350838" y="981075"/>
            <a:ext cx="9204325"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This training will be done in every field. After the network had been trained, animals will be ordered in the similarest field again.</a:t>
            </a:r>
          </a:p>
        </p:txBody>
      </p:sp>
      <p:grpSp>
        <p:nvGrpSpPr>
          <p:cNvPr id="24579" name="Group 3">
            <a:extLst>
              <a:ext uri="{FF2B5EF4-FFF2-40B4-BE49-F238E27FC236}">
                <a16:creationId xmlns:a16="http://schemas.microsoft.com/office/drawing/2014/main" id="{CE87F6C5-A5EE-41E7-951A-CF9AFFE74A77}"/>
              </a:ext>
            </a:extLst>
          </p:cNvPr>
          <p:cNvGrpSpPr>
            <a:grpSpLocks/>
          </p:cNvGrpSpPr>
          <p:nvPr/>
        </p:nvGrpSpPr>
        <p:grpSpPr bwMode="auto">
          <a:xfrm>
            <a:off x="927100" y="2143125"/>
            <a:ext cx="2700338" cy="1284288"/>
            <a:chOff x="584" y="1350"/>
            <a:chExt cx="1701" cy="809"/>
          </a:xfrm>
        </p:grpSpPr>
        <p:sp>
          <p:nvSpPr>
            <p:cNvPr id="24580" name="AutoShape 4">
              <a:extLst>
                <a:ext uri="{FF2B5EF4-FFF2-40B4-BE49-F238E27FC236}">
                  <a16:creationId xmlns:a16="http://schemas.microsoft.com/office/drawing/2014/main" id="{F5C9EB6E-52F3-4D41-8C5C-67107006C03D}"/>
                </a:ext>
              </a:extLst>
            </p:cNvPr>
            <p:cNvSpPr>
              <a:spLocks noChangeArrowheads="1"/>
            </p:cNvSpPr>
            <p:nvPr/>
          </p:nvSpPr>
          <p:spPr bwMode="auto">
            <a:xfrm>
              <a:off x="584" y="1350"/>
              <a:ext cx="1702"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4581" name="AutoShape 5">
              <a:extLst>
                <a:ext uri="{FF2B5EF4-FFF2-40B4-BE49-F238E27FC236}">
                  <a16:creationId xmlns:a16="http://schemas.microsoft.com/office/drawing/2014/main" id="{A917274B-91E8-40CF-BEC1-48F276BC771B}"/>
                </a:ext>
              </a:extLst>
            </p:cNvPr>
            <p:cNvSpPr>
              <a:spLocks noChangeArrowheads="1"/>
            </p:cNvSpPr>
            <p:nvPr/>
          </p:nvSpPr>
          <p:spPr bwMode="auto">
            <a:xfrm>
              <a:off x="584" y="1350"/>
              <a:ext cx="1702"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(1/0.75)</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Lion</a:t>
              </a:r>
            </a:p>
          </p:txBody>
        </p:sp>
      </p:grpSp>
      <p:grpSp>
        <p:nvGrpSpPr>
          <p:cNvPr id="24582" name="Group 6">
            <a:extLst>
              <a:ext uri="{FF2B5EF4-FFF2-40B4-BE49-F238E27FC236}">
                <a16:creationId xmlns:a16="http://schemas.microsoft.com/office/drawing/2014/main" id="{83DC2461-5CA4-4135-AC54-B09360B9093F}"/>
              </a:ext>
            </a:extLst>
          </p:cNvPr>
          <p:cNvGrpSpPr>
            <a:grpSpLocks/>
          </p:cNvGrpSpPr>
          <p:nvPr/>
        </p:nvGrpSpPr>
        <p:grpSpPr bwMode="auto">
          <a:xfrm>
            <a:off x="3602038" y="2143125"/>
            <a:ext cx="2698750" cy="1284288"/>
            <a:chOff x="2269" y="1350"/>
            <a:chExt cx="1700" cy="809"/>
          </a:xfrm>
        </p:grpSpPr>
        <p:sp>
          <p:nvSpPr>
            <p:cNvPr id="24583" name="AutoShape 7">
              <a:extLst>
                <a:ext uri="{FF2B5EF4-FFF2-40B4-BE49-F238E27FC236}">
                  <a16:creationId xmlns:a16="http://schemas.microsoft.com/office/drawing/2014/main" id="{CCF68E77-2276-4710-8995-8E7D685043FA}"/>
                </a:ext>
              </a:extLst>
            </p:cNvPr>
            <p:cNvSpPr>
              <a:spLocks noChangeArrowheads="1"/>
            </p:cNvSpPr>
            <p:nvPr/>
          </p:nvSpPr>
          <p:spPr bwMode="auto">
            <a:xfrm>
              <a:off x="2269" y="1350"/>
              <a:ext cx="1701"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4584" name="AutoShape 8">
              <a:extLst>
                <a:ext uri="{FF2B5EF4-FFF2-40B4-BE49-F238E27FC236}">
                  <a16:creationId xmlns:a16="http://schemas.microsoft.com/office/drawing/2014/main" id="{27191575-504E-4233-B7D9-13A30477C0BA}"/>
                </a:ext>
              </a:extLst>
            </p:cNvPr>
            <p:cNvSpPr>
              <a:spLocks noChangeArrowheads="1"/>
            </p:cNvSpPr>
            <p:nvPr/>
          </p:nvSpPr>
          <p:spPr bwMode="auto">
            <a:xfrm>
              <a:off x="2269" y="1350"/>
              <a:ext cx="1701"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(0.25/1)</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Dove</a:t>
              </a:r>
            </a:p>
          </p:txBody>
        </p:sp>
      </p:grpSp>
      <p:grpSp>
        <p:nvGrpSpPr>
          <p:cNvPr id="24585" name="Group 9">
            <a:extLst>
              <a:ext uri="{FF2B5EF4-FFF2-40B4-BE49-F238E27FC236}">
                <a16:creationId xmlns:a16="http://schemas.microsoft.com/office/drawing/2014/main" id="{902224FB-A418-4B39-A07E-261194B8245D}"/>
              </a:ext>
            </a:extLst>
          </p:cNvPr>
          <p:cNvGrpSpPr>
            <a:grpSpLocks/>
          </p:cNvGrpSpPr>
          <p:nvPr/>
        </p:nvGrpSpPr>
        <p:grpSpPr bwMode="auto">
          <a:xfrm>
            <a:off x="6276975" y="2143125"/>
            <a:ext cx="2700338" cy="1284288"/>
            <a:chOff x="3954" y="1350"/>
            <a:chExt cx="1701" cy="809"/>
          </a:xfrm>
        </p:grpSpPr>
        <p:sp>
          <p:nvSpPr>
            <p:cNvPr id="24586" name="AutoShape 10">
              <a:extLst>
                <a:ext uri="{FF2B5EF4-FFF2-40B4-BE49-F238E27FC236}">
                  <a16:creationId xmlns:a16="http://schemas.microsoft.com/office/drawing/2014/main" id="{8B822029-6BF4-4F8F-B546-1562F3CDE1B2}"/>
                </a:ext>
              </a:extLst>
            </p:cNvPr>
            <p:cNvSpPr>
              <a:spLocks noChangeArrowheads="1"/>
            </p:cNvSpPr>
            <p:nvPr/>
          </p:nvSpPr>
          <p:spPr bwMode="auto">
            <a:xfrm>
              <a:off x="3954" y="1350"/>
              <a:ext cx="1702"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4587" name="AutoShape 11">
              <a:extLst>
                <a:ext uri="{FF2B5EF4-FFF2-40B4-BE49-F238E27FC236}">
                  <a16:creationId xmlns:a16="http://schemas.microsoft.com/office/drawing/2014/main" id="{52C21A88-AE88-4E3F-91E2-91005631E1B6}"/>
                </a:ext>
              </a:extLst>
            </p:cNvPr>
            <p:cNvSpPr>
              <a:spLocks noChangeArrowheads="1"/>
            </p:cNvSpPr>
            <p:nvPr/>
          </p:nvSpPr>
          <p:spPr bwMode="auto">
            <a:xfrm>
              <a:off x="3954" y="1350"/>
              <a:ext cx="1702"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(1.5/1.5)</a:t>
              </a:r>
            </a:p>
          </p:txBody>
        </p:sp>
      </p:grpSp>
      <p:grpSp>
        <p:nvGrpSpPr>
          <p:cNvPr id="24588" name="Group 12">
            <a:extLst>
              <a:ext uri="{FF2B5EF4-FFF2-40B4-BE49-F238E27FC236}">
                <a16:creationId xmlns:a16="http://schemas.microsoft.com/office/drawing/2014/main" id="{1A23C86B-6319-4D81-A1F4-FF41C18B70FA}"/>
              </a:ext>
            </a:extLst>
          </p:cNvPr>
          <p:cNvGrpSpPr>
            <a:grpSpLocks/>
          </p:cNvGrpSpPr>
          <p:nvPr/>
        </p:nvGrpSpPr>
        <p:grpSpPr bwMode="auto">
          <a:xfrm>
            <a:off x="927100" y="3429000"/>
            <a:ext cx="2700338" cy="1336675"/>
            <a:chOff x="584" y="2160"/>
            <a:chExt cx="1701" cy="842"/>
          </a:xfrm>
        </p:grpSpPr>
        <p:sp>
          <p:nvSpPr>
            <p:cNvPr id="24589" name="AutoShape 13">
              <a:extLst>
                <a:ext uri="{FF2B5EF4-FFF2-40B4-BE49-F238E27FC236}">
                  <a16:creationId xmlns:a16="http://schemas.microsoft.com/office/drawing/2014/main" id="{EFA50B11-9E63-4834-A61B-191E2339DCFD}"/>
                </a:ext>
              </a:extLst>
            </p:cNvPr>
            <p:cNvSpPr>
              <a:spLocks noChangeArrowheads="1"/>
            </p:cNvSpPr>
            <p:nvPr/>
          </p:nvSpPr>
          <p:spPr bwMode="auto">
            <a:xfrm>
              <a:off x="584" y="2160"/>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4590" name="AutoShape 14">
              <a:extLst>
                <a:ext uri="{FF2B5EF4-FFF2-40B4-BE49-F238E27FC236}">
                  <a16:creationId xmlns:a16="http://schemas.microsoft.com/office/drawing/2014/main" id="{2C390031-50F3-4055-8D93-DF4903793188}"/>
                </a:ext>
              </a:extLst>
            </p:cNvPr>
            <p:cNvSpPr>
              <a:spLocks noChangeArrowheads="1"/>
            </p:cNvSpPr>
            <p:nvPr/>
          </p:nvSpPr>
          <p:spPr bwMode="auto">
            <a:xfrm>
              <a:off x="584" y="2160"/>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(1.25/0.5)</a:t>
              </a:r>
            </a:p>
          </p:txBody>
        </p:sp>
      </p:grpSp>
      <p:grpSp>
        <p:nvGrpSpPr>
          <p:cNvPr id="24591" name="Group 15">
            <a:extLst>
              <a:ext uri="{FF2B5EF4-FFF2-40B4-BE49-F238E27FC236}">
                <a16:creationId xmlns:a16="http://schemas.microsoft.com/office/drawing/2014/main" id="{B9C7082D-18D3-48C4-A98E-423D45E8523D}"/>
              </a:ext>
            </a:extLst>
          </p:cNvPr>
          <p:cNvGrpSpPr>
            <a:grpSpLocks/>
          </p:cNvGrpSpPr>
          <p:nvPr/>
        </p:nvGrpSpPr>
        <p:grpSpPr bwMode="auto">
          <a:xfrm>
            <a:off x="3594100" y="3429000"/>
            <a:ext cx="2700338" cy="1336675"/>
            <a:chOff x="2264" y="2160"/>
            <a:chExt cx="1701" cy="842"/>
          </a:xfrm>
        </p:grpSpPr>
        <p:sp>
          <p:nvSpPr>
            <p:cNvPr id="24592" name="AutoShape 16">
              <a:extLst>
                <a:ext uri="{FF2B5EF4-FFF2-40B4-BE49-F238E27FC236}">
                  <a16:creationId xmlns:a16="http://schemas.microsoft.com/office/drawing/2014/main" id="{58659AA3-2747-419A-9428-A0D421EA80E1}"/>
                </a:ext>
              </a:extLst>
            </p:cNvPr>
            <p:cNvSpPr>
              <a:spLocks noChangeArrowheads="1"/>
            </p:cNvSpPr>
            <p:nvPr/>
          </p:nvSpPr>
          <p:spPr bwMode="auto">
            <a:xfrm>
              <a:off x="2264" y="2160"/>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4593" name="AutoShape 17">
              <a:extLst>
                <a:ext uri="{FF2B5EF4-FFF2-40B4-BE49-F238E27FC236}">
                  <a16:creationId xmlns:a16="http://schemas.microsoft.com/office/drawing/2014/main" id="{1A576F65-3968-44AD-816C-F5ADDF4CFFFC}"/>
                </a:ext>
              </a:extLst>
            </p:cNvPr>
            <p:cNvSpPr>
              <a:spLocks noChangeArrowheads="1"/>
            </p:cNvSpPr>
            <p:nvPr/>
          </p:nvSpPr>
          <p:spPr bwMode="auto">
            <a:xfrm>
              <a:off x="2264" y="2160"/>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(1/0.75)</a:t>
              </a:r>
            </a:p>
          </p:txBody>
        </p:sp>
      </p:grpSp>
      <p:grpSp>
        <p:nvGrpSpPr>
          <p:cNvPr id="24594" name="Group 18">
            <a:extLst>
              <a:ext uri="{FF2B5EF4-FFF2-40B4-BE49-F238E27FC236}">
                <a16:creationId xmlns:a16="http://schemas.microsoft.com/office/drawing/2014/main" id="{7AE4656D-7E11-4374-A79E-E42BADAB3AF1}"/>
              </a:ext>
            </a:extLst>
          </p:cNvPr>
          <p:cNvGrpSpPr>
            <a:grpSpLocks/>
          </p:cNvGrpSpPr>
          <p:nvPr/>
        </p:nvGrpSpPr>
        <p:grpSpPr bwMode="auto">
          <a:xfrm>
            <a:off x="6276975" y="3429000"/>
            <a:ext cx="2700338" cy="1336675"/>
            <a:chOff x="3954" y="2160"/>
            <a:chExt cx="1701" cy="842"/>
          </a:xfrm>
        </p:grpSpPr>
        <p:sp>
          <p:nvSpPr>
            <p:cNvPr id="24595" name="AutoShape 19">
              <a:extLst>
                <a:ext uri="{FF2B5EF4-FFF2-40B4-BE49-F238E27FC236}">
                  <a16:creationId xmlns:a16="http://schemas.microsoft.com/office/drawing/2014/main" id="{3B1ECDEA-22CE-4627-A45F-07441DE8EC77}"/>
                </a:ext>
              </a:extLst>
            </p:cNvPr>
            <p:cNvSpPr>
              <a:spLocks noChangeArrowheads="1"/>
            </p:cNvSpPr>
            <p:nvPr/>
          </p:nvSpPr>
          <p:spPr bwMode="auto">
            <a:xfrm>
              <a:off x="3954" y="2160"/>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4596" name="AutoShape 20">
              <a:extLst>
                <a:ext uri="{FF2B5EF4-FFF2-40B4-BE49-F238E27FC236}">
                  <a16:creationId xmlns:a16="http://schemas.microsoft.com/office/drawing/2014/main" id="{1E22BB06-61E3-4E6D-96BD-E8B7EEE2EE74}"/>
                </a:ext>
              </a:extLst>
            </p:cNvPr>
            <p:cNvSpPr>
              <a:spLocks noChangeArrowheads="1"/>
            </p:cNvSpPr>
            <p:nvPr/>
          </p:nvSpPr>
          <p:spPr bwMode="auto">
            <a:xfrm>
              <a:off x="3954" y="2160"/>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(2/0)</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Horse</a:t>
              </a:r>
            </a:p>
          </p:txBody>
        </p:sp>
      </p:grpSp>
      <p:grpSp>
        <p:nvGrpSpPr>
          <p:cNvPr id="24597" name="Group 21">
            <a:extLst>
              <a:ext uri="{FF2B5EF4-FFF2-40B4-BE49-F238E27FC236}">
                <a16:creationId xmlns:a16="http://schemas.microsoft.com/office/drawing/2014/main" id="{C1AA244F-762E-4720-B5BB-B82D82D9DC3D}"/>
              </a:ext>
            </a:extLst>
          </p:cNvPr>
          <p:cNvGrpSpPr>
            <a:grpSpLocks/>
          </p:cNvGrpSpPr>
          <p:nvPr/>
        </p:nvGrpSpPr>
        <p:grpSpPr bwMode="auto">
          <a:xfrm>
            <a:off x="927100" y="4765675"/>
            <a:ext cx="2700338" cy="1336675"/>
            <a:chOff x="584" y="3002"/>
            <a:chExt cx="1701" cy="842"/>
          </a:xfrm>
        </p:grpSpPr>
        <p:sp>
          <p:nvSpPr>
            <p:cNvPr id="24598" name="AutoShape 22">
              <a:extLst>
                <a:ext uri="{FF2B5EF4-FFF2-40B4-BE49-F238E27FC236}">
                  <a16:creationId xmlns:a16="http://schemas.microsoft.com/office/drawing/2014/main" id="{001F8077-469B-4B26-84A9-E4D756C4B557}"/>
                </a:ext>
              </a:extLst>
            </p:cNvPr>
            <p:cNvSpPr>
              <a:spLocks noChangeArrowheads="1"/>
            </p:cNvSpPr>
            <p:nvPr/>
          </p:nvSpPr>
          <p:spPr bwMode="auto">
            <a:xfrm>
              <a:off x="584" y="3002"/>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4599" name="AutoShape 23">
              <a:extLst>
                <a:ext uri="{FF2B5EF4-FFF2-40B4-BE49-F238E27FC236}">
                  <a16:creationId xmlns:a16="http://schemas.microsoft.com/office/drawing/2014/main" id="{4FBFB97F-6956-4D8B-9A4B-27AA6A818DF0}"/>
                </a:ext>
              </a:extLst>
            </p:cNvPr>
            <p:cNvSpPr>
              <a:spLocks noChangeArrowheads="1"/>
            </p:cNvSpPr>
            <p:nvPr/>
          </p:nvSpPr>
          <p:spPr bwMode="auto">
            <a:xfrm>
              <a:off x="584" y="3002"/>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(1.25/1)</a:t>
              </a:r>
            </a:p>
            <a:p>
              <a:pPr algn="ctr">
                <a:buClr>
                  <a:srgbClr val="000000"/>
                </a:buClr>
                <a:buSzPct val="100000"/>
                <a:buFont typeface="Arial" panose="020B0604020202020204" pitchFamily="34" charset="0"/>
                <a:buNone/>
              </a:pPr>
              <a:r>
                <a:rPr lang="en-GB" altLang="en-US" sz="1800">
                  <a:latin typeface="Arial" panose="020B0604020202020204" pitchFamily="34" charset="0"/>
                </a:rPr>
                <a:t>Shark</a:t>
              </a:r>
            </a:p>
          </p:txBody>
        </p:sp>
      </p:grpSp>
      <p:grpSp>
        <p:nvGrpSpPr>
          <p:cNvPr id="24600" name="Group 24">
            <a:extLst>
              <a:ext uri="{FF2B5EF4-FFF2-40B4-BE49-F238E27FC236}">
                <a16:creationId xmlns:a16="http://schemas.microsoft.com/office/drawing/2014/main" id="{2D33FA89-BF36-4A66-AD91-BB2EA881154C}"/>
              </a:ext>
            </a:extLst>
          </p:cNvPr>
          <p:cNvGrpSpPr>
            <a:grpSpLocks/>
          </p:cNvGrpSpPr>
          <p:nvPr/>
        </p:nvGrpSpPr>
        <p:grpSpPr bwMode="auto">
          <a:xfrm>
            <a:off x="3602038" y="4765675"/>
            <a:ext cx="2698750" cy="1336675"/>
            <a:chOff x="2269" y="3002"/>
            <a:chExt cx="1700" cy="842"/>
          </a:xfrm>
        </p:grpSpPr>
        <p:sp>
          <p:nvSpPr>
            <p:cNvPr id="24601" name="AutoShape 25">
              <a:extLst>
                <a:ext uri="{FF2B5EF4-FFF2-40B4-BE49-F238E27FC236}">
                  <a16:creationId xmlns:a16="http://schemas.microsoft.com/office/drawing/2014/main" id="{0F519937-88E7-44BA-9282-18CD6CED7C55}"/>
                </a:ext>
              </a:extLst>
            </p:cNvPr>
            <p:cNvSpPr>
              <a:spLocks noChangeArrowheads="1"/>
            </p:cNvSpPr>
            <p:nvPr/>
          </p:nvSpPr>
          <p:spPr bwMode="auto">
            <a:xfrm>
              <a:off x="2269" y="3002"/>
              <a:ext cx="1701"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4602" name="AutoShape 26">
              <a:extLst>
                <a:ext uri="{FF2B5EF4-FFF2-40B4-BE49-F238E27FC236}">
                  <a16:creationId xmlns:a16="http://schemas.microsoft.com/office/drawing/2014/main" id="{49932E68-3995-4808-8655-7139BA533C9C}"/>
                </a:ext>
              </a:extLst>
            </p:cNvPr>
            <p:cNvSpPr>
              <a:spLocks noChangeArrowheads="1"/>
            </p:cNvSpPr>
            <p:nvPr/>
          </p:nvSpPr>
          <p:spPr bwMode="auto">
            <a:xfrm>
              <a:off x="2269" y="3002"/>
              <a:ext cx="1701"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(1/1)</a:t>
              </a:r>
            </a:p>
          </p:txBody>
        </p:sp>
      </p:grpSp>
      <p:grpSp>
        <p:nvGrpSpPr>
          <p:cNvPr id="24603" name="Group 27">
            <a:extLst>
              <a:ext uri="{FF2B5EF4-FFF2-40B4-BE49-F238E27FC236}">
                <a16:creationId xmlns:a16="http://schemas.microsoft.com/office/drawing/2014/main" id="{9ED3A60B-57B0-4B38-997D-FF1E73036962}"/>
              </a:ext>
            </a:extLst>
          </p:cNvPr>
          <p:cNvGrpSpPr>
            <a:grpSpLocks/>
          </p:cNvGrpSpPr>
          <p:nvPr/>
        </p:nvGrpSpPr>
        <p:grpSpPr bwMode="auto">
          <a:xfrm>
            <a:off x="6276975" y="4765675"/>
            <a:ext cx="2700338" cy="1336675"/>
            <a:chOff x="3954" y="3002"/>
            <a:chExt cx="1701" cy="842"/>
          </a:xfrm>
        </p:grpSpPr>
        <p:sp>
          <p:nvSpPr>
            <p:cNvPr id="24604" name="AutoShape 28">
              <a:extLst>
                <a:ext uri="{FF2B5EF4-FFF2-40B4-BE49-F238E27FC236}">
                  <a16:creationId xmlns:a16="http://schemas.microsoft.com/office/drawing/2014/main" id="{51683F70-6B78-4309-B6D1-2A9EDCDC9F2E}"/>
                </a:ext>
              </a:extLst>
            </p:cNvPr>
            <p:cNvSpPr>
              <a:spLocks noChangeArrowheads="1"/>
            </p:cNvSpPr>
            <p:nvPr/>
          </p:nvSpPr>
          <p:spPr bwMode="auto">
            <a:xfrm>
              <a:off x="3954" y="3002"/>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4605" name="AutoShape 29">
              <a:extLst>
                <a:ext uri="{FF2B5EF4-FFF2-40B4-BE49-F238E27FC236}">
                  <a16:creationId xmlns:a16="http://schemas.microsoft.com/office/drawing/2014/main" id="{783A4C2C-E1F3-45CB-8C55-20B872A80B7D}"/>
                </a:ext>
              </a:extLst>
            </p:cNvPr>
            <p:cNvSpPr>
              <a:spLocks noChangeArrowheads="1"/>
            </p:cNvSpPr>
            <p:nvPr/>
          </p:nvSpPr>
          <p:spPr bwMode="auto">
            <a:xfrm>
              <a:off x="3954" y="3002"/>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(0.5/0)</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Mouse</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C280E81B-1DA8-4A2D-8FF4-84DF2453FE94}"/>
              </a:ext>
            </a:extLst>
          </p:cNvPr>
          <p:cNvSpPr>
            <a:spLocks noGrp="1" noChangeArrowheads="1"/>
          </p:cNvSpPr>
          <p:nvPr>
            <p:ph type="title"/>
          </p:nvPr>
        </p:nvSpPr>
        <p:spPr>
          <a:xfrm>
            <a:off x="350838" y="406400"/>
            <a:ext cx="7810500" cy="347663"/>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Self-Organizing Maps</a:t>
            </a:r>
          </a:p>
        </p:txBody>
      </p:sp>
      <p:sp>
        <p:nvSpPr>
          <p:cNvPr id="25602" name="Rectangle 2">
            <a:extLst>
              <a:ext uri="{FF2B5EF4-FFF2-40B4-BE49-F238E27FC236}">
                <a16:creationId xmlns:a16="http://schemas.microsoft.com/office/drawing/2014/main" id="{F849A9BB-D3A3-4F83-826C-8CAC9E2B4CB4}"/>
              </a:ext>
            </a:extLst>
          </p:cNvPr>
          <p:cNvSpPr>
            <a:spLocks noGrp="1" noChangeArrowheads="1"/>
          </p:cNvSpPr>
          <p:nvPr>
            <p:ph idx="1"/>
          </p:nvPr>
        </p:nvSpPr>
        <p:spPr>
          <a:xfrm>
            <a:off x="350838" y="981075"/>
            <a:ext cx="9204325"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This training will be very often repeated. In the best case the animals should be at close quarters ordered  by similarest attribute. </a:t>
            </a:r>
          </a:p>
        </p:txBody>
      </p:sp>
      <p:grpSp>
        <p:nvGrpSpPr>
          <p:cNvPr id="25603" name="Group 3">
            <a:extLst>
              <a:ext uri="{FF2B5EF4-FFF2-40B4-BE49-F238E27FC236}">
                <a16:creationId xmlns:a16="http://schemas.microsoft.com/office/drawing/2014/main" id="{46E9AAF0-47C3-42E5-8B0D-D7F9A76B7190}"/>
              </a:ext>
            </a:extLst>
          </p:cNvPr>
          <p:cNvGrpSpPr>
            <a:grpSpLocks/>
          </p:cNvGrpSpPr>
          <p:nvPr/>
        </p:nvGrpSpPr>
        <p:grpSpPr bwMode="auto">
          <a:xfrm>
            <a:off x="927100" y="2143125"/>
            <a:ext cx="2700338" cy="1284288"/>
            <a:chOff x="584" y="1350"/>
            <a:chExt cx="1701" cy="809"/>
          </a:xfrm>
        </p:grpSpPr>
        <p:sp>
          <p:nvSpPr>
            <p:cNvPr id="25604" name="AutoShape 4">
              <a:extLst>
                <a:ext uri="{FF2B5EF4-FFF2-40B4-BE49-F238E27FC236}">
                  <a16:creationId xmlns:a16="http://schemas.microsoft.com/office/drawing/2014/main" id="{85F14B10-792A-40D7-B5D6-A16C3225AC1A}"/>
                </a:ext>
              </a:extLst>
            </p:cNvPr>
            <p:cNvSpPr>
              <a:spLocks noChangeArrowheads="1"/>
            </p:cNvSpPr>
            <p:nvPr/>
          </p:nvSpPr>
          <p:spPr bwMode="auto">
            <a:xfrm>
              <a:off x="584" y="1350"/>
              <a:ext cx="1702"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5605" name="AutoShape 5">
              <a:extLst>
                <a:ext uri="{FF2B5EF4-FFF2-40B4-BE49-F238E27FC236}">
                  <a16:creationId xmlns:a16="http://schemas.microsoft.com/office/drawing/2014/main" id="{F33D613C-84F2-442E-9C19-A5A5B8690197}"/>
                </a:ext>
              </a:extLst>
            </p:cNvPr>
            <p:cNvSpPr>
              <a:spLocks noChangeArrowheads="1"/>
            </p:cNvSpPr>
            <p:nvPr/>
          </p:nvSpPr>
          <p:spPr bwMode="auto">
            <a:xfrm>
              <a:off x="584" y="1350"/>
              <a:ext cx="1702"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(0.75/0.6875)</a:t>
              </a:r>
            </a:p>
          </p:txBody>
        </p:sp>
      </p:grpSp>
      <p:grpSp>
        <p:nvGrpSpPr>
          <p:cNvPr id="25606" name="Group 6">
            <a:extLst>
              <a:ext uri="{FF2B5EF4-FFF2-40B4-BE49-F238E27FC236}">
                <a16:creationId xmlns:a16="http://schemas.microsoft.com/office/drawing/2014/main" id="{0B350235-C8DD-48CD-8D5A-3EA9DF4580F8}"/>
              </a:ext>
            </a:extLst>
          </p:cNvPr>
          <p:cNvGrpSpPr>
            <a:grpSpLocks/>
          </p:cNvGrpSpPr>
          <p:nvPr/>
        </p:nvGrpSpPr>
        <p:grpSpPr bwMode="auto">
          <a:xfrm>
            <a:off x="3602038" y="2143125"/>
            <a:ext cx="2698750" cy="1284288"/>
            <a:chOff x="2269" y="1350"/>
            <a:chExt cx="1700" cy="809"/>
          </a:xfrm>
        </p:grpSpPr>
        <p:sp>
          <p:nvSpPr>
            <p:cNvPr id="25607" name="AutoShape 7">
              <a:extLst>
                <a:ext uri="{FF2B5EF4-FFF2-40B4-BE49-F238E27FC236}">
                  <a16:creationId xmlns:a16="http://schemas.microsoft.com/office/drawing/2014/main" id="{1F372274-717F-4520-92F5-EE7161DB2123}"/>
                </a:ext>
              </a:extLst>
            </p:cNvPr>
            <p:cNvSpPr>
              <a:spLocks noChangeArrowheads="1"/>
            </p:cNvSpPr>
            <p:nvPr/>
          </p:nvSpPr>
          <p:spPr bwMode="auto">
            <a:xfrm>
              <a:off x="2269" y="1350"/>
              <a:ext cx="1701"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5608" name="AutoShape 8">
              <a:extLst>
                <a:ext uri="{FF2B5EF4-FFF2-40B4-BE49-F238E27FC236}">
                  <a16:creationId xmlns:a16="http://schemas.microsoft.com/office/drawing/2014/main" id="{C9BCD680-CF03-4EFF-BEBA-8054CC95CEE6}"/>
                </a:ext>
              </a:extLst>
            </p:cNvPr>
            <p:cNvSpPr>
              <a:spLocks noChangeArrowheads="1"/>
            </p:cNvSpPr>
            <p:nvPr/>
          </p:nvSpPr>
          <p:spPr bwMode="auto">
            <a:xfrm>
              <a:off x="2269" y="1350"/>
              <a:ext cx="1701"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(0.1875/1.25)</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Dove</a:t>
              </a:r>
            </a:p>
          </p:txBody>
        </p:sp>
      </p:grpSp>
      <p:grpSp>
        <p:nvGrpSpPr>
          <p:cNvPr id="25609" name="Group 9">
            <a:extLst>
              <a:ext uri="{FF2B5EF4-FFF2-40B4-BE49-F238E27FC236}">
                <a16:creationId xmlns:a16="http://schemas.microsoft.com/office/drawing/2014/main" id="{23C3D524-B47E-4099-B21C-B5A8294DBA40}"/>
              </a:ext>
            </a:extLst>
          </p:cNvPr>
          <p:cNvGrpSpPr>
            <a:grpSpLocks/>
          </p:cNvGrpSpPr>
          <p:nvPr/>
        </p:nvGrpSpPr>
        <p:grpSpPr bwMode="auto">
          <a:xfrm>
            <a:off x="6276975" y="2143125"/>
            <a:ext cx="2700338" cy="1284288"/>
            <a:chOff x="3954" y="1350"/>
            <a:chExt cx="1701" cy="809"/>
          </a:xfrm>
        </p:grpSpPr>
        <p:sp>
          <p:nvSpPr>
            <p:cNvPr id="25610" name="AutoShape 10">
              <a:extLst>
                <a:ext uri="{FF2B5EF4-FFF2-40B4-BE49-F238E27FC236}">
                  <a16:creationId xmlns:a16="http://schemas.microsoft.com/office/drawing/2014/main" id="{E1215FD5-6BDF-4BEA-A32E-093C5176AF4D}"/>
                </a:ext>
              </a:extLst>
            </p:cNvPr>
            <p:cNvSpPr>
              <a:spLocks noChangeArrowheads="1"/>
            </p:cNvSpPr>
            <p:nvPr/>
          </p:nvSpPr>
          <p:spPr bwMode="auto">
            <a:xfrm>
              <a:off x="3954" y="1350"/>
              <a:ext cx="1702" cy="810"/>
            </a:xfrm>
            <a:prstGeom prst="roundRect">
              <a:avLst>
                <a:gd name="adj" fmla="val 120"/>
              </a:avLst>
            </a:prstGeom>
            <a:solidFill>
              <a:srgbClr val="A8BDCA"/>
            </a:solidFill>
            <a:ln w="28440">
              <a:solidFill>
                <a:srgbClr val="000000"/>
              </a:solidFill>
              <a:round/>
              <a:headEnd/>
              <a:tailEnd/>
            </a:ln>
          </p:spPr>
          <p:txBody>
            <a:bodyPr wrap="none" anchor="ctr"/>
            <a:lstStyle/>
            <a:p>
              <a:endParaRPr lang="en-US"/>
            </a:p>
          </p:txBody>
        </p:sp>
        <p:sp>
          <p:nvSpPr>
            <p:cNvPr id="25611" name="AutoShape 11">
              <a:extLst>
                <a:ext uri="{FF2B5EF4-FFF2-40B4-BE49-F238E27FC236}">
                  <a16:creationId xmlns:a16="http://schemas.microsoft.com/office/drawing/2014/main" id="{D0341654-3CC1-4D57-A01F-7109BE4CD64C}"/>
                </a:ext>
              </a:extLst>
            </p:cNvPr>
            <p:cNvSpPr>
              <a:spLocks noChangeArrowheads="1"/>
            </p:cNvSpPr>
            <p:nvPr/>
          </p:nvSpPr>
          <p:spPr bwMode="auto">
            <a:xfrm>
              <a:off x="3954" y="1350"/>
              <a:ext cx="1702" cy="810"/>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(1.125/1.625)</a:t>
              </a:r>
            </a:p>
          </p:txBody>
        </p:sp>
      </p:grpSp>
      <p:grpSp>
        <p:nvGrpSpPr>
          <p:cNvPr id="25612" name="Group 12">
            <a:extLst>
              <a:ext uri="{FF2B5EF4-FFF2-40B4-BE49-F238E27FC236}">
                <a16:creationId xmlns:a16="http://schemas.microsoft.com/office/drawing/2014/main" id="{60523B19-DD6B-448D-A5D5-5D445D182747}"/>
              </a:ext>
            </a:extLst>
          </p:cNvPr>
          <p:cNvGrpSpPr>
            <a:grpSpLocks/>
          </p:cNvGrpSpPr>
          <p:nvPr/>
        </p:nvGrpSpPr>
        <p:grpSpPr bwMode="auto">
          <a:xfrm>
            <a:off x="927100" y="3429000"/>
            <a:ext cx="2700338" cy="1336675"/>
            <a:chOff x="584" y="2160"/>
            <a:chExt cx="1701" cy="842"/>
          </a:xfrm>
        </p:grpSpPr>
        <p:sp>
          <p:nvSpPr>
            <p:cNvPr id="25613" name="AutoShape 13">
              <a:extLst>
                <a:ext uri="{FF2B5EF4-FFF2-40B4-BE49-F238E27FC236}">
                  <a16:creationId xmlns:a16="http://schemas.microsoft.com/office/drawing/2014/main" id="{53DE0B51-6165-4A35-A5EB-B94FC4D5B446}"/>
                </a:ext>
              </a:extLst>
            </p:cNvPr>
            <p:cNvSpPr>
              <a:spLocks noChangeArrowheads="1"/>
            </p:cNvSpPr>
            <p:nvPr/>
          </p:nvSpPr>
          <p:spPr bwMode="auto">
            <a:xfrm>
              <a:off x="584" y="2160"/>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5614" name="AutoShape 14">
              <a:extLst>
                <a:ext uri="{FF2B5EF4-FFF2-40B4-BE49-F238E27FC236}">
                  <a16:creationId xmlns:a16="http://schemas.microsoft.com/office/drawing/2014/main" id="{F0F4F675-3548-492B-B07A-6E65190F62B1}"/>
                </a:ext>
              </a:extLst>
            </p:cNvPr>
            <p:cNvSpPr>
              <a:spLocks noChangeArrowheads="1"/>
            </p:cNvSpPr>
            <p:nvPr/>
          </p:nvSpPr>
          <p:spPr bwMode="auto">
            <a:xfrm>
              <a:off x="584" y="2160"/>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(1.375/0.5)</a:t>
              </a:r>
            </a:p>
          </p:txBody>
        </p:sp>
      </p:grpSp>
      <p:grpSp>
        <p:nvGrpSpPr>
          <p:cNvPr id="25615" name="Group 15">
            <a:extLst>
              <a:ext uri="{FF2B5EF4-FFF2-40B4-BE49-F238E27FC236}">
                <a16:creationId xmlns:a16="http://schemas.microsoft.com/office/drawing/2014/main" id="{1B0FEC1E-5491-46BD-897B-4FD30873B0EC}"/>
              </a:ext>
            </a:extLst>
          </p:cNvPr>
          <p:cNvGrpSpPr>
            <a:grpSpLocks/>
          </p:cNvGrpSpPr>
          <p:nvPr/>
        </p:nvGrpSpPr>
        <p:grpSpPr bwMode="auto">
          <a:xfrm>
            <a:off x="3602038" y="3429000"/>
            <a:ext cx="2698750" cy="1336675"/>
            <a:chOff x="2269" y="2160"/>
            <a:chExt cx="1700" cy="842"/>
          </a:xfrm>
        </p:grpSpPr>
        <p:sp>
          <p:nvSpPr>
            <p:cNvPr id="25616" name="AutoShape 16">
              <a:extLst>
                <a:ext uri="{FF2B5EF4-FFF2-40B4-BE49-F238E27FC236}">
                  <a16:creationId xmlns:a16="http://schemas.microsoft.com/office/drawing/2014/main" id="{B4085045-EF71-4F74-9EB7-9B70D2008775}"/>
                </a:ext>
              </a:extLst>
            </p:cNvPr>
            <p:cNvSpPr>
              <a:spLocks noChangeArrowheads="1"/>
            </p:cNvSpPr>
            <p:nvPr/>
          </p:nvSpPr>
          <p:spPr bwMode="auto">
            <a:xfrm>
              <a:off x="2269" y="2160"/>
              <a:ext cx="1701"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5617" name="AutoShape 17">
              <a:extLst>
                <a:ext uri="{FF2B5EF4-FFF2-40B4-BE49-F238E27FC236}">
                  <a16:creationId xmlns:a16="http://schemas.microsoft.com/office/drawing/2014/main" id="{239CB356-A857-4222-9891-BB7172054571}"/>
                </a:ext>
              </a:extLst>
            </p:cNvPr>
            <p:cNvSpPr>
              <a:spLocks noChangeArrowheads="1"/>
            </p:cNvSpPr>
            <p:nvPr/>
          </p:nvSpPr>
          <p:spPr bwMode="auto">
            <a:xfrm>
              <a:off x="2269" y="2160"/>
              <a:ext cx="1701"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(1/0.875)</a:t>
              </a:r>
            </a:p>
          </p:txBody>
        </p:sp>
      </p:grpSp>
      <p:grpSp>
        <p:nvGrpSpPr>
          <p:cNvPr id="25618" name="Group 18">
            <a:extLst>
              <a:ext uri="{FF2B5EF4-FFF2-40B4-BE49-F238E27FC236}">
                <a16:creationId xmlns:a16="http://schemas.microsoft.com/office/drawing/2014/main" id="{7184CF56-D476-4FC7-894D-E85B02AC5CA8}"/>
              </a:ext>
            </a:extLst>
          </p:cNvPr>
          <p:cNvGrpSpPr>
            <a:grpSpLocks/>
          </p:cNvGrpSpPr>
          <p:nvPr/>
        </p:nvGrpSpPr>
        <p:grpSpPr bwMode="auto">
          <a:xfrm>
            <a:off x="6276975" y="3429000"/>
            <a:ext cx="2700338" cy="1336675"/>
            <a:chOff x="3954" y="2160"/>
            <a:chExt cx="1701" cy="842"/>
          </a:xfrm>
        </p:grpSpPr>
        <p:sp>
          <p:nvSpPr>
            <p:cNvPr id="25619" name="AutoShape 19">
              <a:extLst>
                <a:ext uri="{FF2B5EF4-FFF2-40B4-BE49-F238E27FC236}">
                  <a16:creationId xmlns:a16="http://schemas.microsoft.com/office/drawing/2014/main" id="{E3CA090A-EECE-423B-AC2D-8645CB6F6AA2}"/>
                </a:ext>
              </a:extLst>
            </p:cNvPr>
            <p:cNvSpPr>
              <a:spLocks noChangeArrowheads="1"/>
            </p:cNvSpPr>
            <p:nvPr/>
          </p:nvSpPr>
          <p:spPr bwMode="auto">
            <a:xfrm>
              <a:off x="3954" y="2160"/>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5620" name="AutoShape 20">
              <a:extLst>
                <a:ext uri="{FF2B5EF4-FFF2-40B4-BE49-F238E27FC236}">
                  <a16:creationId xmlns:a16="http://schemas.microsoft.com/office/drawing/2014/main" id="{C708AB23-0F26-4D71-922F-822BAF85F98D}"/>
                </a:ext>
              </a:extLst>
            </p:cNvPr>
            <p:cNvSpPr>
              <a:spLocks noChangeArrowheads="1"/>
            </p:cNvSpPr>
            <p:nvPr/>
          </p:nvSpPr>
          <p:spPr bwMode="auto">
            <a:xfrm>
              <a:off x="3954" y="2160"/>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(1.5/0)</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Hourse</a:t>
              </a:r>
            </a:p>
          </p:txBody>
        </p:sp>
      </p:grpSp>
      <p:grpSp>
        <p:nvGrpSpPr>
          <p:cNvPr id="25621" name="Group 21">
            <a:extLst>
              <a:ext uri="{FF2B5EF4-FFF2-40B4-BE49-F238E27FC236}">
                <a16:creationId xmlns:a16="http://schemas.microsoft.com/office/drawing/2014/main" id="{BFC66965-4314-4FEF-929D-AB23E3EBC558}"/>
              </a:ext>
            </a:extLst>
          </p:cNvPr>
          <p:cNvGrpSpPr>
            <a:grpSpLocks/>
          </p:cNvGrpSpPr>
          <p:nvPr/>
        </p:nvGrpSpPr>
        <p:grpSpPr bwMode="auto">
          <a:xfrm>
            <a:off x="927100" y="4765675"/>
            <a:ext cx="2700338" cy="1336675"/>
            <a:chOff x="584" y="3002"/>
            <a:chExt cx="1701" cy="842"/>
          </a:xfrm>
        </p:grpSpPr>
        <p:sp>
          <p:nvSpPr>
            <p:cNvPr id="25622" name="AutoShape 22">
              <a:extLst>
                <a:ext uri="{FF2B5EF4-FFF2-40B4-BE49-F238E27FC236}">
                  <a16:creationId xmlns:a16="http://schemas.microsoft.com/office/drawing/2014/main" id="{1EEB0DCD-86FD-4B43-9B9D-F37244B8E0D2}"/>
                </a:ext>
              </a:extLst>
            </p:cNvPr>
            <p:cNvSpPr>
              <a:spLocks noChangeArrowheads="1"/>
            </p:cNvSpPr>
            <p:nvPr/>
          </p:nvSpPr>
          <p:spPr bwMode="auto">
            <a:xfrm>
              <a:off x="584" y="3002"/>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5623" name="AutoShape 23">
              <a:extLst>
                <a:ext uri="{FF2B5EF4-FFF2-40B4-BE49-F238E27FC236}">
                  <a16:creationId xmlns:a16="http://schemas.microsoft.com/office/drawing/2014/main" id="{8E050093-02A7-4AAE-8619-E82CEBF9CB1F}"/>
                </a:ext>
              </a:extLst>
            </p:cNvPr>
            <p:cNvSpPr>
              <a:spLocks noChangeArrowheads="1"/>
            </p:cNvSpPr>
            <p:nvPr/>
          </p:nvSpPr>
          <p:spPr bwMode="auto">
            <a:xfrm>
              <a:off x="584" y="3002"/>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(1.625/1)</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Shark</a:t>
              </a:r>
            </a:p>
          </p:txBody>
        </p:sp>
      </p:grpSp>
      <p:grpSp>
        <p:nvGrpSpPr>
          <p:cNvPr id="25624" name="Group 24">
            <a:extLst>
              <a:ext uri="{FF2B5EF4-FFF2-40B4-BE49-F238E27FC236}">
                <a16:creationId xmlns:a16="http://schemas.microsoft.com/office/drawing/2014/main" id="{83ADFA7B-5019-4E48-8CBC-60FAC65E7BFD}"/>
              </a:ext>
            </a:extLst>
          </p:cNvPr>
          <p:cNvGrpSpPr>
            <a:grpSpLocks/>
          </p:cNvGrpSpPr>
          <p:nvPr/>
        </p:nvGrpSpPr>
        <p:grpSpPr bwMode="auto">
          <a:xfrm>
            <a:off x="3602038" y="4765675"/>
            <a:ext cx="2698750" cy="1336675"/>
            <a:chOff x="2269" y="3002"/>
            <a:chExt cx="1700" cy="842"/>
          </a:xfrm>
        </p:grpSpPr>
        <p:sp>
          <p:nvSpPr>
            <p:cNvPr id="25625" name="AutoShape 25">
              <a:extLst>
                <a:ext uri="{FF2B5EF4-FFF2-40B4-BE49-F238E27FC236}">
                  <a16:creationId xmlns:a16="http://schemas.microsoft.com/office/drawing/2014/main" id="{AD92373E-59A4-442B-881D-D35D51930CEF}"/>
                </a:ext>
              </a:extLst>
            </p:cNvPr>
            <p:cNvSpPr>
              <a:spLocks noChangeArrowheads="1"/>
            </p:cNvSpPr>
            <p:nvPr/>
          </p:nvSpPr>
          <p:spPr bwMode="auto">
            <a:xfrm>
              <a:off x="2269" y="3002"/>
              <a:ext cx="1701"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5626" name="AutoShape 26">
              <a:extLst>
                <a:ext uri="{FF2B5EF4-FFF2-40B4-BE49-F238E27FC236}">
                  <a16:creationId xmlns:a16="http://schemas.microsoft.com/office/drawing/2014/main" id="{B498E284-4FB7-45D3-8B9B-260BA8EF780E}"/>
                </a:ext>
              </a:extLst>
            </p:cNvPr>
            <p:cNvSpPr>
              <a:spLocks noChangeArrowheads="1"/>
            </p:cNvSpPr>
            <p:nvPr/>
          </p:nvSpPr>
          <p:spPr bwMode="auto">
            <a:xfrm>
              <a:off x="2269" y="3002"/>
              <a:ext cx="1701"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(1/0.75)</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Lion</a:t>
              </a:r>
            </a:p>
          </p:txBody>
        </p:sp>
      </p:grpSp>
      <p:grpSp>
        <p:nvGrpSpPr>
          <p:cNvPr id="25627" name="Group 27">
            <a:extLst>
              <a:ext uri="{FF2B5EF4-FFF2-40B4-BE49-F238E27FC236}">
                <a16:creationId xmlns:a16="http://schemas.microsoft.com/office/drawing/2014/main" id="{26992766-6DFD-4B4F-A981-8443153243C5}"/>
              </a:ext>
            </a:extLst>
          </p:cNvPr>
          <p:cNvGrpSpPr>
            <a:grpSpLocks/>
          </p:cNvGrpSpPr>
          <p:nvPr/>
        </p:nvGrpSpPr>
        <p:grpSpPr bwMode="auto">
          <a:xfrm>
            <a:off x="6276975" y="4765675"/>
            <a:ext cx="2700338" cy="1336675"/>
            <a:chOff x="3954" y="3002"/>
            <a:chExt cx="1701" cy="842"/>
          </a:xfrm>
        </p:grpSpPr>
        <p:sp>
          <p:nvSpPr>
            <p:cNvPr id="25628" name="AutoShape 28">
              <a:extLst>
                <a:ext uri="{FF2B5EF4-FFF2-40B4-BE49-F238E27FC236}">
                  <a16:creationId xmlns:a16="http://schemas.microsoft.com/office/drawing/2014/main" id="{7462E152-39F5-4B28-9D20-898D45E99197}"/>
                </a:ext>
              </a:extLst>
            </p:cNvPr>
            <p:cNvSpPr>
              <a:spLocks noChangeArrowheads="1"/>
            </p:cNvSpPr>
            <p:nvPr/>
          </p:nvSpPr>
          <p:spPr bwMode="auto">
            <a:xfrm>
              <a:off x="3954" y="3002"/>
              <a:ext cx="1702" cy="843"/>
            </a:xfrm>
            <a:prstGeom prst="roundRect">
              <a:avLst>
                <a:gd name="adj" fmla="val 116"/>
              </a:avLst>
            </a:prstGeom>
            <a:solidFill>
              <a:srgbClr val="A8BDCA"/>
            </a:solidFill>
            <a:ln w="28440">
              <a:solidFill>
                <a:srgbClr val="000000"/>
              </a:solidFill>
              <a:round/>
              <a:headEnd/>
              <a:tailEnd/>
            </a:ln>
          </p:spPr>
          <p:txBody>
            <a:bodyPr wrap="none" anchor="ctr"/>
            <a:lstStyle/>
            <a:p>
              <a:endParaRPr lang="en-US"/>
            </a:p>
          </p:txBody>
        </p:sp>
        <p:sp>
          <p:nvSpPr>
            <p:cNvPr id="25629" name="AutoShape 29">
              <a:extLst>
                <a:ext uri="{FF2B5EF4-FFF2-40B4-BE49-F238E27FC236}">
                  <a16:creationId xmlns:a16="http://schemas.microsoft.com/office/drawing/2014/main" id="{D62A49C1-DE58-4F80-B16E-CFF5849541CA}"/>
                </a:ext>
              </a:extLst>
            </p:cNvPr>
            <p:cNvSpPr>
              <a:spLocks noChangeArrowheads="1"/>
            </p:cNvSpPr>
            <p:nvPr/>
          </p:nvSpPr>
          <p:spPr bwMode="auto">
            <a:xfrm>
              <a:off x="3954" y="3002"/>
              <a:ext cx="1702" cy="843"/>
            </a:xfrm>
            <a:prstGeom prst="roundRect">
              <a:avLst>
                <a:gd name="adj" fmla="val 11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320" tIns="34920" rIns="67320" bIns="34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(0.75/0)</a:t>
              </a:r>
            </a:p>
            <a:p>
              <a:pPr algn="ctr">
                <a:buClr>
                  <a:srgbClr val="000000"/>
                </a:buClr>
                <a:buSzPct val="100000"/>
                <a:buFont typeface="Arial" panose="020B0604020202020204" pitchFamily="34" charset="0"/>
                <a:buNone/>
              </a:pPr>
              <a:r>
                <a:rPr lang="en-GB" altLang="en-US" sz="1900">
                  <a:latin typeface="Arial" panose="020B0604020202020204" pitchFamily="34" charset="0"/>
                  <a:ea typeface="SimSun" panose="02010600030101010101" pitchFamily="2" charset="-122"/>
                </a:rPr>
                <a:t>Mouse</a:t>
              </a:r>
            </a:p>
          </p:txBody>
        </p:sp>
      </p:grpSp>
      <p:sp>
        <p:nvSpPr>
          <p:cNvPr id="25630" name="Oval 30">
            <a:extLst>
              <a:ext uri="{FF2B5EF4-FFF2-40B4-BE49-F238E27FC236}">
                <a16:creationId xmlns:a16="http://schemas.microsoft.com/office/drawing/2014/main" id="{5EBA6C03-A892-465A-885A-29C81D386F2E}"/>
              </a:ext>
            </a:extLst>
          </p:cNvPr>
          <p:cNvSpPr>
            <a:spLocks noChangeArrowheads="1"/>
          </p:cNvSpPr>
          <p:nvPr/>
        </p:nvSpPr>
        <p:spPr bwMode="auto">
          <a:xfrm>
            <a:off x="3729038" y="3213100"/>
            <a:ext cx="5989637" cy="3054350"/>
          </a:xfrm>
          <a:prstGeom prst="ellipse">
            <a:avLst/>
          </a:prstGeom>
          <a:solidFill>
            <a:srgbClr val="008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631" name="AutoShape 31">
            <a:extLst>
              <a:ext uri="{FF2B5EF4-FFF2-40B4-BE49-F238E27FC236}">
                <a16:creationId xmlns:a16="http://schemas.microsoft.com/office/drawing/2014/main" id="{56B5EB92-9E1D-4DDA-B8DD-F26DB00754E2}"/>
              </a:ext>
            </a:extLst>
          </p:cNvPr>
          <p:cNvSpPr>
            <a:spLocks noChangeArrowheads="1"/>
          </p:cNvSpPr>
          <p:nvPr/>
        </p:nvSpPr>
        <p:spPr bwMode="auto">
          <a:xfrm>
            <a:off x="4256088" y="6161088"/>
            <a:ext cx="1577975" cy="341312"/>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320" tIns="34920" rIns="67320" bIns="3492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9900"/>
              </a:buClr>
              <a:buSzPct val="100000"/>
              <a:buFont typeface="Arial" panose="020B0604020202020204" pitchFamily="34" charset="0"/>
              <a:buNone/>
            </a:pPr>
            <a:r>
              <a:rPr lang="en-GB" altLang="en-US" sz="1900">
                <a:solidFill>
                  <a:srgbClr val="009900"/>
                </a:solidFill>
                <a:latin typeface="Arial" panose="020B0604020202020204" pitchFamily="34" charset="0"/>
                <a:ea typeface="SimSun" panose="02010600030101010101" pitchFamily="2" charset="-122"/>
              </a:rPr>
              <a:t>Land animals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373D0B43-77E8-4640-BD28-343EDD96D89E}"/>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Self-Organizing Maps</a:t>
            </a:r>
          </a:p>
        </p:txBody>
      </p:sp>
      <p:sp>
        <p:nvSpPr>
          <p:cNvPr id="26626" name="Text Box 2">
            <a:extLst>
              <a:ext uri="{FF2B5EF4-FFF2-40B4-BE49-F238E27FC236}">
                <a16:creationId xmlns:a16="http://schemas.microsoft.com/office/drawing/2014/main" id="{0E32EF7E-A6E4-4D43-A525-227C3BF67251}"/>
              </a:ext>
            </a:extLst>
          </p:cNvPr>
          <p:cNvSpPr txBox="1">
            <a:spLocks noChangeArrowheads="1"/>
          </p:cNvSpPr>
          <p:nvPr/>
        </p:nvSpPr>
        <p:spPr bwMode="auto">
          <a:xfrm>
            <a:off x="5345113" y="6248400"/>
            <a:ext cx="45624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20" tIns="34920" rIns="67320" bIns="3492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spcBef>
                <a:spcPts val="750"/>
              </a:spcBef>
              <a:buClr>
                <a:srgbClr val="000000"/>
              </a:buClr>
              <a:buSzPct val="100000"/>
              <a:buFont typeface="Arial" panose="020B0604020202020204" pitchFamily="34" charset="0"/>
              <a:buNone/>
            </a:pPr>
            <a:r>
              <a:rPr lang="en-GB" altLang="en-US" sz="1200">
                <a:ea typeface="SimSun" panose="02010600030101010101" pitchFamily="2" charset="-122"/>
              </a:rPr>
              <a:t>[Teuvo Kohonen 2001] Self-Organizing Maps; Springer;</a:t>
            </a:r>
          </a:p>
        </p:txBody>
      </p:sp>
      <p:sp>
        <p:nvSpPr>
          <p:cNvPr id="26627" name="AutoShape 3">
            <a:extLst>
              <a:ext uri="{FF2B5EF4-FFF2-40B4-BE49-F238E27FC236}">
                <a16:creationId xmlns:a16="http://schemas.microsoft.com/office/drawing/2014/main" id="{E0160308-666A-4611-A8CC-C95BD0A0FE64}"/>
              </a:ext>
            </a:extLst>
          </p:cNvPr>
          <p:cNvSpPr>
            <a:spLocks noChangeArrowheads="1"/>
          </p:cNvSpPr>
          <p:nvPr/>
        </p:nvSpPr>
        <p:spPr bwMode="auto">
          <a:xfrm>
            <a:off x="5254625" y="1811338"/>
            <a:ext cx="3997325" cy="603250"/>
          </a:xfrm>
          <a:prstGeom prst="roundRect">
            <a:avLst>
              <a:gd name="adj" fmla="val 25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320" tIns="34920" rIns="67320" bIns="3492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en-US" sz="1800">
                <a:latin typeface="Arial" panose="020B0604020202020204" pitchFamily="34" charset="0"/>
              </a:rPr>
              <a:t>A grouping according to similarity has </a:t>
            </a:r>
          </a:p>
          <a:p>
            <a:pPr>
              <a:buClr>
                <a:srgbClr val="000000"/>
              </a:buClr>
              <a:buSzPct val="100000"/>
              <a:buFont typeface="Arial" panose="020B0604020202020204" pitchFamily="34" charset="0"/>
              <a:buNone/>
            </a:pPr>
            <a:r>
              <a:rPr lang="en-GB" altLang="en-US" sz="1800">
                <a:latin typeface="Arial" panose="020B0604020202020204" pitchFamily="34" charset="0"/>
              </a:rPr>
              <a:t>emerged</a:t>
            </a:r>
          </a:p>
        </p:txBody>
      </p:sp>
      <p:sp>
        <p:nvSpPr>
          <p:cNvPr id="26628" name="AutoShape 4">
            <a:extLst>
              <a:ext uri="{FF2B5EF4-FFF2-40B4-BE49-F238E27FC236}">
                <a16:creationId xmlns:a16="http://schemas.microsoft.com/office/drawing/2014/main" id="{87F33B20-2E68-428C-A045-9E606ED77D4D}"/>
              </a:ext>
            </a:extLst>
          </p:cNvPr>
          <p:cNvSpPr>
            <a:spLocks noChangeArrowheads="1"/>
          </p:cNvSpPr>
          <p:nvPr/>
        </p:nvSpPr>
        <p:spPr bwMode="auto">
          <a:xfrm>
            <a:off x="49213" y="914400"/>
            <a:ext cx="3540125" cy="328613"/>
          </a:xfrm>
          <a:prstGeom prst="roundRect">
            <a:avLst>
              <a:gd name="adj" fmla="val 46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320" tIns="34920" rIns="67320" bIns="3492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en-US" sz="1800">
                <a:latin typeface="Arial" panose="020B0604020202020204" pitchFamily="34" charset="0"/>
                <a:ea typeface="SimSun" panose="02010600030101010101" pitchFamily="2" charset="-122"/>
              </a:rPr>
              <a:t>Animal names and their attributes</a:t>
            </a:r>
          </a:p>
        </p:txBody>
      </p:sp>
      <p:cxnSp>
        <p:nvCxnSpPr>
          <p:cNvPr id="26629" name="AutoShape 5">
            <a:extLst>
              <a:ext uri="{FF2B5EF4-FFF2-40B4-BE49-F238E27FC236}">
                <a16:creationId xmlns:a16="http://schemas.microsoft.com/office/drawing/2014/main" id="{28FBCBA0-6D1C-4612-B1F1-B281DC14FA2A}"/>
              </a:ext>
            </a:extLst>
          </p:cNvPr>
          <p:cNvCxnSpPr>
            <a:cxnSpLocks noChangeShapeType="1"/>
          </p:cNvCxnSpPr>
          <p:nvPr/>
        </p:nvCxnSpPr>
        <p:spPr bwMode="auto">
          <a:xfrm>
            <a:off x="2073275" y="3357563"/>
            <a:ext cx="3024188" cy="1436687"/>
          </a:xfrm>
          <a:prstGeom prst="curvedConnector3">
            <a:avLst>
              <a:gd name="adj1" fmla="val 50000"/>
            </a:avLst>
          </a:prstGeom>
          <a:noFill/>
          <a:ln w="3816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630" name="AutoShape 6">
            <a:extLst>
              <a:ext uri="{FF2B5EF4-FFF2-40B4-BE49-F238E27FC236}">
                <a16:creationId xmlns:a16="http://schemas.microsoft.com/office/drawing/2014/main" id="{D16EE6BC-BCBE-4EAF-92C1-44603DFBAAED}"/>
              </a:ext>
            </a:extLst>
          </p:cNvPr>
          <p:cNvSpPr>
            <a:spLocks noChangeArrowheads="1"/>
          </p:cNvSpPr>
          <p:nvPr/>
        </p:nvSpPr>
        <p:spPr bwMode="auto">
          <a:xfrm>
            <a:off x="4186238" y="4664075"/>
            <a:ext cx="661987" cy="341313"/>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320" tIns="34920" rIns="67320" bIns="3492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birds</a:t>
            </a:r>
          </a:p>
        </p:txBody>
      </p:sp>
      <p:sp>
        <p:nvSpPr>
          <p:cNvPr id="26631" name="AutoShape 7">
            <a:extLst>
              <a:ext uri="{FF2B5EF4-FFF2-40B4-BE49-F238E27FC236}">
                <a16:creationId xmlns:a16="http://schemas.microsoft.com/office/drawing/2014/main" id="{A050A304-7528-43C5-9934-C0D592818E85}"/>
              </a:ext>
            </a:extLst>
          </p:cNvPr>
          <p:cNvSpPr>
            <a:spLocks noChangeArrowheads="1"/>
          </p:cNvSpPr>
          <p:nvPr/>
        </p:nvSpPr>
        <p:spPr bwMode="auto">
          <a:xfrm>
            <a:off x="6846888" y="2400300"/>
            <a:ext cx="1052512" cy="341313"/>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320" tIns="34920" rIns="67320" bIns="3492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peaceful</a:t>
            </a:r>
          </a:p>
        </p:txBody>
      </p:sp>
      <p:sp>
        <p:nvSpPr>
          <p:cNvPr id="26632" name="AutoShape 8">
            <a:extLst>
              <a:ext uri="{FF2B5EF4-FFF2-40B4-BE49-F238E27FC236}">
                <a16:creationId xmlns:a16="http://schemas.microsoft.com/office/drawing/2014/main" id="{896BE90B-B4BB-40D2-95A7-A823BEAFD83F}"/>
              </a:ext>
            </a:extLst>
          </p:cNvPr>
          <p:cNvSpPr>
            <a:spLocks noChangeArrowheads="1"/>
          </p:cNvSpPr>
          <p:nvPr/>
        </p:nvSpPr>
        <p:spPr bwMode="auto">
          <a:xfrm>
            <a:off x="7961313" y="5949950"/>
            <a:ext cx="944562" cy="341313"/>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320" tIns="34920" rIns="67320" bIns="3492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C21014"/>
              </a:buClr>
              <a:buSzPct val="100000"/>
              <a:buFont typeface="Arial" panose="020B0604020202020204" pitchFamily="34" charset="0"/>
              <a:buNone/>
            </a:pPr>
            <a:r>
              <a:rPr lang="en-GB" altLang="en-US" sz="1900">
                <a:solidFill>
                  <a:srgbClr val="C21014"/>
                </a:solidFill>
                <a:latin typeface="Arial" panose="020B0604020202020204" pitchFamily="34" charset="0"/>
                <a:ea typeface="SimSun" panose="02010600030101010101" pitchFamily="2" charset="-122"/>
              </a:rPr>
              <a:t>hunters</a:t>
            </a:r>
          </a:p>
        </p:txBody>
      </p:sp>
      <p:sp>
        <p:nvSpPr>
          <p:cNvPr id="26633" name="AutoShape 9">
            <a:extLst>
              <a:ext uri="{FF2B5EF4-FFF2-40B4-BE49-F238E27FC236}">
                <a16:creationId xmlns:a16="http://schemas.microsoft.com/office/drawing/2014/main" id="{CF02EBD7-2876-4ADE-BCE0-1F8E56A4E39F}"/>
              </a:ext>
            </a:extLst>
          </p:cNvPr>
          <p:cNvSpPr>
            <a:spLocks noChangeArrowheads="1"/>
          </p:cNvSpPr>
          <p:nvPr/>
        </p:nvSpPr>
        <p:spPr bwMode="auto">
          <a:xfrm>
            <a:off x="0" y="2457450"/>
            <a:ext cx="9906000" cy="1588"/>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26634" name="Group 10">
            <a:extLst>
              <a:ext uri="{FF2B5EF4-FFF2-40B4-BE49-F238E27FC236}">
                <a16:creationId xmlns:a16="http://schemas.microsoft.com/office/drawing/2014/main" id="{3B9B4408-A654-43A4-A069-60729E2E1737}"/>
              </a:ext>
            </a:extLst>
          </p:cNvPr>
          <p:cNvGrpSpPr>
            <a:grpSpLocks/>
          </p:cNvGrpSpPr>
          <p:nvPr/>
        </p:nvGrpSpPr>
        <p:grpSpPr bwMode="auto">
          <a:xfrm>
            <a:off x="0" y="1484313"/>
            <a:ext cx="5141913" cy="1941512"/>
            <a:chOff x="0" y="935"/>
            <a:chExt cx="3239" cy="1223"/>
          </a:xfrm>
        </p:grpSpPr>
        <p:sp>
          <p:nvSpPr>
            <p:cNvPr id="26635" name="AutoShape 11">
              <a:extLst>
                <a:ext uri="{FF2B5EF4-FFF2-40B4-BE49-F238E27FC236}">
                  <a16:creationId xmlns:a16="http://schemas.microsoft.com/office/drawing/2014/main" id="{91C7DFC1-A0E1-419E-AE11-2918D13229E5}"/>
                </a:ext>
              </a:extLst>
            </p:cNvPr>
            <p:cNvSpPr>
              <a:spLocks noChangeArrowheads="1"/>
            </p:cNvSpPr>
            <p:nvPr/>
          </p:nvSpPr>
          <p:spPr bwMode="auto">
            <a:xfrm>
              <a:off x="0" y="935"/>
              <a:ext cx="3240" cy="1224"/>
            </a:xfrm>
            <a:prstGeom prst="roundRect">
              <a:avLst>
                <a:gd name="adj" fmla="val 79"/>
              </a:avLst>
            </a:prstGeom>
            <a:solidFill>
              <a:srgbClr val="FFFFFF"/>
            </a:solidFill>
            <a:ln w="9360">
              <a:solidFill>
                <a:srgbClr val="000000"/>
              </a:solidFill>
              <a:round/>
              <a:headEnd/>
              <a:tailEnd/>
            </a:ln>
          </p:spPr>
          <p:txBody>
            <a:bodyPr wrap="none" anchor="ctr"/>
            <a:lstStyle/>
            <a:p>
              <a:endParaRPr lang="en-US"/>
            </a:p>
          </p:txBody>
        </p:sp>
        <p:graphicFrame>
          <p:nvGraphicFramePr>
            <p:cNvPr id="26636" name="Object 12">
              <a:extLst>
                <a:ext uri="{FF2B5EF4-FFF2-40B4-BE49-F238E27FC236}">
                  <a16:creationId xmlns:a16="http://schemas.microsoft.com/office/drawing/2014/main" id="{25B7DD73-64FE-4B99-85FB-706097B99346}"/>
                </a:ext>
              </a:extLst>
            </p:cNvPr>
            <p:cNvGraphicFramePr>
              <a:graphicFrameLocks noChangeAspect="1"/>
            </p:cNvGraphicFramePr>
            <p:nvPr/>
          </p:nvGraphicFramePr>
          <p:xfrm>
            <a:off x="1750" y="1573"/>
            <a:ext cx="45" cy="84"/>
          </p:xfrm>
          <a:graphic>
            <a:graphicData uri="http://schemas.openxmlformats.org/presentationml/2006/ole">
              <mc:AlternateContent xmlns:mc="http://schemas.openxmlformats.org/markup-compatibility/2006">
                <mc:Choice xmlns:v="urn:schemas-microsoft-com:vml" Requires="v">
                  <p:oleObj spid="_x0000_s26672" r:id="rId4" imgW="2743200" imgH="5181480" progId="">
                    <p:embed/>
                  </p:oleObj>
                </mc:Choice>
                <mc:Fallback>
                  <p:oleObj r:id="rId4" imgW="2743200" imgH="518148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0" y="1573"/>
                          <a:ext cx="45" cy="8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6637" name="AutoShape 13">
              <a:extLst>
                <a:ext uri="{FF2B5EF4-FFF2-40B4-BE49-F238E27FC236}">
                  <a16:creationId xmlns:a16="http://schemas.microsoft.com/office/drawing/2014/main" id="{AA7F6525-A299-4815-97A7-936186E90AE5}"/>
                </a:ext>
              </a:extLst>
            </p:cNvPr>
            <p:cNvSpPr>
              <a:spLocks noChangeArrowheads="1"/>
            </p:cNvSpPr>
            <p:nvPr/>
          </p:nvSpPr>
          <p:spPr bwMode="auto">
            <a:xfrm>
              <a:off x="59" y="1053"/>
              <a:ext cx="130" cy="132"/>
            </a:xfrm>
            <a:prstGeom prst="roundRect">
              <a:avLst>
                <a:gd name="adj" fmla="val 7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56520" tIns="28440" rIns="56520" bIns="284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en-US" sz="1000">
                  <a:solidFill>
                    <a:srgbClr val="000000"/>
                  </a:solidFill>
                  <a:ea typeface="SimSun" panose="02010600030101010101" pitchFamily="2" charset="-122"/>
                </a:rPr>
                <a:t>is</a:t>
              </a:r>
            </a:p>
          </p:txBody>
        </p:sp>
        <p:sp>
          <p:nvSpPr>
            <p:cNvPr id="26638" name="AutoShape 14">
              <a:extLst>
                <a:ext uri="{FF2B5EF4-FFF2-40B4-BE49-F238E27FC236}">
                  <a16:creationId xmlns:a16="http://schemas.microsoft.com/office/drawing/2014/main" id="{9A9BFDA7-ED7B-4C38-9B61-1DFBDC71C126}"/>
                </a:ext>
              </a:extLst>
            </p:cNvPr>
            <p:cNvSpPr>
              <a:spLocks noChangeArrowheads="1"/>
            </p:cNvSpPr>
            <p:nvPr/>
          </p:nvSpPr>
          <p:spPr bwMode="auto">
            <a:xfrm>
              <a:off x="0" y="1319"/>
              <a:ext cx="200" cy="132"/>
            </a:xfrm>
            <a:prstGeom prst="roundRect">
              <a:avLst>
                <a:gd name="adj" fmla="val 75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56520" tIns="28440" rIns="56520" bIns="284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en-US" sz="1000">
                  <a:solidFill>
                    <a:srgbClr val="000000"/>
                  </a:solidFill>
                  <a:ea typeface="SimSun" panose="02010600030101010101" pitchFamily="2" charset="-122"/>
                </a:rPr>
                <a:t>has</a:t>
              </a:r>
            </a:p>
          </p:txBody>
        </p:sp>
        <p:sp>
          <p:nvSpPr>
            <p:cNvPr id="26639" name="AutoShape 15">
              <a:extLst>
                <a:ext uri="{FF2B5EF4-FFF2-40B4-BE49-F238E27FC236}">
                  <a16:creationId xmlns:a16="http://schemas.microsoft.com/office/drawing/2014/main" id="{C7EED73C-7A3D-4633-9AE1-318D90AD03F5}"/>
                </a:ext>
              </a:extLst>
            </p:cNvPr>
            <p:cNvSpPr>
              <a:spLocks noChangeArrowheads="1"/>
            </p:cNvSpPr>
            <p:nvPr/>
          </p:nvSpPr>
          <p:spPr bwMode="auto">
            <a:xfrm>
              <a:off x="0" y="1655"/>
              <a:ext cx="232" cy="228"/>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56520" tIns="28440" rIns="56520" bIns="284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000">
                  <a:solidFill>
                    <a:srgbClr val="000000"/>
                  </a:solidFill>
                  <a:ea typeface="SimSun" panose="02010600030101010101" pitchFamily="2" charset="-122"/>
                </a:rPr>
                <a:t>likes</a:t>
              </a:r>
            </a:p>
            <a:p>
              <a:pPr algn="ctr">
                <a:buClr>
                  <a:srgbClr val="000000"/>
                </a:buClr>
                <a:buSzPct val="100000"/>
                <a:buFont typeface="Arial" panose="020B0604020202020204" pitchFamily="34" charset="0"/>
                <a:buNone/>
              </a:pPr>
              <a:r>
                <a:rPr lang="en-GB" altLang="en-US" sz="1000">
                  <a:solidFill>
                    <a:srgbClr val="000000"/>
                  </a:solidFill>
                  <a:ea typeface="SimSun" panose="02010600030101010101" pitchFamily="2" charset="-122"/>
                </a:rPr>
                <a:t>to</a:t>
              </a:r>
            </a:p>
          </p:txBody>
        </p:sp>
        <p:sp>
          <p:nvSpPr>
            <p:cNvPr id="26640" name="Freeform 16">
              <a:extLst>
                <a:ext uri="{FF2B5EF4-FFF2-40B4-BE49-F238E27FC236}">
                  <a16:creationId xmlns:a16="http://schemas.microsoft.com/office/drawing/2014/main" id="{2F6B5E93-F2D3-49D6-BC36-DA28A6009049}"/>
                </a:ext>
              </a:extLst>
            </p:cNvPr>
            <p:cNvSpPr>
              <a:spLocks noChangeArrowheads="1"/>
            </p:cNvSpPr>
            <p:nvPr/>
          </p:nvSpPr>
          <p:spPr bwMode="auto">
            <a:xfrm>
              <a:off x="237" y="1615"/>
              <a:ext cx="72" cy="328"/>
            </a:xfrm>
            <a:custGeom>
              <a:avLst/>
              <a:gdLst>
                <a:gd name="T0" fmla="*/ 316 w 317"/>
                <a:gd name="T1" fmla="*/ 0 h 1448"/>
                <a:gd name="T2" fmla="*/ 158 w 317"/>
                <a:gd name="T3" fmla="*/ 120 h 1448"/>
                <a:gd name="T4" fmla="*/ 158 w 317"/>
                <a:gd name="T5" fmla="*/ 603 h 1448"/>
                <a:gd name="T6" fmla="*/ 0 w 317"/>
                <a:gd name="T7" fmla="*/ 724 h 1448"/>
                <a:gd name="T8" fmla="*/ 158 w 317"/>
                <a:gd name="T9" fmla="*/ 844 h 1448"/>
                <a:gd name="T10" fmla="*/ 158 w 317"/>
                <a:gd name="T11" fmla="*/ 1327 h 1448"/>
                <a:gd name="T12" fmla="*/ 316 w 317"/>
                <a:gd name="T13" fmla="*/ 1447 h 1448"/>
                <a:gd name="T14" fmla="*/ 316 w 317"/>
                <a:gd name="T15" fmla="*/ 0 h 1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1448">
                  <a:moveTo>
                    <a:pt x="316" y="0"/>
                  </a:moveTo>
                  <a:cubicBezTo>
                    <a:pt x="237" y="0"/>
                    <a:pt x="158" y="60"/>
                    <a:pt x="158" y="120"/>
                  </a:cubicBezTo>
                  <a:lnTo>
                    <a:pt x="158" y="603"/>
                  </a:lnTo>
                  <a:cubicBezTo>
                    <a:pt x="158" y="663"/>
                    <a:pt x="79" y="724"/>
                    <a:pt x="0" y="724"/>
                  </a:cubicBezTo>
                  <a:cubicBezTo>
                    <a:pt x="79" y="724"/>
                    <a:pt x="158" y="784"/>
                    <a:pt x="158" y="844"/>
                  </a:cubicBezTo>
                  <a:lnTo>
                    <a:pt x="158" y="1327"/>
                  </a:lnTo>
                  <a:cubicBezTo>
                    <a:pt x="158" y="1387"/>
                    <a:pt x="237" y="1447"/>
                    <a:pt x="316" y="1447"/>
                  </a:cubicBezTo>
                  <a:lnTo>
                    <a:pt x="316" y="0"/>
                  </a:lnTo>
                </a:path>
              </a:pathLst>
            </a:custGeom>
            <a:solidFill>
              <a:srgbClr val="FFCC66"/>
            </a:solidFill>
            <a:ln w="12600">
              <a:solidFill>
                <a:srgbClr val="009900"/>
              </a:solidFill>
              <a:round/>
              <a:headEnd/>
              <a:tailEnd/>
            </a:ln>
          </p:spPr>
          <p:txBody>
            <a:bodyPr wrap="none" anchor="ctr"/>
            <a:lstStyle/>
            <a:p>
              <a:endParaRPr lang="en-US"/>
            </a:p>
          </p:txBody>
        </p:sp>
        <p:sp>
          <p:nvSpPr>
            <p:cNvPr id="26641" name="Freeform 17">
              <a:extLst>
                <a:ext uri="{FF2B5EF4-FFF2-40B4-BE49-F238E27FC236}">
                  <a16:creationId xmlns:a16="http://schemas.microsoft.com/office/drawing/2014/main" id="{1D6C65F4-01F7-40C4-A1AC-1C74E161D62A}"/>
                </a:ext>
              </a:extLst>
            </p:cNvPr>
            <p:cNvSpPr>
              <a:spLocks noChangeArrowheads="1"/>
            </p:cNvSpPr>
            <p:nvPr/>
          </p:nvSpPr>
          <p:spPr bwMode="auto">
            <a:xfrm>
              <a:off x="236" y="1230"/>
              <a:ext cx="30" cy="355"/>
            </a:xfrm>
            <a:custGeom>
              <a:avLst/>
              <a:gdLst>
                <a:gd name="T0" fmla="*/ 131 w 132"/>
                <a:gd name="T1" fmla="*/ 0 h 1565"/>
                <a:gd name="T2" fmla="*/ 65 w 132"/>
                <a:gd name="T3" fmla="*/ 131 h 1565"/>
                <a:gd name="T4" fmla="*/ 65 w 132"/>
                <a:gd name="T5" fmla="*/ 652 h 1565"/>
                <a:gd name="T6" fmla="*/ 0 w 132"/>
                <a:gd name="T7" fmla="*/ 782 h 1565"/>
                <a:gd name="T8" fmla="*/ 65 w 132"/>
                <a:gd name="T9" fmla="*/ 912 h 1565"/>
                <a:gd name="T10" fmla="*/ 65 w 132"/>
                <a:gd name="T11" fmla="*/ 1434 h 1565"/>
                <a:gd name="T12" fmla="*/ 131 w 132"/>
                <a:gd name="T13" fmla="*/ 1564 h 1565"/>
                <a:gd name="T14" fmla="*/ 131 w 132"/>
                <a:gd name="T15" fmla="*/ 0 h 15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565">
                  <a:moveTo>
                    <a:pt x="131" y="0"/>
                  </a:moveTo>
                  <a:cubicBezTo>
                    <a:pt x="98" y="0"/>
                    <a:pt x="65" y="65"/>
                    <a:pt x="65" y="131"/>
                  </a:cubicBezTo>
                  <a:lnTo>
                    <a:pt x="65" y="652"/>
                  </a:lnTo>
                  <a:cubicBezTo>
                    <a:pt x="65" y="717"/>
                    <a:pt x="33" y="782"/>
                    <a:pt x="0" y="782"/>
                  </a:cubicBezTo>
                  <a:cubicBezTo>
                    <a:pt x="33" y="782"/>
                    <a:pt x="65" y="847"/>
                    <a:pt x="65" y="912"/>
                  </a:cubicBezTo>
                  <a:lnTo>
                    <a:pt x="65" y="1434"/>
                  </a:lnTo>
                  <a:cubicBezTo>
                    <a:pt x="65" y="1499"/>
                    <a:pt x="98" y="1564"/>
                    <a:pt x="131" y="1564"/>
                  </a:cubicBezTo>
                  <a:lnTo>
                    <a:pt x="131" y="0"/>
                  </a:lnTo>
                </a:path>
              </a:pathLst>
            </a:custGeom>
            <a:solidFill>
              <a:srgbClr val="FFCC66"/>
            </a:solidFill>
            <a:ln w="12600">
              <a:solidFill>
                <a:srgbClr val="009900"/>
              </a:solidFill>
              <a:round/>
              <a:headEnd/>
              <a:tailEnd/>
            </a:ln>
          </p:spPr>
          <p:txBody>
            <a:bodyPr wrap="none" anchor="ctr"/>
            <a:lstStyle/>
            <a:p>
              <a:endParaRPr lang="en-US"/>
            </a:p>
          </p:txBody>
        </p:sp>
        <p:sp>
          <p:nvSpPr>
            <p:cNvPr id="26642" name="Freeform 18">
              <a:extLst>
                <a:ext uri="{FF2B5EF4-FFF2-40B4-BE49-F238E27FC236}">
                  <a16:creationId xmlns:a16="http://schemas.microsoft.com/office/drawing/2014/main" id="{D9A40006-8A61-4AEA-A2D9-233474F0C5AA}"/>
                </a:ext>
              </a:extLst>
            </p:cNvPr>
            <p:cNvSpPr>
              <a:spLocks noChangeArrowheads="1"/>
            </p:cNvSpPr>
            <p:nvPr/>
          </p:nvSpPr>
          <p:spPr bwMode="auto">
            <a:xfrm>
              <a:off x="236" y="1024"/>
              <a:ext cx="30" cy="178"/>
            </a:xfrm>
            <a:custGeom>
              <a:avLst/>
              <a:gdLst>
                <a:gd name="T0" fmla="*/ 131 w 132"/>
                <a:gd name="T1" fmla="*/ 0 h 783"/>
                <a:gd name="T2" fmla="*/ 65 w 132"/>
                <a:gd name="T3" fmla="*/ 65 h 783"/>
                <a:gd name="T4" fmla="*/ 65 w 132"/>
                <a:gd name="T5" fmla="*/ 326 h 783"/>
                <a:gd name="T6" fmla="*/ 0 w 132"/>
                <a:gd name="T7" fmla="*/ 391 h 783"/>
                <a:gd name="T8" fmla="*/ 65 w 132"/>
                <a:gd name="T9" fmla="*/ 456 h 783"/>
                <a:gd name="T10" fmla="*/ 65 w 132"/>
                <a:gd name="T11" fmla="*/ 716 h 783"/>
                <a:gd name="T12" fmla="*/ 131 w 132"/>
                <a:gd name="T13" fmla="*/ 782 h 783"/>
                <a:gd name="T14" fmla="*/ 131 w 132"/>
                <a:gd name="T15" fmla="*/ 0 h 7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783">
                  <a:moveTo>
                    <a:pt x="131" y="0"/>
                  </a:moveTo>
                  <a:cubicBezTo>
                    <a:pt x="98" y="0"/>
                    <a:pt x="65" y="32"/>
                    <a:pt x="65" y="65"/>
                  </a:cubicBezTo>
                  <a:lnTo>
                    <a:pt x="65" y="326"/>
                  </a:lnTo>
                  <a:cubicBezTo>
                    <a:pt x="65" y="358"/>
                    <a:pt x="33" y="391"/>
                    <a:pt x="0" y="391"/>
                  </a:cubicBezTo>
                  <a:cubicBezTo>
                    <a:pt x="33" y="391"/>
                    <a:pt x="65" y="423"/>
                    <a:pt x="65" y="456"/>
                  </a:cubicBezTo>
                  <a:lnTo>
                    <a:pt x="65" y="716"/>
                  </a:lnTo>
                  <a:cubicBezTo>
                    <a:pt x="65" y="749"/>
                    <a:pt x="98" y="782"/>
                    <a:pt x="131" y="782"/>
                  </a:cubicBezTo>
                  <a:lnTo>
                    <a:pt x="131" y="0"/>
                  </a:lnTo>
                </a:path>
              </a:pathLst>
            </a:custGeom>
            <a:solidFill>
              <a:srgbClr val="FFCC66"/>
            </a:solidFill>
            <a:ln w="12600">
              <a:solidFill>
                <a:srgbClr val="009900"/>
              </a:solidFill>
              <a:round/>
              <a:headEnd/>
              <a:tailEnd/>
            </a:ln>
          </p:spPr>
          <p:txBody>
            <a:bodyPr wrap="none" anchor="ctr"/>
            <a:lstStyle/>
            <a:p>
              <a:endParaRPr lang="en-US"/>
            </a:p>
          </p:txBody>
        </p:sp>
        <p:grpSp>
          <p:nvGrpSpPr>
            <p:cNvPr id="26643" name="Group 19">
              <a:extLst>
                <a:ext uri="{FF2B5EF4-FFF2-40B4-BE49-F238E27FC236}">
                  <a16:creationId xmlns:a16="http://schemas.microsoft.com/office/drawing/2014/main" id="{4BE50160-D199-48B6-A10C-03EB25A7805C}"/>
                </a:ext>
              </a:extLst>
            </p:cNvPr>
            <p:cNvGrpSpPr>
              <a:grpSpLocks/>
            </p:cNvGrpSpPr>
            <p:nvPr/>
          </p:nvGrpSpPr>
          <p:grpSpPr bwMode="auto">
            <a:xfrm>
              <a:off x="288" y="935"/>
              <a:ext cx="2943" cy="1080"/>
              <a:chOff x="288" y="935"/>
              <a:chExt cx="2943" cy="1080"/>
            </a:xfrm>
          </p:grpSpPr>
          <p:sp>
            <p:nvSpPr>
              <p:cNvPr id="26644" name="AutoShape 20">
                <a:extLst>
                  <a:ext uri="{FF2B5EF4-FFF2-40B4-BE49-F238E27FC236}">
                    <a16:creationId xmlns:a16="http://schemas.microsoft.com/office/drawing/2014/main" id="{56EF15B8-FF37-433C-9A1F-08CDB6D72CD7}"/>
                  </a:ext>
                </a:extLst>
              </p:cNvPr>
              <p:cNvSpPr>
                <a:spLocks noChangeArrowheads="1"/>
              </p:cNvSpPr>
              <p:nvPr/>
            </p:nvSpPr>
            <p:spPr bwMode="auto">
              <a:xfrm>
                <a:off x="288" y="935"/>
                <a:ext cx="2944" cy="1081"/>
              </a:xfrm>
              <a:prstGeom prst="roundRect">
                <a:avLst>
                  <a:gd name="adj" fmla="val 9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26645" name="Object 21">
                <a:extLst>
                  <a:ext uri="{FF2B5EF4-FFF2-40B4-BE49-F238E27FC236}">
                    <a16:creationId xmlns:a16="http://schemas.microsoft.com/office/drawing/2014/main" id="{02FA982E-B2BC-4DCD-8DE1-DF56CAFD1B73}"/>
                  </a:ext>
                </a:extLst>
              </p:cNvPr>
              <p:cNvGraphicFramePr>
                <a:graphicFrameLocks noChangeAspect="1"/>
              </p:cNvGraphicFramePr>
              <p:nvPr/>
            </p:nvGraphicFramePr>
            <p:xfrm>
              <a:off x="288" y="935"/>
              <a:ext cx="2944" cy="1081"/>
            </p:xfrm>
            <a:graphic>
              <a:graphicData uri="http://schemas.openxmlformats.org/presentationml/2006/ole">
                <mc:AlternateContent xmlns:mc="http://schemas.openxmlformats.org/markup-compatibility/2006">
                  <mc:Choice xmlns:v="urn:schemas-microsoft-com:vml" Requires="v">
                    <p:oleObj spid="_x0000_s26673" r:id="rId6" imgW="7277040" imgH="1857240" progId="">
                      <p:embed/>
                    </p:oleObj>
                  </mc:Choice>
                  <mc:Fallback>
                    <p:oleObj r:id="rId6" imgW="7277040" imgH="1857240" progId="">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935"/>
                            <a:ext cx="2944" cy="1081"/>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grpSp>
      <p:grpSp>
        <p:nvGrpSpPr>
          <p:cNvPr id="26646" name="Group 22">
            <a:extLst>
              <a:ext uri="{FF2B5EF4-FFF2-40B4-BE49-F238E27FC236}">
                <a16:creationId xmlns:a16="http://schemas.microsoft.com/office/drawing/2014/main" id="{071BC878-76EC-4602-B197-2CC5A093B1E2}"/>
              </a:ext>
            </a:extLst>
          </p:cNvPr>
          <p:cNvGrpSpPr>
            <a:grpSpLocks/>
          </p:cNvGrpSpPr>
          <p:nvPr/>
        </p:nvGrpSpPr>
        <p:grpSpPr bwMode="auto">
          <a:xfrm>
            <a:off x="4953000" y="2708275"/>
            <a:ext cx="4791075" cy="3290888"/>
            <a:chOff x="3120" y="1706"/>
            <a:chExt cx="3018" cy="2073"/>
          </a:xfrm>
        </p:grpSpPr>
        <p:pic>
          <p:nvPicPr>
            <p:cNvPr id="26647" name="Picture 23">
              <a:extLst>
                <a:ext uri="{FF2B5EF4-FFF2-40B4-BE49-F238E27FC236}">
                  <a16:creationId xmlns:a16="http://schemas.microsoft.com/office/drawing/2014/main" id="{5850FCEC-D728-4D73-A3AA-269D78D6BC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0" y="1804"/>
              <a:ext cx="2879" cy="194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26648" name="Line 24">
              <a:extLst>
                <a:ext uri="{FF2B5EF4-FFF2-40B4-BE49-F238E27FC236}">
                  <a16:creationId xmlns:a16="http://schemas.microsoft.com/office/drawing/2014/main" id="{FA7E9FE3-D642-4E64-8EB0-9CA942CA36C3}"/>
                </a:ext>
              </a:extLst>
            </p:cNvPr>
            <p:cNvSpPr>
              <a:spLocks noChangeShapeType="1"/>
            </p:cNvSpPr>
            <p:nvPr/>
          </p:nvSpPr>
          <p:spPr bwMode="auto">
            <a:xfrm flipV="1">
              <a:off x="3120" y="2742"/>
              <a:ext cx="491" cy="261"/>
            </a:xfrm>
            <a:prstGeom prst="line">
              <a:avLst/>
            </a:prstGeom>
            <a:noFill/>
            <a:ln w="12600">
              <a:solidFill>
                <a:srgbClr val="C21014"/>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9" name="Line 25">
              <a:extLst>
                <a:ext uri="{FF2B5EF4-FFF2-40B4-BE49-F238E27FC236}">
                  <a16:creationId xmlns:a16="http://schemas.microsoft.com/office/drawing/2014/main" id="{D4F57174-E0EF-4947-ACCE-FE8560FB0E04}"/>
                </a:ext>
              </a:extLst>
            </p:cNvPr>
            <p:cNvSpPr>
              <a:spLocks noChangeShapeType="1"/>
            </p:cNvSpPr>
            <p:nvPr/>
          </p:nvSpPr>
          <p:spPr bwMode="auto">
            <a:xfrm flipH="1" flipV="1">
              <a:off x="5400" y="3228"/>
              <a:ext cx="38" cy="553"/>
            </a:xfrm>
            <a:prstGeom prst="line">
              <a:avLst/>
            </a:prstGeom>
            <a:noFill/>
            <a:ln w="12600">
              <a:solidFill>
                <a:srgbClr val="C21014"/>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6650" name="Picture 26">
              <a:extLst>
                <a:ext uri="{FF2B5EF4-FFF2-40B4-BE49-F238E27FC236}">
                  <a16:creationId xmlns:a16="http://schemas.microsoft.com/office/drawing/2014/main" id="{34073B2B-060E-4E4E-B908-ACDFFA1FF4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2" y="2205"/>
              <a:ext cx="358" cy="53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51" name="Picture 27">
              <a:extLst>
                <a:ext uri="{FF2B5EF4-FFF2-40B4-BE49-F238E27FC236}">
                  <a16:creationId xmlns:a16="http://schemas.microsoft.com/office/drawing/2014/main" id="{3A6B11E1-5083-4F0C-97F2-9449215732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6" y="2659"/>
              <a:ext cx="303" cy="45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52" name="Picture 28">
              <a:extLst>
                <a:ext uri="{FF2B5EF4-FFF2-40B4-BE49-F238E27FC236}">
                  <a16:creationId xmlns:a16="http://schemas.microsoft.com/office/drawing/2014/main" id="{EDBAD911-0866-4FED-B979-CD62F97FD25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8" y="2523"/>
              <a:ext cx="300" cy="3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53" name="Picture 29">
              <a:extLst>
                <a:ext uri="{FF2B5EF4-FFF2-40B4-BE49-F238E27FC236}">
                  <a16:creationId xmlns:a16="http://schemas.microsoft.com/office/drawing/2014/main" id="{3A5636D7-A9AF-4C29-A0E0-A648A84482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3" y="3249"/>
              <a:ext cx="544" cy="356"/>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54" name="Picture 30">
              <a:extLst>
                <a:ext uri="{FF2B5EF4-FFF2-40B4-BE49-F238E27FC236}">
                  <a16:creationId xmlns:a16="http://schemas.microsoft.com/office/drawing/2014/main" id="{8F20A69B-E474-4A12-92C4-710F239653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44" y="3385"/>
              <a:ext cx="454" cy="341"/>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55" name="Picture 31">
              <a:extLst>
                <a:ext uri="{FF2B5EF4-FFF2-40B4-BE49-F238E27FC236}">
                  <a16:creationId xmlns:a16="http://schemas.microsoft.com/office/drawing/2014/main" id="{678522D4-D297-4C40-B1EC-0DCD4DDB2FD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9" y="2886"/>
              <a:ext cx="334" cy="49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56" name="Picture 32">
              <a:extLst>
                <a:ext uri="{FF2B5EF4-FFF2-40B4-BE49-F238E27FC236}">
                  <a16:creationId xmlns:a16="http://schemas.microsoft.com/office/drawing/2014/main" id="{82A7AE6B-EF29-42D0-BDED-DBC3FFE7843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3" y="2432"/>
              <a:ext cx="590" cy="441"/>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57" name="Picture 33">
              <a:extLst>
                <a:ext uri="{FF2B5EF4-FFF2-40B4-BE49-F238E27FC236}">
                  <a16:creationId xmlns:a16="http://schemas.microsoft.com/office/drawing/2014/main" id="{F4065E63-7402-4030-AEC4-C7B800DFB65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9" y="3203"/>
              <a:ext cx="499" cy="48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58" name="Picture 34">
              <a:extLst>
                <a:ext uri="{FF2B5EF4-FFF2-40B4-BE49-F238E27FC236}">
                  <a16:creationId xmlns:a16="http://schemas.microsoft.com/office/drawing/2014/main" id="{CA861D7A-1288-4FD1-90EA-2593893DA14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24" y="2160"/>
              <a:ext cx="545" cy="40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59" name="Picture 35">
              <a:extLst>
                <a:ext uri="{FF2B5EF4-FFF2-40B4-BE49-F238E27FC236}">
                  <a16:creationId xmlns:a16="http://schemas.microsoft.com/office/drawing/2014/main" id="{2E2B1A08-3841-4C45-BEFC-6B1017B6C3A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69" y="2704"/>
              <a:ext cx="499" cy="341"/>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60" name="Picture 36">
              <a:extLst>
                <a:ext uri="{FF2B5EF4-FFF2-40B4-BE49-F238E27FC236}">
                  <a16:creationId xmlns:a16="http://schemas.microsoft.com/office/drawing/2014/main" id="{50FA064E-5244-44F2-9E2D-75396AB8396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73" y="1797"/>
              <a:ext cx="440" cy="35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61" name="Picture 37">
              <a:extLst>
                <a:ext uri="{FF2B5EF4-FFF2-40B4-BE49-F238E27FC236}">
                  <a16:creationId xmlns:a16="http://schemas.microsoft.com/office/drawing/2014/main" id="{BB21F91B-7FD0-4A51-AF92-73F9C936673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35" y="2024"/>
              <a:ext cx="454" cy="341"/>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62" name="Picture 38">
              <a:extLst>
                <a:ext uri="{FF2B5EF4-FFF2-40B4-BE49-F238E27FC236}">
                  <a16:creationId xmlns:a16="http://schemas.microsoft.com/office/drawing/2014/main" id="{971E3148-027E-496F-B55E-DA1E3A3DBAC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61" y="1797"/>
              <a:ext cx="311" cy="40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63" name="Picture 39">
              <a:extLst>
                <a:ext uri="{FF2B5EF4-FFF2-40B4-BE49-F238E27FC236}">
                  <a16:creationId xmlns:a16="http://schemas.microsoft.com/office/drawing/2014/main" id="{70589149-D63C-4D21-BAC0-D9D544C26E0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47" y="3385"/>
              <a:ext cx="486" cy="3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26664" name="Line 40">
              <a:extLst>
                <a:ext uri="{FF2B5EF4-FFF2-40B4-BE49-F238E27FC236}">
                  <a16:creationId xmlns:a16="http://schemas.microsoft.com/office/drawing/2014/main" id="{A9FC8A60-268B-4573-9544-117A108C9A69}"/>
                </a:ext>
              </a:extLst>
            </p:cNvPr>
            <p:cNvSpPr>
              <a:spLocks noChangeShapeType="1"/>
            </p:cNvSpPr>
            <p:nvPr/>
          </p:nvSpPr>
          <p:spPr bwMode="auto">
            <a:xfrm flipH="1">
              <a:off x="4874" y="1706"/>
              <a:ext cx="72" cy="454"/>
            </a:xfrm>
            <a:prstGeom prst="line">
              <a:avLst/>
            </a:prstGeom>
            <a:noFill/>
            <a:ln w="12600">
              <a:solidFill>
                <a:srgbClr val="C21014"/>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6665" name="Picture 41">
              <a:extLst>
                <a:ext uri="{FF2B5EF4-FFF2-40B4-BE49-F238E27FC236}">
                  <a16:creationId xmlns:a16="http://schemas.microsoft.com/office/drawing/2014/main" id="{FBBF56C2-2956-4419-BF03-B66831B5948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7" y="2931"/>
              <a:ext cx="419" cy="27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26666" name="Picture 42">
              <a:extLst>
                <a:ext uri="{FF2B5EF4-FFF2-40B4-BE49-F238E27FC236}">
                  <a16:creationId xmlns:a16="http://schemas.microsoft.com/office/drawing/2014/main" id="{A1B8EB64-E982-40EE-A72F-B5A060FDF9E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7" y="1888"/>
              <a:ext cx="480" cy="24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EA50C11F-7EF0-4A6C-9457-DEC933959CEC}"/>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Agenda</a:t>
            </a:r>
          </a:p>
        </p:txBody>
      </p:sp>
      <p:sp>
        <p:nvSpPr>
          <p:cNvPr id="27650" name="Rectangle 2">
            <a:extLst>
              <a:ext uri="{FF2B5EF4-FFF2-40B4-BE49-F238E27FC236}">
                <a16:creationId xmlns:a16="http://schemas.microsoft.com/office/drawing/2014/main" id="{3F982F93-FCCB-4012-88EE-8C7B40F3C548}"/>
              </a:ext>
            </a:extLst>
          </p:cNvPr>
          <p:cNvSpPr>
            <a:spLocks noGrp="1" noChangeArrowheads="1"/>
          </p:cNvSpPr>
          <p:nvPr>
            <p:ph idx="1"/>
          </p:nvPr>
        </p:nvSpPr>
        <p:spPr>
          <a:xfrm>
            <a:off x="350838" y="981075"/>
            <a:ext cx="9204325"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Motivation</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Self-Organizing Maps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Origins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Algorithm</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solidFill>
                  <a:srgbClr val="C21014"/>
                </a:solidFill>
                <a:ea typeface="SimSun" panose="02010600030101010101" pitchFamily="2" charset="-122"/>
              </a:rPr>
              <a:t>Scalable Vector Graphics</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Information Visualization with Self-Organizing Maps in an Information Portal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US" altLang="zh-CN">
                <a:ea typeface="SimSun" panose="02010600030101010101" pitchFamily="2" charset="-122"/>
              </a:rPr>
              <a:t>Conclusion</a:t>
            </a:r>
            <a:endParaRPr lang="en-GB" altLang="zh-CN">
              <a:ea typeface="SimSun" panose="02010600030101010101" pitchFamily="2" charset="-122"/>
            </a:endParaRPr>
          </a:p>
          <a:p>
            <a:pPr lvl="1">
              <a:buFont typeface="Monotype Sorts" charset="2"/>
              <a:buNone/>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2295867B-6CF6-400B-844B-F31E08F50B78}"/>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Technologie: Scalable Vector Graphics (SVG)</a:t>
            </a:r>
          </a:p>
        </p:txBody>
      </p:sp>
      <p:sp>
        <p:nvSpPr>
          <p:cNvPr id="28674" name="Rectangle 2">
            <a:extLst>
              <a:ext uri="{FF2B5EF4-FFF2-40B4-BE49-F238E27FC236}">
                <a16:creationId xmlns:a16="http://schemas.microsoft.com/office/drawing/2014/main" id="{4B5EA1FA-730C-4E16-9EDD-6EDF3C930BB8}"/>
              </a:ext>
            </a:extLst>
          </p:cNvPr>
          <p:cNvSpPr>
            <a:spLocks noGrp="1" noChangeArrowheads="1"/>
          </p:cNvSpPr>
          <p:nvPr>
            <p:ph type="body" sz="half" idx="1"/>
          </p:nvPr>
        </p:nvSpPr>
        <p:spPr>
          <a:xfrm>
            <a:off x="350838" y="981075"/>
            <a:ext cx="9555162" cy="5400675"/>
          </a:xfrm>
          <a:ln/>
        </p:spPr>
        <p:txBody>
          <a:bodyPr/>
          <a:lstStyle/>
          <a:p>
            <a:pPr algn="just">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Scalable Vector Graphics (SVG) is an XML markup language for describing two-dimensional vector graphics, both static and animated. It is an open standard created by the World Wide Web Consortium, which is also responsible for standards like HTML and XHTML.</a:t>
            </a:r>
          </a:p>
        </p:txBody>
      </p:sp>
      <p:pic>
        <p:nvPicPr>
          <p:cNvPr id="28675" name="Picture 3">
            <a:extLst>
              <a:ext uri="{FF2B5EF4-FFF2-40B4-BE49-F238E27FC236}">
                <a16:creationId xmlns:a16="http://schemas.microsoft.com/office/drawing/2014/main" id="{4EC88E31-AF2F-47AA-B725-B15AEEA6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1916113"/>
            <a:ext cx="9217025" cy="39512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79E1FE3-8832-4954-9923-85B9EAE95BDB}"/>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Scalable Vector Graphics (SVG)</a:t>
            </a:r>
          </a:p>
        </p:txBody>
      </p:sp>
      <p:sp>
        <p:nvSpPr>
          <p:cNvPr id="88067" name="Rectangle 3">
            <a:extLst>
              <a:ext uri="{FF2B5EF4-FFF2-40B4-BE49-F238E27FC236}">
                <a16:creationId xmlns:a16="http://schemas.microsoft.com/office/drawing/2014/main" id="{3ADC2846-830F-4FB4-863B-3466CE59726C}"/>
              </a:ext>
            </a:extLst>
          </p:cNvPr>
          <p:cNvSpPr>
            <a:spLocks noGrp="1" noChangeArrowheads="1"/>
          </p:cNvSpPr>
          <p:nvPr>
            <p:ph type="body" sz="half" idx="1"/>
          </p:nvPr>
        </p:nvSpPr>
        <p:spPr>
          <a:xfrm>
            <a:off x="344488" y="1412875"/>
            <a:ext cx="8850312" cy="1223963"/>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It is desirable to distinguish the algorithm from the visualization as clearly as possible. The anticipated System Structure is shown below.</a:t>
            </a:r>
          </a:p>
        </p:txBody>
      </p:sp>
      <p:pic>
        <p:nvPicPr>
          <p:cNvPr id="88068" name="Picture 4">
            <a:extLst>
              <a:ext uri="{FF2B5EF4-FFF2-40B4-BE49-F238E27FC236}">
                <a16:creationId xmlns:a16="http://schemas.microsoft.com/office/drawing/2014/main" id="{FAEF7A0C-03B3-4301-B707-E61F2F63E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3141663"/>
            <a:ext cx="6038850" cy="18129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88069" name="Picture 5">
            <a:extLst>
              <a:ext uri="{FF2B5EF4-FFF2-40B4-BE49-F238E27FC236}">
                <a16:creationId xmlns:a16="http://schemas.microsoft.com/office/drawing/2014/main" id="{4BC9E632-33F0-495D-B0A3-43408D3F0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788" y="2781300"/>
            <a:ext cx="2400300" cy="24288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88071" name="AutoShape 7">
            <a:extLst>
              <a:ext uri="{FF2B5EF4-FFF2-40B4-BE49-F238E27FC236}">
                <a16:creationId xmlns:a16="http://schemas.microsoft.com/office/drawing/2014/main" id="{0C245134-C996-4ED0-ABBD-D5D136CDB7AD}"/>
              </a:ext>
            </a:extLst>
          </p:cNvPr>
          <p:cNvSpPr>
            <a:spLocks noChangeArrowheads="1"/>
          </p:cNvSpPr>
          <p:nvPr/>
        </p:nvSpPr>
        <p:spPr bwMode="auto">
          <a:xfrm>
            <a:off x="4419600" y="2438400"/>
            <a:ext cx="1752600" cy="685800"/>
          </a:xfrm>
          <a:prstGeom prst="wedgeRoundRectCallout">
            <a:avLst>
              <a:gd name="adj1" fmla="val -31611"/>
              <a:gd name="adj2" fmla="val 118981"/>
              <a:gd name="adj3" fmla="val 1666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de-DE" altLang="en-US">
                <a:latin typeface="Arial" panose="020B0604020202020204" pitchFamily="34" charset="0"/>
              </a:rPr>
              <a:t>SVG</a:t>
            </a:r>
            <a:endParaRPr lang="en-US" altLang="en-US">
              <a:latin typeface="Arial" panose="020B0604020202020204" pitchFamily="34" charset="0"/>
            </a:endParaRPr>
          </a:p>
        </p:txBody>
      </p:sp>
      <p:sp>
        <p:nvSpPr>
          <p:cNvPr id="88072" name="Rectangle 8">
            <a:extLst>
              <a:ext uri="{FF2B5EF4-FFF2-40B4-BE49-F238E27FC236}">
                <a16:creationId xmlns:a16="http://schemas.microsoft.com/office/drawing/2014/main" id="{4B4799B0-8942-43B5-94EC-1CCBFF2093A2}"/>
              </a:ext>
            </a:extLst>
          </p:cNvPr>
          <p:cNvSpPr>
            <a:spLocks noChangeArrowheads="1"/>
          </p:cNvSpPr>
          <p:nvPr/>
        </p:nvSpPr>
        <p:spPr bwMode="auto">
          <a:xfrm>
            <a:off x="304800" y="4724400"/>
            <a:ext cx="37338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41A64EB4-125B-4534-8B86-BA97B5FA7BB6}"/>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Agenda</a:t>
            </a:r>
          </a:p>
        </p:txBody>
      </p:sp>
      <p:sp>
        <p:nvSpPr>
          <p:cNvPr id="32770" name="Rectangle 2">
            <a:extLst>
              <a:ext uri="{FF2B5EF4-FFF2-40B4-BE49-F238E27FC236}">
                <a16:creationId xmlns:a16="http://schemas.microsoft.com/office/drawing/2014/main" id="{C4D43E09-F8B2-4AD3-819E-668FB77A040A}"/>
              </a:ext>
            </a:extLst>
          </p:cNvPr>
          <p:cNvSpPr>
            <a:spLocks noGrp="1" noChangeArrowheads="1"/>
          </p:cNvSpPr>
          <p:nvPr>
            <p:ph idx="1"/>
          </p:nvPr>
        </p:nvSpPr>
        <p:spPr>
          <a:xfrm>
            <a:off x="350838" y="981075"/>
            <a:ext cx="9204325"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Motivation</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Self-Organizing Maps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Origins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Algorithm</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Scalable Vector Graphics</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solidFill>
                  <a:srgbClr val="C21014"/>
                </a:solidFill>
                <a:ea typeface="SimSun" panose="02010600030101010101" pitchFamily="2" charset="-122"/>
              </a:rPr>
              <a:t>Information Visualization with Self-Organizing Maps in an Information Portal</a:t>
            </a:r>
            <a:r>
              <a:rPr lang="en-GB" altLang="zh-CN">
                <a:ea typeface="SimSun" panose="02010600030101010101" pitchFamily="2" charset="-122"/>
              </a:rPr>
              <a:t>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US" altLang="zh-CN">
                <a:ea typeface="SimSun" panose="02010600030101010101" pitchFamily="2" charset="-122"/>
              </a:rPr>
              <a:t>Conclusion</a:t>
            </a:r>
            <a:endParaRPr lang="en-GB" altLang="zh-CN">
              <a:ea typeface="SimSun" panose="02010600030101010101" pitchFamily="2" charset="-122"/>
            </a:endParaRPr>
          </a:p>
          <a:p>
            <a:pPr lvl="1">
              <a:buFont typeface="Monotype Sorts" charset="2"/>
              <a:buNone/>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6429D96B-4D49-4285-9F52-FEFC5A0A0747}"/>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Software model for Information Visualization of SOM</a:t>
            </a:r>
          </a:p>
        </p:txBody>
      </p:sp>
      <p:sp>
        <p:nvSpPr>
          <p:cNvPr id="33794" name="Rectangle 2">
            <a:extLst>
              <a:ext uri="{FF2B5EF4-FFF2-40B4-BE49-F238E27FC236}">
                <a16:creationId xmlns:a16="http://schemas.microsoft.com/office/drawing/2014/main" id="{C89426C3-C8A7-445E-8FD4-BDF1377DBB60}"/>
              </a:ext>
            </a:extLst>
          </p:cNvPr>
          <p:cNvSpPr>
            <a:spLocks noGrp="1" noChangeArrowheads="1"/>
          </p:cNvSpPr>
          <p:nvPr>
            <p:ph type="body" sz="half" idx="1"/>
          </p:nvPr>
        </p:nvSpPr>
        <p:spPr>
          <a:xfrm>
            <a:off x="350838" y="981075"/>
            <a:ext cx="9555162"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Over-all architecture</a:t>
            </a:r>
          </a:p>
        </p:txBody>
      </p:sp>
      <p:pic>
        <p:nvPicPr>
          <p:cNvPr id="33796" name="Picture 4">
            <a:extLst>
              <a:ext uri="{FF2B5EF4-FFF2-40B4-BE49-F238E27FC236}">
                <a16:creationId xmlns:a16="http://schemas.microsoft.com/office/drawing/2014/main" id="{4DDD07EF-861E-4AAD-AEA2-6EAF62423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1916113"/>
            <a:ext cx="9217025" cy="39512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grpSp>
        <p:nvGrpSpPr>
          <p:cNvPr id="33797" name="Group 5">
            <a:extLst>
              <a:ext uri="{FF2B5EF4-FFF2-40B4-BE49-F238E27FC236}">
                <a16:creationId xmlns:a16="http://schemas.microsoft.com/office/drawing/2014/main" id="{0BD468D5-CB1E-40F8-AAB9-604C50388750}"/>
              </a:ext>
            </a:extLst>
          </p:cNvPr>
          <p:cNvGrpSpPr>
            <a:grpSpLocks/>
          </p:cNvGrpSpPr>
          <p:nvPr/>
        </p:nvGrpSpPr>
        <p:grpSpPr bwMode="auto">
          <a:xfrm>
            <a:off x="7977188" y="4365625"/>
            <a:ext cx="1295400" cy="285750"/>
            <a:chOff x="5025" y="2750"/>
            <a:chExt cx="816" cy="180"/>
          </a:xfrm>
        </p:grpSpPr>
        <p:sp>
          <p:nvSpPr>
            <p:cNvPr id="33798" name="AutoShape 6">
              <a:extLst>
                <a:ext uri="{FF2B5EF4-FFF2-40B4-BE49-F238E27FC236}">
                  <a16:creationId xmlns:a16="http://schemas.microsoft.com/office/drawing/2014/main" id="{42420C85-0899-42BE-9AD9-BB8AA7C8AFA5}"/>
                </a:ext>
              </a:extLst>
            </p:cNvPr>
            <p:cNvSpPr>
              <a:spLocks noChangeArrowheads="1"/>
            </p:cNvSpPr>
            <p:nvPr/>
          </p:nvSpPr>
          <p:spPr bwMode="auto">
            <a:xfrm>
              <a:off x="5025" y="2750"/>
              <a:ext cx="817" cy="181"/>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799" name="AutoShape 7">
              <a:extLst>
                <a:ext uri="{FF2B5EF4-FFF2-40B4-BE49-F238E27FC236}">
                  <a16:creationId xmlns:a16="http://schemas.microsoft.com/office/drawing/2014/main" id="{A4A55EB8-8D68-4BE1-879C-38380C3402EF}"/>
                </a:ext>
              </a:extLst>
            </p:cNvPr>
            <p:cNvSpPr>
              <a:spLocks noChangeArrowheads="1"/>
            </p:cNvSpPr>
            <p:nvPr/>
          </p:nvSpPr>
          <p:spPr bwMode="auto">
            <a:xfrm>
              <a:off x="5025" y="2750"/>
              <a:ext cx="817"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ea typeface="SimSun" panose="02010600030101010101" pitchFamily="2" charset="-122"/>
                </a:rPr>
                <a:t>Services</a:t>
              </a:r>
            </a:p>
          </p:txBody>
        </p:sp>
      </p:grpSp>
      <p:grpSp>
        <p:nvGrpSpPr>
          <p:cNvPr id="33800" name="Group 8">
            <a:extLst>
              <a:ext uri="{FF2B5EF4-FFF2-40B4-BE49-F238E27FC236}">
                <a16:creationId xmlns:a16="http://schemas.microsoft.com/office/drawing/2014/main" id="{B45534F0-285C-4EEA-907A-605079E0F9C4}"/>
              </a:ext>
            </a:extLst>
          </p:cNvPr>
          <p:cNvGrpSpPr>
            <a:grpSpLocks/>
          </p:cNvGrpSpPr>
          <p:nvPr/>
        </p:nvGrpSpPr>
        <p:grpSpPr bwMode="auto">
          <a:xfrm>
            <a:off x="7823200" y="3352800"/>
            <a:ext cx="1778000" cy="285750"/>
            <a:chOff x="5025" y="2115"/>
            <a:chExt cx="1042" cy="180"/>
          </a:xfrm>
        </p:grpSpPr>
        <p:sp>
          <p:nvSpPr>
            <p:cNvPr id="33801" name="AutoShape 9">
              <a:extLst>
                <a:ext uri="{FF2B5EF4-FFF2-40B4-BE49-F238E27FC236}">
                  <a16:creationId xmlns:a16="http://schemas.microsoft.com/office/drawing/2014/main" id="{41EB7BB2-ADA1-4D9E-B108-6660BF9F3048}"/>
                </a:ext>
              </a:extLst>
            </p:cNvPr>
            <p:cNvSpPr>
              <a:spLocks noChangeArrowheads="1"/>
            </p:cNvSpPr>
            <p:nvPr/>
          </p:nvSpPr>
          <p:spPr bwMode="auto">
            <a:xfrm>
              <a:off x="5025" y="2115"/>
              <a:ext cx="1043" cy="181"/>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2" name="AutoShape 10">
              <a:extLst>
                <a:ext uri="{FF2B5EF4-FFF2-40B4-BE49-F238E27FC236}">
                  <a16:creationId xmlns:a16="http://schemas.microsoft.com/office/drawing/2014/main" id="{8B8C4E7E-86B7-4C48-A3E4-68B5FF5FC5DD}"/>
                </a:ext>
              </a:extLst>
            </p:cNvPr>
            <p:cNvSpPr>
              <a:spLocks noChangeArrowheads="1"/>
            </p:cNvSpPr>
            <p:nvPr/>
          </p:nvSpPr>
          <p:spPr bwMode="auto">
            <a:xfrm>
              <a:off x="5025" y="2115"/>
              <a:ext cx="1043"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ea typeface="SimSun" panose="02010600030101010101" pitchFamily="2" charset="-122"/>
                </a:rPr>
                <a:t>Communication</a:t>
              </a:r>
            </a:p>
          </p:txBody>
        </p:sp>
      </p:grpSp>
      <p:grpSp>
        <p:nvGrpSpPr>
          <p:cNvPr id="33803" name="Group 11">
            <a:extLst>
              <a:ext uri="{FF2B5EF4-FFF2-40B4-BE49-F238E27FC236}">
                <a16:creationId xmlns:a16="http://schemas.microsoft.com/office/drawing/2014/main" id="{1FE98B07-1099-45E3-A743-2D2DABD55369}"/>
              </a:ext>
            </a:extLst>
          </p:cNvPr>
          <p:cNvGrpSpPr>
            <a:grpSpLocks/>
          </p:cNvGrpSpPr>
          <p:nvPr/>
        </p:nvGrpSpPr>
        <p:grpSpPr bwMode="auto">
          <a:xfrm>
            <a:off x="7832725" y="3860800"/>
            <a:ext cx="1654175" cy="285750"/>
            <a:chOff x="4934" y="2432"/>
            <a:chExt cx="1042" cy="180"/>
          </a:xfrm>
        </p:grpSpPr>
        <p:sp>
          <p:nvSpPr>
            <p:cNvPr id="33804" name="AutoShape 12">
              <a:extLst>
                <a:ext uri="{FF2B5EF4-FFF2-40B4-BE49-F238E27FC236}">
                  <a16:creationId xmlns:a16="http://schemas.microsoft.com/office/drawing/2014/main" id="{CED96F77-5A49-4DED-8565-7B2B8B72022D}"/>
                </a:ext>
              </a:extLst>
            </p:cNvPr>
            <p:cNvSpPr>
              <a:spLocks noChangeArrowheads="1"/>
            </p:cNvSpPr>
            <p:nvPr/>
          </p:nvSpPr>
          <p:spPr bwMode="auto">
            <a:xfrm>
              <a:off x="4934" y="2432"/>
              <a:ext cx="1043" cy="181"/>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5" name="AutoShape 13">
              <a:extLst>
                <a:ext uri="{FF2B5EF4-FFF2-40B4-BE49-F238E27FC236}">
                  <a16:creationId xmlns:a16="http://schemas.microsoft.com/office/drawing/2014/main" id="{FA0E8404-13CB-453C-8DF6-81805D9B5004}"/>
                </a:ext>
              </a:extLst>
            </p:cNvPr>
            <p:cNvSpPr>
              <a:spLocks noChangeArrowheads="1"/>
            </p:cNvSpPr>
            <p:nvPr/>
          </p:nvSpPr>
          <p:spPr bwMode="auto">
            <a:xfrm>
              <a:off x="4934" y="2432"/>
              <a:ext cx="1043"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ea typeface="SimSun" panose="02010600030101010101" pitchFamily="2" charset="-122"/>
                </a:rPr>
                <a:t>Interaction</a:t>
              </a:r>
            </a:p>
          </p:txBody>
        </p:sp>
      </p:grpSp>
      <p:grpSp>
        <p:nvGrpSpPr>
          <p:cNvPr id="33806" name="Group 14">
            <a:extLst>
              <a:ext uri="{FF2B5EF4-FFF2-40B4-BE49-F238E27FC236}">
                <a16:creationId xmlns:a16="http://schemas.microsoft.com/office/drawing/2014/main" id="{04D50ECE-2724-407C-B55C-01896E75060E}"/>
              </a:ext>
            </a:extLst>
          </p:cNvPr>
          <p:cNvGrpSpPr>
            <a:grpSpLocks/>
          </p:cNvGrpSpPr>
          <p:nvPr/>
        </p:nvGrpSpPr>
        <p:grpSpPr bwMode="auto">
          <a:xfrm>
            <a:off x="7905750" y="1989138"/>
            <a:ext cx="1654175" cy="285750"/>
            <a:chOff x="4980" y="1253"/>
            <a:chExt cx="1042" cy="180"/>
          </a:xfrm>
        </p:grpSpPr>
        <p:sp>
          <p:nvSpPr>
            <p:cNvPr id="33807" name="AutoShape 15">
              <a:extLst>
                <a:ext uri="{FF2B5EF4-FFF2-40B4-BE49-F238E27FC236}">
                  <a16:creationId xmlns:a16="http://schemas.microsoft.com/office/drawing/2014/main" id="{12030422-86E5-4DEA-A0D3-0AA263A94777}"/>
                </a:ext>
              </a:extLst>
            </p:cNvPr>
            <p:cNvSpPr>
              <a:spLocks noChangeArrowheads="1"/>
            </p:cNvSpPr>
            <p:nvPr/>
          </p:nvSpPr>
          <p:spPr bwMode="auto">
            <a:xfrm>
              <a:off x="4980" y="1253"/>
              <a:ext cx="1043" cy="181"/>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8" name="AutoShape 16">
              <a:extLst>
                <a:ext uri="{FF2B5EF4-FFF2-40B4-BE49-F238E27FC236}">
                  <a16:creationId xmlns:a16="http://schemas.microsoft.com/office/drawing/2014/main" id="{7245F7C3-4AD1-40A8-927D-CE6833CC7C49}"/>
                </a:ext>
              </a:extLst>
            </p:cNvPr>
            <p:cNvSpPr>
              <a:spLocks noChangeArrowheads="1"/>
            </p:cNvSpPr>
            <p:nvPr/>
          </p:nvSpPr>
          <p:spPr bwMode="auto">
            <a:xfrm>
              <a:off x="4980" y="1253"/>
              <a:ext cx="1043"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ea typeface="SimSun" panose="02010600030101010101" pitchFamily="2" charset="-122"/>
                </a:rPr>
                <a:t>Presentation</a:t>
              </a:r>
            </a:p>
          </p:txBody>
        </p:sp>
      </p:grpSp>
      <p:grpSp>
        <p:nvGrpSpPr>
          <p:cNvPr id="33809" name="Group 17">
            <a:extLst>
              <a:ext uri="{FF2B5EF4-FFF2-40B4-BE49-F238E27FC236}">
                <a16:creationId xmlns:a16="http://schemas.microsoft.com/office/drawing/2014/main" id="{31DB1297-5ED0-4B0F-813F-A8C6E18AF579}"/>
              </a:ext>
            </a:extLst>
          </p:cNvPr>
          <p:cNvGrpSpPr>
            <a:grpSpLocks/>
          </p:cNvGrpSpPr>
          <p:nvPr/>
        </p:nvGrpSpPr>
        <p:grpSpPr bwMode="auto">
          <a:xfrm>
            <a:off x="7832725" y="4941888"/>
            <a:ext cx="1654175" cy="285750"/>
            <a:chOff x="4934" y="3113"/>
            <a:chExt cx="1042" cy="180"/>
          </a:xfrm>
        </p:grpSpPr>
        <p:sp>
          <p:nvSpPr>
            <p:cNvPr id="33810" name="AutoShape 18">
              <a:extLst>
                <a:ext uri="{FF2B5EF4-FFF2-40B4-BE49-F238E27FC236}">
                  <a16:creationId xmlns:a16="http://schemas.microsoft.com/office/drawing/2014/main" id="{8C9B90F3-0ECE-4E91-85C9-A48D8DA58981}"/>
                </a:ext>
              </a:extLst>
            </p:cNvPr>
            <p:cNvSpPr>
              <a:spLocks noChangeArrowheads="1"/>
            </p:cNvSpPr>
            <p:nvPr/>
          </p:nvSpPr>
          <p:spPr bwMode="auto">
            <a:xfrm>
              <a:off x="4934" y="3113"/>
              <a:ext cx="1043" cy="181"/>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1" name="AutoShape 19">
              <a:extLst>
                <a:ext uri="{FF2B5EF4-FFF2-40B4-BE49-F238E27FC236}">
                  <a16:creationId xmlns:a16="http://schemas.microsoft.com/office/drawing/2014/main" id="{A7A5369E-102A-4F09-AD3D-85EF0C02B4AA}"/>
                </a:ext>
              </a:extLst>
            </p:cNvPr>
            <p:cNvSpPr>
              <a:spLocks noChangeArrowheads="1"/>
            </p:cNvSpPr>
            <p:nvPr/>
          </p:nvSpPr>
          <p:spPr bwMode="auto">
            <a:xfrm>
              <a:off x="4934" y="3113"/>
              <a:ext cx="1043"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ea typeface="SimSun" panose="02010600030101010101" pitchFamily="2" charset="-122"/>
                </a:rPr>
                <a:t>Storage</a:t>
              </a:r>
            </a:p>
          </p:txBody>
        </p:sp>
      </p:grpSp>
      <p:grpSp>
        <p:nvGrpSpPr>
          <p:cNvPr id="33812" name="Group 20">
            <a:extLst>
              <a:ext uri="{FF2B5EF4-FFF2-40B4-BE49-F238E27FC236}">
                <a16:creationId xmlns:a16="http://schemas.microsoft.com/office/drawing/2014/main" id="{BD86B208-3014-45F2-B065-AEE5F6CA1401}"/>
              </a:ext>
            </a:extLst>
          </p:cNvPr>
          <p:cNvGrpSpPr>
            <a:grpSpLocks/>
          </p:cNvGrpSpPr>
          <p:nvPr/>
        </p:nvGrpSpPr>
        <p:grpSpPr bwMode="auto">
          <a:xfrm>
            <a:off x="4592638" y="4941888"/>
            <a:ext cx="2522537" cy="285750"/>
            <a:chOff x="2893" y="3113"/>
            <a:chExt cx="1589" cy="180"/>
          </a:xfrm>
        </p:grpSpPr>
        <p:sp>
          <p:nvSpPr>
            <p:cNvPr id="33813" name="AutoShape 21">
              <a:extLst>
                <a:ext uri="{FF2B5EF4-FFF2-40B4-BE49-F238E27FC236}">
                  <a16:creationId xmlns:a16="http://schemas.microsoft.com/office/drawing/2014/main" id="{AA609242-0161-4FDC-8473-EBD21F838F04}"/>
                </a:ext>
              </a:extLst>
            </p:cNvPr>
            <p:cNvSpPr>
              <a:spLocks noChangeArrowheads="1"/>
            </p:cNvSpPr>
            <p:nvPr/>
          </p:nvSpPr>
          <p:spPr bwMode="auto">
            <a:xfrm>
              <a:off x="2893" y="3113"/>
              <a:ext cx="1590" cy="181"/>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4" name="AutoShape 22">
              <a:extLst>
                <a:ext uri="{FF2B5EF4-FFF2-40B4-BE49-F238E27FC236}">
                  <a16:creationId xmlns:a16="http://schemas.microsoft.com/office/drawing/2014/main" id="{6034F6B7-2885-403D-8C70-CBE4F7617BDD}"/>
                </a:ext>
              </a:extLst>
            </p:cNvPr>
            <p:cNvSpPr>
              <a:spLocks noChangeArrowheads="1"/>
            </p:cNvSpPr>
            <p:nvPr/>
          </p:nvSpPr>
          <p:spPr bwMode="auto">
            <a:xfrm>
              <a:off x="2893" y="3113"/>
              <a:ext cx="1590"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ea typeface="SimSun" panose="02010600030101010101" pitchFamily="2" charset="-122"/>
                </a:rPr>
                <a:t>Request, Container</a:t>
              </a:r>
            </a:p>
          </p:txBody>
        </p:sp>
      </p:grpSp>
      <p:grpSp>
        <p:nvGrpSpPr>
          <p:cNvPr id="33815" name="Group 23">
            <a:extLst>
              <a:ext uri="{FF2B5EF4-FFF2-40B4-BE49-F238E27FC236}">
                <a16:creationId xmlns:a16="http://schemas.microsoft.com/office/drawing/2014/main" id="{EE7239FA-1F77-4DBF-8613-6C9C510975C3}"/>
              </a:ext>
            </a:extLst>
          </p:cNvPr>
          <p:cNvGrpSpPr>
            <a:grpSpLocks/>
          </p:cNvGrpSpPr>
          <p:nvPr/>
        </p:nvGrpSpPr>
        <p:grpSpPr bwMode="auto">
          <a:xfrm>
            <a:off x="4592638" y="5445125"/>
            <a:ext cx="2522537" cy="285750"/>
            <a:chOff x="2893" y="3430"/>
            <a:chExt cx="1589" cy="180"/>
          </a:xfrm>
        </p:grpSpPr>
        <p:sp>
          <p:nvSpPr>
            <p:cNvPr id="33816" name="AutoShape 24">
              <a:extLst>
                <a:ext uri="{FF2B5EF4-FFF2-40B4-BE49-F238E27FC236}">
                  <a16:creationId xmlns:a16="http://schemas.microsoft.com/office/drawing/2014/main" id="{19A74B27-173A-4DF4-96F1-4EE196E9D1B1}"/>
                </a:ext>
              </a:extLst>
            </p:cNvPr>
            <p:cNvSpPr>
              <a:spLocks noChangeArrowheads="1"/>
            </p:cNvSpPr>
            <p:nvPr/>
          </p:nvSpPr>
          <p:spPr bwMode="auto">
            <a:xfrm>
              <a:off x="2893" y="3430"/>
              <a:ext cx="1590" cy="181"/>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7" name="AutoShape 25">
              <a:extLst>
                <a:ext uri="{FF2B5EF4-FFF2-40B4-BE49-F238E27FC236}">
                  <a16:creationId xmlns:a16="http://schemas.microsoft.com/office/drawing/2014/main" id="{9EABD963-332E-4E86-B54D-24855A28B894}"/>
                </a:ext>
              </a:extLst>
            </p:cNvPr>
            <p:cNvSpPr>
              <a:spLocks noChangeArrowheads="1"/>
            </p:cNvSpPr>
            <p:nvPr/>
          </p:nvSpPr>
          <p:spPr bwMode="auto">
            <a:xfrm>
              <a:off x="2893" y="3430"/>
              <a:ext cx="1590"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ea typeface="SimSun" panose="02010600030101010101" pitchFamily="2" charset="-122"/>
                </a:rPr>
                <a:t>Data Base</a:t>
              </a:r>
            </a:p>
          </p:txBody>
        </p:sp>
      </p:grpSp>
      <p:grpSp>
        <p:nvGrpSpPr>
          <p:cNvPr id="33818" name="Group 26">
            <a:extLst>
              <a:ext uri="{FF2B5EF4-FFF2-40B4-BE49-F238E27FC236}">
                <a16:creationId xmlns:a16="http://schemas.microsoft.com/office/drawing/2014/main" id="{02E2E06D-CFD1-4BD9-9F06-BFA87D279A71}"/>
              </a:ext>
            </a:extLst>
          </p:cNvPr>
          <p:cNvGrpSpPr>
            <a:grpSpLocks/>
          </p:cNvGrpSpPr>
          <p:nvPr/>
        </p:nvGrpSpPr>
        <p:grpSpPr bwMode="auto">
          <a:xfrm>
            <a:off x="5745163" y="4365625"/>
            <a:ext cx="1946275" cy="285750"/>
            <a:chOff x="3619" y="2750"/>
            <a:chExt cx="1226" cy="180"/>
          </a:xfrm>
        </p:grpSpPr>
        <p:sp>
          <p:nvSpPr>
            <p:cNvPr id="33819" name="AutoShape 27">
              <a:extLst>
                <a:ext uri="{FF2B5EF4-FFF2-40B4-BE49-F238E27FC236}">
                  <a16:creationId xmlns:a16="http://schemas.microsoft.com/office/drawing/2014/main" id="{45BA6E6F-554A-42A8-836C-A386FC0BF367}"/>
                </a:ext>
              </a:extLst>
            </p:cNvPr>
            <p:cNvSpPr>
              <a:spLocks noChangeArrowheads="1"/>
            </p:cNvSpPr>
            <p:nvPr/>
          </p:nvSpPr>
          <p:spPr bwMode="auto">
            <a:xfrm>
              <a:off x="3619" y="2750"/>
              <a:ext cx="1227" cy="181"/>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20" name="AutoShape 28">
              <a:extLst>
                <a:ext uri="{FF2B5EF4-FFF2-40B4-BE49-F238E27FC236}">
                  <a16:creationId xmlns:a16="http://schemas.microsoft.com/office/drawing/2014/main" id="{1C2A5F93-0043-4196-86EB-FD9DE344D8AC}"/>
                </a:ext>
              </a:extLst>
            </p:cNvPr>
            <p:cNvSpPr>
              <a:spLocks noChangeArrowheads="1"/>
            </p:cNvSpPr>
            <p:nvPr/>
          </p:nvSpPr>
          <p:spPr bwMode="auto">
            <a:xfrm>
              <a:off x="3619" y="2750"/>
              <a:ext cx="1227"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ea typeface="SimSun" panose="02010600030101010101" pitchFamily="2" charset="-122"/>
                </a:rPr>
                <a:t>Other Services</a:t>
              </a:r>
            </a:p>
          </p:txBody>
        </p:sp>
      </p:grpSp>
      <p:sp>
        <p:nvSpPr>
          <p:cNvPr id="33821" name="AutoShape 29">
            <a:extLst>
              <a:ext uri="{FF2B5EF4-FFF2-40B4-BE49-F238E27FC236}">
                <a16:creationId xmlns:a16="http://schemas.microsoft.com/office/drawing/2014/main" id="{0A164449-FD09-4B4F-9DFE-27F8F3B72DE1}"/>
              </a:ext>
            </a:extLst>
          </p:cNvPr>
          <p:cNvSpPr>
            <a:spLocks noChangeArrowheads="1"/>
          </p:cNvSpPr>
          <p:nvPr/>
        </p:nvSpPr>
        <p:spPr bwMode="auto">
          <a:xfrm>
            <a:off x="1784350" y="4365625"/>
            <a:ext cx="647700" cy="287338"/>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33822" name="Group 30">
            <a:extLst>
              <a:ext uri="{FF2B5EF4-FFF2-40B4-BE49-F238E27FC236}">
                <a16:creationId xmlns:a16="http://schemas.microsoft.com/office/drawing/2014/main" id="{FAE063A6-C520-41BF-BE9F-803525F7DB54}"/>
              </a:ext>
            </a:extLst>
          </p:cNvPr>
          <p:cNvGrpSpPr>
            <a:grpSpLocks/>
          </p:cNvGrpSpPr>
          <p:nvPr/>
        </p:nvGrpSpPr>
        <p:grpSpPr bwMode="auto">
          <a:xfrm>
            <a:off x="7832725" y="5445125"/>
            <a:ext cx="1798638" cy="285750"/>
            <a:chOff x="4934" y="3430"/>
            <a:chExt cx="1133" cy="180"/>
          </a:xfrm>
        </p:grpSpPr>
        <p:sp>
          <p:nvSpPr>
            <p:cNvPr id="33823" name="AutoShape 31">
              <a:extLst>
                <a:ext uri="{FF2B5EF4-FFF2-40B4-BE49-F238E27FC236}">
                  <a16:creationId xmlns:a16="http://schemas.microsoft.com/office/drawing/2014/main" id="{1EC4993F-62F1-4300-AB0B-7E29DCAD0DA5}"/>
                </a:ext>
              </a:extLst>
            </p:cNvPr>
            <p:cNvSpPr>
              <a:spLocks noChangeArrowheads="1"/>
            </p:cNvSpPr>
            <p:nvPr/>
          </p:nvSpPr>
          <p:spPr bwMode="auto">
            <a:xfrm>
              <a:off x="4934" y="3430"/>
              <a:ext cx="1134" cy="181"/>
            </a:xfrm>
            <a:prstGeom prst="roundRect">
              <a:avLst>
                <a:gd name="adj" fmla="val 55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24" name="AutoShape 32">
              <a:extLst>
                <a:ext uri="{FF2B5EF4-FFF2-40B4-BE49-F238E27FC236}">
                  <a16:creationId xmlns:a16="http://schemas.microsoft.com/office/drawing/2014/main" id="{8B50E1B2-5671-4FD1-96E9-E7DD5EC50D1D}"/>
                </a:ext>
              </a:extLst>
            </p:cNvPr>
            <p:cNvSpPr>
              <a:spLocks noChangeArrowheads="1"/>
            </p:cNvSpPr>
            <p:nvPr/>
          </p:nvSpPr>
          <p:spPr bwMode="auto">
            <a:xfrm>
              <a:off x="4934" y="3430"/>
              <a:ext cx="1134"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en-US" sz="1800">
                  <a:ea typeface="SimSun" panose="02010600030101010101" pitchFamily="2" charset="-122"/>
                </a:rPr>
                <a:t>Persistence</a:t>
              </a: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39265BA3-9992-4D78-87F6-D1A7FF65AC79}"/>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Software model for Information Visualization of SOM</a:t>
            </a:r>
          </a:p>
        </p:txBody>
      </p:sp>
      <p:sp>
        <p:nvSpPr>
          <p:cNvPr id="34818" name="Rectangle 2">
            <a:extLst>
              <a:ext uri="{FF2B5EF4-FFF2-40B4-BE49-F238E27FC236}">
                <a16:creationId xmlns:a16="http://schemas.microsoft.com/office/drawing/2014/main" id="{525B8F08-8BDE-4ED5-B38F-EC89A8BAB676}"/>
              </a:ext>
            </a:extLst>
          </p:cNvPr>
          <p:cNvSpPr>
            <a:spLocks noGrp="1" noChangeArrowheads="1"/>
          </p:cNvSpPr>
          <p:nvPr>
            <p:ph type="body" sz="half" idx="1"/>
          </p:nvPr>
        </p:nvSpPr>
        <p:spPr>
          <a:xfrm>
            <a:off x="350838" y="981075"/>
            <a:ext cx="9555162"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Sequence diagram of sample document map call</a:t>
            </a:r>
          </a:p>
        </p:txBody>
      </p:sp>
      <p:pic>
        <p:nvPicPr>
          <p:cNvPr id="34819" name="Picture 3">
            <a:extLst>
              <a:ext uri="{FF2B5EF4-FFF2-40B4-BE49-F238E27FC236}">
                <a16:creationId xmlns:a16="http://schemas.microsoft.com/office/drawing/2014/main" id="{5FAA4D76-FED4-4E99-96E7-889333FFA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1916113"/>
            <a:ext cx="9217025" cy="39512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13BF1638-2FFD-4F5F-8BB3-56AA96DCC35F}"/>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Agenda</a:t>
            </a:r>
          </a:p>
        </p:txBody>
      </p:sp>
      <p:sp>
        <p:nvSpPr>
          <p:cNvPr id="36866" name="Rectangle 2">
            <a:extLst>
              <a:ext uri="{FF2B5EF4-FFF2-40B4-BE49-F238E27FC236}">
                <a16:creationId xmlns:a16="http://schemas.microsoft.com/office/drawing/2014/main" id="{895CC150-4EF7-4C80-8D00-55F5860AC232}"/>
              </a:ext>
            </a:extLst>
          </p:cNvPr>
          <p:cNvSpPr>
            <a:spLocks noGrp="1" noChangeArrowheads="1"/>
          </p:cNvSpPr>
          <p:nvPr>
            <p:ph idx="1"/>
          </p:nvPr>
        </p:nvSpPr>
        <p:spPr>
          <a:xfrm>
            <a:off x="350838" y="981075"/>
            <a:ext cx="9204325"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Motivation</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Self-Organizing Maps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Origins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Algorithm</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Scalable Vector Graphics</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Information Visualization with Self-Organizing Maps in an Information Portal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US" altLang="zh-CN">
                <a:solidFill>
                  <a:srgbClr val="C21014"/>
                </a:solidFill>
                <a:ea typeface="SimSun" panose="02010600030101010101" pitchFamily="2" charset="-122"/>
              </a:rPr>
              <a:t>Conclusion</a:t>
            </a:r>
            <a:r>
              <a:rPr lang="en-US" altLang="zh-CN" sz="1600">
                <a:ea typeface="SimSun" panose="02010600030101010101" pitchFamily="2" charset="-122"/>
              </a:rPr>
              <a:t> </a:t>
            </a:r>
            <a:endParaRPr lang="en-GB" altLang="zh-CN">
              <a:solidFill>
                <a:srgbClr val="C21014"/>
              </a:solidFill>
              <a:ea typeface="SimSun" panose="02010600030101010101" pitchFamily="2" charset="-122"/>
            </a:endParaRPr>
          </a:p>
          <a:p>
            <a:pPr lvl="1">
              <a:buFont typeface="Monotype Sorts" charset="2"/>
              <a:buNone/>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solidFill>
                <a:srgbClr val="C21014"/>
              </a:solidFill>
              <a:ea typeface="SimSun"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EB85FF14-8300-44C0-AE81-F3BF4D10011E}"/>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Motivation: The Problem Statement</a:t>
            </a:r>
          </a:p>
        </p:txBody>
      </p:sp>
      <p:sp>
        <p:nvSpPr>
          <p:cNvPr id="6146" name="Rectangle 2">
            <a:extLst>
              <a:ext uri="{FF2B5EF4-FFF2-40B4-BE49-F238E27FC236}">
                <a16:creationId xmlns:a16="http://schemas.microsoft.com/office/drawing/2014/main" id="{47432515-A9EE-4C4B-9522-1C615008CCCF}"/>
              </a:ext>
            </a:extLst>
          </p:cNvPr>
          <p:cNvSpPr>
            <a:spLocks noGrp="1" noChangeArrowheads="1"/>
          </p:cNvSpPr>
          <p:nvPr>
            <p:ph type="body" sz="half" idx="1"/>
          </p:nvPr>
        </p:nvSpPr>
        <p:spPr>
          <a:xfrm>
            <a:off x="415925" y="1981200"/>
            <a:ext cx="4525963" cy="3573463"/>
          </a:xfrm>
          <a:ln/>
        </p:spPr>
        <p:txBody>
          <a:bodyPr/>
          <a:lstStyle/>
          <a:p>
            <a:pPr>
              <a:lnSpc>
                <a:spcPct val="93000"/>
              </a:lnSpc>
              <a:spcBef>
                <a:spcPts val="1000"/>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The problem is how to find out semantics relationship among lots of information without manual labor</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How do I know, where to put my new data in, if I know nothing about information‘s topology?</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When I have a topic, how can I get all the information about it, if I don‘t know the place to search them?</a:t>
            </a:r>
          </a:p>
        </p:txBody>
      </p:sp>
      <p:pic>
        <p:nvPicPr>
          <p:cNvPr id="6147" name="Picture 3">
            <a:extLst>
              <a:ext uri="{FF2B5EF4-FFF2-40B4-BE49-F238E27FC236}">
                <a16:creationId xmlns:a16="http://schemas.microsoft.com/office/drawing/2014/main" id="{F7B9A370-BD9D-48A1-B88E-0E4148D80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2309813"/>
            <a:ext cx="3657600" cy="27432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D853AF5-033F-43A2-A118-1F6074B040A4}"/>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US" altLang="zh-CN" sz="2000">
                <a:ea typeface="SimSun" panose="02010600030101010101" pitchFamily="2" charset="-122"/>
                <a:cs typeface="Times New Roman" panose="02020603050405020304" pitchFamily="18" charset="0"/>
              </a:rPr>
              <a:t>Conclusion </a:t>
            </a:r>
            <a:endParaRPr lang="en-GB" altLang="zh-CN" sz="2000">
              <a:ea typeface="SimSun" panose="02010600030101010101" pitchFamily="2" charset="-122"/>
              <a:cs typeface="Times New Roman" panose="02020603050405020304" pitchFamily="18" charset="0"/>
            </a:endParaRPr>
          </a:p>
        </p:txBody>
      </p:sp>
      <p:sp>
        <p:nvSpPr>
          <p:cNvPr id="37890" name="Rectangle 2">
            <a:extLst>
              <a:ext uri="{FF2B5EF4-FFF2-40B4-BE49-F238E27FC236}">
                <a16:creationId xmlns:a16="http://schemas.microsoft.com/office/drawing/2014/main" id="{734EA79F-610C-4557-822D-B8B00C9356A9}"/>
              </a:ext>
            </a:extLst>
          </p:cNvPr>
          <p:cNvSpPr>
            <a:spLocks noGrp="1" noChangeArrowheads="1"/>
          </p:cNvSpPr>
          <p:nvPr>
            <p:ph idx="1"/>
          </p:nvPr>
        </p:nvSpPr>
        <p:spPr>
          <a:xfrm>
            <a:off x="350838" y="981075"/>
            <a:ext cx="9204325"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Advantages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SOM is Algorithm that projects high-dimensional data onto a two-dimensional map. </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The projection preserves the topology of the data so that similar data items will be mapped to nearby locations on the map.</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SOM still have many practical applications in pattern recognition, speech analysis, industrial and medical diagnostics, data mining</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Disadvantages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Large quantity of good quality representative training data required</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No generally accepted measure of ‘quality’ of a SOM</a:t>
            </a:r>
          </a:p>
          <a:p>
            <a:pPr lvl="3">
              <a:buFont typeface="Arial" panose="020B0604020202020204" pitchFamily="34" charset="0"/>
              <a:buNone/>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e.g. Average quantization error (how well the data is classified)</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a:extLst>
              <a:ext uri="{FF2B5EF4-FFF2-40B4-BE49-F238E27FC236}">
                <a16:creationId xmlns:a16="http://schemas.microsoft.com/office/drawing/2014/main" id="{422CE48A-C50B-4DAA-857E-E24D6531DE5A}"/>
              </a:ext>
            </a:extLst>
          </p:cNvPr>
          <p:cNvSpPr>
            <a:spLocks noGrp="1" noChangeArrowheads="1"/>
          </p:cNvSpPr>
          <p:nvPr>
            <p:ph idx="1"/>
          </p:nvPr>
        </p:nvSpPr>
        <p:spPr/>
        <p:txBody>
          <a:bodyPr/>
          <a:lstStyle/>
          <a:p>
            <a:endParaRPr lang="de-DE" altLang="en-US"/>
          </a:p>
          <a:p>
            <a:endParaRPr lang="de-DE" altLang="en-US"/>
          </a:p>
          <a:p>
            <a:endParaRPr lang="de-DE" altLang="en-US"/>
          </a:p>
          <a:p>
            <a:endParaRPr lang="de-DE" altLang="en-US"/>
          </a:p>
          <a:p>
            <a:pPr algn="ctr"/>
            <a:r>
              <a:rPr lang="de-DE" altLang="en-US" sz="2800" b="1"/>
              <a:t>Thank you for listening </a:t>
            </a:r>
          </a:p>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357EF60D-1821-40A9-B484-CDFF1FA43972}"/>
              </a:ext>
            </a:extLst>
          </p:cNvPr>
          <p:cNvSpPr>
            <a:spLocks noGrp="1" noChangeArrowheads="1"/>
          </p:cNvSpPr>
          <p:nvPr>
            <p:ph type="title"/>
          </p:nvPr>
        </p:nvSpPr>
        <p:spPr>
          <a:xfrm>
            <a:off x="350838" y="344488"/>
            <a:ext cx="7812087" cy="347662"/>
          </a:xfrm>
          <a:ln/>
          <a:extLst>
            <a:ext uri="{909E8E84-426E-40DD-AFC4-6F175D3DCCD1}">
              <a14:hiddenFill xmlns:a14="http://schemas.microsoft.com/office/drawing/2010/main">
                <a:solidFill>
                  <a:srgbClr val="FFFFFF"/>
                </a:solidFill>
              </a14:hiddenFill>
            </a:ext>
          </a:extLst>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Discussion topics</a:t>
            </a:r>
          </a:p>
        </p:txBody>
      </p:sp>
      <p:sp>
        <p:nvSpPr>
          <p:cNvPr id="39938" name="Rectangle 2">
            <a:extLst>
              <a:ext uri="{FF2B5EF4-FFF2-40B4-BE49-F238E27FC236}">
                <a16:creationId xmlns:a16="http://schemas.microsoft.com/office/drawing/2014/main" id="{2971D51D-DDF3-4981-9151-C877D8D814D9}"/>
              </a:ext>
            </a:extLst>
          </p:cNvPr>
          <p:cNvSpPr>
            <a:spLocks noGrp="1" noChangeArrowheads="1"/>
          </p:cNvSpPr>
          <p:nvPr>
            <p:ph idx="1"/>
          </p:nvPr>
        </p:nvSpPr>
        <p:spPr>
          <a:xfrm>
            <a:off x="350838" y="981075"/>
            <a:ext cx="9204325" cy="5400675"/>
          </a:xfrm>
          <a:ln/>
          <a:extLst>
            <a:ext uri="{909E8E84-426E-40DD-AFC4-6F175D3DCCD1}">
              <a14:hiddenFill xmlns:a14="http://schemas.microsoft.com/office/drawing/2010/main">
                <a:solidFill>
                  <a:srgbClr val="FFFFFF"/>
                </a:solidFill>
              </a14:hiddenFill>
            </a:ext>
          </a:extLst>
        </p:spPr>
        <p:txBody>
          <a:bodyPr/>
          <a:lstStyle/>
          <a:p>
            <a:pPr lvl="1">
              <a:lnSpc>
                <a:spcPct val="93000"/>
              </a:lnSpc>
              <a:tabLst>
                <a:tab pos="920750" algn="l"/>
                <a:tab pos="1844675" algn="l"/>
                <a:tab pos="2768600" algn="l"/>
                <a:tab pos="3692525" algn="l"/>
                <a:tab pos="4616450" algn="l"/>
                <a:tab pos="5540375" algn="l"/>
                <a:tab pos="6464300" algn="l"/>
                <a:tab pos="7388225" algn="l"/>
                <a:tab pos="8312150" algn="l"/>
                <a:tab pos="9236075" algn="l"/>
                <a:tab pos="10160000" algn="l"/>
              </a:tabLst>
            </a:pPr>
            <a:r>
              <a:rPr lang="en-GB" altLang="zh-CN">
                <a:ea typeface="SimSun" panose="02010600030101010101" pitchFamily="2" charset="-122"/>
              </a:rPr>
              <a:t> What is the main purpose of the SOM?</a:t>
            </a:r>
          </a:p>
          <a:p>
            <a:pPr lvl="1">
              <a:tabLst>
                <a:tab pos="920750" algn="l"/>
                <a:tab pos="1844675" algn="l"/>
                <a:tab pos="2768600" algn="l"/>
                <a:tab pos="3692525" algn="l"/>
                <a:tab pos="4616450" algn="l"/>
                <a:tab pos="5540375" algn="l"/>
                <a:tab pos="6464300" algn="l"/>
                <a:tab pos="7388225" algn="l"/>
                <a:tab pos="8312150" algn="l"/>
                <a:tab pos="9236075" algn="l"/>
                <a:tab pos="10160000" algn="l"/>
              </a:tabLst>
            </a:pPr>
            <a:r>
              <a:rPr lang="en-GB" altLang="zh-CN">
                <a:ea typeface="SimSun" panose="02010600030101010101" pitchFamily="2" charset="-122"/>
              </a:rPr>
              <a:t> Do you know any example systems with SOM Algorithm?</a:t>
            </a:r>
          </a:p>
          <a:p>
            <a:pPr lvl="1">
              <a:buFont typeface="Monotype Sorts" charset="2"/>
              <a:buNone/>
              <a:tabLst>
                <a:tab pos="920750" algn="l"/>
                <a:tab pos="1844675" algn="l"/>
                <a:tab pos="2768600" algn="l"/>
                <a:tab pos="3692525" algn="l"/>
                <a:tab pos="4616450" algn="l"/>
                <a:tab pos="5540375" algn="l"/>
                <a:tab pos="6464300" algn="l"/>
                <a:tab pos="7388225" algn="l"/>
                <a:tab pos="8312150" algn="l"/>
                <a:tab pos="9236075" algn="l"/>
                <a:tab pos="10160000" algn="l"/>
              </a:tabLst>
            </a:pPr>
            <a:endParaRPr lang="en-GB" altLang="zh-CN">
              <a:ea typeface="SimSun" panose="02010600030101010101" pitchFamily="2" charset="-122"/>
            </a:endParaRPr>
          </a:p>
          <a:p>
            <a:pPr>
              <a:tabLst>
                <a:tab pos="920750" algn="l"/>
                <a:tab pos="1844675" algn="l"/>
                <a:tab pos="2768600" algn="l"/>
                <a:tab pos="3692525" algn="l"/>
                <a:tab pos="4616450" algn="l"/>
                <a:tab pos="5540375" algn="l"/>
                <a:tab pos="6464300" algn="l"/>
                <a:tab pos="7388225" algn="l"/>
                <a:tab pos="8312150" algn="l"/>
                <a:tab pos="9236075" algn="l"/>
                <a:tab pos="10160000" algn="l"/>
              </a:tabLst>
            </a:pPr>
            <a:endParaRPr lang="en-GB" altLang="zh-CN">
              <a:ea typeface="SimSun"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77651F32-0893-479B-9D95-E9D8325A6BD1}"/>
              </a:ext>
            </a:extLst>
          </p:cNvPr>
          <p:cNvSpPr>
            <a:spLocks noGrp="1" noChangeArrowheads="1"/>
          </p:cNvSpPr>
          <p:nvPr>
            <p:ph type="title"/>
          </p:nvPr>
        </p:nvSpPr>
        <p:spPr>
          <a:xfrm>
            <a:off x="350838" y="344488"/>
            <a:ext cx="7812087" cy="347662"/>
          </a:xfrm>
          <a:ln/>
          <a:extLst>
            <a:ext uri="{909E8E84-426E-40DD-AFC4-6F175D3DCCD1}">
              <a14:hiddenFill xmlns:a14="http://schemas.microsoft.com/office/drawing/2010/main">
                <a:solidFill>
                  <a:srgbClr val="FFFFFF"/>
                </a:solidFill>
              </a14:hiddenFill>
            </a:ext>
          </a:extLst>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References</a:t>
            </a:r>
          </a:p>
        </p:txBody>
      </p:sp>
      <p:sp>
        <p:nvSpPr>
          <p:cNvPr id="40962" name="Rectangle 2">
            <a:extLst>
              <a:ext uri="{FF2B5EF4-FFF2-40B4-BE49-F238E27FC236}">
                <a16:creationId xmlns:a16="http://schemas.microsoft.com/office/drawing/2014/main" id="{DA4D98A4-8D28-4FDD-AB14-A438D361D55D}"/>
              </a:ext>
            </a:extLst>
          </p:cNvPr>
          <p:cNvSpPr>
            <a:spLocks noGrp="1" noChangeArrowheads="1"/>
          </p:cNvSpPr>
          <p:nvPr>
            <p:ph idx="1"/>
          </p:nvPr>
        </p:nvSpPr>
        <p:spPr>
          <a:xfrm>
            <a:off x="350838" y="981075"/>
            <a:ext cx="9204325" cy="5400675"/>
          </a:xfrm>
          <a:ln/>
          <a:extLst>
            <a:ext uri="{909E8E84-426E-40DD-AFC4-6F175D3DCCD1}">
              <a14:hiddenFill xmlns:a14="http://schemas.microsoft.com/office/drawing/2010/main">
                <a:solidFill>
                  <a:srgbClr val="FFFFFF"/>
                </a:solidFill>
              </a14:hiddenFill>
            </a:ext>
          </a:extLst>
        </p:spPr>
        <p:txBody>
          <a:bodyPr/>
          <a:lstStyle/>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[Witten and Frank (1999)]  Witten, I.H. and Frank, </a:t>
            </a:r>
            <a:r>
              <a:rPr lang="en-GB" altLang="zh-CN" sz="1100" dirty="0" err="1">
                <a:ea typeface="SimSun" panose="02010600030101010101" pitchFamily="2" charset="-122"/>
              </a:rPr>
              <a:t>Eibe</a:t>
            </a:r>
            <a:r>
              <a:rPr lang="en-GB" altLang="zh-CN" sz="1100" dirty="0">
                <a:ea typeface="SimSun" panose="02010600030101010101" pitchFamily="2" charset="-122"/>
              </a:rPr>
              <a:t>. Data Mining: Practical Machine Learning Tools and Techniques with Java Implementations. Morgan Kaufmann Publishers, San Francisco, CA, USA. 1999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a:t>
            </a:r>
            <a:r>
              <a:rPr lang="en-GB" altLang="zh-CN" sz="1100" dirty="0" err="1">
                <a:ea typeface="SimSun" panose="02010600030101010101" pitchFamily="2" charset="-122"/>
              </a:rPr>
              <a:t>Kohonen</a:t>
            </a:r>
            <a:r>
              <a:rPr lang="en-GB" altLang="zh-CN" sz="1100" dirty="0">
                <a:ea typeface="SimSun" panose="02010600030101010101" pitchFamily="2" charset="-122"/>
              </a:rPr>
              <a:t> (1982)]                </a:t>
            </a:r>
            <a:r>
              <a:rPr lang="en-GB" altLang="zh-CN" sz="1100" dirty="0" err="1">
                <a:ea typeface="SimSun" panose="02010600030101010101" pitchFamily="2" charset="-122"/>
              </a:rPr>
              <a:t>Teuvo</a:t>
            </a:r>
            <a:r>
              <a:rPr lang="en-GB" altLang="zh-CN" sz="1100" dirty="0">
                <a:ea typeface="SimSun" panose="02010600030101010101" pitchFamily="2" charset="-122"/>
              </a:rPr>
              <a:t> </a:t>
            </a:r>
            <a:r>
              <a:rPr lang="en-GB" altLang="zh-CN" sz="1100" dirty="0" err="1">
                <a:ea typeface="SimSun" panose="02010600030101010101" pitchFamily="2" charset="-122"/>
              </a:rPr>
              <a:t>Kohonen</a:t>
            </a:r>
            <a:r>
              <a:rPr lang="en-GB" altLang="zh-CN" sz="1100" dirty="0">
                <a:ea typeface="SimSun" panose="02010600030101010101" pitchFamily="2" charset="-122"/>
              </a:rPr>
              <a:t>. Self-organized formation of topologically correct feature maps. Biol. Cybernetics, volume 43, 59-62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a:t>
            </a:r>
            <a:r>
              <a:rPr lang="en-GB" altLang="zh-CN" sz="1100" dirty="0" err="1">
                <a:ea typeface="SimSun" panose="02010600030101010101" pitchFamily="2" charset="-122"/>
              </a:rPr>
              <a:t>Kohonen</a:t>
            </a:r>
            <a:r>
              <a:rPr lang="en-GB" altLang="zh-CN" sz="1100" dirty="0">
                <a:ea typeface="SimSun" panose="02010600030101010101" pitchFamily="2" charset="-122"/>
              </a:rPr>
              <a:t> (1995)]               </a:t>
            </a:r>
            <a:r>
              <a:rPr lang="en-GB" altLang="zh-CN" sz="1100" dirty="0" err="1">
                <a:ea typeface="SimSun" panose="02010600030101010101" pitchFamily="2" charset="-122"/>
              </a:rPr>
              <a:t>Teuvo</a:t>
            </a:r>
            <a:r>
              <a:rPr lang="en-GB" altLang="zh-CN" sz="1100" dirty="0">
                <a:ea typeface="SimSun" panose="02010600030101010101" pitchFamily="2" charset="-122"/>
              </a:rPr>
              <a:t> </a:t>
            </a:r>
            <a:r>
              <a:rPr lang="en-GB" altLang="zh-CN" sz="1100" dirty="0" err="1">
                <a:ea typeface="SimSun" panose="02010600030101010101" pitchFamily="2" charset="-122"/>
              </a:rPr>
              <a:t>Kohonen</a:t>
            </a:r>
            <a:r>
              <a:rPr lang="en-GB" altLang="zh-CN" sz="1100" dirty="0">
                <a:ea typeface="SimSun" panose="02010600030101010101" pitchFamily="2" charset="-122"/>
              </a:rPr>
              <a:t>. Self-Organizing Maps. Springer, Berlin, Germany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a:t>
            </a:r>
            <a:r>
              <a:rPr lang="en-GB" altLang="zh-CN" sz="1100" dirty="0" err="1">
                <a:ea typeface="SimSun" panose="02010600030101010101" pitchFamily="2" charset="-122"/>
              </a:rPr>
              <a:t>Vesanto</a:t>
            </a:r>
            <a:r>
              <a:rPr lang="en-GB" altLang="zh-CN" sz="1100" dirty="0">
                <a:ea typeface="SimSun" panose="02010600030101010101" pitchFamily="2" charset="-122"/>
              </a:rPr>
              <a:t> (1999)]                 SOM-Based Data Visualization Methods, Intelligent Data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Analysis, 3:111-26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a:t>
            </a:r>
            <a:r>
              <a:rPr lang="en-GB" altLang="zh-CN" sz="1100" dirty="0" err="1">
                <a:ea typeface="SimSun" panose="02010600030101010101" pitchFamily="2" charset="-122"/>
              </a:rPr>
              <a:t>Kohonen</a:t>
            </a:r>
            <a:r>
              <a:rPr lang="en-GB" altLang="zh-CN" sz="1100" dirty="0">
                <a:ea typeface="SimSun" panose="02010600030101010101" pitchFamily="2" charset="-122"/>
              </a:rPr>
              <a:t> et al (1996)]       T. </a:t>
            </a:r>
            <a:r>
              <a:rPr lang="en-GB" altLang="zh-CN" sz="1100" dirty="0" err="1">
                <a:ea typeface="SimSun" panose="02010600030101010101" pitchFamily="2" charset="-122"/>
              </a:rPr>
              <a:t>Kohonen</a:t>
            </a:r>
            <a:r>
              <a:rPr lang="en-GB" altLang="zh-CN" sz="1100" dirty="0">
                <a:ea typeface="SimSun" panose="02010600030101010101" pitchFamily="2" charset="-122"/>
              </a:rPr>
              <a:t>, J. </a:t>
            </a:r>
            <a:r>
              <a:rPr lang="en-GB" altLang="zh-CN" sz="1100" dirty="0" err="1">
                <a:ea typeface="SimSun" panose="02010600030101010101" pitchFamily="2" charset="-122"/>
              </a:rPr>
              <a:t>Hynninen</a:t>
            </a:r>
            <a:r>
              <a:rPr lang="en-GB" altLang="zh-CN" sz="1100" dirty="0">
                <a:ea typeface="SimSun" panose="02010600030101010101" pitchFamily="2" charset="-122"/>
              </a:rPr>
              <a:t>, J. Kangas, and J. Laaksonen, "SOM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PAK: The Self-Organizing Map program package, " Report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A31, Helsinki University of Technology, Laboratory of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Computer and Information Science, Jan. 1996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a:t>
            </a:r>
            <a:r>
              <a:rPr lang="en-GB" altLang="zh-CN" sz="1100" dirty="0" err="1">
                <a:ea typeface="SimSun" panose="02010600030101010101" pitchFamily="2" charset="-122"/>
              </a:rPr>
              <a:t>Vesanto</a:t>
            </a:r>
            <a:r>
              <a:rPr lang="en-GB" altLang="zh-CN" sz="1100" dirty="0">
                <a:ea typeface="SimSun" panose="02010600030101010101" pitchFamily="2" charset="-122"/>
              </a:rPr>
              <a:t> et al (1999)]         J. </a:t>
            </a:r>
            <a:r>
              <a:rPr lang="en-GB" altLang="zh-CN" sz="1100" dirty="0" err="1">
                <a:ea typeface="SimSun" panose="02010600030101010101" pitchFamily="2" charset="-122"/>
              </a:rPr>
              <a:t>Vesanto</a:t>
            </a:r>
            <a:r>
              <a:rPr lang="en-GB" altLang="zh-CN" sz="1100" dirty="0">
                <a:ea typeface="SimSun" panose="02010600030101010101" pitchFamily="2" charset="-122"/>
              </a:rPr>
              <a:t>, J. </a:t>
            </a:r>
            <a:r>
              <a:rPr lang="en-GB" altLang="zh-CN" sz="1100" dirty="0" err="1">
                <a:ea typeface="SimSun" panose="02010600030101010101" pitchFamily="2" charset="-122"/>
              </a:rPr>
              <a:t>Himberg</a:t>
            </a:r>
            <a:r>
              <a:rPr lang="en-GB" altLang="zh-CN" sz="1100" dirty="0">
                <a:ea typeface="SimSun" panose="02010600030101010101" pitchFamily="2" charset="-122"/>
              </a:rPr>
              <a:t>, E. </a:t>
            </a:r>
            <a:r>
              <a:rPr lang="en-GB" altLang="zh-CN" sz="1100" dirty="0" err="1">
                <a:ea typeface="SimSun" panose="02010600030101010101" pitchFamily="2" charset="-122"/>
              </a:rPr>
              <a:t>Alhoniemi</a:t>
            </a:r>
            <a:r>
              <a:rPr lang="en-GB" altLang="zh-CN" sz="1100" dirty="0">
                <a:ea typeface="SimSun" panose="02010600030101010101" pitchFamily="2" charset="-122"/>
              </a:rPr>
              <a:t>, J </a:t>
            </a:r>
            <a:r>
              <a:rPr lang="en-GB" altLang="zh-CN" sz="1100" dirty="0" err="1">
                <a:ea typeface="SimSun" panose="02010600030101010101" pitchFamily="2" charset="-122"/>
              </a:rPr>
              <a:t>Parhankangas</a:t>
            </a:r>
            <a:r>
              <a:rPr lang="en-GB" altLang="zh-CN" sz="1100" dirty="0">
                <a:ea typeface="SimSun" panose="02010600030101010101" pitchFamily="2" charset="-122"/>
              </a:rPr>
              <a:t>. Self-</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Organizing Map in </a:t>
            </a:r>
            <a:r>
              <a:rPr lang="en-GB" altLang="zh-CN" sz="1100" dirty="0" err="1">
                <a:ea typeface="SimSun" panose="02010600030101010101" pitchFamily="2" charset="-122"/>
              </a:rPr>
              <a:t>Matlab</a:t>
            </a:r>
            <a:r>
              <a:rPr lang="en-GB" altLang="zh-CN" sz="1100" dirty="0">
                <a:ea typeface="SimSun" panose="02010600030101010101" pitchFamily="2" charset="-122"/>
              </a:rPr>
              <a:t>: the SOM Toolbox. In Proceedings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of the </a:t>
            </a:r>
            <a:r>
              <a:rPr lang="en-GB" altLang="zh-CN" sz="1100" dirty="0" err="1">
                <a:ea typeface="SimSun" panose="02010600030101010101" pitchFamily="2" charset="-122"/>
              </a:rPr>
              <a:t>Matlab</a:t>
            </a:r>
            <a:r>
              <a:rPr lang="en-GB" altLang="zh-CN" sz="1100" dirty="0">
                <a:ea typeface="SimSun" panose="02010600030101010101" pitchFamily="2" charset="-122"/>
              </a:rPr>
              <a:t> DSP Conference 1999, Espoo, Finland, pp. 35-40, 1999.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[Wong and Bergeron (1997)]   Pak Chung Wong and R. Daniel Bergeron. 30 Years of Multidimensional Multivariate Visualization. In Gregory M.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Nielson, Hans Hagan, and Heinrich Muller, editors, Scientific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Visualization - Overviews, Methodologies and Techniques, pages 3-33, Los Alamitos, CA, 1997. IEEE Computer Society Press.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a:t>
            </a:r>
            <a:r>
              <a:rPr lang="en-GB" altLang="zh-CN" sz="1100" dirty="0" err="1">
                <a:ea typeface="SimSun" panose="02010600030101010101" pitchFamily="2" charset="-122"/>
              </a:rPr>
              <a:t>Honkela</a:t>
            </a:r>
            <a:r>
              <a:rPr lang="en-GB" altLang="zh-CN" sz="1100" dirty="0">
                <a:ea typeface="SimSun" panose="02010600030101010101" pitchFamily="2" charset="-122"/>
              </a:rPr>
              <a:t> (1997)]                      T. </a:t>
            </a:r>
            <a:r>
              <a:rPr lang="en-GB" altLang="zh-CN" sz="1100" dirty="0" err="1">
                <a:ea typeface="SimSun" panose="02010600030101010101" pitchFamily="2" charset="-122"/>
              </a:rPr>
              <a:t>Honkela</a:t>
            </a:r>
            <a:r>
              <a:rPr lang="en-GB" altLang="zh-CN" sz="1100" dirty="0">
                <a:ea typeface="SimSun" panose="02010600030101010101" pitchFamily="2" charset="-122"/>
              </a:rPr>
              <a:t>, Self-Organizing Maps in Natural Language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Processing, PhD Thesis, Helsinki, University of Technology,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Espoo, Finland </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[SVG wiki]                              http://en.wikipedia.org/wiki/Scalable_Vector_Graphics</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a:t>
            </a:r>
            <a:r>
              <a:rPr lang="en-GB" altLang="zh-CN" sz="1100" dirty="0" err="1">
                <a:ea typeface="SimSun" panose="02010600030101010101" pitchFamily="2" charset="-122"/>
              </a:rPr>
              <a:t>Jost</a:t>
            </a:r>
            <a:r>
              <a:rPr lang="en-GB" altLang="zh-CN" sz="1100" dirty="0">
                <a:ea typeface="SimSun" panose="02010600030101010101" pitchFamily="2" charset="-122"/>
              </a:rPr>
              <a:t> </a:t>
            </a:r>
            <a:r>
              <a:rPr lang="en-GB" altLang="zh-CN" sz="1100" dirty="0" err="1">
                <a:ea typeface="SimSun" panose="02010600030101010101" pitchFamily="2" charset="-122"/>
              </a:rPr>
              <a:t>Schatzmann</a:t>
            </a:r>
            <a:r>
              <a:rPr lang="en-GB" altLang="zh-CN" sz="1100" dirty="0">
                <a:ea typeface="SimSun" panose="02010600030101010101" pitchFamily="2" charset="-122"/>
              </a:rPr>
              <a:t> (2003)]       Final Year Individual Project Report Using Self-Organizing Maps to Visualize Clusters and Trends in Multidimensional Datasets</a:t>
            </a:r>
          </a:p>
          <a:p>
            <a:pPr>
              <a:lnSpc>
                <a:spcPct val="80000"/>
              </a:lnSpc>
              <a:spcBef>
                <a:spcPts val="688"/>
              </a:spcBef>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sz="1100" dirty="0">
                <a:ea typeface="SimSun" panose="02010600030101010101" pitchFamily="2" charset="-122"/>
              </a:rPr>
              <a:t>Imperial college London 19 June 2003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BB1B99C3-CD57-489C-BBEF-DD21EA301484}"/>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Motivation: The Idea  </a:t>
            </a:r>
          </a:p>
        </p:txBody>
      </p:sp>
      <p:pic>
        <p:nvPicPr>
          <p:cNvPr id="7170" name="Picture 2">
            <a:extLst>
              <a:ext uri="{FF2B5EF4-FFF2-40B4-BE49-F238E27FC236}">
                <a16:creationId xmlns:a16="http://schemas.microsoft.com/office/drawing/2014/main" id="{AA5DA563-6B8A-45EB-93F1-E0EB3FD25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916113"/>
            <a:ext cx="1028700" cy="13684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7171" name="Picture 3">
            <a:extLst>
              <a:ext uri="{FF2B5EF4-FFF2-40B4-BE49-F238E27FC236}">
                <a16:creationId xmlns:a16="http://schemas.microsoft.com/office/drawing/2014/main" id="{16AF0724-BBB4-4A0B-9664-601A5D51A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860800"/>
            <a:ext cx="1079500" cy="13636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grpSp>
        <p:nvGrpSpPr>
          <p:cNvPr id="7172" name="Group 4">
            <a:extLst>
              <a:ext uri="{FF2B5EF4-FFF2-40B4-BE49-F238E27FC236}">
                <a16:creationId xmlns:a16="http://schemas.microsoft.com/office/drawing/2014/main" id="{7F0201AF-83CB-405C-8939-870BCB4FDCCD}"/>
              </a:ext>
            </a:extLst>
          </p:cNvPr>
          <p:cNvGrpSpPr>
            <a:grpSpLocks/>
          </p:cNvGrpSpPr>
          <p:nvPr/>
        </p:nvGrpSpPr>
        <p:grpSpPr bwMode="auto">
          <a:xfrm>
            <a:off x="5651500" y="1700213"/>
            <a:ext cx="2284413" cy="2665412"/>
            <a:chOff x="3560" y="1071"/>
            <a:chExt cx="1439" cy="1679"/>
          </a:xfrm>
        </p:grpSpPr>
        <p:sp>
          <p:nvSpPr>
            <p:cNvPr id="7173" name="AutoShape 5">
              <a:extLst>
                <a:ext uri="{FF2B5EF4-FFF2-40B4-BE49-F238E27FC236}">
                  <a16:creationId xmlns:a16="http://schemas.microsoft.com/office/drawing/2014/main" id="{C6A57F2D-50EC-4954-A96B-64D534ADC851}"/>
                </a:ext>
              </a:extLst>
            </p:cNvPr>
            <p:cNvSpPr>
              <a:spLocks noChangeArrowheads="1"/>
            </p:cNvSpPr>
            <p:nvPr/>
          </p:nvSpPr>
          <p:spPr bwMode="auto">
            <a:xfrm>
              <a:off x="3560" y="1071"/>
              <a:ext cx="1440" cy="1680"/>
            </a:xfrm>
            <a:prstGeom prst="roundRect">
              <a:avLst>
                <a:gd name="adj" fmla="val 69"/>
              </a:avLst>
            </a:prstGeom>
            <a:solidFill>
              <a:srgbClr val="A8AAAD"/>
            </a:solidFill>
            <a:ln w="12600">
              <a:solidFill>
                <a:srgbClr val="000000"/>
              </a:solidFill>
              <a:round/>
              <a:headEnd/>
              <a:tailEnd/>
            </a:ln>
          </p:spPr>
          <p:txBody>
            <a:bodyPr wrap="none" anchor="ctr"/>
            <a:lstStyle/>
            <a:p>
              <a:endParaRPr lang="en-US"/>
            </a:p>
          </p:txBody>
        </p:sp>
        <p:sp>
          <p:nvSpPr>
            <p:cNvPr id="7174" name="Line 6">
              <a:extLst>
                <a:ext uri="{FF2B5EF4-FFF2-40B4-BE49-F238E27FC236}">
                  <a16:creationId xmlns:a16="http://schemas.microsoft.com/office/drawing/2014/main" id="{81ECF969-C635-4E48-BB30-CC5B07C06BBE}"/>
                </a:ext>
              </a:extLst>
            </p:cNvPr>
            <p:cNvSpPr>
              <a:spLocks noChangeShapeType="1"/>
            </p:cNvSpPr>
            <p:nvPr/>
          </p:nvSpPr>
          <p:spPr bwMode="auto">
            <a:xfrm>
              <a:off x="3560" y="1311"/>
              <a:ext cx="1440"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7">
              <a:extLst>
                <a:ext uri="{FF2B5EF4-FFF2-40B4-BE49-F238E27FC236}">
                  <a16:creationId xmlns:a16="http://schemas.microsoft.com/office/drawing/2014/main" id="{544C16F6-AE4B-4163-91CB-90938A64A1FD}"/>
                </a:ext>
              </a:extLst>
            </p:cNvPr>
            <p:cNvSpPr>
              <a:spLocks noChangeShapeType="1"/>
            </p:cNvSpPr>
            <p:nvPr/>
          </p:nvSpPr>
          <p:spPr bwMode="auto">
            <a:xfrm>
              <a:off x="3560" y="1599"/>
              <a:ext cx="1440"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8">
              <a:extLst>
                <a:ext uri="{FF2B5EF4-FFF2-40B4-BE49-F238E27FC236}">
                  <a16:creationId xmlns:a16="http://schemas.microsoft.com/office/drawing/2014/main" id="{7F6FF3F1-B5E8-41DD-8C65-0E146D2E55DD}"/>
                </a:ext>
              </a:extLst>
            </p:cNvPr>
            <p:cNvSpPr>
              <a:spLocks noChangeShapeType="1"/>
            </p:cNvSpPr>
            <p:nvPr/>
          </p:nvSpPr>
          <p:spPr bwMode="auto">
            <a:xfrm>
              <a:off x="3560" y="1887"/>
              <a:ext cx="1440"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9">
              <a:extLst>
                <a:ext uri="{FF2B5EF4-FFF2-40B4-BE49-F238E27FC236}">
                  <a16:creationId xmlns:a16="http://schemas.microsoft.com/office/drawing/2014/main" id="{3D37950B-34F6-47EE-AE80-022577D155B0}"/>
                </a:ext>
              </a:extLst>
            </p:cNvPr>
            <p:cNvSpPr>
              <a:spLocks noChangeShapeType="1"/>
            </p:cNvSpPr>
            <p:nvPr/>
          </p:nvSpPr>
          <p:spPr bwMode="auto">
            <a:xfrm>
              <a:off x="3560" y="2175"/>
              <a:ext cx="1440"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10">
              <a:extLst>
                <a:ext uri="{FF2B5EF4-FFF2-40B4-BE49-F238E27FC236}">
                  <a16:creationId xmlns:a16="http://schemas.microsoft.com/office/drawing/2014/main" id="{90464CF0-82D4-482E-B6CB-EEFA52EA12E2}"/>
                </a:ext>
              </a:extLst>
            </p:cNvPr>
            <p:cNvSpPr>
              <a:spLocks noChangeShapeType="1"/>
            </p:cNvSpPr>
            <p:nvPr/>
          </p:nvSpPr>
          <p:spPr bwMode="auto">
            <a:xfrm>
              <a:off x="3560" y="2463"/>
              <a:ext cx="1440"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Line 11">
              <a:extLst>
                <a:ext uri="{FF2B5EF4-FFF2-40B4-BE49-F238E27FC236}">
                  <a16:creationId xmlns:a16="http://schemas.microsoft.com/office/drawing/2014/main" id="{27092AB1-EEEB-4EC2-B878-B0A8C78D1CEC}"/>
                </a:ext>
              </a:extLst>
            </p:cNvPr>
            <p:cNvSpPr>
              <a:spLocks noChangeShapeType="1"/>
            </p:cNvSpPr>
            <p:nvPr/>
          </p:nvSpPr>
          <p:spPr bwMode="auto">
            <a:xfrm>
              <a:off x="3848" y="1071"/>
              <a:ext cx="1" cy="16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Line 12">
              <a:extLst>
                <a:ext uri="{FF2B5EF4-FFF2-40B4-BE49-F238E27FC236}">
                  <a16:creationId xmlns:a16="http://schemas.microsoft.com/office/drawing/2014/main" id="{6E8DE98F-AB81-47E1-91DC-3416B5250791}"/>
                </a:ext>
              </a:extLst>
            </p:cNvPr>
            <p:cNvSpPr>
              <a:spLocks noChangeShapeType="1"/>
            </p:cNvSpPr>
            <p:nvPr/>
          </p:nvSpPr>
          <p:spPr bwMode="auto">
            <a:xfrm>
              <a:off x="4136" y="1071"/>
              <a:ext cx="1" cy="16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 name="Line 13">
              <a:extLst>
                <a:ext uri="{FF2B5EF4-FFF2-40B4-BE49-F238E27FC236}">
                  <a16:creationId xmlns:a16="http://schemas.microsoft.com/office/drawing/2014/main" id="{51D30BC9-CAD6-4D41-B627-368EAF37DE99}"/>
                </a:ext>
              </a:extLst>
            </p:cNvPr>
            <p:cNvSpPr>
              <a:spLocks noChangeShapeType="1"/>
            </p:cNvSpPr>
            <p:nvPr/>
          </p:nvSpPr>
          <p:spPr bwMode="auto">
            <a:xfrm>
              <a:off x="4424" y="1071"/>
              <a:ext cx="1" cy="16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Line 14">
              <a:extLst>
                <a:ext uri="{FF2B5EF4-FFF2-40B4-BE49-F238E27FC236}">
                  <a16:creationId xmlns:a16="http://schemas.microsoft.com/office/drawing/2014/main" id="{56ABF2AD-1AAD-4F3B-8240-08B8A0621F40}"/>
                </a:ext>
              </a:extLst>
            </p:cNvPr>
            <p:cNvSpPr>
              <a:spLocks noChangeShapeType="1"/>
            </p:cNvSpPr>
            <p:nvPr/>
          </p:nvSpPr>
          <p:spPr bwMode="auto">
            <a:xfrm>
              <a:off x="4712" y="1071"/>
              <a:ext cx="1" cy="16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15">
              <a:extLst>
                <a:ext uri="{FF2B5EF4-FFF2-40B4-BE49-F238E27FC236}">
                  <a16:creationId xmlns:a16="http://schemas.microsoft.com/office/drawing/2014/main" id="{6E4E976C-994B-4631-AACD-DC683278D30D}"/>
                </a:ext>
              </a:extLst>
            </p:cNvPr>
            <p:cNvSpPr>
              <a:spLocks noChangeShapeType="1"/>
            </p:cNvSpPr>
            <p:nvPr/>
          </p:nvSpPr>
          <p:spPr bwMode="auto">
            <a:xfrm>
              <a:off x="5000" y="1071"/>
              <a:ext cx="1" cy="16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84" name="AutoShape 16">
            <a:extLst>
              <a:ext uri="{FF2B5EF4-FFF2-40B4-BE49-F238E27FC236}">
                <a16:creationId xmlns:a16="http://schemas.microsoft.com/office/drawing/2014/main" id="{5653375D-9191-4AC1-937A-73140F0C1B4C}"/>
              </a:ext>
            </a:extLst>
          </p:cNvPr>
          <p:cNvSpPr>
            <a:spLocks noChangeArrowheads="1"/>
          </p:cNvSpPr>
          <p:nvPr/>
        </p:nvSpPr>
        <p:spPr bwMode="auto">
          <a:xfrm>
            <a:off x="1619250" y="1462088"/>
            <a:ext cx="1895475" cy="396875"/>
          </a:xfrm>
          <a:prstGeom prst="roundRect">
            <a:avLst>
              <a:gd name="adj" fmla="val 39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lang="en-GB" altLang="zh-CN" sz="2000">
                <a:latin typeface="Tahoma" panose="020B0604030504040204" pitchFamily="34" charset="0"/>
                <a:ea typeface="SimSun" panose="02010600030101010101" pitchFamily="2" charset="-122"/>
              </a:rPr>
              <a:t>Input Pattern 1</a:t>
            </a:r>
          </a:p>
        </p:txBody>
      </p:sp>
      <p:sp>
        <p:nvSpPr>
          <p:cNvPr id="7185" name="AutoShape 17">
            <a:extLst>
              <a:ext uri="{FF2B5EF4-FFF2-40B4-BE49-F238E27FC236}">
                <a16:creationId xmlns:a16="http://schemas.microsoft.com/office/drawing/2014/main" id="{676A9A2D-5EA4-4034-BE91-7B69DAC512F4}"/>
              </a:ext>
            </a:extLst>
          </p:cNvPr>
          <p:cNvSpPr>
            <a:spLocks noChangeArrowheads="1"/>
          </p:cNvSpPr>
          <p:nvPr/>
        </p:nvSpPr>
        <p:spPr bwMode="auto">
          <a:xfrm>
            <a:off x="1619250" y="3429000"/>
            <a:ext cx="1895475" cy="396875"/>
          </a:xfrm>
          <a:prstGeom prst="roundRect">
            <a:avLst>
              <a:gd name="adj" fmla="val 39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lang="en-GB" altLang="zh-CN" sz="2000">
                <a:latin typeface="Tahoma" panose="020B0604030504040204" pitchFamily="34" charset="0"/>
                <a:ea typeface="SimSun" panose="02010600030101010101" pitchFamily="2" charset="-122"/>
              </a:rPr>
              <a:t>Input Pattern 2</a:t>
            </a:r>
          </a:p>
        </p:txBody>
      </p:sp>
      <p:sp>
        <p:nvSpPr>
          <p:cNvPr id="7186" name="AutoShape 18">
            <a:extLst>
              <a:ext uri="{FF2B5EF4-FFF2-40B4-BE49-F238E27FC236}">
                <a16:creationId xmlns:a16="http://schemas.microsoft.com/office/drawing/2014/main" id="{E69CCAA5-A2B5-4C16-8012-1420D4533BA2}"/>
              </a:ext>
            </a:extLst>
          </p:cNvPr>
          <p:cNvSpPr>
            <a:spLocks noChangeArrowheads="1"/>
          </p:cNvSpPr>
          <p:nvPr/>
        </p:nvSpPr>
        <p:spPr bwMode="auto">
          <a:xfrm>
            <a:off x="6588125" y="2060575"/>
            <a:ext cx="457200" cy="457200"/>
          </a:xfrm>
          <a:prstGeom prst="roundRect">
            <a:avLst>
              <a:gd name="adj" fmla="val 347"/>
            </a:avLst>
          </a:prstGeom>
          <a:solidFill>
            <a:srgbClr val="C21014"/>
          </a:solidFill>
          <a:ln w="9360">
            <a:solidFill>
              <a:srgbClr val="000000"/>
            </a:solidFill>
            <a:round/>
            <a:headEnd/>
            <a:tailEnd/>
          </a:ln>
        </p:spPr>
        <p:txBody>
          <a:bodyPr wrap="none" anchor="ctr"/>
          <a:lstStyle/>
          <a:p>
            <a:endParaRPr lang="en-US"/>
          </a:p>
        </p:txBody>
      </p:sp>
      <p:sp>
        <p:nvSpPr>
          <p:cNvPr id="7187" name="Line 19">
            <a:extLst>
              <a:ext uri="{FF2B5EF4-FFF2-40B4-BE49-F238E27FC236}">
                <a16:creationId xmlns:a16="http://schemas.microsoft.com/office/drawing/2014/main" id="{58187572-9971-4889-B1D2-1DFFAEF1E010}"/>
              </a:ext>
            </a:extLst>
          </p:cNvPr>
          <p:cNvSpPr>
            <a:spLocks noChangeShapeType="1"/>
          </p:cNvSpPr>
          <p:nvPr/>
        </p:nvSpPr>
        <p:spPr bwMode="auto">
          <a:xfrm>
            <a:off x="3348038" y="2060575"/>
            <a:ext cx="3311525" cy="288925"/>
          </a:xfrm>
          <a:prstGeom prst="line">
            <a:avLst/>
          </a:prstGeom>
          <a:noFill/>
          <a:ln w="5724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AutoShape 20">
            <a:extLst>
              <a:ext uri="{FF2B5EF4-FFF2-40B4-BE49-F238E27FC236}">
                <a16:creationId xmlns:a16="http://schemas.microsoft.com/office/drawing/2014/main" id="{F659DC5E-7D12-45A8-B3CC-174641B7ABBA}"/>
              </a:ext>
            </a:extLst>
          </p:cNvPr>
          <p:cNvSpPr>
            <a:spLocks noChangeArrowheads="1"/>
          </p:cNvSpPr>
          <p:nvPr/>
        </p:nvSpPr>
        <p:spPr bwMode="auto">
          <a:xfrm>
            <a:off x="6588125" y="3933825"/>
            <a:ext cx="457200" cy="457200"/>
          </a:xfrm>
          <a:prstGeom prst="roundRect">
            <a:avLst>
              <a:gd name="adj" fmla="val 347"/>
            </a:avLst>
          </a:prstGeom>
          <a:solidFill>
            <a:srgbClr val="C21014"/>
          </a:solidFill>
          <a:ln w="9360">
            <a:solidFill>
              <a:srgbClr val="000000"/>
            </a:solidFill>
            <a:round/>
            <a:headEnd/>
            <a:tailEnd/>
          </a:ln>
        </p:spPr>
        <p:txBody>
          <a:bodyPr wrap="none" anchor="ctr"/>
          <a:lstStyle/>
          <a:p>
            <a:endParaRPr lang="en-US"/>
          </a:p>
        </p:txBody>
      </p:sp>
      <p:sp>
        <p:nvSpPr>
          <p:cNvPr id="7189" name="AutoShape 21">
            <a:extLst>
              <a:ext uri="{FF2B5EF4-FFF2-40B4-BE49-F238E27FC236}">
                <a16:creationId xmlns:a16="http://schemas.microsoft.com/office/drawing/2014/main" id="{A1749F46-0F95-4A34-80D3-ED0815B341C1}"/>
              </a:ext>
            </a:extLst>
          </p:cNvPr>
          <p:cNvSpPr>
            <a:spLocks noChangeArrowheads="1"/>
          </p:cNvSpPr>
          <p:nvPr/>
        </p:nvSpPr>
        <p:spPr bwMode="auto">
          <a:xfrm>
            <a:off x="7019925" y="2060575"/>
            <a:ext cx="457200" cy="457200"/>
          </a:xfrm>
          <a:prstGeom prst="roundRect">
            <a:avLst>
              <a:gd name="adj" fmla="val 347"/>
            </a:avLst>
          </a:prstGeom>
          <a:solidFill>
            <a:srgbClr val="C21014"/>
          </a:solidFill>
          <a:ln w="9360">
            <a:solidFill>
              <a:srgbClr val="000000"/>
            </a:solidFill>
            <a:round/>
            <a:headEnd/>
            <a:tailEnd/>
          </a:ln>
        </p:spPr>
        <p:txBody>
          <a:bodyPr wrap="none" anchor="ctr"/>
          <a:lstStyle/>
          <a:p>
            <a:endParaRPr lang="en-US"/>
          </a:p>
        </p:txBody>
      </p:sp>
      <p:sp>
        <p:nvSpPr>
          <p:cNvPr id="7190" name="AutoShape 22">
            <a:extLst>
              <a:ext uri="{FF2B5EF4-FFF2-40B4-BE49-F238E27FC236}">
                <a16:creationId xmlns:a16="http://schemas.microsoft.com/office/drawing/2014/main" id="{9E8BC99A-4710-4EB6-B57A-9BB7FE0D55CE}"/>
              </a:ext>
            </a:extLst>
          </p:cNvPr>
          <p:cNvSpPr>
            <a:spLocks noChangeArrowheads="1"/>
          </p:cNvSpPr>
          <p:nvPr/>
        </p:nvSpPr>
        <p:spPr bwMode="auto">
          <a:xfrm>
            <a:off x="3635375" y="4149725"/>
            <a:ext cx="1895475" cy="396875"/>
          </a:xfrm>
          <a:prstGeom prst="roundRect">
            <a:avLst>
              <a:gd name="adj" fmla="val 39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lang="en-GB" altLang="zh-CN" sz="2000">
                <a:latin typeface="Tahoma" panose="020B0604030504040204" pitchFamily="34" charset="0"/>
                <a:ea typeface="SimSun" panose="02010600030101010101" pitchFamily="2" charset="-122"/>
              </a:rPr>
              <a:t>Input Pattern 3</a:t>
            </a:r>
          </a:p>
        </p:txBody>
      </p:sp>
      <p:sp>
        <p:nvSpPr>
          <p:cNvPr id="7191" name="Line 23">
            <a:extLst>
              <a:ext uri="{FF2B5EF4-FFF2-40B4-BE49-F238E27FC236}">
                <a16:creationId xmlns:a16="http://schemas.microsoft.com/office/drawing/2014/main" id="{21E7A501-DE17-4AFD-9BF6-BDC1B4C08EDA}"/>
              </a:ext>
            </a:extLst>
          </p:cNvPr>
          <p:cNvSpPr>
            <a:spLocks noChangeShapeType="1"/>
          </p:cNvSpPr>
          <p:nvPr/>
        </p:nvSpPr>
        <p:spPr bwMode="auto">
          <a:xfrm flipV="1">
            <a:off x="5292725" y="4219575"/>
            <a:ext cx="1511300" cy="1082675"/>
          </a:xfrm>
          <a:prstGeom prst="line">
            <a:avLst/>
          </a:prstGeom>
          <a:noFill/>
          <a:ln w="5724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2" name="Line 24">
            <a:extLst>
              <a:ext uri="{FF2B5EF4-FFF2-40B4-BE49-F238E27FC236}">
                <a16:creationId xmlns:a16="http://schemas.microsoft.com/office/drawing/2014/main" id="{3606B67C-7689-46D5-A7E8-63787CA8DC01}"/>
              </a:ext>
            </a:extLst>
          </p:cNvPr>
          <p:cNvSpPr>
            <a:spLocks noChangeShapeType="1"/>
          </p:cNvSpPr>
          <p:nvPr/>
        </p:nvSpPr>
        <p:spPr bwMode="auto">
          <a:xfrm flipV="1">
            <a:off x="3348038" y="2419350"/>
            <a:ext cx="3887787" cy="1876425"/>
          </a:xfrm>
          <a:prstGeom prst="line">
            <a:avLst/>
          </a:prstGeom>
          <a:noFill/>
          <a:ln w="5724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3" name="AutoShape 25">
            <a:extLst>
              <a:ext uri="{FF2B5EF4-FFF2-40B4-BE49-F238E27FC236}">
                <a16:creationId xmlns:a16="http://schemas.microsoft.com/office/drawing/2014/main" id="{BAEF6B01-514D-415C-82A1-57A4BD5F798B}"/>
              </a:ext>
            </a:extLst>
          </p:cNvPr>
          <p:cNvSpPr>
            <a:spLocks noChangeArrowheads="1"/>
          </p:cNvSpPr>
          <p:nvPr/>
        </p:nvSpPr>
        <p:spPr bwMode="auto">
          <a:xfrm>
            <a:off x="212725" y="1125538"/>
            <a:ext cx="8756650" cy="350837"/>
          </a:xfrm>
          <a:prstGeom prst="roundRect">
            <a:avLst>
              <a:gd name="adj" fmla="val 46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9pPr>
          </a:lstStyle>
          <a:p>
            <a:pPr lvl="1">
              <a:lnSpc>
                <a:spcPct val="93000"/>
              </a:lnSpc>
              <a:spcBef>
                <a:spcPts val="1125"/>
              </a:spcBef>
              <a:buClr>
                <a:srgbClr val="0742FF"/>
              </a:buClr>
              <a:buSzPct val="100000"/>
              <a:buFont typeface="Monotype Sorts" charset="2"/>
              <a:buChar char=""/>
            </a:pPr>
            <a:r>
              <a:rPr lang="en-GB" altLang="zh-CN" sz="1800">
                <a:solidFill>
                  <a:srgbClr val="000000"/>
                </a:solidFill>
                <a:latin typeface="Arial" panose="020B0604020202020204" pitchFamily="34" charset="0"/>
                <a:ea typeface="SimSun" panose="02010600030101010101" pitchFamily="2" charset="-122"/>
                <a:cs typeface="Lucida Sans Unicode" panose="020B0602030504020204" pitchFamily="34" charset="0"/>
              </a:rPr>
              <a:t> Computer know automatically information classification and put them together</a:t>
            </a:r>
          </a:p>
        </p:txBody>
      </p:sp>
      <p:pic>
        <p:nvPicPr>
          <p:cNvPr id="7194" name="Picture 26">
            <a:extLst>
              <a:ext uri="{FF2B5EF4-FFF2-40B4-BE49-F238E27FC236}">
                <a16:creationId xmlns:a16="http://schemas.microsoft.com/office/drawing/2014/main" id="{DFC23293-B003-497C-B662-EE55920AB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4941888"/>
            <a:ext cx="1219200" cy="9144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359733E4-9B3B-4486-BB29-71B31242CF5F}"/>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Motivation: The Idea </a:t>
            </a:r>
            <a:endParaRPr lang="en-GB" altLang="zh-CN" sz="2000">
              <a:ea typeface="SimSun" panose="02010600030101010101" pitchFamily="2" charset="-122"/>
            </a:endParaRPr>
          </a:p>
        </p:txBody>
      </p:sp>
      <p:sp>
        <p:nvSpPr>
          <p:cNvPr id="8194" name="AutoShape 2">
            <a:extLst>
              <a:ext uri="{FF2B5EF4-FFF2-40B4-BE49-F238E27FC236}">
                <a16:creationId xmlns:a16="http://schemas.microsoft.com/office/drawing/2014/main" id="{0B14671C-5DCB-4322-9486-1B93E557F937}"/>
              </a:ext>
            </a:extLst>
          </p:cNvPr>
          <p:cNvSpPr>
            <a:spLocks noChangeArrowheads="1"/>
          </p:cNvSpPr>
          <p:nvPr/>
        </p:nvSpPr>
        <p:spPr bwMode="auto">
          <a:xfrm>
            <a:off x="212725" y="1125538"/>
            <a:ext cx="8337550" cy="350837"/>
          </a:xfrm>
          <a:prstGeom prst="roundRect">
            <a:avLst>
              <a:gd name="adj" fmla="val 46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9pPr>
          </a:lstStyle>
          <a:p>
            <a:pPr lvl="1">
              <a:lnSpc>
                <a:spcPct val="93000"/>
              </a:lnSpc>
              <a:spcBef>
                <a:spcPts val="1125"/>
              </a:spcBef>
              <a:buClr>
                <a:srgbClr val="0742FF"/>
              </a:buClr>
              <a:buSzPct val="100000"/>
              <a:buFont typeface="Monotype Sorts" charset="2"/>
              <a:buChar char=""/>
            </a:pPr>
            <a:r>
              <a:rPr lang="en-GB" altLang="zh-CN" sz="1800">
                <a:solidFill>
                  <a:srgbClr val="000000"/>
                </a:solidFill>
                <a:latin typeface="Arial" panose="020B0604020202020204" pitchFamily="34" charset="0"/>
                <a:ea typeface="SimSun" panose="02010600030101010101" pitchFamily="2" charset="-122"/>
                <a:cs typeface="Lucida Sans Unicode" panose="020B0602030504020204" pitchFamily="34" charset="0"/>
              </a:rPr>
              <a:t> Text objects must be automatically produced with semantics relationships</a:t>
            </a:r>
          </a:p>
        </p:txBody>
      </p:sp>
      <p:pic>
        <p:nvPicPr>
          <p:cNvPr id="8195" name="Picture 3">
            <a:extLst>
              <a:ext uri="{FF2B5EF4-FFF2-40B4-BE49-F238E27FC236}">
                <a16:creationId xmlns:a16="http://schemas.microsoft.com/office/drawing/2014/main" id="{1F5C917F-CD4F-4760-AC99-34E2BC3C3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3" y="1916113"/>
            <a:ext cx="7632700" cy="41624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grpSp>
        <p:nvGrpSpPr>
          <p:cNvPr id="8196" name="Group 4">
            <a:extLst>
              <a:ext uri="{FF2B5EF4-FFF2-40B4-BE49-F238E27FC236}">
                <a16:creationId xmlns:a16="http://schemas.microsoft.com/office/drawing/2014/main" id="{9BF1A85E-FA8E-4CA4-9429-0CB88FB8E519}"/>
              </a:ext>
            </a:extLst>
          </p:cNvPr>
          <p:cNvGrpSpPr>
            <a:grpSpLocks/>
          </p:cNvGrpSpPr>
          <p:nvPr/>
        </p:nvGrpSpPr>
        <p:grpSpPr bwMode="auto">
          <a:xfrm>
            <a:off x="4953000" y="1916113"/>
            <a:ext cx="3095625" cy="647700"/>
            <a:chOff x="3120" y="1207"/>
            <a:chExt cx="1950" cy="408"/>
          </a:xfrm>
        </p:grpSpPr>
        <p:sp>
          <p:nvSpPr>
            <p:cNvPr id="8197" name="AutoShape 5">
              <a:extLst>
                <a:ext uri="{FF2B5EF4-FFF2-40B4-BE49-F238E27FC236}">
                  <a16:creationId xmlns:a16="http://schemas.microsoft.com/office/drawing/2014/main" id="{E12DA552-B848-481D-B770-3A95AF5C4B1C}"/>
                </a:ext>
              </a:extLst>
            </p:cNvPr>
            <p:cNvSpPr>
              <a:spLocks noChangeArrowheads="1"/>
            </p:cNvSpPr>
            <p:nvPr/>
          </p:nvSpPr>
          <p:spPr bwMode="auto">
            <a:xfrm>
              <a:off x="3120" y="1207"/>
              <a:ext cx="1951" cy="409"/>
            </a:xfrm>
            <a:prstGeom prst="roundRect">
              <a:avLst>
                <a:gd name="adj" fmla="val 24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98" name="AutoShape 6">
              <a:extLst>
                <a:ext uri="{FF2B5EF4-FFF2-40B4-BE49-F238E27FC236}">
                  <a16:creationId xmlns:a16="http://schemas.microsoft.com/office/drawing/2014/main" id="{CFF36C0E-C107-4B65-A244-04FB3C9BC7E7}"/>
                </a:ext>
              </a:extLst>
            </p:cNvPr>
            <p:cNvSpPr>
              <a:spLocks noChangeArrowheads="1"/>
            </p:cNvSpPr>
            <p:nvPr/>
          </p:nvSpPr>
          <p:spPr bwMode="auto">
            <a:xfrm>
              <a:off x="3120" y="1207"/>
              <a:ext cx="1951" cy="409"/>
            </a:xfrm>
            <a:prstGeom prst="roundRect">
              <a:avLst>
                <a:gd name="adj" fmla="val 24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Semantics Map</a:t>
              </a:r>
            </a:p>
          </p:txBody>
        </p:sp>
      </p:grpSp>
      <p:sp>
        <p:nvSpPr>
          <p:cNvPr id="8199" name="AutoShape 7">
            <a:extLst>
              <a:ext uri="{FF2B5EF4-FFF2-40B4-BE49-F238E27FC236}">
                <a16:creationId xmlns:a16="http://schemas.microsoft.com/office/drawing/2014/main" id="{0A5C7EBF-0527-47B3-BC4F-ABFFD5D320E7}"/>
              </a:ext>
            </a:extLst>
          </p:cNvPr>
          <p:cNvSpPr>
            <a:spLocks noChangeArrowheads="1"/>
          </p:cNvSpPr>
          <p:nvPr/>
        </p:nvSpPr>
        <p:spPr bwMode="auto">
          <a:xfrm>
            <a:off x="992188" y="1916113"/>
            <a:ext cx="3097212" cy="649287"/>
          </a:xfrm>
          <a:prstGeom prst="roundRect">
            <a:avLst>
              <a:gd name="adj" fmla="val 24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8200" name="Group 8">
            <a:extLst>
              <a:ext uri="{FF2B5EF4-FFF2-40B4-BE49-F238E27FC236}">
                <a16:creationId xmlns:a16="http://schemas.microsoft.com/office/drawing/2014/main" id="{D542EED8-E57E-4DA3-8727-6C78DCD3F291}"/>
              </a:ext>
            </a:extLst>
          </p:cNvPr>
          <p:cNvGrpSpPr>
            <a:grpSpLocks/>
          </p:cNvGrpSpPr>
          <p:nvPr/>
        </p:nvGrpSpPr>
        <p:grpSpPr bwMode="auto">
          <a:xfrm>
            <a:off x="5240338" y="4005263"/>
            <a:ext cx="1798637" cy="430212"/>
            <a:chOff x="3301" y="2523"/>
            <a:chExt cx="1133" cy="271"/>
          </a:xfrm>
        </p:grpSpPr>
        <p:sp>
          <p:nvSpPr>
            <p:cNvPr id="8201" name="AutoShape 9">
              <a:extLst>
                <a:ext uri="{FF2B5EF4-FFF2-40B4-BE49-F238E27FC236}">
                  <a16:creationId xmlns:a16="http://schemas.microsoft.com/office/drawing/2014/main" id="{11DEF22F-1093-4F65-B145-7F43D958DE01}"/>
                </a:ext>
              </a:extLst>
            </p:cNvPr>
            <p:cNvSpPr>
              <a:spLocks noChangeArrowheads="1"/>
            </p:cNvSpPr>
            <p:nvPr/>
          </p:nvSpPr>
          <p:spPr bwMode="auto">
            <a:xfrm>
              <a:off x="3301" y="2523"/>
              <a:ext cx="1134" cy="272"/>
            </a:xfrm>
            <a:prstGeom prst="roundRect">
              <a:avLst>
                <a:gd name="adj" fmla="val 36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02" name="AutoShape 10">
              <a:extLst>
                <a:ext uri="{FF2B5EF4-FFF2-40B4-BE49-F238E27FC236}">
                  <a16:creationId xmlns:a16="http://schemas.microsoft.com/office/drawing/2014/main" id="{1B21ED5A-42B9-43F3-B1F8-B44E45B9F37F}"/>
                </a:ext>
              </a:extLst>
            </p:cNvPr>
            <p:cNvSpPr>
              <a:spLocks noChangeArrowheads="1"/>
            </p:cNvSpPr>
            <p:nvPr/>
          </p:nvSpPr>
          <p:spPr bwMode="auto">
            <a:xfrm>
              <a:off x="3301" y="2523"/>
              <a:ext cx="1134" cy="272"/>
            </a:xfrm>
            <a:prstGeom prst="roundRect">
              <a:avLst>
                <a:gd name="adj" fmla="val 36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Topic1</a:t>
              </a:r>
            </a:p>
          </p:txBody>
        </p:sp>
      </p:grpSp>
      <p:grpSp>
        <p:nvGrpSpPr>
          <p:cNvPr id="8203" name="Group 11">
            <a:extLst>
              <a:ext uri="{FF2B5EF4-FFF2-40B4-BE49-F238E27FC236}">
                <a16:creationId xmlns:a16="http://schemas.microsoft.com/office/drawing/2014/main" id="{5EED8556-F9B3-4E72-8452-F9395FC503F8}"/>
              </a:ext>
            </a:extLst>
          </p:cNvPr>
          <p:cNvGrpSpPr>
            <a:grpSpLocks/>
          </p:cNvGrpSpPr>
          <p:nvPr/>
        </p:nvGrpSpPr>
        <p:grpSpPr bwMode="auto">
          <a:xfrm>
            <a:off x="7113588" y="4652963"/>
            <a:ext cx="1295400" cy="430212"/>
            <a:chOff x="4481" y="2931"/>
            <a:chExt cx="816" cy="271"/>
          </a:xfrm>
        </p:grpSpPr>
        <p:sp>
          <p:nvSpPr>
            <p:cNvPr id="8204" name="AutoShape 12">
              <a:extLst>
                <a:ext uri="{FF2B5EF4-FFF2-40B4-BE49-F238E27FC236}">
                  <a16:creationId xmlns:a16="http://schemas.microsoft.com/office/drawing/2014/main" id="{8F5594D5-B68D-4A5F-AAFB-25FD9389706C}"/>
                </a:ext>
              </a:extLst>
            </p:cNvPr>
            <p:cNvSpPr>
              <a:spLocks noChangeArrowheads="1"/>
            </p:cNvSpPr>
            <p:nvPr/>
          </p:nvSpPr>
          <p:spPr bwMode="auto">
            <a:xfrm>
              <a:off x="4481" y="2931"/>
              <a:ext cx="817" cy="272"/>
            </a:xfrm>
            <a:prstGeom prst="roundRect">
              <a:avLst>
                <a:gd name="adj" fmla="val 36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05" name="AutoShape 13">
              <a:extLst>
                <a:ext uri="{FF2B5EF4-FFF2-40B4-BE49-F238E27FC236}">
                  <a16:creationId xmlns:a16="http://schemas.microsoft.com/office/drawing/2014/main" id="{1148D325-5AFC-4D46-90CC-66EC0F16956D}"/>
                </a:ext>
              </a:extLst>
            </p:cNvPr>
            <p:cNvSpPr>
              <a:spLocks noChangeArrowheads="1"/>
            </p:cNvSpPr>
            <p:nvPr/>
          </p:nvSpPr>
          <p:spPr bwMode="auto">
            <a:xfrm>
              <a:off x="4481" y="2931"/>
              <a:ext cx="817" cy="272"/>
            </a:xfrm>
            <a:prstGeom prst="roundRect">
              <a:avLst>
                <a:gd name="adj" fmla="val 36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Topic2</a:t>
              </a:r>
            </a:p>
          </p:txBody>
        </p:sp>
      </p:grpSp>
      <p:grpSp>
        <p:nvGrpSpPr>
          <p:cNvPr id="8206" name="Group 14">
            <a:extLst>
              <a:ext uri="{FF2B5EF4-FFF2-40B4-BE49-F238E27FC236}">
                <a16:creationId xmlns:a16="http://schemas.microsoft.com/office/drawing/2014/main" id="{6FA8BAB2-E461-4522-A77F-904E462E2BC3}"/>
              </a:ext>
            </a:extLst>
          </p:cNvPr>
          <p:cNvGrpSpPr>
            <a:grpSpLocks/>
          </p:cNvGrpSpPr>
          <p:nvPr/>
        </p:nvGrpSpPr>
        <p:grpSpPr bwMode="auto">
          <a:xfrm>
            <a:off x="5457825" y="5661025"/>
            <a:ext cx="1295400" cy="358775"/>
            <a:chOff x="3438" y="3566"/>
            <a:chExt cx="816" cy="226"/>
          </a:xfrm>
        </p:grpSpPr>
        <p:sp>
          <p:nvSpPr>
            <p:cNvPr id="8207" name="AutoShape 15">
              <a:extLst>
                <a:ext uri="{FF2B5EF4-FFF2-40B4-BE49-F238E27FC236}">
                  <a16:creationId xmlns:a16="http://schemas.microsoft.com/office/drawing/2014/main" id="{60408D70-143D-43EF-89A0-75DA98BBE498}"/>
                </a:ext>
              </a:extLst>
            </p:cNvPr>
            <p:cNvSpPr>
              <a:spLocks noChangeArrowheads="1"/>
            </p:cNvSpPr>
            <p:nvPr/>
          </p:nvSpPr>
          <p:spPr bwMode="auto">
            <a:xfrm>
              <a:off x="3438" y="3566"/>
              <a:ext cx="817" cy="227"/>
            </a:xfrm>
            <a:prstGeom prst="roundRect">
              <a:avLst>
                <a:gd name="adj" fmla="val 44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08" name="AutoShape 16">
              <a:extLst>
                <a:ext uri="{FF2B5EF4-FFF2-40B4-BE49-F238E27FC236}">
                  <a16:creationId xmlns:a16="http://schemas.microsoft.com/office/drawing/2014/main" id="{73A2F28B-C1E1-4453-840F-D78862CCA1C7}"/>
                </a:ext>
              </a:extLst>
            </p:cNvPr>
            <p:cNvSpPr>
              <a:spLocks noChangeArrowheads="1"/>
            </p:cNvSpPr>
            <p:nvPr/>
          </p:nvSpPr>
          <p:spPr bwMode="auto">
            <a:xfrm>
              <a:off x="3438" y="3566"/>
              <a:ext cx="817" cy="227"/>
            </a:xfrm>
            <a:prstGeom prst="roundRect">
              <a:avLst>
                <a:gd name="adj" fmla="val 44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3000"/>
                </a:lnSpc>
                <a:buClr>
                  <a:srgbClr val="000000"/>
                </a:buClr>
                <a:buSzPct val="100000"/>
                <a:buFont typeface="Arial" panose="020B0604020202020204" pitchFamily="34" charset="0"/>
                <a:buNone/>
              </a:pPr>
              <a:r>
                <a:rPr lang="en-GB" altLang="zh-CN" sz="1800">
                  <a:ea typeface="SimSun" panose="02010600030101010101" pitchFamily="2" charset="-122"/>
                </a:rPr>
                <a:t>Topic3</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DB027326-4BE6-4922-92B0-EE20D178DDB0}"/>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Agenda</a:t>
            </a:r>
          </a:p>
        </p:txBody>
      </p:sp>
      <p:sp>
        <p:nvSpPr>
          <p:cNvPr id="9218" name="Rectangle 2">
            <a:extLst>
              <a:ext uri="{FF2B5EF4-FFF2-40B4-BE49-F238E27FC236}">
                <a16:creationId xmlns:a16="http://schemas.microsoft.com/office/drawing/2014/main" id="{08DB2A17-E865-4395-9A92-291053757780}"/>
              </a:ext>
            </a:extLst>
          </p:cNvPr>
          <p:cNvSpPr>
            <a:spLocks noGrp="1" noChangeArrowheads="1"/>
          </p:cNvSpPr>
          <p:nvPr>
            <p:ph idx="1"/>
          </p:nvPr>
        </p:nvSpPr>
        <p:spPr>
          <a:xfrm>
            <a:off x="350838" y="981075"/>
            <a:ext cx="9204325" cy="5400675"/>
          </a:xfrm>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Motivation</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solidFill>
                  <a:srgbClr val="C21014"/>
                </a:solidFill>
                <a:ea typeface="SimSun" panose="02010600030101010101" pitchFamily="2" charset="-122"/>
              </a:rPr>
              <a:t>Self-Organizing Maps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Origins</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Algorithm</a:t>
            </a:r>
          </a:p>
          <a:p>
            <a:pPr lvl="2">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Example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Scalable Vector Graphics</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Information Visualization with Self-Organizing Maps in an Information Portal </a:t>
            </a:r>
          </a:p>
          <a:p>
            <a:pPr lvl="1">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US" altLang="zh-CN">
                <a:ea typeface="SimSun" panose="02010600030101010101" pitchFamily="2" charset="-122"/>
              </a:rPr>
              <a:t>Conclusion</a:t>
            </a:r>
            <a:endParaRPr lang="en-GB" altLang="zh-CN">
              <a:ea typeface="SimSun" panose="02010600030101010101" pitchFamily="2" charset="-122"/>
            </a:endParaRPr>
          </a:p>
          <a:p>
            <a:pPr lvl="1">
              <a:buFont typeface="Monotype Sorts" charset="2"/>
              <a:buNone/>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endParaRPr lang="en-GB" altLang="zh-CN">
              <a:ea typeface="SimSun"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46B244E4-D119-48AC-BBDC-BA37A1FA8F07}"/>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Self-Organizing Maps : Origins</a:t>
            </a:r>
          </a:p>
        </p:txBody>
      </p:sp>
      <p:grpSp>
        <p:nvGrpSpPr>
          <p:cNvPr id="10242" name="Group 2">
            <a:extLst>
              <a:ext uri="{FF2B5EF4-FFF2-40B4-BE49-F238E27FC236}">
                <a16:creationId xmlns:a16="http://schemas.microsoft.com/office/drawing/2014/main" id="{9C35A8F5-FF2A-41F0-8AC2-CF34F48C5535}"/>
              </a:ext>
            </a:extLst>
          </p:cNvPr>
          <p:cNvGrpSpPr>
            <a:grpSpLocks/>
          </p:cNvGrpSpPr>
          <p:nvPr/>
        </p:nvGrpSpPr>
        <p:grpSpPr bwMode="auto">
          <a:xfrm>
            <a:off x="560388" y="908050"/>
            <a:ext cx="7772400" cy="1143000"/>
            <a:chOff x="353" y="572"/>
            <a:chExt cx="4896" cy="720"/>
          </a:xfrm>
        </p:grpSpPr>
        <p:sp>
          <p:nvSpPr>
            <p:cNvPr id="10243" name="AutoShape 3">
              <a:extLst>
                <a:ext uri="{FF2B5EF4-FFF2-40B4-BE49-F238E27FC236}">
                  <a16:creationId xmlns:a16="http://schemas.microsoft.com/office/drawing/2014/main" id="{48D2712B-D56E-4610-A363-E20B55D6AA13}"/>
                </a:ext>
              </a:extLst>
            </p:cNvPr>
            <p:cNvSpPr>
              <a:spLocks noChangeArrowheads="1"/>
            </p:cNvSpPr>
            <p:nvPr/>
          </p:nvSpPr>
          <p:spPr bwMode="auto">
            <a:xfrm>
              <a:off x="353" y="572"/>
              <a:ext cx="4896"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244" name="Text Box 4">
              <a:extLst>
                <a:ext uri="{FF2B5EF4-FFF2-40B4-BE49-F238E27FC236}">
                  <a16:creationId xmlns:a16="http://schemas.microsoft.com/office/drawing/2014/main" id="{219D5C61-74B8-4EC8-B922-63A0BE2B36E5}"/>
                </a:ext>
              </a:extLst>
            </p:cNvPr>
            <p:cNvSpPr txBox="1">
              <a:spLocks noChangeArrowheads="1"/>
            </p:cNvSpPr>
            <p:nvPr/>
          </p:nvSpPr>
          <p:spPr bwMode="auto">
            <a:xfrm>
              <a:off x="353" y="822"/>
              <a:ext cx="48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solidFill>
                    <a:srgbClr val="000000"/>
                  </a:solidFill>
                  <a:latin typeface="Arial" panose="020B0604020202020204" pitchFamily="34" charset="0"/>
                  <a:ea typeface="SimSun" panose="02010600030101010101" pitchFamily="2" charset="-122"/>
                  <a:cs typeface="Lucida Sans Unicode" panose="020B0602030504020204" pitchFamily="34" charset="0"/>
                </a:rPr>
                <a:t>Self-Organizing Maps</a:t>
              </a:r>
            </a:p>
          </p:txBody>
        </p:sp>
      </p:grpSp>
      <p:grpSp>
        <p:nvGrpSpPr>
          <p:cNvPr id="10245" name="Group 5">
            <a:extLst>
              <a:ext uri="{FF2B5EF4-FFF2-40B4-BE49-F238E27FC236}">
                <a16:creationId xmlns:a16="http://schemas.microsoft.com/office/drawing/2014/main" id="{0BFE37FC-1634-4606-BE41-695F70420AB7}"/>
              </a:ext>
            </a:extLst>
          </p:cNvPr>
          <p:cNvGrpSpPr>
            <a:grpSpLocks/>
          </p:cNvGrpSpPr>
          <p:nvPr/>
        </p:nvGrpSpPr>
        <p:grpSpPr bwMode="auto">
          <a:xfrm>
            <a:off x="0" y="1700213"/>
            <a:ext cx="6262688" cy="4113212"/>
            <a:chOff x="0" y="1071"/>
            <a:chExt cx="3945" cy="2591"/>
          </a:xfrm>
        </p:grpSpPr>
        <p:sp>
          <p:nvSpPr>
            <p:cNvPr id="10246" name="AutoShape 6">
              <a:extLst>
                <a:ext uri="{FF2B5EF4-FFF2-40B4-BE49-F238E27FC236}">
                  <a16:creationId xmlns:a16="http://schemas.microsoft.com/office/drawing/2014/main" id="{12430F38-7CF5-4B34-BF91-5B867229F459}"/>
                </a:ext>
              </a:extLst>
            </p:cNvPr>
            <p:cNvSpPr>
              <a:spLocks noChangeArrowheads="1"/>
            </p:cNvSpPr>
            <p:nvPr/>
          </p:nvSpPr>
          <p:spPr bwMode="auto">
            <a:xfrm>
              <a:off x="0" y="1071"/>
              <a:ext cx="3946" cy="2592"/>
            </a:xfrm>
            <a:prstGeom prst="roundRect">
              <a:avLst>
                <a:gd name="adj" fmla="val 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247" name="Text Box 7">
              <a:extLst>
                <a:ext uri="{FF2B5EF4-FFF2-40B4-BE49-F238E27FC236}">
                  <a16:creationId xmlns:a16="http://schemas.microsoft.com/office/drawing/2014/main" id="{0B48FA84-2A3E-4220-BCAB-09601E04CF39}"/>
                </a:ext>
              </a:extLst>
            </p:cNvPr>
            <p:cNvSpPr txBox="1">
              <a:spLocks noChangeArrowheads="1"/>
            </p:cNvSpPr>
            <p:nvPr/>
          </p:nvSpPr>
          <p:spPr bwMode="auto">
            <a:xfrm>
              <a:off x="0" y="1071"/>
              <a:ext cx="3946"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1313" indent="-341313">
                <a:tabLst>
                  <a:tab pos="1201738" algn="l"/>
                  <a:tab pos="2125663" algn="l"/>
                  <a:tab pos="3049588" algn="l"/>
                  <a:tab pos="3973513" algn="l"/>
                  <a:tab pos="4897438" algn="l"/>
                  <a:tab pos="5821363" algn="l"/>
                  <a:tab pos="6745288" algn="l"/>
                  <a:tab pos="7669213" algn="l"/>
                  <a:tab pos="8593138" algn="l"/>
                  <a:tab pos="9517063" algn="l"/>
                  <a:tab pos="10440988" algn="l"/>
                </a:tabLst>
                <a:defRPr sz="2400">
                  <a:solidFill>
                    <a:schemeClr val="tx1"/>
                  </a:solidFill>
                  <a:latin typeface="Times New Roman" panose="02020603050405020304" pitchFamily="18" charset="0"/>
                </a:defRPr>
              </a:lvl1pPr>
              <a:lvl2pPr marL="741363" indent="-284163">
                <a:tabLst>
                  <a:tab pos="1201738" algn="l"/>
                  <a:tab pos="2125663" algn="l"/>
                  <a:tab pos="3049588" algn="l"/>
                  <a:tab pos="3973513" algn="l"/>
                  <a:tab pos="4897438" algn="l"/>
                  <a:tab pos="5821363" algn="l"/>
                  <a:tab pos="6745288" algn="l"/>
                  <a:tab pos="7669213" algn="l"/>
                  <a:tab pos="8593138" algn="l"/>
                  <a:tab pos="9517063" algn="l"/>
                  <a:tab pos="10440988" algn="l"/>
                </a:tabLst>
                <a:defRPr sz="2400">
                  <a:solidFill>
                    <a:schemeClr val="tx1"/>
                  </a:solidFill>
                  <a:latin typeface="Times New Roman" panose="02020603050405020304" pitchFamily="18" charset="0"/>
                </a:defRPr>
              </a:lvl2pPr>
              <a:lvl3pPr>
                <a:tabLst>
                  <a:tab pos="1201738" algn="l"/>
                  <a:tab pos="2125663" algn="l"/>
                  <a:tab pos="3049588" algn="l"/>
                  <a:tab pos="3973513" algn="l"/>
                  <a:tab pos="4897438" algn="l"/>
                  <a:tab pos="5821363" algn="l"/>
                  <a:tab pos="6745288" algn="l"/>
                  <a:tab pos="7669213" algn="l"/>
                  <a:tab pos="8593138" algn="l"/>
                  <a:tab pos="9517063" algn="l"/>
                  <a:tab pos="10440988" algn="l"/>
                </a:tabLst>
                <a:defRPr sz="2400">
                  <a:solidFill>
                    <a:schemeClr val="tx1"/>
                  </a:solidFill>
                  <a:latin typeface="Times New Roman" panose="02020603050405020304" pitchFamily="18" charset="0"/>
                </a:defRPr>
              </a:lvl3pPr>
              <a:lvl4pPr>
                <a:tabLst>
                  <a:tab pos="1201738" algn="l"/>
                  <a:tab pos="2125663" algn="l"/>
                  <a:tab pos="3049588" algn="l"/>
                  <a:tab pos="3973513" algn="l"/>
                  <a:tab pos="4897438" algn="l"/>
                  <a:tab pos="5821363" algn="l"/>
                  <a:tab pos="6745288" algn="l"/>
                  <a:tab pos="7669213" algn="l"/>
                  <a:tab pos="8593138" algn="l"/>
                  <a:tab pos="9517063" algn="l"/>
                  <a:tab pos="10440988" algn="l"/>
                </a:tabLst>
                <a:defRPr sz="2400">
                  <a:solidFill>
                    <a:schemeClr val="tx1"/>
                  </a:solidFill>
                  <a:latin typeface="Times New Roman" panose="02020603050405020304" pitchFamily="18" charset="0"/>
                </a:defRPr>
              </a:lvl4pPr>
              <a:lvl5pPr>
                <a:tabLst>
                  <a:tab pos="1201738" algn="l"/>
                  <a:tab pos="2125663" algn="l"/>
                  <a:tab pos="3049588" algn="l"/>
                  <a:tab pos="3973513" algn="l"/>
                  <a:tab pos="4897438" algn="l"/>
                  <a:tab pos="5821363" algn="l"/>
                  <a:tab pos="6745288" algn="l"/>
                  <a:tab pos="7669213" algn="l"/>
                  <a:tab pos="8593138" algn="l"/>
                  <a:tab pos="9517063" algn="l"/>
                  <a:tab pos="104409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201738" algn="l"/>
                  <a:tab pos="2125663" algn="l"/>
                  <a:tab pos="3049588" algn="l"/>
                  <a:tab pos="3973513" algn="l"/>
                  <a:tab pos="4897438" algn="l"/>
                  <a:tab pos="5821363" algn="l"/>
                  <a:tab pos="6745288" algn="l"/>
                  <a:tab pos="7669213" algn="l"/>
                  <a:tab pos="8593138" algn="l"/>
                  <a:tab pos="9517063" algn="l"/>
                  <a:tab pos="104409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201738" algn="l"/>
                  <a:tab pos="2125663" algn="l"/>
                  <a:tab pos="3049588" algn="l"/>
                  <a:tab pos="3973513" algn="l"/>
                  <a:tab pos="4897438" algn="l"/>
                  <a:tab pos="5821363" algn="l"/>
                  <a:tab pos="6745288" algn="l"/>
                  <a:tab pos="7669213" algn="l"/>
                  <a:tab pos="8593138" algn="l"/>
                  <a:tab pos="9517063" algn="l"/>
                  <a:tab pos="104409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201738" algn="l"/>
                  <a:tab pos="2125663" algn="l"/>
                  <a:tab pos="3049588" algn="l"/>
                  <a:tab pos="3973513" algn="l"/>
                  <a:tab pos="4897438" algn="l"/>
                  <a:tab pos="5821363" algn="l"/>
                  <a:tab pos="6745288" algn="l"/>
                  <a:tab pos="7669213" algn="l"/>
                  <a:tab pos="8593138" algn="l"/>
                  <a:tab pos="9517063" algn="l"/>
                  <a:tab pos="104409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201738" algn="l"/>
                  <a:tab pos="2125663" algn="l"/>
                  <a:tab pos="3049588" algn="l"/>
                  <a:tab pos="3973513" algn="l"/>
                  <a:tab pos="4897438" algn="l"/>
                  <a:tab pos="5821363" algn="l"/>
                  <a:tab pos="6745288" algn="l"/>
                  <a:tab pos="7669213" algn="l"/>
                  <a:tab pos="8593138" algn="l"/>
                  <a:tab pos="9517063" algn="l"/>
                  <a:tab pos="10440988" algn="l"/>
                </a:tabLst>
                <a:defRPr sz="2400">
                  <a:solidFill>
                    <a:schemeClr val="tx1"/>
                  </a:solidFill>
                  <a:latin typeface="Times New Roman" panose="02020603050405020304" pitchFamily="18" charset="0"/>
                </a:defRPr>
              </a:lvl9pPr>
            </a:lstStyle>
            <a:p>
              <a:pPr lvl="1">
                <a:lnSpc>
                  <a:spcPct val="93000"/>
                </a:lnSpc>
                <a:spcBef>
                  <a:spcPts val="1125"/>
                </a:spcBef>
                <a:buClr>
                  <a:srgbClr val="0742FF"/>
                </a:buClr>
                <a:buSzPct val="100000"/>
                <a:buFont typeface="Monotype Sorts" charset="2"/>
                <a:buChar char=""/>
              </a:pPr>
              <a:r>
                <a:rPr lang="en-GB" altLang="zh-CN" sz="1800">
                  <a:latin typeface="Arial" panose="020B0604020202020204" pitchFamily="34" charset="0"/>
                  <a:ea typeface="SimSun" panose="02010600030101010101" pitchFamily="2" charset="-122"/>
                </a:rPr>
                <a:t>Ideas first introduced by C. von der Malsburg (1973), developed and refined by T. Kohonen (1982)</a:t>
              </a:r>
            </a:p>
            <a:p>
              <a:pPr lvl="1">
                <a:spcBef>
                  <a:spcPts val="1125"/>
                </a:spcBef>
                <a:buClr>
                  <a:srgbClr val="0742FF"/>
                </a:buClr>
                <a:buSzPct val="100000"/>
                <a:buFont typeface="Monotype Sorts" charset="2"/>
                <a:buChar char=""/>
              </a:pPr>
              <a:r>
                <a:rPr lang="en-GB" altLang="zh-CN" sz="1800">
                  <a:latin typeface="Arial" panose="020B0604020202020204" pitchFamily="34" charset="0"/>
                  <a:ea typeface="SimSun" panose="02010600030101010101" pitchFamily="2" charset="-122"/>
                </a:rPr>
                <a:t>Neural network algorithm using unsupervised competitive learning</a:t>
              </a:r>
            </a:p>
            <a:p>
              <a:pPr lvl="1">
                <a:spcBef>
                  <a:spcPts val="1125"/>
                </a:spcBef>
                <a:buClr>
                  <a:srgbClr val="0742FF"/>
                </a:buClr>
                <a:buSzPct val="100000"/>
                <a:buFont typeface="Monotype Sorts" charset="2"/>
                <a:buChar char=""/>
              </a:pPr>
              <a:r>
                <a:rPr lang="en-GB" altLang="zh-CN" sz="1800">
                  <a:latin typeface="Arial" panose="020B0604020202020204" pitchFamily="34" charset="0"/>
                  <a:ea typeface="SimSun" panose="02010600030101010101" pitchFamily="2" charset="-122"/>
                </a:rPr>
                <a:t>Primarily used for organization and visualization of complex data</a:t>
              </a:r>
            </a:p>
            <a:p>
              <a:pPr lvl="1">
                <a:spcBef>
                  <a:spcPts val="1125"/>
                </a:spcBef>
                <a:buClr>
                  <a:srgbClr val="0742FF"/>
                </a:buClr>
                <a:buSzPct val="100000"/>
                <a:buFont typeface="Monotype Sorts" charset="2"/>
                <a:buChar char=""/>
              </a:pPr>
              <a:r>
                <a:rPr lang="en-GB" altLang="zh-CN" sz="1800">
                  <a:latin typeface="Arial" panose="020B0604020202020204" pitchFamily="34" charset="0"/>
                  <a:ea typeface="SimSun" panose="02010600030101010101" pitchFamily="2" charset="-122"/>
                </a:rPr>
                <a:t>Biological basis: ‘brain maps’</a:t>
              </a:r>
            </a:p>
            <a:p>
              <a:pPr lvl="1">
                <a:spcBef>
                  <a:spcPts val="1125"/>
                </a:spcBef>
                <a:buClr>
                  <a:srgbClr val="0742FF"/>
                </a:buClr>
                <a:buSzPct val="100000"/>
                <a:buFont typeface="Monotype Sorts" charset="2"/>
                <a:buNone/>
              </a:pPr>
              <a:endParaRPr lang="en-GB" altLang="zh-CN" sz="1800">
                <a:latin typeface="Arial" panose="020B0604020202020204" pitchFamily="34" charset="0"/>
                <a:ea typeface="SimSun" panose="02010600030101010101" pitchFamily="2" charset="-122"/>
              </a:endParaRPr>
            </a:p>
            <a:p>
              <a:pPr>
                <a:lnSpc>
                  <a:spcPct val="90000"/>
                </a:lnSpc>
                <a:spcBef>
                  <a:spcPts val="1125"/>
                </a:spcBef>
                <a:buClr>
                  <a:srgbClr val="000000"/>
                </a:buClr>
                <a:buSzPct val="100000"/>
                <a:buFont typeface="Arial" panose="020B0604020202020204" pitchFamily="34" charset="0"/>
                <a:buNone/>
              </a:pPr>
              <a:endParaRPr lang="en-GB" altLang="zh-CN" sz="1800">
                <a:ea typeface="SimSun" panose="02010600030101010101" pitchFamily="2" charset="-122"/>
              </a:endParaRPr>
            </a:p>
          </p:txBody>
        </p:sp>
      </p:grpSp>
      <p:grpSp>
        <p:nvGrpSpPr>
          <p:cNvPr id="10248" name="Group 8">
            <a:extLst>
              <a:ext uri="{FF2B5EF4-FFF2-40B4-BE49-F238E27FC236}">
                <a16:creationId xmlns:a16="http://schemas.microsoft.com/office/drawing/2014/main" id="{759242A5-E6E8-45A6-8DFB-524A8EFE0F40}"/>
              </a:ext>
            </a:extLst>
          </p:cNvPr>
          <p:cNvGrpSpPr>
            <a:grpSpLocks/>
          </p:cNvGrpSpPr>
          <p:nvPr/>
        </p:nvGrpSpPr>
        <p:grpSpPr bwMode="auto">
          <a:xfrm>
            <a:off x="6969125" y="1773238"/>
            <a:ext cx="2251075" cy="2741612"/>
            <a:chOff x="4390" y="1117"/>
            <a:chExt cx="1418" cy="1727"/>
          </a:xfrm>
        </p:grpSpPr>
        <p:pic>
          <p:nvPicPr>
            <p:cNvPr id="10249" name="Picture 9">
              <a:extLst>
                <a:ext uri="{FF2B5EF4-FFF2-40B4-BE49-F238E27FC236}">
                  <a16:creationId xmlns:a16="http://schemas.microsoft.com/office/drawing/2014/main" id="{6B381117-630D-4A1B-AC74-EFA50E400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 y="1117"/>
              <a:ext cx="1419" cy="172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0250" name="AutoShape 10">
              <a:extLst>
                <a:ext uri="{FF2B5EF4-FFF2-40B4-BE49-F238E27FC236}">
                  <a16:creationId xmlns:a16="http://schemas.microsoft.com/office/drawing/2014/main" id="{5375B5A3-43F3-4C7D-A2D6-F41983393EAD}"/>
                </a:ext>
              </a:extLst>
            </p:cNvPr>
            <p:cNvSpPr>
              <a:spLocks noChangeArrowheads="1"/>
            </p:cNvSpPr>
            <p:nvPr/>
          </p:nvSpPr>
          <p:spPr bwMode="auto">
            <a:xfrm>
              <a:off x="4390" y="1117"/>
              <a:ext cx="1419" cy="1728"/>
            </a:xfrm>
            <a:prstGeom prst="roundRect">
              <a:avLst>
                <a:gd name="adj" fmla="val 69"/>
              </a:avLst>
            </a:pr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0251" name="Text Box 11">
            <a:extLst>
              <a:ext uri="{FF2B5EF4-FFF2-40B4-BE49-F238E27FC236}">
                <a16:creationId xmlns:a16="http://schemas.microsoft.com/office/drawing/2014/main" id="{97AAECF9-C3C6-4B82-A62D-73ECB69A03EF}"/>
              </a:ext>
            </a:extLst>
          </p:cNvPr>
          <p:cNvSpPr txBox="1">
            <a:spLocks noChangeArrowheads="1"/>
          </p:cNvSpPr>
          <p:nvPr/>
        </p:nvSpPr>
        <p:spPr bwMode="auto">
          <a:xfrm>
            <a:off x="6969125" y="4868863"/>
            <a:ext cx="220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spcBef>
                <a:spcPts val="1125"/>
              </a:spcBef>
              <a:buClr>
                <a:srgbClr val="000000"/>
              </a:buClr>
              <a:buSzPct val="100000"/>
              <a:buFont typeface="Times New Roman" panose="02020603050405020304" pitchFamily="18" charset="0"/>
              <a:buNone/>
            </a:pPr>
            <a:r>
              <a:rPr lang="en-GB" altLang="zh-CN" sz="1800">
                <a:ea typeface="SimSun" panose="02010600030101010101" pitchFamily="2" charset="-122"/>
              </a:rPr>
              <a:t>Teuvo Kohonen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BE32AA8D-D727-4DE0-89EE-1358F60436DA}"/>
              </a:ext>
            </a:extLst>
          </p:cNvPr>
          <p:cNvSpPr>
            <a:spLocks noGrp="1" noChangeArrowheads="1"/>
          </p:cNvSpPr>
          <p:nvPr>
            <p:ph type="title"/>
          </p:nvPr>
        </p:nvSpPr>
        <p:spPr>
          <a:xfrm>
            <a:off x="350838" y="344488"/>
            <a:ext cx="7812087" cy="347662"/>
          </a:xfrm>
          <a:ln/>
        </p:spPr>
        <p:txBody>
          <a:bodyPr>
            <a:normAutofit fontScale="90000"/>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Self-Organizing Maps</a:t>
            </a:r>
          </a:p>
        </p:txBody>
      </p:sp>
      <p:sp>
        <p:nvSpPr>
          <p:cNvPr id="11269" name="Rectangle 5">
            <a:extLst>
              <a:ext uri="{FF2B5EF4-FFF2-40B4-BE49-F238E27FC236}">
                <a16:creationId xmlns:a16="http://schemas.microsoft.com/office/drawing/2014/main" id="{ADBFB65F-D689-47B6-AADF-3068AD103F51}"/>
              </a:ext>
            </a:extLst>
          </p:cNvPr>
          <p:cNvSpPr>
            <a:spLocks noGrp="1" noChangeArrowheads="1"/>
          </p:cNvSpPr>
          <p:nvPr>
            <p:ph idx="1"/>
          </p:nvPr>
        </p:nvSpPr>
        <p:spPr>
          <a:xfrm>
            <a:off x="631825" y="1844675"/>
            <a:ext cx="7772400" cy="1873250"/>
          </a:xfrm>
          <a:ln/>
        </p:spPr>
        <p:txBody>
          <a:bodyPr>
            <a:normAutofit fontScale="92500"/>
          </a:bodyPr>
          <a:lstStyle/>
          <a:p>
            <a:pPr marL="341313" indent="-341313">
              <a:lnSpc>
                <a:spcPct val="93000"/>
              </a:lnSpc>
              <a:buClr>
                <a:srgbClr val="0742FF"/>
              </a:buClr>
              <a:buFont typeface="Monotype Sorts" charset="2"/>
              <a:buChar cha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Lattice of neurons (‘nodes’) accepts and responds to set of input signals</a:t>
            </a:r>
          </a:p>
          <a:p>
            <a:pPr marL="341313" indent="-341313">
              <a:buClr>
                <a:srgbClr val="0742FF"/>
              </a:buClr>
              <a:buFont typeface="Monotype Sorts" charset="2"/>
              <a:buChar cha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Responses compared; ‘winning’ neuron selected from lattice</a:t>
            </a:r>
          </a:p>
          <a:p>
            <a:pPr marL="341313" indent="-341313">
              <a:buClr>
                <a:srgbClr val="0742FF"/>
              </a:buClr>
              <a:buFont typeface="Monotype Sorts" charset="2"/>
              <a:buChar cha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Selected neuron activated together with ‘neighbourhood’ neurons</a:t>
            </a:r>
          </a:p>
          <a:p>
            <a:pPr marL="341313" indent="-341313">
              <a:buClr>
                <a:srgbClr val="0742FF"/>
              </a:buClr>
              <a:buFont typeface="Monotype Sorts" charset="2"/>
              <a:buChar cha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pPr>
            <a:r>
              <a:rPr lang="en-GB" altLang="zh-CN">
                <a:ea typeface="SimSun" panose="02010600030101010101" pitchFamily="2" charset="-122"/>
              </a:rPr>
              <a:t>Adaptive process changes weights to more closely resemble inputs</a:t>
            </a:r>
          </a:p>
        </p:txBody>
      </p:sp>
      <p:grpSp>
        <p:nvGrpSpPr>
          <p:cNvPr id="11266" name="Group 2">
            <a:extLst>
              <a:ext uri="{FF2B5EF4-FFF2-40B4-BE49-F238E27FC236}">
                <a16:creationId xmlns:a16="http://schemas.microsoft.com/office/drawing/2014/main" id="{CFF69F2F-313F-49AB-9745-79E408D125C4}"/>
              </a:ext>
            </a:extLst>
          </p:cNvPr>
          <p:cNvGrpSpPr>
            <a:grpSpLocks/>
          </p:cNvGrpSpPr>
          <p:nvPr/>
        </p:nvGrpSpPr>
        <p:grpSpPr bwMode="auto">
          <a:xfrm>
            <a:off x="631825" y="777875"/>
            <a:ext cx="7772400" cy="1143000"/>
            <a:chOff x="398" y="490"/>
            <a:chExt cx="4896" cy="720"/>
          </a:xfrm>
        </p:grpSpPr>
        <p:sp>
          <p:nvSpPr>
            <p:cNvPr id="11267" name="AutoShape 3">
              <a:extLst>
                <a:ext uri="{FF2B5EF4-FFF2-40B4-BE49-F238E27FC236}">
                  <a16:creationId xmlns:a16="http://schemas.microsoft.com/office/drawing/2014/main" id="{44F6DD8C-9158-460A-839C-B24CF9E66857}"/>
                </a:ext>
              </a:extLst>
            </p:cNvPr>
            <p:cNvSpPr>
              <a:spLocks noChangeArrowheads="1"/>
            </p:cNvSpPr>
            <p:nvPr/>
          </p:nvSpPr>
          <p:spPr bwMode="auto">
            <a:xfrm>
              <a:off x="398" y="490"/>
              <a:ext cx="4896"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8" name="Text Box 4">
              <a:extLst>
                <a:ext uri="{FF2B5EF4-FFF2-40B4-BE49-F238E27FC236}">
                  <a16:creationId xmlns:a16="http://schemas.microsoft.com/office/drawing/2014/main" id="{E53AC6DC-77D8-4AED-A065-991BAE221E97}"/>
                </a:ext>
              </a:extLst>
            </p:cNvPr>
            <p:cNvSpPr txBox="1">
              <a:spLocks noChangeArrowheads="1"/>
            </p:cNvSpPr>
            <p:nvPr/>
          </p:nvSpPr>
          <p:spPr bwMode="auto">
            <a:xfrm>
              <a:off x="398" y="740"/>
              <a:ext cx="48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solidFill>
                    <a:srgbClr val="000000"/>
                  </a:solidFill>
                  <a:latin typeface="Arial" panose="020B0604020202020204" pitchFamily="34" charset="0"/>
                  <a:ea typeface="SimSun" panose="02010600030101010101" pitchFamily="2" charset="-122"/>
                  <a:cs typeface="Lucida Sans Unicode" panose="020B0602030504020204" pitchFamily="34" charset="0"/>
                </a:rPr>
                <a:t>SOM - Architecture</a:t>
              </a:r>
            </a:p>
          </p:txBody>
        </p:sp>
      </p:grpSp>
      <p:grpSp>
        <p:nvGrpSpPr>
          <p:cNvPr id="11270" name="Group 6">
            <a:extLst>
              <a:ext uri="{FF2B5EF4-FFF2-40B4-BE49-F238E27FC236}">
                <a16:creationId xmlns:a16="http://schemas.microsoft.com/office/drawing/2014/main" id="{2FCF21AB-9BCA-430A-9437-303644E513E9}"/>
              </a:ext>
            </a:extLst>
          </p:cNvPr>
          <p:cNvGrpSpPr>
            <a:grpSpLocks/>
          </p:cNvGrpSpPr>
          <p:nvPr/>
        </p:nvGrpSpPr>
        <p:grpSpPr bwMode="auto">
          <a:xfrm>
            <a:off x="936625" y="3673475"/>
            <a:ext cx="7493000" cy="2855913"/>
            <a:chOff x="590" y="2314"/>
            <a:chExt cx="4720" cy="1799"/>
          </a:xfrm>
        </p:grpSpPr>
        <p:sp>
          <p:nvSpPr>
            <p:cNvPr id="11271" name="Freeform 7">
              <a:extLst>
                <a:ext uri="{FF2B5EF4-FFF2-40B4-BE49-F238E27FC236}">
                  <a16:creationId xmlns:a16="http://schemas.microsoft.com/office/drawing/2014/main" id="{A68EECAD-B353-4B3E-BB0B-6C7C9D96E206}"/>
                </a:ext>
              </a:extLst>
            </p:cNvPr>
            <p:cNvSpPr>
              <a:spLocks noChangeArrowheads="1"/>
            </p:cNvSpPr>
            <p:nvPr/>
          </p:nvSpPr>
          <p:spPr bwMode="auto">
            <a:xfrm>
              <a:off x="590" y="2314"/>
              <a:ext cx="3850" cy="772"/>
            </a:xfrm>
            <a:custGeom>
              <a:avLst/>
              <a:gdLst>
                <a:gd name="T0" fmla="*/ 4243 w 16979"/>
                <a:gd name="T1" fmla="*/ 0 h 3406"/>
                <a:gd name="T2" fmla="*/ 16978 w 16979"/>
                <a:gd name="T3" fmla="*/ 0 h 3406"/>
                <a:gd name="T4" fmla="*/ 12734 w 16979"/>
                <a:gd name="T5" fmla="*/ 3405 h 3406"/>
                <a:gd name="T6" fmla="*/ 0 w 16979"/>
                <a:gd name="T7" fmla="*/ 3405 h 3406"/>
                <a:gd name="T8" fmla="*/ 4243 w 16979"/>
                <a:gd name="T9" fmla="*/ 0 h 3406"/>
              </a:gdLst>
              <a:ahLst/>
              <a:cxnLst>
                <a:cxn ang="0">
                  <a:pos x="T0" y="T1"/>
                </a:cxn>
                <a:cxn ang="0">
                  <a:pos x="T2" y="T3"/>
                </a:cxn>
                <a:cxn ang="0">
                  <a:pos x="T4" y="T5"/>
                </a:cxn>
                <a:cxn ang="0">
                  <a:pos x="T6" y="T7"/>
                </a:cxn>
                <a:cxn ang="0">
                  <a:pos x="T8" y="T9"/>
                </a:cxn>
              </a:cxnLst>
              <a:rect l="0" t="0" r="r" b="b"/>
              <a:pathLst>
                <a:path w="16979" h="3406">
                  <a:moveTo>
                    <a:pt x="4243" y="0"/>
                  </a:moveTo>
                  <a:lnTo>
                    <a:pt x="16978" y="0"/>
                  </a:lnTo>
                  <a:lnTo>
                    <a:pt x="12734" y="3405"/>
                  </a:lnTo>
                  <a:lnTo>
                    <a:pt x="0" y="3405"/>
                  </a:lnTo>
                  <a:lnTo>
                    <a:pt x="4243" y="0"/>
                  </a:lnTo>
                </a:path>
              </a:pathLst>
            </a:custGeom>
            <a:solidFill>
              <a:srgbClr val="A8BDCA"/>
            </a:solidFill>
            <a:ln w="12600">
              <a:solidFill>
                <a:srgbClr val="000000"/>
              </a:solidFill>
              <a:round/>
              <a:headEnd/>
              <a:tailEnd/>
            </a:ln>
          </p:spPr>
          <p:txBody>
            <a:bodyPr wrap="none" anchor="ctr"/>
            <a:lstStyle/>
            <a:p>
              <a:endParaRPr lang="en-US"/>
            </a:p>
          </p:txBody>
        </p:sp>
        <p:sp>
          <p:nvSpPr>
            <p:cNvPr id="11272" name="Oval 8">
              <a:extLst>
                <a:ext uri="{FF2B5EF4-FFF2-40B4-BE49-F238E27FC236}">
                  <a16:creationId xmlns:a16="http://schemas.microsoft.com/office/drawing/2014/main" id="{5A67B8FB-49B8-482C-BF6A-F6B45066A742}"/>
                </a:ext>
              </a:extLst>
            </p:cNvPr>
            <p:cNvSpPr>
              <a:spLocks noChangeArrowheads="1"/>
            </p:cNvSpPr>
            <p:nvPr/>
          </p:nvSpPr>
          <p:spPr bwMode="auto">
            <a:xfrm>
              <a:off x="1595" y="2396"/>
              <a:ext cx="361" cy="74"/>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73" name="Oval 9">
              <a:extLst>
                <a:ext uri="{FF2B5EF4-FFF2-40B4-BE49-F238E27FC236}">
                  <a16:creationId xmlns:a16="http://schemas.microsoft.com/office/drawing/2014/main" id="{E9115ED3-2C27-42F2-B7AC-35D589B8DD02}"/>
                </a:ext>
              </a:extLst>
            </p:cNvPr>
            <p:cNvSpPr>
              <a:spLocks noChangeArrowheads="1"/>
            </p:cNvSpPr>
            <p:nvPr/>
          </p:nvSpPr>
          <p:spPr bwMode="auto">
            <a:xfrm>
              <a:off x="3179" y="2396"/>
              <a:ext cx="364" cy="74"/>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74" name="Oval 10">
              <a:extLst>
                <a:ext uri="{FF2B5EF4-FFF2-40B4-BE49-F238E27FC236}">
                  <a16:creationId xmlns:a16="http://schemas.microsoft.com/office/drawing/2014/main" id="{C2B6A160-57D2-4638-B220-F52E48BAD2A9}"/>
                </a:ext>
              </a:extLst>
            </p:cNvPr>
            <p:cNvSpPr>
              <a:spLocks noChangeArrowheads="1"/>
            </p:cNvSpPr>
            <p:nvPr/>
          </p:nvSpPr>
          <p:spPr bwMode="auto">
            <a:xfrm>
              <a:off x="2651" y="2396"/>
              <a:ext cx="362" cy="74"/>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75" name="Oval 11">
              <a:extLst>
                <a:ext uri="{FF2B5EF4-FFF2-40B4-BE49-F238E27FC236}">
                  <a16:creationId xmlns:a16="http://schemas.microsoft.com/office/drawing/2014/main" id="{58A0EC25-FB78-41BF-ADF1-2BE542B0F72C}"/>
                </a:ext>
              </a:extLst>
            </p:cNvPr>
            <p:cNvSpPr>
              <a:spLocks noChangeArrowheads="1"/>
            </p:cNvSpPr>
            <p:nvPr/>
          </p:nvSpPr>
          <p:spPr bwMode="auto">
            <a:xfrm>
              <a:off x="2121" y="2396"/>
              <a:ext cx="363" cy="74"/>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76" name="Oval 12">
              <a:extLst>
                <a:ext uri="{FF2B5EF4-FFF2-40B4-BE49-F238E27FC236}">
                  <a16:creationId xmlns:a16="http://schemas.microsoft.com/office/drawing/2014/main" id="{6FCD4297-F20B-4FB5-96A2-485676D59AAF}"/>
                </a:ext>
              </a:extLst>
            </p:cNvPr>
            <p:cNvSpPr>
              <a:spLocks noChangeArrowheads="1"/>
            </p:cNvSpPr>
            <p:nvPr/>
          </p:nvSpPr>
          <p:spPr bwMode="auto">
            <a:xfrm>
              <a:off x="1382" y="2560"/>
              <a:ext cx="362" cy="75"/>
            </a:xfrm>
            <a:prstGeom prst="ellipse">
              <a:avLst/>
            </a:prstGeom>
            <a:solidFill>
              <a:srgbClr val="F57B49"/>
            </a:solidFill>
            <a:ln w="12600">
              <a:solidFill>
                <a:srgbClr val="00279F"/>
              </a:solidFill>
              <a:round/>
              <a:headEnd/>
              <a:tailEnd/>
            </a:ln>
          </p:spPr>
          <p:txBody>
            <a:bodyPr wrap="none" anchor="ctr"/>
            <a:lstStyle/>
            <a:p>
              <a:endParaRPr lang="en-US"/>
            </a:p>
          </p:txBody>
        </p:sp>
        <p:sp>
          <p:nvSpPr>
            <p:cNvPr id="11277" name="Oval 13">
              <a:extLst>
                <a:ext uri="{FF2B5EF4-FFF2-40B4-BE49-F238E27FC236}">
                  <a16:creationId xmlns:a16="http://schemas.microsoft.com/office/drawing/2014/main" id="{1FA56100-8FB7-4C06-9A3D-E233C99CA21E}"/>
                </a:ext>
              </a:extLst>
            </p:cNvPr>
            <p:cNvSpPr>
              <a:spLocks noChangeArrowheads="1"/>
            </p:cNvSpPr>
            <p:nvPr/>
          </p:nvSpPr>
          <p:spPr bwMode="auto">
            <a:xfrm>
              <a:off x="1171" y="2724"/>
              <a:ext cx="363" cy="75"/>
            </a:xfrm>
            <a:prstGeom prst="ellipse">
              <a:avLst/>
            </a:prstGeom>
            <a:solidFill>
              <a:srgbClr val="F57B49"/>
            </a:solidFill>
            <a:ln w="12600">
              <a:solidFill>
                <a:srgbClr val="00279F"/>
              </a:solidFill>
              <a:round/>
              <a:headEnd/>
              <a:tailEnd/>
            </a:ln>
          </p:spPr>
          <p:txBody>
            <a:bodyPr wrap="none" anchor="ctr"/>
            <a:lstStyle/>
            <a:p>
              <a:endParaRPr lang="en-US"/>
            </a:p>
          </p:txBody>
        </p:sp>
        <p:sp>
          <p:nvSpPr>
            <p:cNvPr id="11278" name="Oval 14">
              <a:extLst>
                <a:ext uri="{FF2B5EF4-FFF2-40B4-BE49-F238E27FC236}">
                  <a16:creationId xmlns:a16="http://schemas.microsoft.com/office/drawing/2014/main" id="{9847DB8A-692F-4077-BC9B-B4E8AC84D7C4}"/>
                </a:ext>
              </a:extLst>
            </p:cNvPr>
            <p:cNvSpPr>
              <a:spLocks noChangeArrowheads="1"/>
            </p:cNvSpPr>
            <p:nvPr/>
          </p:nvSpPr>
          <p:spPr bwMode="auto">
            <a:xfrm>
              <a:off x="2440" y="2560"/>
              <a:ext cx="361" cy="75"/>
            </a:xfrm>
            <a:prstGeom prst="ellipse">
              <a:avLst/>
            </a:prstGeom>
            <a:solidFill>
              <a:srgbClr val="F57B49"/>
            </a:solidFill>
            <a:ln w="12600">
              <a:solidFill>
                <a:srgbClr val="00279F"/>
              </a:solidFill>
              <a:round/>
              <a:headEnd/>
              <a:tailEnd/>
            </a:ln>
          </p:spPr>
          <p:txBody>
            <a:bodyPr wrap="none" anchor="ctr"/>
            <a:lstStyle/>
            <a:p>
              <a:endParaRPr lang="en-US"/>
            </a:p>
          </p:txBody>
        </p:sp>
        <p:sp>
          <p:nvSpPr>
            <p:cNvPr id="11279" name="Oval 15">
              <a:extLst>
                <a:ext uri="{FF2B5EF4-FFF2-40B4-BE49-F238E27FC236}">
                  <a16:creationId xmlns:a16="http://schemas.microsoft.com/office/drawing/2014/main" id="{8D08E156-4037-4313-B4CC-71F67B689F72}"/>
                </a:ext>
              </a:extLst>
            </p:cNvPr>
            <p:cNvSpPr>
              <a:spLocks noChangeArrowheads="1"/>
            </p:cNvSpPr>
            <p:nvPr/>
          </p:nvSpPr>
          <p:spPr bwMode="auto">
            <a:xfrm>
              <a:off x="2968" y="2560"/>
              <a:ext cx="362" cy="75"/>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80" name="Oval 16">
              <a:extLst>
                <a:ext uri="{FF2B5EF4-FFF2-40B4-BE49-F238E27FC236}">
                  <a16:creationId xmlns:a16="http://schemas.microsoft.com/office/drawing/2014/main" id="{FEFC91F2-E940-41BD-B7B0-83754EEBD061}"/>
                </a:ext>
              </a:extLst>
            </p:cNvPr>
            <p:cNvSpPr>
              <a:spLocks noChangeArrowheads="1"/>
            </p:cNvSpPr>
            <p:nvPr/>
          </p:nvSpPr>
          <p:spPr bwMode="auto">
            <a:xfrm>
              <a:off x="3707" y="2396"/>
              <a:ext cx="362" cy="74"/>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81" name="Oval 17">
              <a:extLst>
                <a:ext uri="{FF2B5EF4-FFF2-40B4-BE49-F238E27FC236}">
                  <a16:creationId xmlns:a16="http://schemas.microsoft.com/office/drawing/2014/main" id="{3CDD4A47-571E-4A2A-AE39-CE8B687C0BC0}"/>
                </a:ext>
              </a:extLst>
            </p:cNvPr>
            <p:cNvSpPr>
              <a:spLocks noChangeArrowheads="1"/>
            </p:cNvSpPr>
            <p:nvPr/>
          </p:nvSpPr>
          <p:spPr bwMode="auto">
            <a:xfrm>
              <a:off x="959" y="2889"/>
              <a:ext cx="363" cy="74"/>
            </a:xfrm>
            <a:prstGeom prst="ellipse">
              <a:avLst/>
            </a:prstGeom>
            <a:solidFill>
              <a:srgbClr val="F57B49"/>
            </a:solidFill>
            <a:ln w="12600">
              <a:solidFill>
                <a:srgbClr val="00279F"/>
              </a:solidFill>
              <a:round/>
              <a:headEnd/>
              <a:tailEnd/>
            </a:ln>
          </p:spPr>
          <p:txBody>
            <a:bodyPr wrap="none" anchor="ctr"/>
            <a:lstStyle/>
            <a:p>
              <a:endParaRPr lang="en-US"/>
            </a:p>
          </p:txBody>
        </p:sp>
        <p:sp>
          <p:nvSpPr>
            <p:cNvPr id="11282" name="Oval 18">
              <a:extLst>
                <a:ext uri="{FF2B5EF4-FFF2-40B4-BE49-F238E27FC236}">
                  <a16:creationId xmlns:a16="http://schemas.microsoft.com/office/drawing/2014/main" id="{FCBE14C6-76E2-4269-A4A7-3004BECD05BF}"/>
                </a:ext>
              </a:extLst>
            </p:cNvPr>
            <p:cNvSpPr>
              <a:spLocks noChangeArrowheads="1"/>
            </p:cNvSpPr>
            <p:nvPr/>
          </p:nvSpPr>
          <p:spPr bwMode="auto">
            <a:xfrm>
              <a:off x="1912" y="2560"/>
              <a:ext cx="361" cy="75"/>
            </a:xfrm>
            <a:prstGeom prst="ellipse">
              <a:avLst/>
            </a:prstGeom>
            <a:solidFill>
              <a:srgbClr val="F57B49"/>
            </a:solidFill>
            <a:ln w="12600">
              <a:solidFill>
                <a:srgbClr val="00279F"/>
              </a:solidFill>
              <a:round/>
              <a:headEnd/>
              <a:tailEnd/>
            </a:ln>
          </p:spPr>
          <p:txBody>
            <a:bodyPr wrap="none" anchor="ctr"/>
            <a:lstStyle/>
            <a:p>
              <a:endParaRPr lang="en-US"/>
            </a:p>
          </p:txBody>
        </p:sp>
        <p:sp>
          <p:nvSpPr>
            <p:cNvPr id="11283" name="Oval 19">
              <a:extLst>
                <a:ext uri="{FF2B5EF4-FFF2-40B4-BE49-F238E27FC236}">
                  <a16:creationId xmlns:a16="http://schemas.microsoft.com/office/drawing/2014/main" id="{11FB3181-1207-4833-8DFC-55296D7D5DF9}"/>
                </a:ext>
              </a:extLst>
            </p:cNvPr>
            <p:cNvSpPr>
              <a:spLocks noChangeArrowheads="1"/>
            </p:cNvSpPr>
            <p:nvPr/>
          </p:nvSpPr>
          <p:spPr bwMode="auto">
            <a:xfrm>
              <a:off x="1700" y="2724"/>
              <a:ext cx="361" cy="75"/>
            </a:xfrm>
            <a:prstGeom prst="ellipse">
              <a:avLst/>
            </a:prstGeom>
            <a:solidFill>
              <a:srgbClr val="FC0128"/>
            </a:solidFill>
            <a:ln w="12600">
              <a:solidFill>
                <a:srgbClr val="00279F"/>
              </a:solidFill>
              <a:round/>
              <a:headEnd/>
              <a:tailEnd/>
            </a:ln>
          </p:spPr>
          <p:txBody>
            <a:bodyPr wrap="none" anchor="ctr"/>
            <a:lstStyle/>
            <a:p>
              <a:endParaRPr lang="en-US"/>
            </a:p>
          </p:txBody>
        </p:sp>
        <p:sp>
          <p:nvSpPr>
            <p:cNvPr id="11284" name="Oval 20">
              <a:extLst>
                <a:ext uri="{FF2B5EF4-FFF2-40B4-BE49-F238E27FC236}">
                  <a16:creationId xmlns:a16="http://schemas.microsoft.com/office/drawing/2014/main" id="{1C7A3E33-F450-42FA-8AFC-E51A78C665CE}"/>
                </a:ext>
              </a:extLst>
            </p:cNvPr>
            <p:cNvSpPr>
              <a:spLocks noChangeArrowheads="1"/>
            </p:cNvSpPr>
            <p:nvPr/>
          </p:nvSpPr>
          <p:spPr bwMode="auto">
            <a:xfrm>
              <a:off x="2229" y="2724"/>
              <a:ext cx="361" cy="75"/>
            </a:xfrm>
            <a:prstGeom prst="ellipse">
              <a:avLst/>
            </a:prstGeom>
            <a:solidFill>
              <a:srgbClr val="F57B49"/>
            </a:solidFill>
            <a:ln w="12600">
              <a:solidFill>
                <a:srgbClr val="00279F"/>
              </a:solidFill>
              <a:round/>
              <a:headEnd/>
              <a:tailEnd/>
            </a:ln>
          </p:spPr>
          <p:txBody>
            <a:bodyPr wrap="none" anchor="ctr"/>
            <a:lstStyle/>
            <a:p>
              <a:endParaRPr lang="en-US"/>
            </a:p>
          </p:txBody>
        </p:sp>
        <p:sp>
          <p:nvSpPr>
            <p:cNvPr id="11285" name="Oval 21">
              <a:extLst>
                <a:ext uri="{FF2B5EF4-FFF2-40B4-BE49-F238E27FC236}">
                  <a16:creationId xmlns:a16="http://schemas.microsoft.com/office/drawing/2014/main" id="{DAA85A5F-E0C1-4841-B040-50C094FD77FA}"/>
                </a:ext>
              </a:extLst>
            </p:cNvPr>
            <p:cNvSpPr>
              <a:spLocks noChangeArrowheads="1"/>
            </p:cNvSpPr>
            <p:nvPr/>
          </p:nvSpPr>
          <p:spPr bwMode="auto">
            <a:xfrm>
              <a:off x="2756" y="2724"/>
              <a:ext cx="362" cy="75"/>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86" name="Oval 22">
              <a:extLst>
                <a:ext uri="{FF2B5EF4-FFF2-40B4-BE49-F238E27FC236}">
                  <a16:creationId xmlns:a16="http://schemas.microsoft.com/office/drawing/2014/main" id="{214CD5CF-815E-4E5E-B7F6-7C0D74AF749B}"/>
                </a:ext>
              </a:extLst>
            </p:cNvPr>
            <p:cNvSpPr>
              <a:spLocks noChangeArrowheads="1"/>
            </p:cNvSpPr>
            <p:nvPr/>
          </p:nvSpPr>
          <p:spPr bwMode="auto">
            <a:xfrm>
              <a:off x="3286" y="2724"/>
              <a:ext cx="361" cy="75"/>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87" name="Oval 23">
              <a:extLst>
                <a:ext uri="{FF2B5EF4-FFF2-40B4-BE49-F238E27FC236}">
                  <a16:creationId xmlns:a16="http://schemas.microsoft.com/office/drawing/2014/main" id="{84908B96-68F7-4CD9-8554-A9990433BBC7}"/>
                </a:ext>
              </a:extLst>
            </p:cNvPr>
            <p:cNvSpPr>
              <a:spLocks noChangeArrowheads="1"/>
            </p:cNvSpPr>
            <p:nvPr/>
          </p:nvSpPr>
          <p:spPr bwMode="auto">
            <a:xfrm>
              <a:off x="3495" y="2560"/>
              <a:ext cx="363" cy="75"/>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88" name="Oval 24">
              <a:extLst>
                <a:ext uri="{FF2B5EF4-FFF2-40B4-BE49-F238E27FC236}">
                  <a16:creationId xmlns:a16="http://schemas.microsoft.com/office/drawing/2014/main" id="{D37722CA-CDC8-4F0A-BF7E-C4D6EF6FCA72}"/>
                </a:ext>
              </a:extLst>
            </p:cNvPr>
            <p:cNvSpPr>
              <a:spLocks noChangeArrowheads="1"/>
            </p:cNvSpPr>
            <p:nvPr/>
          </p:nvSpPr>
          <p:spPr bwMode="auto">
            <a:xfrm>
              <a:off x="3074" y="2889"/>
              <a:ext cx="361" cy="74"/>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89" name="Oval 25">
              <a:extLst>
                <a:ext uri="{FF2B5EF4-FFF2-40B4-BE49-F238E27FC236}">
                  <a16:creationId xmlns:a16="http://schemas.microsoft.com/office/drawing/2014/main" id="{19C58D9B-C19B-4676-AC61-5ADBBFEE0B3A}"/>
                </a:ext>
              </a:extLst>
            </p:cNvPr>
            <p:cNvSpPr>
              <a:spLocks noChangeArrowheads="1"/>
            </p:cNvSpPr>
            <p:nvPr/>
          </p:nvSpPr>
          <p:spPr bwMode="auto">
            <a:xfrm>
              <a:off x="2546" y="2889"/>
              <a:ext cx="362" cy="74"/>
            </a:xfrm>
            <a:prstGeom prst="ellipse">
              <a:avLst/>
            </a:prstGeom>
            <a:solidFill>
              <a:srgbClr val="FE9B03"/>
            </a:solidFill>
            <a:ln w="12600">
              <a:solidFill>
                <a:srgbClr val="00279F"/>
              </a:solidFill>
              <a:round/>
              <a:headEnd/>
              <a:tailEnd/>
            </a:ln>
          </p:spPr>
          <p:txBody>
            <a:bodyPr wrap="none" anchor="ctr"/>
            <a:lstStyle/>
            <a:p>
              <a:endParaRPr lang="en-US"/>
            </a:p>
          </p:txBody>
        </p:sp>
        <p:sp>
          <p:nvSpPr>
            <p:cNvPr id="11290" name="Oval 26">
              <a:extLst>
                <a:ext uri="{FF2B5EF4-FFF2-40B4-BE49-F238E27FC236}">
                  <a16:creationId xmlns:a16="http://schemas.microsoft.com/office/drawing/2014/main" id="{9760AF2D-083A-48DF-A3A6-75DAB97B1BF9}"/>
                </a:ext>
              </a:extLst>
            </p:cNvPr>
            <p:cNvSpPr>
              <a:spLocks noChangeArrowheads="1"/>
            </p:cNvSpPr>
            <p:nvPr/>
          </p:nvSpPr>
          <p:spPr bwMode="auto">
            <a:xfrm>
              <a:off x="2016" y="2889"/>
              <a:ext cx="362" cy="74"/>
            </a:xfrm>
            <a:prstGeom prst="ellipse">
              <a:avLst/>
            </a:prstGeom>
            <a:solidFill>
              <a:srgbClr val="F57B49"/>
            </a:solidFill>
            <a:ln w="12600">
              <a:solidFill>
                <a:srgbClr val="00279F"/>
              </a:solidFill>
              <a:round/>
              <a:headEnd/>
              <a:tailEnd/>
            </a:ln>
          </p:spPr>
          <p:txBody>
            <a:bodyPr wrap="none" anchor="ctr"/>
            <a:lstStyle/>
            <a:p>
              <a:endParaRPr lang="en-US"/>
            </a:p>
          </p:txBody>
        </p:sp>
        <p:sp>
          <p:nvSpPr>
            <p:cNvPr id="11291" name="Oval 27">
              <a:extLst>
                <a:ext uri="{FF2B5EF4-FFF2-40B4-BE49-F238E27FC236}">
                  <a16:creationId xmlns:a16="http://schemas.microsoft.com/office/drawing/2014/main" id="{679C321E-2247-41FE-B3DE-F42E8B927405}"/>
                </a:ext>
              </a:extLst>
            </p:cNvPr>
            <p:cNvSpPr>
              <a:spLocks noChangeArrowheads="1"/>
            </p:cNvSpPr>
            <p:nvPr/>
          </p:nvSpPr>
          <p:spPr bwMode="auto">
            <a:xfrm>
              <a:off x="1488" y="2889"/>
              <a:ext cx="363" cy="74"/>
            </a:xfrm>
            <a:prstGeom prst="ellipse">
              <a:avLst/>
            </a:prstGeom>
            <a:solidFill>
              <a:srgbClr val="F57B49"/>
            </a:solidFill>
            <a:ln w="12600">
              <a:solidFill>
                <a:srgbClr val="00279F"/>
              </a:solidFill>
              <a:round/>
              <a:headEnd/>
              <a:tailEnd/>
            </a:ln>
          </p:spPr>
          <p:txBody>
            <a:bodyPr wrap="none" anchor="ctr"/>
            <a:lstStyle/>
            <a:p>
              <a:endParaRPr lang="en-US"/>
            </a:p>
          </p:txBody>
        </p:sp>
        <p:sp>
          <p:nvSpPr>
            <p:cNvPr id="11292" name="Oval 28">
              <a:extLst>
                <a:ext uri="{FF2B5EF4-FFF2-40B4-BE49-F238E27FC236}">
                  <a16:creationId xmlns:a16="http://schemas.microsoft.com/office/drawing/2014/main" id="{280C1B7E-FF51-43EA-8C17-20ADF27C1CE4}"/>
                </a:ext>
              </a:extLst>
            </p:cNvPr>
            <p:cNvSpPr>
              <a:spLocks noChangeArrowheads="1"/>
            </p:cNvSpPr>
            <p:nvPr/>
          </p:nvSpPr>
          <p:spPr bwMode="auto">
            <a:xfrm>
              <a:off x="642" y="3587"/>
              <a:ext cx="258" cy="197"/>
            </a:xfrm>
            <a:prstGeom prst="ellipse">
              <a:avLst/>
            </a:prstGeom>
            <a:solidFill>
              <a:srgbClr val="60C900"/>
            </a:solidFill>
            <a:ln w="12600">
              <a:solidFill>
                <a:srgbClr val="000000"/>
              </a:solidFill>
              <a:round/>
              <a:headEnd/>
              <a:tailEnd/>
            </a:ln>
          </p:spPr>
          <p:txBody>
            <a:bodyPr wrap="none" anchor="ctr"/>
            <a:lstStyle/>
            <a:p>
              <a:endParaRPr lang="en-US"/>
            </a:p>
          </p:txBody>
        </p:sp>
        <p:sp>
          <p:nvSpPr>
            <p:cNvPr id="11293" name="Oval 29">
              <a:extLst>
                <a:ext uri="{FF2B5EF4-FFF2-40B4-BE49-F238E27FC236}">
                  <a16:creationId xmlns:a16="http://schemas.microsoft.com/office/drawing/2014/main" id="{B99A807D-974F-4752-8ED5-8B971724AFE1}"/>
                </a:ext>
              </a:extLst>
            </p:cNvPr>
            <p:cNvSpPr>
              <a:spLocks noChangeArrowheads="1"/>
            </p:cNvSpPr>
            <p:nvPr/>
          </p:nvSpPr>
          <p:spPr bwMode="auto">
            <a:xfrm>
              <a:off x="3179" y="3587"/>
              <a:ext cx="256" cy="197"/>
            </a:xfrm>
            <a:prstGeom prst="ellipse">
              <a:avLst/>
            </a:prstGeom>
            <a:solidFill>
              <a:srgbClr val="60C900"/>
            </a:solidFill>
            <a:ln w="12600">
              <a:solidFill>
                <a:srgbClr val="000000"/>
              </a:solidFill>
              <a:round/>
              <a:headEnd/>
              <a:tailEnd/>
            </a:ln>
          </p:spPr>
          <p:txBody>
            <a:bodyPr wrap="none" anchor="ctr"/>
            <a:lstStyle/>
            <a:p>
              <a:endParaRPr lang="en-US"/>
            </a:p>
          </p:txBody>
        </p:sp>
        <p:sp>
          <p:nvSpPr>
            <p:cNvPr id="11294" name="Oval 30">
              <a:extLst>
                <a:ext uri="{FF2B5EF4-FFF2-40B4-BE49-F238E27FC236}">
                  <a16:creationId xmlns:a16="http://schemas.microsoft.com/office/drawing/2014/main" id="{7350895D-D3FA-470F-B19E-DACA28A169D0}"/>
                </a:ext>
              </a:extLst>
            </p:cNvPr>
            <p:cNvSpPr>
              <a:spLocks noChangeArrowheads="1"/>
            </p:cNvSpPr>
            <p:nvPr/>
          </p:nvSpPr>
          <p:spPr bwMode="auto">
            <a:xfrm>
              <a:off x="1066" y="3587"/>
              <a:ext cx="256" cy="197"/>
            </a:xfrm>
            <a:prstGeom prst="ellipse">
              <a:avLst/>
            </a:prstGeom>
            <a:solidFill>
              <a:srgbClr val="60C900"/>
            </a:solidFill>
            <a:ln w="12600">
              <a:solidFill>
                <a:srgbClr val="000000"/>
              </a:solidFill>
              <a:round/>
              <a:headEnd/>
              <a:tailEnd/>
            </a:ln>
          </p:spPr>
          <p:txBody>
            <a:bodyPr wrap="none" anchor="ctr"/>
            <a:lstStyle/>
            <a:p>
              <a:endParaRPr lang="en-US"/>
            </a:p>
          </p:txBody>
        </p:sp>
        <p:sp>
          <p:nvSpPr>
            <p:cNvPr id="11295" name="Oval 31">
              <a:extLst>
                <a:ext uri="{FF2B5EF4-FFF2-40B4-BE49-F238E27FC236}">
                  <a16:creationId xmlns:a16="http://schemas.microsoft.com/office/drawing/2014/main" id="{35123A35-396D-44D6-A699-AC2859E92913}"/>
                </a:ext>
              </a:extLst>
            </p:cNvPr>
            <p:cNvSpPr>
              <a:spLocks noChangeArrowheads="1"/>
            </p:cNvSpPr>
            <p:nvPr/>
          </p:nvSpPr>
          <p:spPr bwMode="auto">
            <a:xfrm>
              <a:off x="1488" y="3587"/>
              <a:ext cx="256" cy="197"/>
            </a:xfrm>
            <a:prstGeom prst="ellipse">
              <a:avLst/>
            </a:prstGeom>
            <a:solidFill>
              <a:srgbClr val="60C900"/>
            </a:solidFill>
            <a:ln w="12600">
              <a:solidFill>
                <a:srgbClr val="000000"/>
              </a:solidFill>
              <a:round/>
              <a:headEnd/>
              <a:tailEnd/>
            </a:ln>
          </p:spPr>
          <p:txBody>
            <a:bodyPr wrap="none" anchor="ctr"/>
            <a:lstStyle/>
            <a:p>
              <a:endParaRPr lang="en-US"/>
            </a:p>
          </p:txBody>
        </p:sp>
        <p:sp>
          <p:nvSpPr>
            <p:cNvPr id="11296" name="Oval 32">
              <a:extLst>
                <a:ext uri="{FF2B5EF4-FFF2-40B4-BE49-F238E27FC236}">
                  <a16:creationId xmlns:a16="http://schemas.microsoft.com/office/drawing/2014/main" id="{32D8C433-719F-47C8-B2FE-6ED22BD3D974}"/>
                </a:ext>
              </a:extLst>
            </p:cNvPr>
            <p:cNvSpPr>
              <a:spLocks noChangeArrowheads="1"/>
            </p:cNvSpPr>
            <p:nvPr/>
          </p:nvSpPr>
          <p:spPr bwMode="auto">
            <a:xfrm>
              <a:off x="1912" y="3587"/>
              <a:ext cx="256" cy="197"/>
            </a:xfrm>
            <a:prstGeom prst="ellipse">
              <a:avLst/>
            </a:prstGeom>
            <a:solidFill>
              <a:srgbClr val="60C900"/>
            </a:solidFill>
            <a:ln w="12600">
              <a:solidFill>
                <a:srgbClr val="000000"/>
              </a:solidFill>
              <a:round/>
              <a:headEnd/>
              <a:tailEnd/>
            </a:ln>
          </p:spPr>
          <p:txBody>
            <a:bodyPr wrap="none" anchor="ctr"/>
            <a:lstStyle/>
            <a:p>
              <a:endParaRPr lang="en-US"/>
            </a:p>
          </p:txBody>
        </p:sp>
        <p:sp>
          <p:nvSpPr>
            <p:cNvPr id="11297" name="Oval 33">
              <a:extLst>
                <a:ext uri="{FF2B5EF4-FFF2-40B4-BE49-F238E27FC236}">
                  <a16:creationId xmlns:a16="http://schemas.microsoft.com/office/drawing/2014/main" id="{CB0E1800-067B-4A43-95A4-4DDD41457D90}"/>
                </a:ext>
              </a:extLst>
            </p:cNvPr>
            <p:cNvSpPr>
              <a:spLocks noChangeArrowheads="1"/>
            </p:cNvSpPr>
            <p:nvPr/>
          </p:nvSpPr>
          <p:spPr bwMode="auto">
            <a:xfrm>
              <a:off x="2333" y="3587"/>
              <a:ext cx="257" cy="197"/>
            </a:xfrm>
            <a:prstGeom prst="ellipse">
              <a:avLst/>
            </a:prstGeom>
            <a:solidFill>
              <a:srgbClr val="60C900"/>
            </a:solidFill>
            <a:ln w="12600">
              <a:solidFill>
                <a:srgbClr val="000000"/>
              </a:solidFill>
              <a:round/>
              <a:headEnd/>
              <a:tailEnd/>
            </a:ln>
          </p:spPr>
          <p:txBody>
            <a:bodyPr wrap="none" anchor="ctr"/>
            <a:lstStyle/>
            <a:p>
              <a:endParaRPr lang="en-US"/>
            </a:p>
          </p:txBody>
        </p:sp>
        <p:sp>
          <p:nvSpPr>
            <p:cNvPr id="11298" name="Oval 34">
              <a:extLst>
                <a:ext uri="{FF2B5EF4-FFF2-40B4-BE49-F238E27FC236}">
                  <a16:creationId xmlns:a16="http://schemas.microsoft.com/office/drawing/2014/main" id="{B506FED6-42FE-48ED-869B-7E13FF31252C}"/>
                </a:ext>
              </a:extLst>
            </p:cNvPr>
            <p:cNvSpPr>
              <a:spLocks noChangeArrowheads="1"/>
            </p:cNvSpPr>
            <p:nvPr/>
          </p:nvSpPr>
          <p:spPr bwMode="auto">
            <a:xfrm>
              <a:off x="2756" y="3587"/>
              <a:ext cx="257" cy="197"/>
            </a:xfrm>
            <a:prstGeom prst="ellipse">
              <a:avLst/>
            </a:prstGeom>
            <a:solidFill>
              <a:srgbClr val="60C900"/>
            </a:solidFill>
            <a:ln w="12600">
              <a:solidFill>
                <a:srgbClr val="000000"/>
              </a:solidFill>
              <a:round/>
              <a:headEnd/>
              <a:tailEnd/>
            </a:ln>
          </p:spPr>
          <p:txBody>
            <a:bodyPr wrap="none" anchor="ctr"/>
            <a:lstStyle/>
            <a:p>
              <a:endParaRPr lang="en-US"/>
            </a:p>
          </p:txBody>
        </p:sp>
        <p:sp>
          <p:nvSpPr>
            <p:cNvPr id="11299" name="Line 35">
              <a:extLst>
                <a:ext uri="{FF2B5EF4-FFF2-40B4-BE49-F238E27FC236}">
                  <a16:creationId xmlns:a16="http://schemas.microsoft.com/office/drawing/2014/main" id="{2CCF4CD4-9DB2-494A-A8CE-110A24E81470}"/>
                </a:ext>
              </a:extLst>
            </p:cNvPr>
            <p:cNvSpPr>
              <a:spLocks noChangeShapeType="1"/>
            </p:cNvSpPr>
            <p:nvPr/>
          </p:nvSpPr>
          <p:spPr bwMode="auto">
            <a:xfrm flipV="1">
              <a:off x="798" y="3089"/>
              <a:ext cx="528" cy="49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0" name="Line 36">
              <a:extLst>
                <a:ext uri="{FF2B5EF4-FFF2-40B4-BE49-F238E27FC236}">
                  <a16:creationId xmlns:a16="http://schemas.microsoft.com/office/drawing/2014/main" id="{ACD45E3A-C671-435F-AD2B-287C31C9938B}"/>
                </a:ext>
              </a:extLst>
            </p:cNvPr>
            <p:cNvSpPr>
              <a:spLocks noChangeShapeType="1"/>
            </p:cNvSpPr>
            <p:nvPr/>
          </p:nvSpPr>
          <p:spPr bwMode="auto">
            <a:xfrm flipV="1">
              <a:off x="1220" y="3089"/>
              <a:ext cx="318" cy="49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1" name="Line 37">
              <a:extLst>
                <a:ext uri="{FF2B5EF4-FFF2-40B4-BE49-F238E27FC236}">
                  <a16:creationId xmlns:a16="http://schemas.microsoft.com/office/drawing/2014/main" id="{F1EB279E-8C0F-4FB9-A1B4-4A59558E32F6}"/>
                </a:ext>
              </a:extLst>
            </p:cNvPr>
            <p:cNvSpPr>
              <a:spLocks noChangeShapeType="1"/>
            </p:cNvSpPr>
            <p:nvPr/>
          </p:nvSpPr>
          <p:spPr bwMode="auto">
            <a:xfrm flipV="1">
              <a:off x="1642" y="3089"/>
              <a:ext cx="106" cy="49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2" name="AutoShape 38">
              <a:extLst>
                <a:ext uri="{FF2B5EF4-FFF2-40B4-BE49-F238E27FC236}">
                  <a16:creationId xmlns:a16="http://schemas.microsoft.com/office/drawing/2014/main" id="{EE9E5966-E41B-4EF3-A43C-E3A411769608}"/>
                </a:ext>
              </a:extLst>
            </p:cNvPr>
            <p:cNvSpPr>
              <a:spLocks noChangeArrowheads="1"/>
            </p:cNvSpPr>
            <p:nvPr/>
          </p:nvSpPr>
          <p:spPr bwMode="auto">
            <a:xfrm>
              <a:off x="3699" y="2868"/>
              <a:ext cx="1612" cy="286"/>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zh-CN">
                  <a:ea typeface="SimSun" panose="02010600030101010101" pitchFamily="2" charset="-122"/>
                </a:rPr>
                <a:t>2d array of neurons</a:t>
              </a:r>
            </a:p>
          </p:txBody>
        </p:sp>
        <p:sp>
          <p:nvSpPr>
            <p:cNvPr id="11303" name="Line 39">
              <a:extLst>
                <a:ext uri="{FF2B5EF4-FFF2-40B4-BE49-F238E27FC236}">
                  <a16:creationId xmlns:a16="http://schemas.microsoft.com/office/drawing/2014/main" id="{1AE09CF6-C075-439E-9FF0-5EF4CCC2F202}"/>
                </a:ext>
              </a:extLst>
            </p:cNvPr>
            <p:cNvSpPr>
              <a:spLocks noChangeShapeType="1"/>
            </p:cNvSpPr>
            <p:nvPr/>
          </p:nvSpPr>
          <p:spPr bwMode="auto">
            <a:xfrm flipH="1" flipV="1">
              <a:off x="1907" y="3089"/>
              <a:ext cx="106" cy="49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4" name="Line 40">
              <a:extLst>
                <a:ext uri="{FF2B5EF4-FFF2-40B4-BE49-F238E27FC236}">
                  <a16:creationId xmlns:a16="http://schemas.microsoft.com/office/drawing/2014/main" id="{A2C19B41-43E8-4C1A-A52D-C21D76E6C879}"/>
                </a:ext>
              </a:extLst>
            </p:cNvPr>
            <p:cNvSpPr>
              <a:spLocks noChangeShapeType="1"/>
            </p:cNvSpPr>
            <p:nvPr/>
          </p:nvSpPr>
          <p:spPr bwMode="auto">
            <a:xfrm flipH="1" flipV="1">
              <a:off x="2064" y="3089"/>
              <a:ext cx="373" cy="49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5" name="Line 41">
              <a:extLst>
                <a:ext uri="{FF2B5EF4-FFF2-40B4-BE49-F238E27FC236}">
                  <a16:creationId xmlns:a16="http://schemas.microsoft.com/office/drawing/2014/main" id="{4BBAB1BB-70F9-4E3C-9D86-38072C8DE006}"/>
                </a:ext>
              </a:extLst>
            </p:cNvPr>
            <p:cNvSpPr>
              <a:spLocks noChangeShapeType="1"/>
            </p:cNvSpPr>
            <p:nvPr/>
          </p:nvSpPr>
          <p:spPr bwMode="auto">
            <a:xfrm flipH="1" flipV="1">
              <a:off x="2276" y="3089"/>
              <a:ext cx="583" cy="49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6" name="Line 42">
              <a:extLst>
                <a:ext uri="{FF2B5EF4-FFF2-40B4-BE49-F238E27FC236}">
                  <a16:creationId xmlns:a16="http://schemas.microsoft.com/office/drawing/2014/main" id="{93D3C5CE-49BC-4B9B-B394-B4516BEB8CB3}"/>
                </a:ext>
              </a:extLst>
            </p:cNvPr>
            <p:cNvSpPr>
              <a:spLocks noChangeShapeType="1"/>
            </p:cNvSpPr>
            <p:nvPr/>
          </p:nvSpPr>
          <p:spPr bwMode="auto">
            <a:xfrm flipH="1" flipV="1">
              <a:off x="2487" y="3089"/>
              <a:ext cx="796" cy="49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7" name="AutoShape 43">
              <a:extLst>
                <a:ext uri="{FF2B5EF4-FFF2-40B4-BE49-F238E27FC236}">
                  <a16:creationId xmlns:a16="http://schemas.microsoft.com/office/drawing/2014/main" id="{76EC930B-4E98-4482-98A6-839279C67D19}"/>
                </a:ext>
              </a:extLst>
            </p:cNvPr>
            <p:cNvSpPr>
              <a:spLocks noChangeArrowheads="1"/>
            </p:cNvSpPr>
            <p:nvPr/>
          </p:nvSpPr>
          <p:spPr bwMode="auto">
            <a:xfrm>
              <a:off x="3490" y="3694"/>
              <a:ext cx="1704" cy="420"/>
            </a:xfrm>
            <a:prstGeom prst="roundRect">
              <a:avLst>
                <a:gd name="adj" fmla="val 23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zh-CN">
                  <a:ea typeface="SimSun" panose="02010600030101010101" pitchFamily="2" charset="-122"/>
                </a:rPr>
                <a:t>Set of input signals</a:t>
              </a:r>
            </a:p>
            <a:p>
              <a:pPr>
                <a:buClr>
                  <a:srgbClr val="000000"/>
                </a:buClr>
                <a:buSzPct val="100000"/>
                <a:buFont typeface="Times New Roman" panose="02020603050405020304" pitchFamily="18" charset="0"/>
                <a:buNone/>
              </a:pPr>
              <a:r>
                <a:rPr lang="en-GB" altLang="zh-CN" sz="1400">
                  <a:ea typeface="SimSun" panose="02010600030101010101" pitchFamily="2" charset="-122"/>
                </a:rPr>
                <a:t>(connected to </a:t>
              </a:r>
              <a:r>
                <a:rPr lang="en-GB" altLang="zh-CN" sz="1400" i="1">
                  <a:ea typeface="SimSun" panose="02010600030101010101" pitchFamily="2" charset="-122"/>
                </a:rPr>
                <a:t>all</a:t>
              </a:r>
              <a:r>
                <a:rPr lang="en-GB" altLang="zh-CN" sz="1400">
                  <a:ea typeface="SimSun" panose="02010600030101010101" pitchFamily="2" charset="-122"/>
                </a:rPr>
                <a:t> neurons in lattice)</a:t>
              </a:r>
            </a:p>
          </p:txBody>
        </p:sp>
        <p:sp>
          <p:nvSpPr>
            <p:cNvPr id="11308" name="AutoShape 44">
              <a:extLst>
                <a:ext uri="{FF2B5EF4-FFF2-40B4-BE49-F238E27FC236}">
                  <a16:creationId xmlns:a16="http://schemas.microsoft.com/office/drawing/2014/main" id="{0D047299-7846-4AD7-8699-21CF4F44628F}"/>
                </a:ext>
              </a:extLst>
            </p:cNvPr>
            <p:cNvSpPr>
              <a:spLocks noChangeArrowheads="1"/>
            </p:cNvSpPr>
            <p:nvPr/>
          </p:nvSpPr>
          <p:spPr bwMode="auto">
            <a:xfrm>
              <a:off x="3277" y="3202"/>
              <a:ext cx="1590" cy="286"/>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zh-CN">
                  <a:ea typeface="SimSun" panose="02010600030101010101" pitchFamily="2" charset="-122"/>
                </a:rPr>
                <a:t>Weighted synapses</a:t>
              </a:r>
            </a:p>
          </p:txBody>
        </p:sp>
        <p:sp>
          <p:nvSpPr>
            <p:cNvPr id="11309" name="AutoShape 45">
              <a:extLst>
                <a:ext uri="{FF2B5EF4-FFF2-40B4-BE49-F238E27FC236}">
                  <a16:creationId xmlns:a16="http://schemas.microsoft.com/office/drawing/2014/main" id="{0E434254-8397-438C-9C3B-A8EEEA0CACBF}"/>
                </a:ext>
              </a:extLst>
            </p:cNvPr>
            <p:cNvSpPr>
              <a:spLocks noChangeArrowheads="1"/>
            </p:cNvSpPr>
            <p:nvPr/>
          </p:nvSpPr>
          <p:spPr bwMode="auto">
            <a:xfrm>
              <a:off x="634" y="3772"/>
              <a:ext cx="247" cy="229"/>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a typeface="SimSun" panose="02010600030101010101" pitchFamily="2" charset="-122"/>
                </a:rPr>
                <a:t>x</a:t>
              </a:r>
              <a:r>
                <a:rPr lang="en-GB" altLang="zh-CN" sz="1800" b="1" baseline="-25000">
                  <a:ea typeface="SimSun" panose="02010600030101010101" pitchFamily="2" charset="-122"/>
                </a:rPr>
                <a:t>1</a:t>
              </a:r>
            </a:p>
          </p:txBody>
        </p:sp>
        <p:sp>
          <p:nvSpPr>
            <p:cNvPr id="11310" name="AutoShape 46">
              <a:extLst>
                <a:ext uri="{FF2B5EF4-FFF2-40B4-BE49-F238E27FC236}">
                  <a16:creationId xmlns:a16="http://schemas.microsoft.com/office/drawing/2014/main" id="{AA7EF749-D7A9-403E-B9F2-B9DFBE8F776E}"/>
                </a:ext>
              </a:extLst>
            </p:cNvPr>
            <p:cNvSpPr>
              <a:spLocks noChangeArrowheads="1"/>
            </p:cNvSpPr>
            <p:nvPr/>
          </p:nvSpPr>
          <p:spPr bwMode="auto">
            <a:xfrm>
              <a:off x="1058" y="3772"/>
              <a:ext cx="247" cy="229"/>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a typeface="SimSun" panose="02010600030101010101" pitchFamily="2" charset="-122"/>
                </a:rPr>
                <a:t>x</a:t>
              </a:r>
              <a:r>
                <a:rPr lang="en-GB" altLang="zh-CN" sz="1800" b="1" baseline="-25000">
                  <a:ea typeface="SimSun" panose="02010600030101010101" pitchFamily="2" charset="-122"/>
                </a:rPr>
                <a:t>2</a:t>
              </a:r>
            </a:p>
          </p:txBody>
        </p:sp>
        <p:sp>
          <p:nvSpPr>
            <p:cNvPr id="11311" name="AutoShape 47">
              <a:extLst>
                <a:ext uri="{FF2B5EF4-FFF2-40B4-BE49-F238E27FC236}">
                  <a16:creationId xmlns:a16="http://schemas.microsoft.com/office/drawing/2014/main" id="{1E1A3153-FED1-4338-91D2-D53CDD3B14ED}"/>
                </a:ext>
              </a:extLst>
            </p:cNvPr>
            <p:cNvSpPr>
              <a:spLocks noChangeArrowheads="1"/>
            </p:cNvSpPr>
            <p:nvPr/>
          </p:nvSpPr>
          <p:spPr bwMode="auto">
            <a:xfrm>
              <a:off x="1481" y="3772"/>
              <a:ext cx="247" cy="229"/>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a typeface="SimSun" panose="02010600030101010101" pitchFamily="2" charset="-122"/>
                </a:rPr>
                <a:t>x</a:t>
              </a:r>
              <a:r>
                <a:rPr lang="en-GB" altLang="zh-CN" sz="1800" b="1" baseline="-25000">
                  <a:ea typeface="SimSun" panose="02010600030101010101" pitchFamily="2" charset="-122"/>
                </a:rPr>
                <a:t>3</a:t>
              </a:r>
            </a:p>
          </p:txBody>
        </p:sp>
        <p:sp>
          <p:nvSpPr>
            <p:cNvPr id="11312" name="AutoShape 48">
              <a:extLst>
                <a:ext uri="{FF2B5EF4-FFF2-40B4-BE49-F238E27FC236}">
                  <a16:creationId xmlns:a16="http://schemas.microsoft.com/office/drawing/2014/main" id="{394F30B6-B361-43FD-B4D5-BF1B3EF482C8}"/>
                </a:ext>
              </a:extLst>
            </p:cNvPr>
            <p:cNvSpPr>
              <a:spLocks noChangeArrowheads="1"/>
            </p:cNvSpPr>
            <p:nvPr/>
          </p:nvSpPr>
          <p:spPr bwMode="auto">
            <a:xfrm>
              <a:off x="3171" y="3772"/>
              <a:ext cx="253" cy="229"/>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a typeface="SimSun" panose="02010600030101010101" pitchFamily="2" charset="-122"/>
                </a:rPr>
                <a:t>x</a:t>
              </a:r>
              <a:r>
                <a:rPr lang="en-GB" altLang="zh-CN" sz="1800" b="1" baseline="-25000">
                  <a:ea typeface="SimSun" panose="02010600030101010101" pitchFamily="2" charset="-122"/>
                </a:rPr>
                <a:t>n</a:t>
              </a:r>
            </a:p>
          </p:txBody>
        </p:sp>
        <p:sp>
          <p:nvSpPr>
            <p:cNvPr id="11313" name="AutoShape 49">
              <a:extLst>
                <a:ext uri="{FF2B5EF4-FFF2-40B4-BE49-F238E27FC236}">
                  <a16:creationId xmlns:a16="http://schemas.microsoft.com/office/drawing/2014/main" id="{393529BA-1B8B-47D2-BD32-98D5B42A04E2}"/>
                </a:ext>
              </a:extLst>
            </p:cNvPr>
            <p:cNvSpPr>
              <a:spLocks noChangeArrowheads="1"/>
            </p:cNvSpPr>
            <p:nvPr/>
          </p:nvSpPr>
          <p:spPr bwMode="auto">
            <a:xfrm>
              <a:off x="2220" y="3772"/>
              <a:ext cx="234" cy="229"/>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a typeface="SimSun" panose="02010600030101010101" pitchFamily="2" charset="-122"/>
                </a:rPr>
                <a:t>...</a:t>
              </a:r>
            </a:p>
          </p:txBody>
        </p:sp>
        <p:sp>
          <p:nvSpPr>
            <p:cNvPr id="11314" name="AutoShape 50">
              <a:extLst>
                <a:ext uri="{FF2B5EF4-FFF2-40B4-BE49-F238E27FC236}">
                  <a16:creationId xmlns:a16="http://schemas.microsoft.com/office/drawing/2014/main" id="{7049873D-4668-4F19-8A4D-8FD9AA84A9EB}"/>
                </a:ext>
              </a:extLst>
            </p:cNvPr>
            <p:cNvSpPr>
              <a:spLocks noChangeArrowheads="1"/>
            </p:cNvSpPr>
            <p:nvPr/>
          </p:nvSpPr>
          <p:spPr bwMode="auto">
            <a:xfrm>
              <a:off x="741" y="3238"/>
              <a:ext cx="306" cy="229"/>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a typeface="SimSun" panose="02010600030101010101" pitchFamily="2" charset="-122"/>
                </a:rPr>
                <a:t>w</a:t>
              </a:r>
              <a:r>
                <a:rPr lang="en-GB" altLang="zh-CN" sz="1800" b="1" baseline="-25000">
                  <a:ea typeface="SimSun" panose="02010600030101010101" pitchFamily="2" charset="-122"/>
                </a:rPr>
                <a:t>j1</a:t>
              </a:r>
            </a:p>
          </p:txBody>
        </p:sp>
        <p:sp>
          <p:nvSpPr>
            <p:cNvPr id="11315" name="AutoShape 51">
              <a:extLst>
                <a:ext uri="{FF2B5EF4-FFF2-40B4-BE49-F238E27FC236}">
                  <a16:creationId xmlns:a16="http://schemas.microsoft.com/office/drawing/2014/main" id="{7E9C8267-2AA4-45E8-8F55-879193FAFFE9}"/>
                </a:ext>
              </a:extLst>
            </p:cNvPr>
            <p:cNvSpPr>
              <a:spLocks noChangeArrowheads="1"/>
            </p:cNvSpPr>
            <p:nvPr/>
          </p:nvSpPr>
          <p:spPr bwMode="auto">
            <a:xfrm>
              <a:off x="1110" y="3238"/>
              <a:ext cx="306" cy="229"/>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a typeface="SimSun" panose="02010600030101010101" pitchFamily="2" charset="-122"/>
                </a:rPr>
                <a:t>w</a:t>
              </a:r>
              <a:r>
                <a:rPr lang="en-GB" altLang="zh-CN" sz="1800" b="1" baseline="-25000">
                  <a:ea typeface="SimSun" panose="02010600030101010101" pitchFamily="2" charset="-122"/>
                </a:rPr>
                <a:t>j2</a:t>
              </a:r>
            </a:p>
          </p:txBody>
        </p:sp>
        <p:sp>
          <p:nvSpPr>
            <p:cNvPr id="11316" name="AutoShape 52">
              <a:extLst>
                <a:ext uri="{FF2B5EF4-FFF2-40B4-BE49-F238E27FC236}">
                  <a16:creationId xmlns:a16="http://schemas.microsoft.com/office/drawing/2014/main" id="{7FF2CFE2-80BA-4CF6-9F06-FEA2BB4A9DF0}"/>
                </a:ext>
              </a:extLst>
            </p:cNvPr>
            <p:cNvSpPr>
              <a:spLocks noChangeArrowheads="1"/>
            </p:cNvSpPr>
            <p:nvPr/>
          </p:nvSpPr>
          <p:spPr bwMode="auto">
            <a:xfrm>
              <a:off x="1433" y="3238"/>
              <a:ext cx="306" cy="229"/>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a typeface="SimSun" panose="02010600030101010101" pitchFamily="2" charset="-122"/>
                </a:rPr>
                <a:t>w</a:t>
              </a:r>
              <a:r>
                <a:rPr lang="en-GB" altLang="zh-CN" sz="1800" b="1" baseline="-25000">
                  <a:ea typeface="SimSun" panose="02010600030101010101" pitchFamily="2" charset="-122"/>
                </a:rPr>
                <a:t>j3</a:t>
              </a:r>
            </a:p>
          </p:txBody>
        </p:sp>
        <p:sp>
          <p:nvSpPr>
            <p:cNvPr id="11317" name="AutoShape 53">
              <a:extLst>
                <a:ext uri="{FF2B5EF4-FFF2-40B4-BE49-F238E27FC236}">
                  <a16:creationId xmlns:a16="http://schemas.microsoft.com/office/drawing/2014/main" id="{3FFE4C81-C98D-456B-8FD8-760967492C1C}"/>
                </a:ext>
              </a:extLst>
            </p:cNvPr>
            <p:cNvSpPr>
              <a:spLocks noChangeArrowheads="1"/>
            </p:cNvSpPr>
            <p:nvPr/>
          </p:nvSpPr>
          <p:spPr bwMode="auto">
            <a:xfrm>
              <a:off x="2903" y="3238"/>
              <a:ext cx="312" cy="229"/>
            </a:xfrm>
            <a:prstGeom prst="roundRect">
              <a:avLst>
                <a:gd name="adj" fmla="val 4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a typeface="SimSun" panose="02010600030101010101" pitchFamily="2" charset="-122"/>
                </a:rPr>
                <a:t>w</a:t>
              </a:r>
              <a:r>
                <a:rPr lang="en-GB" altLang="zh-CN" sz="1800" b="1" baseline="-25000">
                  <a:ea typeface="SimSun" panose="02010600030101010101" pitchFamily="2" charset="-122"/>
                </a:rPr>
                <a:t>jn</a:t>
              </a:r>
            </a:p>
          </p:txBody>
        </p:sp>
        <p:sp>
          <p:nvSpPr>
            <p:cNvPr id="11318" name="AutoShape 54">
              <a:extLst>
                <a:ext uri="{FF2B5EF4-FFF2-40B4-BE49-F238E27FC236}">
                  <a16:creationId xmlns:a16="http://schemas.microsoft.com/office/drawing/2014/main" id="{1ABC793E-AA73-473F-89C4-E4B9873E00C6}"/>
                </a:ext>
              </a:extLst>
            </p:cNvPr>
            <p:cNvSpPr>
              <a:spLocks noChangeArrowheads="1"/>
            </p:cNvSpPr>
            <p:nvPr/>
          </p:nvSpPr>
          <p:spPr bwMode="auto">
            <a:xfrm>
              <a:off x="1798" y="2704"/>
              <a:ext cx="154" cy="229"/>
            </a:xfrm>
            <a:prstGeom prst="roundRect">
              <a:avLst>
                <a:gd name="adj" fmla="val 6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b="1">
                  <a:effectLst>
                    <a:outerShdw blurRad="38100" dist="38100" dir="2700000" algn="tl">
                      <a:srgbClr val="FFFFFF"/>
                    </a:outerShdw>
                  </a:effectLst>
                  <a:ea typeface="SimSun" panose="02010600030101010101" pitchFamily="2" charset="-122"/>
                </a:rPr>
                <a:t>j</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A0BC2CF-DC87-4EE2-B6BF-DEA6F16EDBEB}"/>
              </a:ext>
            </a:extLst>
          </p:cNvPr>
          <p:cNvSpPr>
            <a:spLocks noGrp="1" noChangeArrowheads="1"/>
          </p:cNvSpPr>
          <p:nvPr>
            <p:ph type="title"/>
          </p:nvPr>
        </p:nvSpPr>
        <p:spPr>
          <a:ln/>
        </p:spPr>
        <p:txBody>
          <a:bodyPr/>
          <a:lstStyle/>
          <a:p>
            <a:pPr>
              <a:lnSpc>
                <a:spcPct val="93000"/>
              </a:lnSpc>
              <a:tabLst>
                <a:tab pos="0" algn="l"/>
                <a:tab pos="922338" algn="l"/>
                <a:tab pos="1846263" algn="l"/>
                <a:tab pos="2770188" algn="l"/>
                <a:tab pos="3694113" algn="l"/>
                <a:tab pos="4618038" algn="l"/>
                <a:tab pos="5541963" algn="l"/>
                <a:tab pos="6465888" algn="l"/>
                <a:tab pos="7389813" algn="l"/>
                <a:tab pos="8313738" algn="l"/>
                <a:tab pos="9237663" algn="l"/>
                <a:tab pos="10161588" algn="l"/>
              </a:tabLst>
            </a:pPr>
            <a:r>
              <a:rPr lang="en-GB" altLang="zh-CN">
                <a:ea typeface="SimSun" panose="02010600030101010101" pitchFamily="2" charset="-122"/>
              </a:rPr>
              <a:t>Self-Organizing Maps</a:t>
            </a:r>
          </a:p>
        </p:txBody>
      </p:sp>
      <p:sp>
        <p:nvSpPr>
          <p:cNvPr id="108611" name="Rectangle 67">
            <a:extLst>
              <a:ext uri="{FF2B5EF4-FFF2-40B4-BE49-F238E27FC236}">
                <a16:creationId xmlns:a16="http://schemas.microsoft.com/office/drawing/2014/main" id="{BEA181B5-39C0-4409-82C2-417E31552E3C}"/>
              </a:ext>
            </a:extLst>
          </p:cNvPr>
          <p:cNvSpPr>
            <a:spLocks noGrp="1" noChangeArrowheads="1"/>
          </p:cNvSpPr>
          <p:nvPr>
            <p:ph idx="1"/>
          </p:nvPr>
        </p:nvSpPr>
        <p:spPr/>
        <p:txBody>
          <a:bodyPr/>
          <a:lstStyle/>
          <a:p>
            <a:endParaRPr lang="de-DE" altLang="en-US"/>
          </a:p>
        </p:txBody>
      </p:sp>
      <p:grpSp>
        <p:nvGrpSpPr>
          <p:cNvPr id="108547" name="Group 3">
            <a:extLst>
              <a:ext uri="{FF2B5EF4-FFF2-40B4-BE49-F238E27FC236}">
                <a16:creationId xmlns:a16="http://schemas.microsoft.com/office/drawing/2014/main" id="{0834E4B2-9BBC-4694-AFEB-D51E0C4AA1FC}"/>
              </a:ext>
            </a:extLst>
          </p:cNvPr>
          <p:cNvGrpSpPr>
            <a:grpSpLocks/>
          </p:cNvGrpSpPr>
          <p:nvPr/>
        </p:nvGrpSpPr>
        <p:grpSpPr bwMode="auto">
          <a:xfrm>
            <a:off x="631825" y="777875"/>
            <a:ext cx="7772400" cy="1143000"/>
            <a:chOff x="398" y="490"/>
            <a:chExt cx="4896" cy="720"/>
          </a:xfrm>
        </p:grpSpPr>
        <p:sp>
          <p:nvSpPr>
            <p:cNvPr id="108548" name="AutoShape 4">
              <a:extLst>
                <a:ext uri="{FF2B5EF4-FFF2-40B4-BE49-F238E27FC236}">
                  <a16:creationId xmlns:a16="http://schemas.microsoft.com/office/drawing/2014/main" id="{39424EB3-518F-4D7C-8D2E-4B969F8DEC01}"/>
                </a:ext>
              </a:extLst>
            </p:cNvPr>
            <p:cNvSpPr>
              <a:spLocks noChangeArrowheads="1"/>
            </p:cNvSpPr>
            <p:nvPr/>
          </p:nvSpPr>
          <p:spPr bwMode="auto">
            <a:xfrm>
              <a:off x="398" y="490"/>
              <a:ext cx="4896"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549" name="Text Box 5">
              <a:extLst>
                <a:ext uri="{FF2B5EF4-FFF2-40B4-BE49-F238E27FC236}">
                  <a16:creationId xmlns:a16="http://schemas.microsoft.com/office/drawing/2014/main" id="{B63DE579-4814-4E02-A9E6-14CABE5FB355}"/>
                </a:ext>
              </a:extLst>
            </p:cNvPr>
            <p:cNvSpPr txBox="1">
              <a:spLocks noChangeArrowheads="1"/>
            </p:cNvSpPr>
            <p:nvPr/>
          </p:nvSpPr>
          <p:spPr bwMode="auto">
            <a:xfrm>
              <a:off x="398" y="740"/>
              <a:ext cx="48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sz="2400">
                  <a:solidFill>
                    <a:schemeClr val="tx1"/>
                  </a:solidFill>
                  <a:latin typeface="Times New Roman" panose="02020603050405020304" pitchFamily="18" charset="0"/>
                </a:defRPr>
              </a:lvl9pPr>
            </a:lstStyle>
            <a:p>
              <a:pPr>
                <a:lnSpc>
                  <a:spcPct val="93000"/>
                </a:lnSpc>
                <a:buClr>
                  <a:srgbClr val="000000"/>
                </a:buClr>
                <a:buSzPct val="100000"/>
                <a:buFont typeface="Arial" panose="020B0604020202020204" pitchFamily="34" charset="0"/>
                <a:buNone/>
              </a:pPr>
              <a:r>
                <a:rPr lang="en-GB" altLang="zh-CN" sz="1800">
                  <a:solidFill>
                    <a:srgbClr val="000000"/>
                  </a:solidFill>
                  <a:latin typeface="Arial" panose="020B0604020202020204" pitchFamily="34" charset="0"/>
                  <a:ea typeface="SimSun" panose="02010600030101010101" pitchFamily="2" charset="-122"/>
                  <a:cs typeface="Lucida Sans Unicode" panose="020B0602030504020204" pitchFamily="34" charset="0"/>
                </a:rPr>
                <a:t>SOM – Result Example</a:t>
              </a:r>
            </a:p>
          </p:txBody>
        </p:sp>
      </p:grpSp>
      <p:sp>
        <p:nvSpPr>
          <p:cNvPr id="108602" name="Text Box 58">
            <a:extLst>
              <a:ext uri="{FF2B5EF4-FFF2-40B4-BE49-F238E27FC236}">
                <a16:creationId xmlns:a16="http://schemas.microsoft.com/office/drawing/2014/main" id="{BD660F8E-D0D3-4082-90A8-5FE8BE40D16E}"/>
              </a:ext>
            </a:extLst>
          </p:cNvPr>
          <p:cNvSpPr txBox="1">
            <a:spLocks noChangeArrowheads="1"/>
          </p:cNvSpPr>
          <p:nvPr/>
        </p:nvSpPr>
        <p:spPr bwMode="auto">
          <a:xfrm>
            <a:off x="457200" y="6080125"/>
            <a:ext cx="830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GB" altLang="en-US" sz="2000">
                <a:solidFill>
                  <a:schemeClr val="tx1"/>
                </a:solidFill>
                <a:latin typeface="Arial" panose="020B0604020202020204" pitchFamily="34" charset="0"/>
              </a:rPr>
              <a:t>‘Poverty map’ based on 39 indicators from World Bank statistics (1992)</a:t>
            </a:r>
          </a:p>
        </p:txBody>
      </p:sp>
      <p:grpSp>
        <p:nvGrpSpPr>
          <p:cNvPr id="108603" name="Group 59">
            <a:extLst>
              <a:ext uri="{FF2B5EF4-FFF2-40B4-BE49-F238E27FC236}">
                <a16:creationId xmlns:a16="http://schemas.microsoft.com/office/drawing/2014/main" id="{D382E8F9-EF68-4DC4-9628-B03A3C8A5227}"/>
              </a:ext>
            </a:extLst>
          </p:cNvPr>
          <p:cNvGrpSpPr>
            <a:grpSpLocks/>
          </p:cNvGrpSpPr>
          <p:nvPr/>
        </p:nvGrpSpPr>
        <p:grpSpPr bwMode="auto">
          <a:xfrm>
            <a:off x="457200" y="1493838"/>
            <a:ext cx="8382000" cy="4525962"/>
            <a:chOff x="288" y="1008"/>
            <a:chExt cx="5280" cy="2851"/>
          </a:xfrm>
        </p:grpSpPr>
        <p:sp>
          <p:nvSpPr>
            <p:cNvPr id="108604" name="AutoShape 60">
              <a:extLst>
                <a:ext uri="{FF2B5EF4-FFF2-40B4-BE49-F238E27FC236}">
                  <a16:creationId xmlns:a16="http://schemas.microsoft.com/office/drawing/2014/main" id="{DF6C4E5D-B1CE-4E82-810F-FAF70393388A}"/>
                </a:ext>
              </a:extLst>
            </p:cNvPr>
            <p:cNvSpPr>
              <a:spLocks noChangeArrowheads="1"/>
            </p:cNvSpPr>
            <p:nvPr/>
          </p:nvSpPr>
          <p:spPr bwMode="auto">
            <a:xfrm>
              <a:off x="288" y="1008"/>
              <a:ext cx="5280" cy="2851"/>
            </a:xfrm>
            <a:prstGeom prst="roundRect">
              <a:avLst>
                <a:gd name="adj" fmla="val 3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605" name="Text Box 61">
              <a:extLst>
                <a:ext uri="{FF2B5EF4-FFF2-40B4-BE49-F238E27FC236}">
                  <a16:creationId xmlns:a16="http://schemas.microsoft.com/office/drawing/2014/main" id="{7F934A83-E9D9-448C-9049-8FDADC7494EB}"/>
                </a:ext>
              </a:extLst>
            </p:cNvPr>
            <p:cNvSpPr txBox="1">
              <a:spLocks noChangeArrowheads="1"/>
            </p:cNvSpPr>
            <p:nvPr/>
          </p:nvSpPr>
          <p:spPr bwMode="auto">
            <a:xfrm>
              <a:off x="288" y="1008"/>
              <a:ext cx="52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1313" indent="-341313">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1pPr>
              <a:lvl2pP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2pPr>
              <a:lvl3pP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3pPr>
              <a:lvl4pP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4pPr>
              <a:lvl5pPr>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41313" algn="l"/>
                  <a:tab pos="1263650" algn="l"/>
                  <a:tab pos="2187575" algn="l"/>
                  <a:tab pos="3111500" algn="l"/>
                  <a:tab pos="4035425" algn="l"/>
                  <a:tab pos="4959350" algn="l"/>
                  <a:tab pos="5883275" algn="l"/>
                  <a:tab pos="6807200" algn="l"/>
                  <a:tab pos="7731125" algn="l"/>
                  <a:tab pos="8655050" algn="l"/>
                  <a:tab pos="9578975" algn="l"/>
                  <a:tab pos="10502900" algn="l"/>
                </a:tabLst>
                <a:defRPr sz="2400">
                  <a:solidFill>
                    <a:schemeClr val="tx1"/>
                  </a:solidFill>
                  <a:latin typeface="Times New Roman" panose="02020603050405020304" pitchFamily="18" charset="0"/>
                </a:defRPr>
              </a:lvl9pPr>
            </a:lstStyle>
            <a:p>
              <a:pPr>
                <a:lnSpc>
                  <a:spcPct val="93000"/>
                </a:lnSpc>
                <a:spcBef>
                  <a:spcPts val="1125"/>
                </a:spcBef>
                <a:buClr>
                  <a:srgbClr val="000000"/>
                </a:buClr>
                <a:buSzPct val="100000"/>
                <a:buFont typeface="Arial" panose="020B0604020202020204" pitchFamily="34" charset="0"/>
                <a:buNone/>
              </a:pPr>
              <a:r>
                <a:rPr lang="en-GB" altLang="en-US" sz="1800">
                  <a:solidFill>
                    <a:srgbClr val="000000"/>
                  </a:solidFill>
                  <a:latin typeface="Arial" panose="020B0604020202020204" pitchFamily="34" charset="0"/>
                  <a:ea typeface="SimSun" panose="02010600030101010101" pitchFamily="2" charset="-122"/>
                </a:rPr>
                <a:t>Classifying World Poverty</a:t>
              </a:r>
            </a:p>
          </p:txBody>
        </p:sp>
      </p:grpSp>
      <p:pic>
        <p:nvPicPr>
          <p:cNvPr id="108606" name="Picture 62">
            <a:extLst>
              <a:ext uri="{FF2B5EF4-FFF2-40B4-BE49-F238E27FC236}">
                <a16:creationId xmlns:a16="http://schemas.microsoft.com/office/drawing/2014/main" id="{11C240DB-29C7-4EDD-B003-99C48CABE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027238"/>
            <a:ext cx="5400675" cy="39592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08607" name="Picture 63">
            <a:extLst>
              <a:ext uri="{FF2B5EF4-FFF2-40B4-BE49-F238E27FC236}">
                <a16:creationId xmlns:a16="http://schemas.microsoft.com/office/drawing/2014/main" id="{0282D6B6-C231-47BA-BBF7-85B13C8F3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2459038"/>
            <a:ext cx="2519362" cy="18303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08608" name="Text Box 64">
            <a:extLst>
              <a:ext uri="{FF2B5EF4-FFF2-40B4-BE49-F238E27FC236}">
                <a16:creationId xmlns:a16="http://schemas.microsoft.com/office/drawing/2014/main" id="{5AC1801C-FF10-482E-B0A2-B22349FCCE94}"/>
              </a:ext>
            </a:extLst>
          </p:cNvPr>
          <p:cNvSpPr txBox="1">
            <a:spLocks noChangeArrowheads="1"/>
          </p:cNvSpPr>
          <p:nvPr/>
        </p:nvSpPr>
        <p:spPr bwMode="auto">
          <a:xfrm>
            <a:off x="5003800" y="1377950"/>
            <a:ext cx="25193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5000"/>
              </a:lnSpc>
              <a:spcBef>
                <a:spcPts val="1250"/>
              </a:spcBef>
              <a:buClr>
                <a:srgbClr val="000000"/>
              </a:buClr>
              <a:buSzPct val="100000"/>
              <a:buFont typeface="Times New Roman" panose="02020603050405020304" pitchFamily="18" charset="0"/>
              <a:buNone/>
            </a:pPr>
            <a:r>
              <a:rPr lang="en-GB" altLang="en-US" sz="2000">
                <a:latin typeface="Arial" panose="020B0604020202020204" pitchFamily="34" charset="0"/>
              </a:rPr>
              <a:t>Helsinki University of Technology</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799</TotalTime>
  <Words>1779</Words>
  <Application>Microsoft Office PowerPoint</Application>
  <PresentationFormat>Custom</PresentationFormat>
  <Paragraphs>334</Paragraphs>
  <Slides>33</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Calibri Light</vt:lpstr>
      <vt:lpstr>Monotype Sorts</vt:lpstr>
      <vt:lpstr>Symbol</vt:lpstr>
      <vt:lpstr>Tahoma</vt:lpstr>
      <vt:lpstr>Times New Roman</vt:lpstr>
      <vt:lpstr>Office Theme</vt:lpstr>
      <vt:lpstr>Microsoft Formel-Editor 3.0</vt:lpstr>
      <vt:lpstr>Information Visualization with Self-Organizing Maps </vt:lpstr>
      <vt:lpstr>Agenda</vt:lpstr>
      <vt:lpstr>Motivation: The Problem Statement</vt:lpstr>
      <vt:lpstr>Motivation: The Idea  </vt:lpstr>
      <vt:lpstr>Motivation: The Idea </vt:lpstr>
      <vt:lpstr>Agenda</vt:lpstr>
      <vt:lpstr>Self-Organizing Maps : Origins</vt:lpstr>
      <vt:lpstr>Self-Organizing Maps</vt:lpstr>
      <vt:lpstr>Self-Organizing Maps</vt:lpstr>
      <vt:lpstr>SOM – Result Example</vt:lpstr>
      <vt:lpstr>Self-Organizing Maps</vt:lpstr>
      <vt:lpstr>Self-Organizing Maps</vt:lpstr>
      <vt:lpstr>Initialisation</vt:lpstr>
      <vt:lpstr> </vt:lpstr>
      <vt:lpstr>Finding a Winner </vt:lpstr>
      <vt:lpstr>Weight Update</vt:lpstr>
      <vt:lpstr>Example: Self-Organizing Maps</vt:lpstr>
      <vt:lpstr>Example: Self-Organizing Maps</vt:lpstr>
      <vt:lpstr>Example: Self-Organizing Maps</vt:lpstr>
      <vt:lpstr>Example: Self-Organizing Maps</vt:lpstr>
      <vt:lpstr>Example: Self-Organizing Maps</vt:lpstr>
      <vt:lpstr>Example: Self-Organizing Maps</vt:lpstr>
      <vt:lpstr>Agenda</vt:lpstr>
      <vt:lpstr>Technologie: Scalable Vector Graphics (SVG)</vt:lpstr>
      <vt:lpstr>Scalable Vector Graphics (SVG)</vt:lpstr>
      <vt:lpstr>Agenda</vt:lpstr>
      <vt:lpstr>Software model for Information Visualization of SOM</vt:lpstr>
      <vt:lpstr>Software model for Information Visualization of SOM</vt:lpstr>
      <vt:lpstr>Agenda</vt:lpstr>
      <vt:lpstr>Conclusion </vt:lpstr>
      <vt:lpstr>PowerPoint Presentation</vt:lpstr>
      <vt:lpstr>Discussion topics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Visualization with Self-Organizing Maps </dc:title>
  <cp:lastModifiedBy>gahangir.hossain@outlook.com</cp:lastModifiedBy>
  <cp:revision>24</cp:revision>
  <dcterms:modified xsi:type="dcterms:W3CDTF">2019-06-30T22:03:53Z</dcterms:modified>
</cp:coreProperties>
</file>