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353" r:id="rId3"/>
    <p:sldId id="354" r:id="rId4"/>
    <p:sldId id="324" r:id="rId5"/>
    <p:sldId id="325" r:id="rId6"/>
    <p:sldId id="326" r:id="rId7"/>
    <p:sldId id="331" r:id="rId8"/>
    <p:sldId id="327" r:id="rId9"/>
    <p:sldId id="329" r:id="rId10"/>
    <p:sldId id="332" r:id="rId11"/>
    <p:sldId id="333" r:id="rId12"/>
    <p:sldId id="330" r:id="rId13"/>
    <p:sldId id="336" r:id="rId14"/>
    <p:sldId id="337" r:id="rId15"/>
    <p:sldId id="338" r:id="rId16"/>
    <p:sldId id="339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2C145-BAF9-4919-923E-B72D72DCC2C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0E9E6-7F1E-4BC1-81B3-7077FAEC9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1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A037-0FEC-4CE7-80C8-8BF64E61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A2F8F-7DB9-4D80-8DB6-6454AAF50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7AB0-36E2-4C09-A3F6-811259E3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10F5-7367-4B71-9E87-282B5CB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D56D-3BBB-445E-B84B-87C424E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1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B1AF-F856-4DED-964D-EF80EA71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EFC21-3A93-4372-A570-F5CFC8BD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9B6D-EE8E-443B-93E9-3BF56DC4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9674-8BC9-46D8-BFD8-BDA820C2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FD3B-4456-4B25-928D-BD5A6E1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B8B6-459C-4415-9EF7-81E9743CE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36C5-7B96-479D-B1F1-20A5D9D3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2E67-FDEA-4BAB-9BE1-5EC876A9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113B-2D51-442C-A0D3-31F1DB98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53C-0A1A-4AC5-BDF4-DC269B33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DDF5-3256-4428-8328-11651012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17E5-31A5-4F49-B56E-54A05858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41DD-2093-4BEE-9852-696AF229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669D-BE4B-475C-B3AF-D73670B1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DE92-7056-4EA0-AE53-DCAE6F09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5135-F5D4-4850-82E0-5A9448B0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9453-A2C4-4DBB-AE17-3343BFB73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410D-9C68-4C0F-82EB-721EC0C9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1DE3-C42A-4849-9D9D-26F45C4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42D5-8B8B-4450-91D6-B65FC2C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2CF7-6767-427F-82FB-9BD600B2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2F58-2CF9-4DD6-8FB4-2D7DA5605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18F0-AED4-431D-918F-3CDC9929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B541-BB24-4D46-A36D-FA441B1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637D-4251-4CEF-9DE6-30257FC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64547-04EA-459D-A0DF-2CE84F16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4BB-6CBB-4EA7-94FA-334BA430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9DA3-0956-4977-BBC2-585DE51D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88141-6E63-469C-BD3E-175CFA74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8CA0C-D4EC-4B25-86FE-936FEDD80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4DEC5-FC26-4565-A37D-BA8B2040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36C67-8FA8-4EA3-A542-BF900390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7AAC7-0093-4E61-8845-2ED07CEE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A7888-7361-466A-908E-3B6CF1E1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0808-BAD1-485C-8B25-56562662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E7B24-CC19-4119-B0E6-9295C380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AB6A1-FB58-4DD1-9266-D49B169D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1C786-2B1F-40EA-93AC-B02279D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831C-F2DF-4DB3-A5AC-41F53D7A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3327-E997-4B01-BB7A-5E28918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24B25-930D-48B5-8BF5-CBFC3562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4E97-6234-4222-93BC-BDA0DDF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9A97-1428-402D-AE0E-96E43DD2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F898A-4A87-40A8-BEA9-99F3A75A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31A7C-4D6C-4160-A3AC-2EC0E53C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17636-5B06-439F-92B6-7EF2BA49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0E7D-95A7-4951-A4D9-2EF1711A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D7C3-4FBD-4A5F-83D9-63B40D57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238AD-F44D-46CA-81B1-84631808F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0A8D-48A4-4C69-95C0-5882BBB0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53B4D-79A4-4E3E-B95A-2BBF88AF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0F81-04A8-4C58-B267-9AAA547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CB8B-2E69-4EAC-BE1E-4F57CEB6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45E56-1EA0-4EE5-A8F3-CC8320F4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FE293-5C7F-4D8C-8CE9-0F892000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6012-C36D-4A82-9B60-60B8FB743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B1B5-7F4C-4DE4-AC8B-628DCF27885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2884-316B-45F2-9800-CB7D47EBC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EDEE-C489-44DF-81C9-32E37FC2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012E-17D7-4019-9370-3DA60236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8728" y="1181100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matlabtricks.com</a:t>
            </a:r>
            <a:r>
              <a:rPr lang="en-US" dirty="0"/>
              <a:t>/post-5/3x3-convolution-kernels-with-online-demo</a:t>
            </a:r>
          </a:p>
        </p:txBody>
      </p:sp>
      <p:pic>
        <p:nvPicPr>
          <p:cNvPr id="2" name="Picture 1" descr="Screen Shot 2016-04-03 at 6.1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21904"/>
            <a:ext cx="9144000" cy="3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9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8728" y="1181100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matlabtricks.com</a:t>
            </a:r>
            <a:r>
              <a:rPr lang="en-US" dirty="0"/>
              <a:t>/post-5/3x3-convolution-kernels-with-online-demo</a:t>
            </a:r>
          </a:p>
        </p:txBody>
      </p:sp>
      <p:pic>
        <p:nvPicPr>
          <p:cNvPr id="3" name="Picture 2" descr="Screen Shot 2016-04-03 at 6.1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42" y="1686101"/>
            <a:ext cx="9144000" cy="39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Pick </a:t>
            </a:r>
            <a:r>
              <a:rPr lang="en-US"/>
              <a:t>a 3x3 </a:t>
            </a:r>
            <a:r>
              <a:rPr lang="en-US" dirty="0"/>
              <a:t>matrix F of weights</a:t>
            </a:r>
          </a:p>
          <a:p>
            <a:pPr lvl="1"/>
            <a:r>
              <a:rPr lang="en-US" dirty="0"/>
              <a:t>Slide this over an image and compute the “inner product” (similarity) of F and the corresponding field of the image, and replace the pixel in the center of the field with the output of the inner product operation</a:t>
            </a:r>
          </a:p>
          <a:p>
            <a:r>
              <a:rPr lang="en-US" dirty="0"/>
              <a:t>Key point:</a:t>
            </a:r>
          </a:p>
          <a:p>
            <a:pPr lvl="1"/>
            <a:r>
              <a:rPr lang="en-US" dirty="0"/>
              <a:t>Different convolutions extract different types of low-level “features” from an image</a:t>
            </a:r>
          </a:p>
          <a:p>
            <a:pPr lvl="1"/>
            <a:r>
              <a:rPr lang="en-US" dirty="0"/>
              <a:t>All that we need to vary to generate these different features is the weights of F</a:t>
            </a:r>
          </a:p>
        </p:txBody>
      </p:sp>
    </p:spTree>
    <p:extLst>
      <p:ext uri="{BB962C8B-B14F-4D97-AF65-F5344CB8AC3E}">
        <p14:creationId xmlns:p14="http://schemas.microsoft.com/office/powerpoint/2010/main" val="75303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convolve an image with an ANN?</a:t>
            </a:r>
          </a:p>
        </p:txBody>
      </p:sp>
      <p:pic>
        <p:nvPicPr>
          <p:cNvPr id="5" name="Picture 4" descr="Screen Shot 2016-04-03 at 6.2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03" y="3009900"/>
            <a:ext cx="8280400" cy="3810000"/>
          </a:xfrm>
          <a:prstGeom prst="rect">
            <a:avLst/>
          </a:prstGeom>
        </p:spPr>
      </p:pic>
      <p:pic>
        <p:nvPicPr>
          <p:cNvPr id="6" name="Picture 5" descr="Screen Shot 2016-04-03 at 6.2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73" y="3009900"/>
            <a:ext cx="8153400" cy="3848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1112" y="1595517"/>
            <a:ext cx="726984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Note that the parameters in the matrix defining the convolution are </a:t>
            </a:r>
            <a:r>
              <a:rPr lang="en-US" sz="2400" b="1" dirty="0"/>
              <a:t>tied</a:t>
            </a:r>
            <a:r>
              <a:rPr lang="en-US" sz="2400" dirty="0"/>
              <a:t> across all places that it is used </a:t>
            </a:r>
          </a:p>
        </p:txBody>
      </p:sp>
    </p:spTree>
    <p:extLst>
      <p:ext uri="{BB962C8B-B14F-4D97-AF65-F5344CB8AC3E}">
        <p14:creationId xmlns:p14="http://schemas.microsoft.com/office/powerpoint/2010/main" val="22158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do many convolutions of an image with an ANN?</a:t>
            </a:r>
          </a:p>
        </p:txBody>
      </p:sp>
      <p:pic>
        <p:nvPicPr>
          <p:cNvPr id="2" name="Picture 1" descr="Screen Shot 2016-04-03 at 6.2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16" y="1840366"/>
            <a:ext cx="8013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1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6 convolutions of a digit</a:t>
            </a:r>
          </a:p>
        </p:txBody>
      </p:sp>
      <p:pic>
        <p:nvPicPr>
          <p:cNvPr id="4" name="Picture 3" descr="Screen Shot 2016-04-03 at 6.3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8906"/>
            <a:ext cx="9144000" cy="455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2557" y="1170068"/>
            <a:ext cx="397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scs.ryerson.ca</a:t>
            </a:r>
            <a:r>
              <a:rPr lang="en-US" dirty="0"/>
              <a:t>/~</a:t>
            </a:r>
            <a:r>
              <a:rPr lang="en-US" dirty="0" err="1"/>
              <a:t>aharley</a:t>
            </a:r>
            <a:r>
              <a:rPr lang="en-US" dirty="0"/>
              <a:t>/</a:t>
            </a:r>
            <a:r>
              <a:rPr lang="en-US" dirty="0" err="1"/>
              <a:t>vis</a:t>
            </a:r>
            <a:r>
              <a:rPr lang="en-US" dirty="0"/>
              <a:t>/</a:t>
            </a:r>
            <a:r>
              <a:rPr lang="en-US" dirty="0" err="1"/>
              <a:t>conv</a:t>
            </a:r>
            <a:r>
              <a:rPr lang="en-US" dirty="0"/>
              <a:t>/</a:t>
            </a:r>
          </a:p>
        </p:txBody>
      </p:sp>
      <p:pic>
        <p:nvPicPr>
          <p:cNvPr id="6" name="Picture 5" descr="Screen Shot 2016-04-03 at 6.34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24" y="3287134"/>
            <a:ext cx="774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CNNs typically alternate convolutions, non-linearity, and then </a:t>
            </a:r>
            <a:r>
              <a:rPr lang="en-US" dirty="0" err="1"/>
              <a:t>downsampling</a:t>
            </a:r>
            <a:endParaRPr lang="en-US" dirty="0"/>
          </a:p>
        </p:txBody>
      </p:sp>
      <p:pic>
        <p:nvPicPr>
          <p:cNvPr id="3" name="Picture 2" descr="Screen Shot 2016-04-03 at 6.3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50748"/>
            <a:ext cx="9144000" cy="4307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8038" y="1349554"/>
            <a:ext cx="64534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Downsampling</a:t>
            </a:r>
            <a:r>
              <a:rPr lang="en-US" sz="2400" dirty="0"/>
              <a:t> is usually averaging or (more common in recent CNNs) max-pooling</a:t>
            </a:r>
          </a:p>
        </p:txBody>
      </p:sp>
      <p:pic>
        <p:nvPicPr>
          <p:cNvPr id="5" name="Picture 4" descr="Screen Shot 2016-04-03 at 6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8509">
            <a:off x="3223205" y="3003372"/>
            <a:ext cx="7218010" cy="7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max-pooling?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0" y="1257301"/>
            <a:ext cx="8648700" cy="2383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Saves space</a:t>
            </a:r>
          </a:p>
          <a:p>
            <a:r>
              <a:rPr lang="en-US" dirty="0"/>
              <a:t>Reduces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r>
              <a:rPr lang="en-US" dirty="0"/>
              <a:t>Because I’m going to add </a:t>
            </a:r>
            <a:r>
              <a:rPr lang="en-US" i="1" dirty="0"/>
              <a:t>more </a:t>
            </a:r>
            <a:r>
              <a:rPr lang="en-US" dirty="0"/>
              <a:t>convolutions after it!</a:t>
            </a:r>
          </a:p>
          <a:p>
            <a:pPr lvl="1"/>
            <a:r>
              <a:rPr lang="en-US" dirty="0"/>
              <a:t>Allows the short-range convolutions to extend over larger subfields of the images</a:t>
            </a:r>
          </a:p>
          <a:p>
            <a:pPr lvl="2"/>
            <a:r>
              <a:rPr lang="en-US" dirty="0"/>
              <a:t>So we can spot larger objects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, a long horizontal line, or a corner, or …</a:t>
            </a:r>
          </a:p>
        </p:txBody>
      </p:sp>
      <p:pic>
        <p:nvPicPr>
          <p:cNvPr id="4" name="Picture 3" descr="Screen Shot 2016-04-03 at 10.5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57" y="3641188"/>
            <a:ext cx="8405426" cy="3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vision in animals</a:t>
            </a:r>
          </a:p>
        </p:txBody>
      </p:sp>
      <p:pic>
        <p:nvPicPr>
          <p:cNvPr id="4" name="Picture 3" descr="Screen Shot 2014-09-23 at 11.04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1586949"/>
            <a:ext cx="8218714" cy="5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with ANNs</a:t>
            </a:r>
          </a:p>
        </p:txBody>
      </p:sp>
      <p:pic>
        <p:nvPicPr>
          <p:cNvPr id="4" name="Picture 3" descr="Screen Shot 2014-09-23 at 11.09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1101"/>
            <a:ext cx="9144000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pic>
        <p:nvPicPr>
          <p:cNvPr id="7" name="Picture 6" descr="Screen Shot 2016-04-03 at 6.1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82" y="1551641"/>
            <a:ext cx="5130800" cy="158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3772" y="185298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1-D</a:t>
            </a:r>
          </a:p>
        </p:txBody>
      </p:sp>
      <p:pic>
        <p:nvPicPr>
          <p:cNvPr id="10" name="Picture 9" descr="Screen Shot 2016-04-03 at 6.10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71" y="3364147"/>
            <a:ext cx="7835900" cy="2705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4278" y="996434"/>
            <a:ext cx="415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/wiki/Convolution</a:t>
            </a:r>
          </a:p>
        </p:txBody>
      </p:sp>
    </p:spTree>
    <p:extLst>
      <p:ext uri="{BB962C8B-B14F-4D97-AF65-F5344CB8AC3E}">
        <p14:creationId xmlns:p14="http://schemas.microsoft.com/office/powerpoint/2010/main" val="15743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pic>
        <p:nvPicPr>
          <p:cNvPr id="7" name="Picture 6" descr="Screen Shot 2016-04-03 at 6.1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82" y="1551641"/>
            <a:ext cx="5130800" cy="158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3772" y="185298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1-D</a:t>
            </a:r>
          </a:p>
        </p:txBody>
      </p:sp>
      <p:pic>
        <p:nvPicPr>
          <p:cNvPr id="2" name="Picture 1" descr="Screen Shot 2016-04-03 at 6.1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12154"/>
            <a:ext cx="7924800" cy="288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4278" y="996434"/>
            <a:ext cx="415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/wiki/Convolution</a:t>
            </a:r>
          </a:p>
        </p:txBody>
      </p:sp>
    </p:spTree>
    <p:extLst>
      <p:ext uri="{BB962C8B-B14F-4D97-AF65-F5344CB8AC3E}">
        <p14:creationId xmlns:p14="http://schemas.microsoft.com/office/powerpoint/2010/main" val="81818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8728" y="1181100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matlabtricks.com</a:t>
            </a:r>
            <a:r>
              <a:rPr lang="en-US" dirty="0"/>
              <a:t>/post-5/3x3-convolution-kernels-with-online-demo</a:t>
            </a:r>
          </a:p>
        </p:txBody>
      </p:sp>
      <p:pic>
        <p:nvPicPr>
          <p:cNvPr id="6" name="Picture 5" descr="Screen Shot 2016-04-03 at 6.1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2269"/>
            <a:ext cx="9144000" cy="39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8728" y="1181100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matlabtricks.com</a:t>
            </a:r>
            <a:r>
              <a:rPr lang="en-US" dirty="0"/>
              <a:t>/post-5/3x3-convolution-kernels-with-online-demo</a:t>
            </a:r>
          </a:p>
        </p:txBody>
      </p:sp>
      <p:pic>
        <p:nvPicPr>
          <p:cNvPr id="2" name="Picture 1" descr="Screen Shot 2016-04-03 at 6.1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5696"/>
            <a:ext cx="9144000" cy="39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8728" y="1181100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matlabtricks.com</a:t>
            </a:r>
            <a:r>
              <a:rPr lang="en-US" dirty="0"/>
              <a:t>/post-5/3x3-convolution-kernels-with-online-demo</a:t>
            </a:r>
          </a:p>
        </p:txBody>
      </p:sp>
      <p:pic>
        <p:nvPicPr>
          <p:cNvPr id="2" name="Picture 1" descr="Screen Shot 2016-04-03 at 6.1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8" y="1807026"/>
            <a:ext cx="9144000" cy="38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convolution?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8728" y="1181100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matlabtricks.com</a:t>
            </a:r>
            <a:r>
              <a:rPr lang="en-US" dirty="0"/>
              <a:t>/post-5/3x3-convolution-kernels-with-online-demo</a:t>
            </a:r>
          </a:p>
        </p:txBody>
      </p:sp>
      <p:pic>
        <p:nvPicPr>
          <p:cNvPr id="3" name="Picture 2" descr="Screen Shot 2016-04-03 at 6.1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90207"/>
            <a:ext cx="9144000" cy="4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334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Convolutional Neural Network</vt:lpstr>
      <vt:lpstr>Model of vision in animals</vt:lpstr>
      <vt:lpstr>Vision with ANNs</vt:lpstr>
      <vt:lpstr>What’s a convolution?</vt:lpstr>
      <vt:lpstr>What’s a convolution?</vt:lpstr>
      <vt:lpstr>What’s a convolution?</vt:lpstr>
      <vt:lpstr>What’s a convolution?</vt:lpstr>
      <vt:lpstr>What’s a convolution?</vt:lpstr>
      <vt:lpstr>What’s a convolution?</vt:lpstr>
      <vt:lpstr>What’s a convolution?</vt:lpstr>
      <vt:lpstr>What’s a convolution?</vt:lpstr>
      <vt:lpstr>What’s a convolution?</vt:lpstr>
      <vt:lpstr>How do we convolve an image with an ANN?</vt:lpstr>
      <vt:lpstr>How do we do many convolutions of an image with an ANN?</vt:lpstr>
      <vt:lpstr>Example: 6 convolutions of a digit</vt:lpstr>
      <vt:lpstr>CNNs typically alternate convolutions, non-linearity, and then downsampling</vt:lpstr>
      <vt:lpstr>Why do max-pooling?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Networks Architectures</dc:title>
  <dc:creator>admin</dc:creator>
  <cp:lastModifiedBy>admin</cp:lastModifiedBy>
  <cp:revision>2</cp:revision>
  <dcterms:created xsi:type="dcterms:W3CDTF">2019-06-29T18:48:08Z</dcterms:created>
  <dcterms:modified xsi:type="dcterms:W3CDTF">2019-06-29T21:52:27Z</dcterms:modified>
</cp:coreProperties>
</file>