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79" r:id="rId2"/>
    <p:sldId id="380" r:id="rId3"/>
    <p:sldId id="382" r:id="rId4"/>
    <p:sldId id="381" r:id="rId5"/>
    <p:sldId id="383" r:id="rId6"/>
    <p:sldId id="385" r:id="rId7"/>
    <p:sldId id="391" r:id="rId8"/>
    <p:sldId id="386" r:id="rId9"/>
    <p:sldId id="387" r:id="rId10"/>
    <p:sldId id="388" r:id="rId11"/>
    <p:sldId id="390" r:id="rId12"/>
    <p:sldId id="392" r:id="rId13"/>
    <p:sldId id="393" r:id="rId14"/>
    <p:sldId id="394" r:id="rId15"/>
    <p:sldId id="395" r:id="rId16"/>
    <p:sldId id="396" r:id="rId17"/>
    <p:sldId id="398" r:id="rId18"/>
    <p:sldId id="399" r:id="rId19"/>
    <p:sldId id="400" r:id="rId20"/>
    <p:sldId id="401" r:id="rId21"/>
    <p:sldId id="365" r:id="rId22"/>
    <p:sldId id="402" r:id="rId23"/>
    <p:sldId id="403" r:id="rId24"/>
    <p:sldId id="404" r:id="rId25"/>
    <p:sldId id="405" r:id="rId26"/>
    <p:sldId id="406" r:id="rId27"/>
    <p:sldId id="407" r:id="rId28"/>
    <p:sldId id="366" r:id="rId29"/>
    <p:sldId id="412" r:id="rId30"/>
    <p:sldId id="415" r:id="rId31"/>
    <p:sldId id="410" r:id="rId32"/>
    <p:sldId id="411" r:id="rId33"/>
    <p:sldId id="416" r:id="rId34"/>
    <p:sldId id="4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B4C6-36B3-45CA-9C76-9C16DBA0835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420A-8933-4BBF-88B5-BF57B3A45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 is transferred down</a:t>
            </a:r>
            <a:r>
              <a:rPr lang="en-US" baseline="0" dirty="0"/>
              <a:t> the chain, not just propagated</a:t>
            </a:r>
          </a:p>
          <a:p>
            <a:r>
              <a:rPr lang="en-US" baseline="0" dirty="0"/>
              <a:t>Decide when to insert </a:t>
            </a:r>
            <a:r>
              <a:rPr lang="en-US" baseline="0" dirty="0" err="1"/>
              <a:t>imformation</a:t>
            </a:r>
            <a:r>
              <a:rPr lang="en-US" baseline="0" dirty="0"/>
              <a:t> from input into the “backbone”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ECC-3D0A-4344-8A7A-D80521E6A2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 is transferred down</a:t>
            </a:r>
            <a:r>
              <a:rPr lang="en-US" baseline="0" dirty="0"/>
              <a:t> the chain, not just propagated</a:t>
            </a:r>
          </a:p>
          <a:p>
            <a:r>
              <a:rPr lang="en-US" baseline="0" dirty="0"/>
              <a:t>Decide when to insert </a:t>
            </a:r>
            <a:r>
              <a:rPr lang="en-US" baseline="0" dirty="0" err="1"/>
              <a:t>imformation</a:t>
            </a:r>
            <a:r>
              <a:rPr lang="en-US" baseline="0" dirty="0"/>
              <a:t> from input into the “backbone”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ECC-3D0A-4344-8A7A-D80521E6A2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 is transferred down</a:t>
            </a:r>
            <a:r>
              <a:rPr lang="en-US" baseline="0" dirty="0"/>
              <a:t> the chain, not just propagated</a:t>
            </a:r>
          </a:p>
          <a:p>
            <a:r>
              <a:rPr lang="en-US" baseline="0" dirty="0"/>
              <a:t>Decide when to insert </a:t>
            </a:r>
            <a:r>
              <a:rPr lang="en-US" baseline="0" dirty="0" err="1"/>
              <a:t>imformation</a:t>
            </a:r>
            <a:r>
              <a:rPr lang="en-US" baseline="0" dirty="0"/>
              <a:t> from input into the “backbone”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ECC-3D0A-4344-8A7A-D80521E6A2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A46-6FE7-476A-BB65-6310E49C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BC2B4-DEFA-4293-B094-C56ECFBB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5675-D9CB-4797-B97D-E301BBF7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FA-18E2-4A32-BD36-BC6B8B44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1430-D68A-4EBC-9A6B-F4990540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F51B-E8D7-43E9-83F3-B2BAE686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9B857-7AA9-4228-BBBB-79475479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E920-CC3B-4175-A327-8038048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80E-F785-42C4-9E21-5E1389BE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53BD-F70C-4CF9-BF9C-7819B9F7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3A7E9-C42B-40D1-A934-5EBC3BAD0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AC6A1-1F8B-4273-85D7-96F4DCF87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33EE-E54C-4EE1-A5F5-9B34E6CA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A564-AE69-4D5C-9DF8-D3DB40EF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F94F-3085-4896-A111-39610C51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1E3C-9DC5-4C3B-ABA2-8287810E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C6F1-557D-4EA2-849A-59D9459A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2CFB-6BA0-44FF-B05C-55872F19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3328-F8DC-4B91-8836-701574E5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67B8-9701-47AD-8C4B-B615468F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161B-A2A1-4611-A074-A8D43417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3EE7E-F71E-483F-9918-E93290D6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DF2C-2DDE-4D13-95E5-F921F7A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5036-AB83-48C3-8472-97685821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9C2F-6E3E-4E83-9C85-886D910E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703B-91FA-4BE8-8BE3-0130902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E424-961F-4C76-A148-127DFC863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F94B0-196F-4201-B132-63DDC29D7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C52E-9A76-429C-8CB3-8889C6AF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C8A5-B46F-4D9D-9A31-208F6CEC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4AF6-2D79-4DA5-B230-AB696DC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92C0-EA25-4733-8980-F3FE0EBA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744A-BFDE-4558-91BD-9924BD31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5EB4D-C4AB-4546-ADE6-C900E75DF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ACA75-CD38-4CC1-83CB-55A4ADCF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BD5C4-D147-474A-B006-02396817D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0562-98DF-45FF-88B4-B45DD2AD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3E741-8598-45D9-99C0-E449D208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FE735-B7DE-44A9-985F-A75EAA0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1525-CBB1-4DED-9A2D-83116E6D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230E6-E7A3-485A-B79D-2FF115B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EDDB-F80D-46A3-A030-765E1A47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3E054-F9E1-48EB-A576-ADCCC9CD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3107-74EF-43F6-963F-399C4799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1B5A9-E62D-43C2-B6A1-8F91C80E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0BF-CADD-4E8A-B0EB-3C773E7B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415B-8D94-4734-B2FD-8337DBEF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962A-8D4E-4549-830B-6B7BBA5C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E0F18-C006-42E2-97D5-A631274C7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2F7CD-F84B-4974-B342-AB6E49F5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0CA2B-F201-4F7F-8C28-6D6D7BF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E9C2-664E-4270-8760-44D66EB7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0EE9-9C4A-4341-8FA1-DCB6229D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00E08-D907-455B-B851-1594FB8CB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1FBCA-05C9-4630-A86F-DE0D077D6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DA208-AA05-40F8-B254-B157FFEE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4A82-9905-4137-BF53-DE533104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D0914-B962-403D-A08F-2384BBF0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1AE7E-B50D-4EB7-85BC-DA2669DB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317C-AAC1-4E36-A48B-4357213D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329D-4CFC-4746-86C8-5377A284F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FA01-626A-4505-BFBA-26B1F560DA0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69DC-86F9-496A-BCDB-30B9DE64B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F00C-0F2A-44C0-A66C-74B31E642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7FB1-F3EE-4990-9C67-1A94899F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5393635"/>
            <a:ext cx="10515600" cy="696015"/>
          </a:xfrm>
        </p:spPr>
        <p:txBody>
          <a:bodyPr/>
          <a:lstStyle/>
          <a:p>
            <a:r>
              <a:rPr lang="en-US" dirty="0"/>
              <a:t>Slides From : Ming Li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A5E9034-642C-43E6-9B7F-23EE8BB78604}"/>
              </a:ext>
            </a:extLst>
          </p:cNvPr>
          <p:cNvSpPr txBox="1"/>
          <p:nvPr/>
        </p:nvSpPr>
        <p:spPr>
          <a:xfrm>
            <a:off x="3491948" y="3167390"/>
            <a:ext cx="5208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Dr. </a:t>
            </a:r>
            <a:r>
              <a:rPr lang="en-US" sz="2800" dirty="0" err="1"/>
              <a:t>Gahangir</a:t>
            </a:r>
            <a:r>
              <a:rPr lang="en-US" sz="2800"/>
              <a:t> Hossain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Texas A&amp;M University-Kingsville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799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4" name="Picture 3" descr="Screen Shot 2016-04-10 at 6.3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4843"/>
            <a:ext cx="9144000" cy="277660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667943" y="737618"/>
            <a:ext cx="2290410" cy="1091754"/>
          </a:xfrm>
          <a:prstGeom prst="wedgeRoundRectCallout">
            <a:avLst>
              <a:gd name="adj1" fmla="val -81672"/>
              <a:gd name="adj2" fmla="val 1338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part of cell to output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440417" y="4190108"/>
            <a:ext cx="2290410" cy="1091754"/>
          </a:xfrm>
          <a:prstGeom prst="wedgeRoundRectCallout">
            <a:avLst>
              <a:gd name="adj1" fmla="val -30013"/>
              <a:gd name="adj2" fmla="val -1147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tanh</a:t>
            </a:r>
            <a:r>
              <a:rPr lang="en-US" dirty="0"/>
              <a:t> maps bits to [-1,+1] range</a:t>
            </a:r>
          </a:p>
        </p:txBody>
      </p:sp>
    </p:spTree>
    <p:extLst>
      <p:ext uri="{BB962C8B-B14F-4D97-AF65-F5344CB8AC3E}">
        <p14:creationId xmlns:p14="http://schemas.microsoft.com/office/powerpoint/2010/main" val="38539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an LSTM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3" name="Picture 2" descr="Screen Shot 2016-04-10 at 6.28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42305"/>
          <a:stretch/>
        </p:blipFill>
        <p:spPr>
          <a:xfrm>
            <a:off x="3080665" y="1369843"/>
            <a:ext cx="3766368" cy="4882960"/>
          </a:xfrm>
          <a:prstGeom prst="rect">
            <a:avLst/>
          </a:prstGeom>
        </p:spPr>
      </p:pic>
      <p:pic>
        <p:nvPicPr>
          <p:cNvPr id="8" name="Picture 7" descr="Screen Shot 2016-04-10 at 6.33.0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6" t="34018" r="2448" b="24457"/>
          <a:stretch/>
        </p:blipFill>
        <p:spPr>
          <a:xfrm>
            <a:off x="1524001" y="1545617"/>
            <a:ext cx="4502173" cy="1226679"/>
          </a:xfrm>
          <a:prstGeom prst="rect">
            <a:avLst/>
          </a:prstGeom>
        </p:spPr>
      </p:pic>
      <p:pic>
        <p:nvPicPr>
          <p:cNvPr id="9" name="Picture 8" descr="Screen Shot 2016-04-10 at 6.33.11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6" t="43170" r="11475" b="32351"/>
          <a:stretch/>
        </p:blipFill>
        <p:spPr>
          <a:xfrm>
            <a:off x="7028021" y="2441448"/>
            <a:ext cx="3416146" cy="694755"/>
          </a:xfrm>
          <a:prstGeom prst="rect">
            <a:avLst/>
          </a:prstGeom>
        </p:spPr>
      </p:pic>
      <p:pic>
        <p:nvPicPr>
          <p:cNvPr id="11" name="Picture 10" descr="Screen Shot 2016-04-10 at 6.33.17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4" t="33521" r="6930" b="25818"/>
          <a:stretch/>
        </p:blipFill>
        <p:spPr>
          <a:xfrm>
            <a:off x="6847032" y="3430845"/>
            <a:ext cx="3820968" cy="112897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507103" y="1960622"/>
            <a:ext cx="524408" cy="1760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8" idx="1"/>
          </p:cNvCxnSpPr>
          <p:nvPr/>
        </p:nvCxnSpPr>
        <p:spPr>
          <a:xfrm>
            <a:off x="2258704" y="2606736"/>
            <a:ext cx="2300509" cy="15131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47034" y="2920146"/>
            <a:ext cx="343288" cy="3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1511" y="36260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t</a:t>
            </a:r>
          </a:p>
        </p:txBody>
      </p:sp>
      <p:pic>
        <p:nvPicPr>
          <p:cNvPr id="28" name="Picture 27" descr="Screen Shot 2016-04-10 at 6.33.0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1" t="54580" r="43968" b="29986"/>
          <a:stretch/>
        </p:blipFill>
        <p:spPr>
          <a:xfrm>
            <a:off x="4559213" y="3995335"/>
            <a:ext cx="202877" cy="24909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2528288" y="3140280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C</a:t>
            </a:r>
            <a:r>
              <a:rPr lang="en-US" sz="2000" i="1" baseline="-25000" dirty="0">
                <a:solidFill>
                  <a:schemeClr val="tx2"/>
                </a:solidFill>
              </a:rPr>
              <a:t>t-1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627199" y="3626002"/>
            <a:ext cx="1400822" cy="1846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521" y="3530835"/>
            <a:ext cx="354584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o</a:t>
            </a:r>
            <a:r>
              <a:rPr lang="en-US" i="1" baseline="-25000" dirty="0" err="1"/>
              <a:t>t</a:t>
            </a:r>
            <a:endParaRPr lang="en-US" i="1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847034" y="4353081"/>
            <a:ext cx="343288" cy="314811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4215" y="77062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8021" y="21589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28021" y="31710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pic>
        <p:nvPicPr>
          <p:cNvPr id="40" name="Picture 39" descr="Screen Shot 2016-04-10 at 7.30.57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5" t="43057" r="8982" b="40694"/>
          <a:stretch/>
        </p:blipFill>
        <p:spPr>
          <a:xfrm>
            <a:off x="1849651" y="1181100"/>
            <a:ext cx="3712418" cy="4580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35142" y="3843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900C7"/>
                </a:solidFill>
              </a:rPr>
              <a:t>f</a:t>
            </a:r>
            <a:r>
              <a:rPr lang="en-US" i="1" baseline="-25000" dirty="0" err="1">
                <a:solidFill>
                  <a:srgbClr val="F900C7"/>
                </a:solidFill>
              </a:rPr>
              <a:t>t</a:t>
            </a:r>
            <a:endParaRPr lang="en-US" i="1" baseline="-25000" dirty="0">
              <a:solidFill>
                <a:srgbClr val="F900C7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266084" y="1578183"/>
            <a:ext cx="1069058" cy="2321984"/>
          </a:xfrm>
          <a:prstGeom prst="straightConnector1">
            <a:avLst/>
          </a:prstGeom>
          <a:ln>
            <a:solidFill>
              <a:srgbClr val="F900C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984458" y="2812824"/>
            <a:ext cx="2186621" cy="430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4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LSTM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8" name="Picture 7" descr="Screen Shot 2016-04-10 at 6.33.0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6" t="34018" r="2448" b="24457"/>
          <a:stretch/>
        </p:blipFill>
        <p:spPr>
          <a:xfrm>
            <a:off x="2894534" y="2413883"/>
            <a:ext cx="4502173" cy="1226679"/>
          </a:xfrm>
          <a:prstGeom prst="rect">
            <a:avLst/>
          </a:prstGeom>
        </p:spPr>
      </p:pic>
      <p:pic>
        <p:nvPicPr>
          <p:cNvPr id="9" name="Picture 8" descr="Screen Shot 2016-04-10 at 6.33.1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6" t="43170" r="11475" b="32351"/>
          <a:stretch/>
        </p:blipFill>
        <p:spPr>
          <a:xfrm>
            <a:off x="3121518" y="3548638"/>
            <a:ext cx="3416146" cy="694755"/>
          </a:xfrm>
          <a:prstGeom prst="rect">
            <a:avLst/>
          </a:prstGeom>
        </p:spPr>
      </p:pic>
      <p:pic>
        <p:nvPicPr>
          <p:cNvPr id="11" name="Picture 10" descr="Screen Shot 2016-04-10 at 6.33.17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4" t="33521" r="6930" b="25818"/>
          <a:stretch/>
        </p:blipFill>
        <p:spPr>
          <a:xfrm>
            <a:off x="3171689" y="4349153"/>
            <a:ext cx="3820968" cy="112897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667548" y="20710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548" y="36405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pic>
        <p:nvPicPr>
          <p:cNvPr id="40" name="Picture 39" descr="Screen Shot 2016-04-10 at 7.30.57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5" t="43057" r="8982" b="40694"/>
          <a:stretch/>
        </p:blipFill>
        <p:spPr>
          <a:xfrm>
            <a:off x="3171689" y="2049366"/>
            <a:ext cx="3712418" cy="4580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719" y="43491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7534" y="151574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/>
                <a:cs typeface="Cambria Math"/>
              </a:rPr>
              <a:t>For </a:t>
            </a:r>
            <a:r>
              <a:rPr lang="en-US" sz="2400" i="1" dirty="0">
                <a:latin typeface="Cambria Math"/>
                <a:cs typeface="Cambria Math"/>
              </a:rPr>
              <a:t>t = 1,…,T:</a:t>
            </a:r>
            <a:endParaRPr lang="en-US" sz="2400" dirty="0">
              <a:latin typeface="Cambria Math"/>
              <a:cs typeface="Cambria Math"/>
            </a:endParaRPr>
          </a:p>
        </p:txBody>
      </p:sp>
      <p:pic>
        <p:nvPicPr>
          <p:cNvPr id="26" name="Picture 25" descr="Screen Shot 2016-04-10 at 6.15.1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20" y="4856723"/>
            <a:ext cx="3578132" cy="15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7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 LSTM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</p:spTree>
    <p:extLst>
      <p:ext uri="{BB962C8B-B14F-4D97-AF65-F5344CB8AC3E}">
        <p14:creationId xmlns:p14="http://schemas.microsoft.com/office/powerpoint/2010/main" val="425506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LSTMs can be used for other sequence tasks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  <p:pic>
        <p:nvPicPr>
          <p:cNvPr id="7" name="Picture 6" descr="Screen Shot 2016-04-10 at 7.55.5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/>
          <a:stretch/>
        </p:blipFill>
        <p:spPr>
          <a:xfrm>
            <a:off x="2193039" y="2335578"/>
            <a:ext cx="7805923" cy="29948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0191" y="1689247"/>
            <a:ext cx="154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classification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9707" y="1873912"/>
            <a:ext cx="15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6543" y="1760064"/>
            <a:ext cx="154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6168" y="1707831"/>
            <a:ext cx="154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63159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  <p:pic>
        <p:nvPicPr>
          <p:cNvPr id="4" name="Picture 3" descr="Screen Shot 2016-04-10 at 7.5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5" y="1181101"/>
            <a:ext cx="6392353" cy="4964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6218" y="2097941"/>
            <a:ext cx="2124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time: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pick a seed character sequence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generate the next character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the next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the next …</a:t>
            </a:r>
          </a:p>
        </p:txBody>
      </p:sp>
    </p:spTree>
    <p:extLst>
      <p:ext uri="{BB962C8B-B14F-4D97-AF65-F5344CB8AC3E}">
        <p14:creationId xmlns:p14="http://schemas.microsoft.com/office/powerpoint/2010/main" val="351944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  <p:pic>
        <p:nvPicPr>
          <p:cNvPr id="7" name="Picture 6" descr="Screen Shot 2016-04-10 at 8.00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2521888" y="1253676"/>
            <a:ext cx="6717836" cy="51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4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  <p:pic>
        <p:nvPicPr>
          <p:cNvPr id="4" name="Picture 3" descr="Screen Shot 2016-04-10 at 8.0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39" y="1142404"/>
            <a:ext cx="7277100" cy="524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5632" y="1621653"/>
            <a:ext cx="204113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Yoav</a:t>
            </a:r>
            <a:r>
              <a:rPr lang="en-US" dirty="0"/>
              <a:t> Goldberg: </a:t>
            </a:r>
          </a:p>
          <a:p>
            <a:r>
              <a:rPr lang="en-US" dirty="0"/>
              <a:t>order-10 unsmoothed character n-grams</a:t>
            </a:r>
          </a:p>
        </p:txBody>
      </p:sp>
    </p:spTree>
    <p:extLst>
      <p:ext uri="{BB962C8B-B14F-4D97-AF65-F5344CB8AC3E}">
        <p14:creationId xmlns:p14="http://schemas.microsoft.com/office/powerpoint/2010/main" val="1057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  <p:pic>
        <p:nvPicPr>
          <p:cNvPr id="4" name="Picture 3" descr="Screen Shot 2016-04-10 at 8.0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18" y="1233830"/>
            <a:ext cx="5520212" cy="5145626"/>
          </a:xfrm>
          <a:prstGeom prst="rect">
            <a:avLst/>
          </a:prstGeom>
        </p:spPr>
      </p:pic>
      <p:pic>
        <p:nvPicPr>
          <p:cNvPr id="5" name="Picture 4" descr="Screen Shot 2016-04-10 at 8.06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18" y="2143303"/>
            <a:ext cx="5065483" cy="35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  <p:pic>
        <p:nvPicPr>
          <p:cNvPr id="4" name="Picture 3" descr="Screen Shot 2016-04-10 at 8.07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8"/>
          <a:stretch/>
        </p:blipFill>
        <p:spPr>
          <a:xfrm>
            <a:off x="1675254" y="1067330"/>
            <a:ext cx="6202781" cy="5357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4292" y="1762630"/>
            <a:ext cx="248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LaTeX</a:t>
            </a:r>
            <a:r>
              <a:rPr lang="en-US" dirty="0"/>
              <a:t> “almost compiles”</a:t>
            </a:r>
          </a:p>
        </p:txBody>
      </p:sp>
    </p:spTree>
    <p:extLst>
      <p:ext uri="{BB962C8B-B14F-4D97-AF65-F5344CB8AC3E}">
        <p14:creationId xmlns:p14="http://schemas.microsoft.com/office/powerpoint/2010/main" val="15277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95" y="1657419"/>
            <a:ext cx="7531839" cy="37524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what about sequence prediction?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0571" y="5766191"/>
            <a:ext cx="50635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What can I do when input size and output size vary?</a:t>
            </a:r>
          </a:p>
        </p:txBody>
      </p:sp>
    </p:spTree>
    <p:extLst>
      <p:ext uri="{BB962C8B-B14F-4D97-AF65-F5344CB8AC3E}">
        <p14:creationId xmlns:p14="http://schemas.microsoft.com/office/powerpoint/2010/main" val="250161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644" y="642481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karpathy.github.io</a:t>
            </a:r>
            <a:r>
              <a:rPr lang="en-US" b="1" dirty="0"/>
              <a:t>/2015/05/21/</a:t>
            </a:r>
            <a:r>
              <a:rPr lang="en-US" b="1" dirty="0" err="1"/>
              <a:t>rnn</a:t>
            </a:r>
            <a:r>
              <a:rPr lang="en-US" b="1" dirty="0"/>
              <a:t>-effectiveness/</a:t>
            </a:r>
          </a:p>
        </p:txBody>
      </p:sp>
      <p:pic>
        <p:nvPicPr>
          <p:cNvPr id="6" name="Picture 5" descr="Screen Shot 2016-04-10 at 8.0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47" y="1177130"/>
            <a:ext cx="6083175" cy="52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1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ANNs in the last 5-10 years?</a:t>
            </a:r>
          </a:p>
          <a:p>
            <a:pPr lvl="1"/>
            <a:r>
              <a:rPr lang="en-US" b="1" dirty="0"/>
              <a:t>Deeper networks</a:t>
            </a:r>
            <a:r>
              <a:rPr lang="en-US" dirty="0"/>
              <a:t>, more data, and faster training</a:t>
            </a:r>
          </a:p>
          <a:p>
            <a:pPr lvl="2"/>
            <a:r>
              <a:rPr lang="en-US" dirty="0"/>
              <a:t>Scalability and use of GPUs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r>
              <a:rPr lang="en-US" dirty="0"/>
              <a:t>Symbolic differentiation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  <a:p>
            <a:pPr lvl="2"/>
            <a:r>
              <a:rPr lang="en-US" dirty="0"/>
              <a:t>Some subtle changes to cost function, architectures, optimization methods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  <a:p>
            <a:r>
              <a:rPr lang="en-US" dirty="0"/>
              <a:t>What types of ANNs are most successful and why?</a:t>
            </a:r>
          </a:p>
          <a:p>
            <a:pPr lvl="1"/>
            <a:r>
              <a:rPr lang="en-US" dirty="0"/>
              <a:t>Convolutional networks (CNNs)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Long term/short term memory networks (LSTM)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Word2vec and </a:t>
            </a:r>
            <a:r>
              <a:rPr lang="en-US" b="1" dirty="0" err="1">
                <a:solidFill>
                  <a:srgbClr val="0000FF"/>
                </a:solidFill>
              </a:rPr>
              <a:t>embeddings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What are the hot research topics for deep learning?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7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Word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6-04-10 at 8.2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36" y="3228477"/>
            <a:ext cx="6794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idea behind skip-gram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061" t="3792"/>
          <a:stretch/>
        </p:blipFill>
        <p:spPr>
          <a:xfrm>
            <a:off x="3916663" y="1396566"/>
            <a:ext cx="4195667" cy="5229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4690" y="3300004"/>
            <a:ext cx="159888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an input word w(t) in a document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981200" y="1689693"/>
            <a:ext cx="2286992" cy="1115246"/>
          </a:xfrm>
          <a:prstGeom prst="wedgeRoundRectCallout">
            <a:avLst>
              <a:gd name="adj1" fmla="val 104629"/>
              <a:gd name="adj2" fmla="val 1126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hidden layer that “encodes” that word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112329" y="1603949"/>
            <a:ext cx="2286992" cy="2092964"/>
          </a:xfrm>
          <a:prstGeom prst="wedgeRoundRectCallout">
            <a:avLst>
              <a:gd name="adj1" fmla="val -86266"/>
              <a:gd name="adj2" fmla="val 806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that the hidden layer will predict likely nearby words w(t-K), …, w(</a:t>
            </a:r>
            <a:r>
              <a:rPr lang="en-US" dirty="0" err="1"/>
              <a:t>t+K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49777" y="4008075"/>
            <a:ext cx="159888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final step of this prediction is a </a:t>
            </a:r>
            <a:r>
              <a:rPr lang="en-US" dirty="0" err="1"/>
              <a:t>softmax</a:t>
            </a:r>
            <a:r>
              <a:rPr lang="en-US" dirty="0"/>
              <a:t> over lots of outputs</a:t>
            </a:r>
          </a:p>
        </p:txBody>
      </p:sp>
    </p:spTree>
    <p:extLst>
      <p:ext uri="{BB962C8B-B14F-4D97-AF65-F5344CB8AC3E}">
        <p14:creationId xmlns:p14="http://schemas.microsoft.com/office/powerpoint/2010/main" val="14249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idea behind skip-gram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061" t="3792"/>
          <a:stretch/>
        </p:blipFill>
        <p:spPr>
          <a:xfrm>
            <a:off x="3916663" y="1396566"/>
            <a:ext cx="4195667" cy="5229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1" y="2086600"/>
            <a:ext cx="1598889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Training data: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positive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examples are pairs of words w(t), w(</a:t>
            </a:r>
            <a:r>
              <a:rPr lang="en-US" dirty="0" err="1"/>
              <a:t>t+j</a:t>
            </a:r>
            <a:r>
              <a:rPr lang="en-US" dirty="0"/>
              <a:t>) that co-occur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5002" y="4495704"/>
            <a:ext cx="278955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Training data:</a:t>
            </a:r>
          </a:p>
          <a:p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examples are </a:t>
            </a:r>
            <a:r>
              <a:rPr lang="en-US" b="1" dirty="0"/>
              <a:t>samples</a:t>
            </a:r>
            <a:r>
              <a:rPr lang="en-US" dirty="0"/>
              <a:t> of pairs of words w(t), w(</a:t>
            </a:r>
            <a:r>
              <a:rPr lang="en-US" dirty="0" err="1"/>
              <a:t>t+j</a:t>
            </a:r>
            <a:r>
              <a:rPr lang="en-US" dirty="0"/>
              <a:t>) that don’t co-occur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050" y="2402740"/>
            <a:ext cx="278955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want to train over a very large corpus (100M words+) and hundreds+ dimensions</a:t>
            </a:r>
          </a:p>
        </p:txBody>
      </p:sp>
    </p:spTree>
    <p:extLst>
      <p:ext uri="{BB962C8B-B14F-4D97-AF65-F5344CB8AC3E}">
        <p14:creationId xmlns:p14="http://schemas.microsoft.com/office/powerpoint/2010/main" val="31947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word2vec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6101"/>
            <a:ext cx="9144000" cy="3201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5191" y="6214442"/>
            <a:ext cx="710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/versions/r0.7/tutorials/word2vec/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7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word2vec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5191" y="6214442"/>
            <a:ext cx="710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/versions/r0.7/tutorials/word2vec/</a:t>
            </a:r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3" name="Picture 2" descr="Screen Shot 2016-04-10 at 8.2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54" y="1775623"/>
            <a:ext cx="7993588" cy="35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word2vec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5191" y="6214442"/>
            <a:ext cx="710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/versions/r0.7/tutorials/word2vec/</a:t>
            </a:r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4" name="Picture 3" descr="Screen Shot 2016-04-10 at 8.2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02" y="1418092"/>
            <a:ext cx="5760797" cy="41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ANNs in the last 5-10 years?</a:t>
            </a:r>
          </a:p>
          <a:p>
            <a:pPr lvl="1"/>
            <a:r>
              <a:rPr lang="en-US" b="1" dirty="0"/>
              <a:t>Deeper networks</a:t>
            </a:r>
            <a:r>
              <a:rPr lang="en-US" dirty="0"/>
              <a:t>, more data, and faster training</a:t>
            </a:r>
          </a:p>
          <a:p>
            <a:pPr lvl="2"/>
            <a:r>
              <a:rPr lang="en-US" dirty="0"/>
              <a:t>Scalability and use of GPUs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r>
              <a:rPr lang="en-US" dirty="0"/>
              <a:t>Symbolic differentiation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  <a:p>
            <a:pPr lvl="2"/>
            <a:r>
              <a:rPr lang="en-US" dirty="0"/>
              <a:t>Some subtle changes to cost function, architectures, optimization methods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  <a:p>
            <a:r>
              <a:rPr lang="en-US" dirty="0"/>
              <a:t>What types of ANNs are most successful and why?</a:t>
            </a:r>
          </a:p>
          <a:p>
            <a:pPr lvl="1"/>
            <a:r>
              <a:rPr lang="en-US" dirty="0"/>
              <a:t>Convolutional networks (CNNs)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Long term/short term memory networks (LSTM)</a:t>
            </a:r>
          </a:p>
          <a:p>
            <a:pPr lvl="1"/>
            <a:r>
              <a:rPr lang="en-US" dirty="0"/>
              <a:t>Word2vec and </a:t>
            </a:r>
            <a:r>
              <a:rPr lang="en-US" dirty="0" err="1"/>
              <a:t>embeddings</a:t>
            </a:r>
            <a:endParaRPr lang="en-US" dirty="0"/>
          </a:p>
          <a:p>
            <a:r>
              <a:rPr lang="en-US" dirty="0"/>
              <a:t>What are the </a:t>
            </a:r>
            <a:r>
              <a:rPr lang="en-US" b="1" dirty="0">
                <a:solidFill>
                  <a:srgbClr val="FF0000"/>
                </a:solidFill>
              </a:rPr>
              <a:t>hot research topics </a:t>
            </a:r>
            <a:r>
              <a:rPr lang="en-US" dirty="0"/>
              <a:t>for deep learning?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28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current hot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Multi-task learning</a:t>
            </a:r>
          </a:p>
          <a:p>
            <a:pPr lvl="1"/>
            <a:r>
              <a:rPr lang="en-US" dirty="0"/>
              <a:t>Does it help to learn to predict many things at once? e.g., POS tags and NER tags in a word sequence?</a:t>
            </a:r>
          </a:p>
          <a:p>
            <a:pPr lvl="1"/>
            <a:r>
              <a:rPr lang="en-US" dirty="0"/>
              <a:t>Similar to word2vec learning to produce all context words</a:t>
            </a:r>
          </a:p>
          <a:p>
            <a:r>
              <a:rPr lang="en-US" dirty="0"/>
              <a:t>Extensions of LSTMs that model memory more generally</a:t>
            </a:r>
          </a:p>
          <a:p>
            <a:pPr lvl="1"/>
            <a:r>
              <a:rPr lang="en-US" dirty="0"/>
              <a:t>e.g. for question answering about a story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1695" y="2600847"/>
            <a:ext cx="4630128" cy="23067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what about sequence prediction?</a:t>
            </a:r>
          </a:p>
        </p:txBody>
      </p:sp>
      <p:sp>
        <p:nvSpPr>
          <p:cNvPr id="2" name="Oval 1"/>
          <p:cNvSpPr/>
          <p:nvPr/>
        </p:nvSpPr>
        <p:spPr>
          <a:xfrm>
            <a:off x="7583713" y="4626430"/>
            <a:ext cx="544286" cy="5442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" name="Rectangle 2"/>
          <p:cNvSpPr/>
          <p:nvPr/>
        </p:nvSpPr>
        <p:spPr>
          <a:xfrm>
            <a:off x="7220856" y="3492501"/>
            <a:ext cx="1270001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583713" y="2492830"/>
            <a:ext cx="544286" cy="5442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9" name="Straight Arrow Connector 8"/>
          <p:cNvCxnSpPr>
            <a:stCxn id="2" idx="0"/>
            <a:endCxn id="3" idx="2"/>
          </p:cNvCxnSpPr>
          <p:nvPr/>
        </p:nvCxnSpPr>
        <p:spPr>
          <a:xfrm flipV="1">
            <a:off x="7855856" y="4127502"/>
            <a:ext cx="0" cy="498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7" idx="4"/>
          </p:cNvCxnSpPr>
          <p:nvPr/>
        </p:nvCxnSpPr>
        <p:spPr>
          <a:xfrm flipV="1">
            <a:off x="7855856" y="3037117"/>
            <a:ext cx="0" cy="455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current hot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methods (&gt;&gt; SGD)</a:t>
            </a:r>
          </a:p>
          <a:p>
            <a:r>
              <a:rPr lang="en-US" dirty="0"/>
              <a:t>Neural models that include “attention”</a:t>
            </a:r>
          </a:p>
          <a:p>
            <a:pPr lvl="1"/>
            <a:r>
              <a:rPr lang="en-US" dirty="0"/>
              <a:t>Ability to “explain” a decision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4-10 at 8.3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53" y="1149085"/>
            <a:ext cx="6223000" cy="2260600"/>
          </a:xfrm>
          <a:prstGeom prst="rect">
            <a:avLst/>
          </a:prstGeom>
        </p:spPr>
      </p:pic>
      <p:pic>
        <p:nvPicPr>
          <p:cNvPr id="5" name="Picture 4" descr="Screen Shot 2016-04-10 at 8.3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3854857"/>
            <a:ext cx="5994400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0830" y="6356350"/>
            <a:ext cx="731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papers.nips.cc</a:t>
            </a:r>
            <a:r>
              <a:rPr lang="en-US" dirty="0"/>
              <a:t>/paper/5542-recurrent-models-of-visual-attention.pdf</a:t>
            </a:r>
          </a:p>
        </p:txBody>
      </p:sp>
    </p:spTree>
    <p:extLst>
      <p:ext uri="{BB962C8B-B14F-4D97-AF65-F5344CB8AC3E}">
        <p14:creationId xmlns:p14="http://schemas.microsoft.com/office/powerpoint/2010/main" val="312653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3230" y="6508750"/>
            <a:ext cx="731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papers.nips.cc</a:t>
            </a:r>
            <a:r>
              <a:rPr lang="en-US" dirty="0"/>
              <a:t>/paper/5542-recurrent-models-of-visual-attention.pdf</a:t>
            </a:r>
          </a:p>
        </p:txBody>
      </p:sp>
      <p:pic>
        <p:nvPicPr>
          <p:cNvPr id="7" name="Picture 6" descr="Screen Shot 2016-04-10 at 8.3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1252"/>
            <a:ext cx="9144000" cy="2762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2156" y="1106837"/>
            <a:ext cx="8134611" cy="1200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Basic idea: similarly to the way an LSTM chooses what to “forget” and “insert” into memory, allow a network to </a:t>
            </a:r>
            <a:r>
              <a:rPr lang="en-US" sz="2400" b="1" dirty="0"/>
              <a:t>choose a path to focus on </a:t>
            </a:r>
            <a:r>
              <a:rPr lang="en-US" sz="2400" dirty="0"/>
              <a:t>in the visual field</a:t>
            </a:r>
          </a:p>
        </p:txBody>
      </p:sp>
    </p:spTree>
    <p:extLst>
      <p:ext uri="{BB962C8B-B14F-4D97-AF65-F5344CB8AC3E}">
        <p14:creationId xmlns:p14="http://schemas.microsoft.com/office/powerpoint/2010/main" val="2623259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current hot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Knowledge-base embedding: extending word2vec to embed large databases of facts about the world into a low-dimensional space.</a:t>
            </a:r>
          </a:p>
          <a:p>
            <a:pPr lvl="1"/>
            <a:r>
              <a:rPr lang="en-US" dirty="0" err="1"/>
              <a:t>TransE</a:t>
            </a:r>
            <a:r>
              <a:rPr lang="en-US" dirty="0"/>
              <a:t>, </a:t>
            </a:r>
            <a:r>
              <a:rPr lang="en-US" dirty="0" err="1"/>
              <a:t>TransR</a:t>
            </a:r>
            <a:r>
              <a:rPr lang="en-US" dirty="0"/>
              <a:t>, …</a:t>
            </a:r>
          </a:p>
          <a:p>
            <a:r>
              <a:rPr lang="en-US" dirty="0"/>
              <a:t>“NLP from scratch”: sequence-labeling and other NLP tasks with minimal amount of feature engineering, only networks and character- or word-level </a:t>
            </a:r>
            <a:r>
              <a:rPr lang="en-US" dirty="0" err="1"/>
              <a:t>embeddings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00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current hot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vision: complex tasks like generating a natural language caption from an image or understanding a video clip</a:t>
            </a:r>
          </a:p>
          <a:p>
            <a:r>
              <a:rPr lang="en-US" dirty="0"/>
              <a:t>Machine translation</a:t>
            </a:r>
          </a:p>
          <a:p>
            <a:pPr lvl="1"/>
            <a:r>
              <a:rPr lang="en-US" dirty="0"/>
              <a:t>English to Spanish, …</a:t>
            </a:r>
          </a:p>
          <a:p>
            <a:r>
              <a:rPr lang="en-US" dirty="0"/>
              <a:t>Using neural networks to perform </a:t>
            </a:r>
            <a:r>
              <a:rPr lang="en-US" i="1" dirty="0"/>
              <a:t>tasks</a:t>
            </a:r>
          </a:p>
          <a:p>
            <a:pPr lvl="1"/>
            <a:r>
              <a:rPr lang="en-US" dirty="0"/>
              <a:t>Driving a car</a:t>
            </a:r>
          </a:p>
          <a:p>
            <a:pPr lvl="1"/>
            <a:r>
              <a:rPr lang="en-US" dirty="0"/>
              <a:t>Playing games (like Go or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an RNN</a:t>
            </a:r>
          </a:p>
        </p:txBody>
      </p:sp>
      <p:pic>
        <p:nvPicPr>
          <p:cNvPr id="3" name="Picture 2" descr="Screen Shot 2016-04-10 at 6.1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28" y="2144486"/>
            <a:ext cx="5816600" cy="251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144" y="1569357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of outputs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3544" y="497840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of inputs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667000" y="5152571"/>
            <a:ext cx="1505857" cy="1052286"/>
          </a:xfrm>
          <a:prstGeom prst="wedgeRectCallout">
            <a:avLst>
              <a:gd name="adj1" fmla="val 41215"/>
              <a:gd name="adj2" fmla="val -1107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of sequence marker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135257" y="5152571"/>
            <a:ext cx="1505857" cy="1052286"/>
          </a:xfrm>
          <a:prstGeom prst="wedgeRectCallout">
            <a:avLst>
              <a:gd name="adj1" fmla="val -23845"/>
              <a:gd name="adj2" fmla="val -1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sequence marker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981201" y="1569357"/>
            <a:ext cx="1451428" cy="1660072"/>
          </a:xfrm>
          <a:prstGeom prst="wedgeRectCallout">
            <a:avLst>
              <a:gd name="adj1" fmla="val 132473"/>
              <a:gd name="adj2" fmla="val 5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information is passed from one subunit to the next</a:t>
            </a:r>
          </a:p>
        </p:txBody>
      </p:sp>
    </p:spTree>
    <p:extLst>
      <p:ext uri="{BB962C8B-B14F-4D97-AF65-F5344CB8AC3E}">
        <p14:creationId xmlns:p14="http://schemas.microsoft.com/office/powerpoint/2010/main" val="18483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an 1980’s RNN</a:t>
            </a:r>
          </a:p>
        </p:txBody>
      </p:sp>
      <p:pic>
        <p:nvPicPr>
          <p:cNvPr id="3" name="Picture 2" descr="Screen Shot 2016-04-10 at 6.1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83" y="4880661"/>
            <a:ext cx="3747636" cy="1620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26991" y="2896293"/>
            <a:ext cx="2232095" cy="11120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40051" y="2896293"/>
            <a:ext cx="2232095" cy="1112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61501" y="2896293"/>
            <a:ext cx="2232095" cy="1112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14999" y="2896293"/>
            <a:ext cx="2232095" cy="111206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642737" y="3302000"/>
            <a:ext cx="681613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24349" y="3309258"/>
            <a:ext cx="0" cy="85452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24349" y="4172858"/>
            <a:ext cx="423516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37379" y="4027716"/>
            <a:ext cx="122489" cy="14514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28146" y="3292928"/>
            <a:ext cx="681613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09758" y="3300186"/>
            <a:ext cx="0" cy="85452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9758" y="4163786"/>
            <a:ext cx="423516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2788" y="4018644"/>
            <a:ext cx="122489" cy="14514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22903" y="3283856"/>
            <a:ext cx="681613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04515" y="3291114"/>
            <a:ext cx="0" cy="85452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04515" y="4154714"/>
            <a:ext cx="423516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17545" y="4009572"/>
            <a:ext cx="122489" cy="14514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24971" y="3274784"/>
            <a:ext cx="681613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06583" y="3282042"/>
            <a:ext cx="0" cy="85452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06583" y="4145642"/>
            <a:ext cx="423516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619613" y="4000500"/>
            <a:ext cx="122489" cy="14514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66643" y="36285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4423" y="5133325"/>
            <a:ext cx="40891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Problem with this: it’s extremely deep and very hard to train</a:t>
            </a:r>
          </a:p>
        </p:txBody>
      </p:sp>
    </p:spTree>
    <p:extLst>
      <p:ext uri="{BB962C8B-B14F-4D97-AF65-F5344CB8AC3E}">
        <p14:creationId xmlns:p14="http://schemas.microsoft.com/office/powerpoint/2010/main" val="27961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an LSTM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5011" y="1105610"/>
            <a:ext cx="4089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Longterm</a:t>
            </a:r>
            <a:r>
              <a:rPr lang="en-US" dirty="0"/>
              <a:t>-short term model</a:t>
            </a:r>
          </a:p>
        </p:txBody>
      </p:sp>
      <p:pic>
        <p:nvPicPr>
          <p:cNvPr id="3" name="Picture 2" descr="Screen Shot 2016-04-10 at 6.28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9761"/>
          <a:stretch/>
        </p:blipFill>
        <p:spPr>
          <a:xfrm>
            <a:off x="1524000" y="1614775"/>
            <a:ext cx="9104188" cy="3565010"/>
          </a:xfrm>
          <a:prstGeom prst="rect">
            <a:avLst/>
          </a:prstGeom>
        </p:spPr>
      </p:pic>
      <p:pic>
        <p:nvPicPr>
          <p:cNvPr id="5" name="Picture 4" descr="Screen Shot 2016-04-10 at 6.29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5179786"/>
            <a:ext cx="5597071" cy="109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9429" y="5406573"/>
            <a:ext cx="226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n-US" dirty="0"/>
              <a:t>:  output in [0,1]</a:t>
            </a:r>
          </a:p>
          <a:p>
            <a:r>
              <a:rPr lang="en-US" dirty="0" err="1"/>
              <a:t>tanh</a:t>
            </a:r>
            <a:r>
              <a:rPr lang="en-US" dirty="0"/>
              <a:t>: output in [-1,+1]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41696" y="1237533"/>
            <a:ext cx="911822" cy="168261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what to forget 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5345397" y="1237533"/>
            <a:ext cx="911822" cy="1682613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what to insert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5779169" y="4016558"/>
            <a:ext cx="1801934" cy="1390015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with transformed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6726" y="2985281"/>
            <a:ext cx="879316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2077606" y="1105611"/>
            <a:ext cx="1487138" cy="794113"/>
          </a:xfrm>
          <a:prstGeom prst="wedgeRoundRectCallout">
            <a:avLst>
              <a:gd name="adj1" fmla="val -44752"/>
              <a:gd name="adj2" fmla="val 1775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“Bits of memory”</a:t>
            </a:r>
          </a:p>
        </p:txBody>
      </p:sp>
    </p:spTree>
    <p:extLst>
      <p:ext uri="{BB962C8B-B14F-4D97-AF65-F5344CB8AC3E}">
        <p14:creationId xmlns:p14="http://schemas.microsoft.com/office/powerpoint/2010/main" val="36652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pic>
        <p:nvPicPr>
          <p:cNvPr id="4" name="Picture 3" descr="Screen Shot 2016-04-10 at 7.3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60" y="1954002"/>
            <a:ext cx="9445593" cy="281927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418277" y="1166202"/>
            <a:ext cx="2290410" cy="1091754"/>
          </a:xfrm>
          <a:prstGeom prst="wedgeRoundRectCallout">
            <a:avLst>
              <a:gd name="adj1" fmla="val -81672"/>
              <a:gd name="adj2" fmla="val 1338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part of memory to “forget” – zero means forget this bit</a:t>
            </a:r>
          </a:p>
        </p:txBody>
      </p:sp>
    </p:spTree>
    <p:extLst>
      <p:ext uri="{BB962C8B-B14F-4D97-AF65-F5344CB8AC3E}">
        <p14:creationId xmlns:p14="http://schemas.microsoft.com/office/powerpoint/2010/main" val="30299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4" name="Picture 3" descr="Screen Shot 2016-04-10 at 6.3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403"/>
            <a:ext cx="9144000" cy="295405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418277" y="1166202"/>
            <a:ext cx="2453236" cy="863788"/>
          </a:xfrm>
          <a:prstGeom prst="wedgeRoundRectCallout">
            <a:avLst>
              <a:gd name="adj1" fmla="val -72070"/>
              <a:gd name="adj2" fmla="val 1395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bits to insert into the next states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103911" y="4434147"/>
            <a:ext cx="2453236" cy="863788"/>
          </a:xfrm>
          <a:prstGeom prst="wedgeRoundRectCallout">
            <a:avLst>
              <a:gd name="adj1" fmla="val -61008"/>
              <a:gd name="adj2" fmla="val -1243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content to store into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3425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3583" y="6403601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  <p:pic>
        <p:nvPicPr>
          <p:cNvPr id="5" name="Picture 4" descr="Screen Shot 2016-04-10 at 6.3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2213"/>
            <a:ext cx="9144000" cy="283814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678797" y="1012940"/>
            <a:ext cx="2681192" cy="1558544"/>
          </a:xfrm>
          <a:prstGeom prst="wedgeRoundRectCallout">
            <a:avLst>
              <a:gd name="adj1" fmla="val -83094"/>
              <a:gd name="adj2" fmla="val 830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memory cell content – mixture of not-forgotten part of previous cell and insertion</a:t>
            </a:r>
          </a:p>
        </p:txBody>
      </p:sp>
    </p:spTree>
    <p:extLst>
      <p:ext uri="{BB962C8B-B14F-4D97-AF65-F5344CB8AC3E}">
        <p14:creationId xmlns:p14="http://schemas.microsoft.com/office/powerpoint/2010/main" val="38613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1153</Words>
  <Application>Microsoft Office PowerPoint</Application>
  <PresentationFormat>Widescreen</PresentationFormat>
  <Paragraphs>169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Zapf Dingbats</vt:lpstr>
      <vt:lpstr>Office Theme</vt:lpstr>
      <vt:lpstr>Recurrent Neural Networks</vt:lpstr>
      <vt:lpstr>Motivation: what about sequence prediction?</vt:lpstr>
      <vt:lpstr>Motivation: what about sequence prediction?</vt:lpstr>
      <vt:lpstr>Architecture for an RNN</vt:lpstr>
      <vt:lpstr>Architecture for an 1980’s RNN</vt:lpstr>
      <vt:lpstr>Architecture for an LSTM</vt:lpstr>
      <vt:lpstr>Walkthrough</vt:lpstr>
      <vt:lpstr>Walkthrough</vt:lpstr>
      <vt:lpstr>Walkthrough</vt:lpstr>
      <vt:lpstr>Walkthrough</vt:lpstr>
      <vt:lpstr>Architecture for an LSTM</vt:lpstr>
      <vt:lpstr>Implementing an LSTM</vt:lpstr>
      <vt:lpstr>Some Fun LSTM Examples</vt:lpstr>
      <vt:lpstr>LSTMs can be used for other sequence tasks</vt:lpstr>
      <vt:lpstr>Character-level language model</vt:lpstr>
      <vt:lpstr>Character-level language model</vt:lpstr>
      <vt:lpstr>Character-level language model</vt:lpstr>
      <vt:lpstr>Character-level language model</vt:lpstr>
      <vt:lpstr>Character-level language model</vt:lpstr>
      <vt:lpstr>Character-level language model</vt:lpstr>
      <vt:lpstr>Outline</vt:lpstr>
      <vt:lpstr>Word2Vec and Word embeddings</vt:lpstr>
      <vt:lpstr>Basic idea behind skip-gram embeddings</vt:lpstr>
      <vt:lpstr>Basic idea behind skip-gram embeddings</vt:lpstr>
      <vt:lpstr>Results from word2vec</vt:lpstr>
      <vt:lpstr>Results from word2vec</vt:lpstr>
      <vt:lpstr>Results from word2vec</vt:lpstr>
      <vt:lpstr>Outline</vt:lpstr>
      <vt:lpstr>Some current hot topics</vt:lpstr>
      <vt:lpstr>Some current hot topics</vt:lpstr>
      <vt:lpstr>Examples of attention</vt:lpstr>
      <vt:lpstr>Examples of attention</vt:lpstr>
      <vt:lpstr>Some current hot topics</vt:lpstr>
      <vt:lpstr>Some current hot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gahangir.hossain@outlook.com</cp:lastModifiedBy>
  <cp:revision>5</cp:revision>
  <dcterms:created xsi:type="dcterms:W3CDTF">2019-06-29T21:56:36Z</dcterms:created>
  <dcterms:modified xsi:type="dcterms:W3CDTF">2019-06-30T22:01:16Z</dcterms:modified>
</cp:coreProperties>
</file>