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37" r:id="rId3"/>
    <p:sldId id="398" r:id="rId4"/>
    <p:sldId id="418" r:id="rId5"/>
    <p:sldId id="417" r:id="rId6"/>
    <p:sldId id="400" r:id="rId7"/>
    <p:sldId id="401" r:id="rId8"/>
    <p:sldId id="402" r:id="rId9"/>
    <p:sldId id="403" r:id="rId10"/>
    <p:sldId id="405" r:id="rId11"/>
    <p:sldId id="406" r:id="rId12"/>
    <p:sldId id="408" r:id="rId13"/>
    <p:sldId id="409" r:id="rId14"/>
    <p:sldId id="410" r:id="rId15"/>
    <p:sldId id="412" r:id="rId16"/>
    <p:sldId id="413" r:id="rId17"/>
    <p:sldId id="414" r:id="rId18"/>
    <p:sldId id="415" r:id="rId19"/>
    <p:sldId id="375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28" r:id="rId29"/>
    <p:sldId id="438" r:id="rId30"/>
    <p:sldId id="439" r:id="rId31"/>
    <p:sldId id="440" r:id="rId32"/>
    <p:sldId id="441" r:id="rId33"/>
    <p:sldId id="445" r:id="rId34"/>
    <p:sldId id="442" r:id="rId35"/>
    <p:sldId id="443" r:id="rId36"/>
    <p:sldId id="447" r:id="rId37"/>
    <p:sldId id="446" r:id="rId38"/>
    <p:sldId id="44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B16F4-2DCF-4961-ABF9-F6C36F70003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0348C-9703-4516-A15F-7D093D64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投影片影像版面配置區 1">
            <a:extLst>
              <a:ext uri="{FF2B5EF4-FFF2-40B4-BE49-F238E27FC236}">
                <a16:creationId xmlns:a16="http://schemas.microsoft.com/office/drawing/2014/main" id="{D336DB39-E495-46C5-87DC-BC1DD7AF5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備忘稿版面配置區 2">
            <a:extLst>
              <a:ext uri="{FF2B5EF4-FFF2-40B4-BE49-F238E27FC236}">
                <a16:creationId xmlns:a16="http://schemas.microsoft.com/office/drawing/2014/main" id="{342DADCC-E841-41DD-9552-A0DB19879A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Converge</a:t>
            </a:r>
            <a:endParaRPr lang="zh-TW" altLang="en-US"/>
          </a:p>
        </p:txBody>
      </p:sp>
      <p:sp>
        <p:nvSpPr>
          <p:cNvPr id="52227" name="投影片編號版面配置區 3">
            <a:extLst>
              <a:ext uri="{FF2B5EF4-FFF2-40B4-BE49-F238E27FC236}">
                <a16:creationId xmlns:a16="http://schemas.microsoft.com/office/drawing/2014/main" id="{998AAC5D-5360-40AA-AAE7-132D8A800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4B19F05-3C1A-41E4-B9FA-02A7E0EE5A89}" type="slidenum">
              <a:rPr lang="zh-TW" altLang="en-US" sz="1200"/>
              <a:pPr eaLnBrk="1" hangingPunct="1"/>
              <a:t>11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投影片影像版面配置區 1">
            <a:extLst>
              <a:ext uri="{FF2B5EF4-FFF2-40B4-BE49-F238E27FC236}">
                <a16:creationId xmlns:a16="http://schemas.microsoft.com/office/drawing/2014/main" id="{586CAA9A-630B-4252-9144-12EC2616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備忘稿版面配置區 2">
            <a:extLst>
              <a:ext uri="{FF2B5EF4-FFF2-40B4-BE49-F238E27FC236}">
                <a16:creationId xmlns:a16="http://schemas.microsoft.com/office/drawing/2014/main" id="{90290B59-C8DE-434B-9EFC-A1231DA5AA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位什麼要 </a:t>
            </a:r>
            <a:r>
              <a:rPr lang="en-US" altLang="zh-TW"/>
              <a:t>1- </a:t>
            </a:r>
            <a:r>
              <a:rPr lang="zh-TW" altLang="en-US"/>
              <a:t>啊</a:t>
            </a:r>
          </a:p>
        </p:txBody>
      </p:sp>
      <p:sp>
        <p:nvSpPr>
          <p:cNvPr id="59395" name="投影片編號版面配置區 3">
            <a:extLst>
              <a:ext uri="{FF2B5EF4-FFF2-40B4-BE49-F238E27FC236}">
                <a16:creationId xmlns:a16="http://schemas.microsoft.com/office/drawing/2014/main" id="{A6B6E3F3-0DF4-4606-ACF9-5FFAE7EC9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E7EBC0-320E-45AC-A05F-61CC171C1B36}" type="slidenum">
              <a:rPr lang="zh-TW" altLang="en-US" sz="1200"/>
              <a:pPr eaLnBrk="1" hangingPunct="1"/>
              <a:t>17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投影片影像版面配置區 1">
            <a:extLst>
              <a:ext uri="{FF2B5EF4-FFF2-40B4-BE49-F238E27FC236}">
                <a16:creationId xmlns:a16="http://schemas.microsoft.com/office/drawing/2014/main" id="{BC910A8D-D033-4F97-8772-F3D8DE0FF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備忘稿版面配置區 2">
            <a:extLst>
              <a:ext uri="{FF2B5EF4-FFF2-40B4-BE49-F238E27FC236}">
                <a16:creationId xmlns:a16="http://schemas.microsoft.com/office/drawing/2014/main" id="{D632BAF4-FA7E-4F00-908F-210ECA6E4D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1" name="投影片編號版面配置區 3">
            <a:extLst>
              <a:ext uri="{FF2B5EF4-FFF2-40B4-BE49-F238E27FC236}">
                <a16:creationId xmlns:a16="http://schemas.microsoft.com/office/drawing/2014/main" id="{25452250-23A8-4735-B8D8-A34A08A1A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E92DAA-582B-459A-9C35-703F50657C2F}" type="slidenum">
              <a:rPr lang="zh-TW" altLang="en-US" sz="1200"/>
              <a:pPr eaLnBrk="1" hangingPunct="1"/>
              <a:t>25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投影片影像版面配置區 1">
            <a:extLst>
              <a:ext uri="{FF2B5EF4-FFF2-40B4-BE49-F238E27FC236}">
                <a16:creationId xmlns:a16="http://schemas.microsoft.com/office/drawing/2014/main" id="{04EAFFDA-EB59-4CB3-9BED-2E9F47269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備忘稿版面配置區 2">
            <a:extLst>
              <a:ext uri="{FF2B5EF4-FFF2-40B4-BE49-F238E27FC236}">
                <a16:creationId xmlns:a16="http://schemas.microsoft.com/office/drawing/2014/main" id="{AE284204-2A5E-4D53-AB60-3B03637A29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79" name="投影片編號版面配置區 3">
            <a:extLst>
              <a:ext uri="{FF2B5EF4-FFF2-40B4-BE49-F238E27FC236}">
                <a16:creationId xmlns:a16="http://schemas.microsoft.com/office/drawing/2014/main" id="{DD340320-EC38-439B-ABAC-D9A74BB8D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3227360-2DDD-4B32-8624-B8BFC699F222}" type="slidenum">
              <a:rPr lang="zh-TW" altLang="en-US" sz="1200"/>
              <a:pPr eaLnBrk="1" hangingPunct="1"/>
              <a:t>31</a:t>
            </a:fld>
            <a:endParaRPr lang="zh-TW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投影片影像版面配置區 1">
            <a:extLst>
              <a:ext uri="{FF2B5EF4-FFF2-40B4-BE49-F238E27FC236}">
                <a16:creationId xmlns:a16="http://schemas.microsoft.com/office/drawing/2014/main" id="{873AC604-54CF-427F-94C7-14FAE13A8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備忘稿版面配置區 2">
            <a:extLst>
              <a:ext uri="{FF2B5EF4-FFF2-40B4-BE49-F238E27FC236}">
                <a16:creationId xmlns:a16="http://schemas.microsoft.com/office/drawing/2014/main" id="{D032ADF5-E13B-40A7-ABA2-42AF431A0F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http://www.wxlhcc.com/product/328294.html</a:t>
            </a:r>
            <a:endParaRPr lang="zh-TW" altLang="en-US"/>
          </a:p>
        </p:txBody>
      </p:sp>
      <p:sp>
        <p:nvSpPr>
          <p:cNvPr id="84995" name="投影片編號版面配置區 3">
            <a:extLst>
              <a:ext uri="{FF2B5EF4-FFF2-40B4-BE49-F238E27FC236}">
                <a16:creationId xmlns:a16="http://schemas.microsoft.com/office/drawing/2014/main" id="{3C0608A0-EE9F-400A-ADCE-DC8B30A86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3DB0F1-5715-4DC5-AC6A-898C9C8ABE59}" type="slidenum">
              <a:rPr lang="zh-TW" altLang="en-US" sz="1200"/>
              <a:pPr eaLnBrk="1" hangingPunct="1"/>
              <a:t>34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E25F-2CD7-4F45-8871-FFB2BD6B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7AF91-8EB6-4407-8CDA-32140807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D10-DDC9-4591-B982-1C481CEC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C91A-2435-4989-9403-1994735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741D-330A-4301-81B7-DB1782A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7419-FFA8-4623-A3DF-FAF61442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4230-7AB7-4F08-A49A-711F6153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667E-E841-46C4-8804-862D16F8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4C3E-45CD-43B9-84CF-36332890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978F-31F2-4043-84FB-2D3C27E8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023E-63D0-4062-856B-C7F7E80F1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A8A9-3CF0-4A19-8280-9F2BD4742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D691-04B8-403B-AEBB-146E1614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8D1E-FBB5-4ED6-9E75-4A70BE56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8F76-E10D-48E3-B017-FF049B29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9168-E837-4410-B7D3-AC61C731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F4FF-2AC4-4130-B420-9888FA3D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725A-46EF-4C26-954C-29C27A74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0ABA-EBE9-4F5B-A807-2522B3F6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7C0E-AFE5-44F8-8A63-EDEFC892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676B-E1C1-4C39-A59A-AA352B9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2F77-3874-41AB-8846-895568F9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416-55C8-4B8E-AA37-1635EED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C4D2-3E21-4999-9659-688CC2D6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808-339C-4D57-A0D5-F08F935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1392-D2E7-4FAA-AA69-B7E44B0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59B1-AD70-49EC-97D9-221A2ED4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AC895-F60A-4543-A7B4-969BAF69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14F4-A3CD-467A-B458-607B0C47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1D2E4-DED9-4C11-A3D1-1D06ED24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9BBA-BDEF-42E6-ACB3-753DC18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8494-D752-4EAD-B7E8-55CCA4B3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56CD-F47B-458E-9DC3-612A67D6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C52E-898D-4873-A9BA-32BD2E23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6A1BB-93C5-4EBE-BF0E-C5E35F7AE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B49FB-0E12-48B5-A10D-ADEAF58D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57E0-0B57-4550-AC4A-61A6735A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6018B-038A-439F-A189-B952B4EB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EF90-C44B-4BC6-98E0-E1B2919B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BBE-A4C4-4EE0-814F-ADF7F7FB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32DA2-83FC-454A-BE01-78051910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F122D-2E66-41B8-9648-4847804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8AC6C-39C2-4B51-A416-5517414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99444-2E92-48AB-8C3E-C619EDB1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1F31-19F9-4A70-8866-80703952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F41EB-94A9-4E3E-8BD8-E01015D4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1725-822F-400E-B466-9AD1B9C1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EA1-3A21-433E-ADB4-C624BD57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D368-5DE2-4A3F-B454-2058E1A4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2E53-D79E-49F1-A41A-7969B16F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9436-89DF-452F-A854-022B4067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F272F-7D20-4F07-A845-7B1C7D7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DE77-A58D-4FE8-8DB6-C86517FC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82F79-7B0F-4DB8-9982-CC264714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5287-3689-46B6-8322-A096A1BC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06B4-1D6A-44B9-9814-A4C88595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DC2D-AD07-4C4C-B067-EBE5AB04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14AD8-53EC-4C27-A5B6-C17F1869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D06DF-EBE5-49F3-8960-ABC354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04C2-3E84-43C9-80DF-7D4A4741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2FCC-0F43-495A-AB19-6DACCD536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6760-3DE3-4EF4-A819-329CACCAD4E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CF0F-F33A-481B-9179-D23001682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BDD6-7A78-4587-8C7D-26A69CCE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4189-8A39-4F51-A550-5212B1F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C010-C28A-46FB-BA8E-C2A04E358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Generative Adversarial Network (GAN)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BC7B-5B5D-4B0E-A404-4B7CD5BC9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 dirty="0"/>
              <a:t>Texas A&amp;M University-Kingsville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slides from: Ian </a:t>
            </a:r>
            <a:r>
              <a:rPr lang="en-US" dirty="0" err="1"/>
              <a:t>Byod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1BCAFB3-A0D1-4D02-BD97-B0FC2E0C8B17}"/>
              </a:ext>
            </a:extLst>
          </p:cNvPr>
          <p:cNvCxnSpPr>
            <a:cxnSpLocks/>
          </p:cNvCxnSpPr>
          <p:nvPr/>
        </p:nvCxnSpPr>
        <p:spPr>
          <a:xfrm>
            <a:off x="2674939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81A23D9-85E3-4C2C-BB39-B02579BA7713}"/>
              </a:ext>
            </a:extLst>
          </p:cNvPr>
          <p:cNvCxnSpPr>
            <a:cxnSpLocks/>
          </p:cNvCxnSpPr>
          <p:nvPr/>
        </p:nvCxnSpPr>
        <p:spPr>
          <a:xfrm flipV="1">
            <a:off x="3810000" y="398462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36DAED1-59EB-42B8-BDC3-8F36879DE447}"/>
              </a:ext>
            </a:extLst>
          </p:cNvPr>
          <p:cNvCxnSpPr>
            <a:cxnSpLocks/>
          </p:cNvCxnSpPr>
          <p:nvPr/>
        </p:nvCxnSpPr>
        <p:spPr>
          <a:xfrm>
            <a:off x="5318126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2572E53-6338-42A1-9CE4-DD39986FCA3E}"/>
              </a:ext>
            </a:extLst>
          </p:cNvPr>
          <p:cNvCxnSpPr>
            <a:cxnSpLocks/>
          </p:cNvCxnSpPr>
          <p:nvPr/>
        </p:nvCxnSpPr>
        <p:spPr>
          <a:xfrm flipV="1">
            <a:off x="6451600" y="398462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F42DA8B-B95E-47C0-80BA-EF045E591091}"/>
              </a:ext>
            </a:extLst>
          </p:cNvPr>
          <p:cNvCxnSpPr>
            <a:cxnSpLocks/>
          </p:cNvCxnSpPr>
          <p:nvPr/>
        </p:nvCxnSpPr>
        <p:spPr>
          <a:xfrm>
            <a:off x="7831139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66CDE01-4A58-4468-8086-424DE27901B6}"/>
              </a:ext>
            </a:extLst>
          </p:cNvPr>
          <p:cNvCxnSpPr>
            <a:cxnSpLocks/>
          </p:cNvCxnSpPr>
          <p:nvPr/>
        </p:nvCxnSpPr>
        <p:spPr>
          <a:xfrm flipV="1">
            <a:off x="8964613" y="398462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3" name="矩形 12">
            <a:extLst>
              <a:ext uri="{FF2B5EF4-FFF2-40B4-BE49-F238E27FC236}">
                <a16:creationId xmlns:a16="http://schemas.microsoft.com/office/drawing/2014/main" id="{4C69981A-13C7-46CB-BD47-7226A3CD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56388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2000"/>
              <a:t>V(G</a:t>
            </a:r>
            <a:r>
              <a:rPr lang="en-CA" altLang="zh-TW" sz="2000" baseline="-25000"/>
              <a:t>1</a:t>
            </a:r>
            <a:r>
              <a:rPr lang="en-CA" altLang="zh-TW" sz="2000"/>
              <a:t>,D)</a:t>
            </a:r>
            <a:endParaRPr lang="zh-TW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77BFD-0DF6-42D4-8EC2-4E08E570D76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8095" y="495690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FC9792-A268-433E-9BE5-F1017A4A4E5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82934" y="495690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1EED2A-066C-4A07-8AA6-A06376CB6A3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643635" y="4956902"/>
            <a:ext cx="52540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3B1704AB-4498-4608-BC8B-EEA1C3A82714}"/>
              </a:ext>
            </a:extLst>
          </p:cNvPr>
          <p:cNvSpPr/>
          <p:nvPr/>
        </p:nvSpPr>
        <p:spPr>
          <a:xfrm>
            <a:off x="2379664" y="4216400"/>
            <a:ext cx="2560637" cy="1104900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BC89B446-98A9-40D6-8E45-4D1585A85F74}"/>
              </a:ext>
            </a:extLst>
          </p:cNvPr>
          <p:cNvSpPr/>
          <p:nvPr/>
        </p:nvSpPr>
        <p:spPr>
          <a:xfrm>
            <a:off x="5643563" y="4105275"/>
            <a:ext cx="1744662" cy="1638300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C906DD99-E0CE-4CEA-B2FE-9F9F0CD2EED6}"/>
              </a:ext>
            </a:extLst>
          </p:cNvPr>
          <p:cNvSpPr/>
          <p:nvPr/>
        </p:nvSpPr>
        <p:spPr>
          <a:xfrm>
            <a:off x="7993064" y="4884739"/>
            <a:ext cx="1857375" cy="858837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B4D6243-4073-41D7-950E-E92AA17419A7}"/>
              </a:ext>
            </a:extLst>
          </p:cNvPr>
          <p:cNvSpPr/>
          <p:nvPr/>
        </p:nvSpPr>
        <p:spPr>
          <a:xfrm>
            <a:off x="3024189" y="4144964"/>
            <a:ext cx="141287" cy="141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728DDA3-14EA-4204-A687-EAF8D05A590C}"/>
              </a:ext>
            </a:extLst>
          </p:cNvPr>
          <p:cNvSpPr/>
          <p:nvPr/>
        </p:nvSpPr>
        <p:spPr>
          <a:xfrm>
            <a:off x="6607175" y="4044950"/>
            <a:ext cx="139700" cy="141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1204611-2AA9-4D5B-8292-C768F75C47C3}"/>
              </a:ext>
            </a:extLst>
          </p:cNvPr>
          <p:cNvSpPr/>
          <p:nvPr/>
        </p:nvSpPr>
        <p:spPr>
          <a:xfrm>
            <a:off x="8297863" y="481488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83F20E9-0A50-455A-B333-67FE4BBDA03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095626" y="2724151"/>
            <a:ext cx="258763" cy="1420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8BDBA88-8872-4310-AE8A-24ADAE07D6CC}"/>
              </a:ext>
            </a:extLst>
          </p:cNvPr>
          <p:cNvCxnSpPr>
            <a:cxnSpLocks/>
          </p:cNvCxnSpPr>
          <p:nvPr/>
        </p:nvCxnSpPr>
        <p:spPr>
          <a:xfrm flipV="1">
            <a:off x="6689726" y="2627313"/>
            <a:ext cx="512763" cy="1477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FA537B1-C00D-4E47-8680-D1A74E7B9805}"/>
              </a:ext>
            </a:extLst>
          </p:cNvPr>
          <p:cNvCxnSpPr>
            <a:cxnSpLocks/>
          </p:cNvCxnSpPr>
          <p:nvPr/>
        </p:nvCxnSpPr>
        <p:spPr>
          <a:xfrm>
            <a:off x="3067050" y="4313238"/>
            <a:ext cx="0" cy="114935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2647BAB-1EAA-4608-A553-E9A2A2B08FA3}"/>
              </a:ext>
            </a:extLst>
          </p:cNvPr>
          <p:cNvCxnSpPr>
            <a:cxnSpLocks/>
          </p:cNvCxnSpPr>
          <p:nvPr/>
        </p:nvCxnSpPr>
        <p:spPr>
          <a:xfrm>
            <a:off x="6677025" y="4140200"/>
            <a:ext cx="0" cy="13477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7C29F97-679E-4639-A47D-F7432B286209}"/>
              </a:ext>
            </a:extLst>
          </p:cNvPr>
          <p:cNvCxnSpPr>
            <a:cxnSpLocks/>
          </p:cNvCxnSpPr>
          <p:nvPr/>
        </p:nvCxnSpPr>
        <p:spPr>
          <a:xfrm>
            <a:off x="8367713" y="4976814"/>
            <a:ext cx="0" cy="49847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A3F6651-C837-45FF-B588-B1F108D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1" y="4724401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>
                <a:solidFill>
                  <a:srgbClr val="00B050"/>
                </a:solidFill>
              </a:rPr>
              <a:t>V(G</a:t>
            </a:r>
            <a:r>
              <a:rPr lang="en-CA" altLang="zh-TW" baseline="-25000">
                <a:solidFill>
                  <a:srgbClr val="00B050"/>
                </a:solidFill>
              </a:rPr>
              <a:t>1</a:t>
            </a:r>
            <a:r>
              <a:rPr lang="en-CA" altLang="zh-TW">
                <a:solidFill>
                  <a:srgbClr val="00B050"/>
                </a:solidFill>
              </a:rPr>
              <a:t>,D*</a:t>
            </a:r>
            <a:r>
              <a:rPr lang="en-CA" altLang="zh-TW" baseline="-25000">
                <a:solidFill>
                  <a:srgbClr val="00B050"/>
                </a:solidFill>
              </a:rPr>
              <a:t>1</a:t>
            </a:r>
            <a:r>
              <a:rPr lang="en-CA" altLang="zh-TW">
                <a:solidFill>
                  <a:srgbClr val="00B050"/>
                </a:solidFill>
              </a:rPr>
              <a:t>)</a:t>
            </a:r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3414ED4-0AB9-48F0-A38D-296088FB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003551"/>
            <a:ext cx="2876550" cy="7080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</a:rPr>
              <a:t>“difference” between P</a:t>
            </a:r>
            <a:r>
              <a:rPr lang="en-US" altLang="zh-TW" sz="2000" baseline="-25000">
                <a:solidFill>
                  <a:srgbClr val="000000"/>
                </a:solidFill>
              </a:rPr>
              <a:t>G1 </a:t>
            </a:r>
            <a:r>
              <a:rPr lang="en-US" altLang="zh-TW" sz="2000">
                <a:solidFill>
                  <a:srgbClr val="000000"/>
                </a:solidFill>
              </a:rPr>
              <a:t>and P</a:t>
            </a:r>
            <a:r>
              <a:rPr lang="en-US" altLang="zh-TW" sz="2000" baseline="-25000">
                <a:solidFill>
                  <a:srgbClr val="000000"/>
                </a:solidFill>
              </a:rPr>
              <a:t>data</a:t>
            </a:r>
            <a:endParaRPr lang="zh-TW" altLang="en-US" sz="2000">
              <a:solidFill>
                <a:srgbClr val="000000"/>
              </a:solidFill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688DFE1-9C2B-4A2C-8CCE-AF415C4DB2CE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3040063" y="3711576"/>
            <a:ext cx="2144712" cy="12430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1" name="Title 20">
            <a:extLst>
              <a:ext uri="{FF2B5EF4-FFF2-40B4-BE49-F238E27FC236}">
                <a16:creationId xmlns:a16="http://schemas.microsoft.com/office/drawing/2014/main" id="{CEDB9999-A6D8-4145-8233-F64F197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altLang="en-US"/>
              <a:t> max</a:t>
            </a:r>
            <a:r>
              <a:rPr lang="en-US" altLang="en-US" baseline="-25000"/>
              <a:t>D</a:t>
            </a:r>
            <a:r>
              <a:rPr lang="en-US" altLang="en-US"/>
              <a:t>V(G,D), </a:t>
            </a:r>
            <a:r>
              <a:rPr lang="en-US" altLang="en-US" sz="3200"/>
              <a:t>G* = arg min</a:t>
            </a:r>
            <a:r>
              <a:rPr lang="en-US" altLang="en-US" sz="3200" baseline="-25000"/>
              <a:t>G</a:t>
            </a:r>
            <a:r>
              <a:rPr lang="en-US" altLang="en-US" sz="3200"/>
              <a:t>max</a:t>
            </a:r>
            <a:r>
              <a:rPr lang="en-US" altLang="en-US" sz="3200" baseline="-25000"/>
              <a:t>D</a:t>
            </a:r>
            <a:r>
              <a:rPr lang="en-US" altLang="en-US" sz="3200"/>
              <a:t> V(G,D)</a:t>
            </a:r>
            <a:endParaRPr lang="en-US" altLang="en-US"/>
          </a:p>
        </p:txBody>
      </p:sp>
      <p:sp>
        <p:nvSpPr>
          <p:cNvPr id="50202" name="TextBox 9">
            <a:extLst>
              <a:ext uri="{FF2B5EF4-FFF2-40B4-BE49-F238E27FC236}">
                <a16:creationId xmlns:a16="http://schemas.microsoft.com/office/drawing/2014/main" id="{B2042D09-96BD-4ECC-BB93-A59FFCD14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0"/>
            <a:ext cx="369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  <a:r>
              <a:rPr lang="en-US" altLang="en-US" sz="1800" baseline="-25000"/>
              <a:t>1</a:t>
            </a:r>
            <a:r>
              <a:rPr lang="en-US" altLang="en-US" sz="1800"/>
              <a:t>*(x) = P</a:t>
            </a:r>
            <a:r>
              <a:rPr lang="en-US" altLang="en-US" sz="1800" baseline="-25000"/>
              <a:t>data</a:t>
            </a:r>
            <a:r>
              <a:rPr lang="en-US" altLang="en-US" sz="1800"/>
              <a:t>(x) / (P</a:t>
            </a:r>
            <a:r>
              <a:rPr lang="en-US" altLang="en-US" sz="1800" baseline="-25000"/>
              <a:t>data</a:t>
            </a:r>
            <a:r>
              <a:rPr lang="en-US" altLang="en-US" sz="1800"/>
              <a:t>(x)+P</a:t>
            </a:r>
            <a:r>
              <a:rPr lang="en-US" altLang="en-US" sz="1800" baseline="-25000"/>
              <a:t>G_1</a:t>
            </a:r>
            <a:r>
              <a:rPr lang="en-US" altLang="en-US" sz="1800"/>
              <a:t>(x))</a:t>
            </a:r>
          </a:p>
        </p:txBody>
      </p:sp>
      <p:sp>
        <p:nvSpPr>
          <p:cNvPr id="50203" name="TextBox 35">
            <a:extLst>
              <a:ext uri="{FF2B5EF4-FFF2-40B4-BE49-F238E27FC236}">
                <a16:creationId xmlns:a16="http://schemas.microsoft.com/office/drawing/2014/main" id="{96B01D28-B422-4CF1-8927-99DA4C9B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2286000"/>
            <a:ext cx="369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  <a:r>
              <a:rPr lang="en-US" altLang="en-US" sz="1800" baseline="-25000"/>
              <a:t>2</a:t>
            </a:r>
            <a:r>
              <a:rPr lang="en-US" altLang="en-US" sz="1800"/>
              <a:t>*(x) = P</a:t>
            </a:r>
            <a:r>
              <a:rPr lang="en-US" altLang="en-US" sz="1800" baseline="-25000"/>
              <a:t>data</a:t>
            </a:r>
            <a:r>
              <a:rPr lang="en-US" altLang="en-US" sz="1800"/>
              <a:t>(x) / (P</a:t>
            </a:r>
            <a:r>
              <a:rPr lang="en-US" altLang="en-US" sz="1800" baseline="-25000"/>
              <a:t>data</a:t>
            </a:r>
            <a:r>
              <a:rPr lang="en-US" altLang="en-US" sz="1800"/>
              <a:t>(x)+P</a:t>
            </a:r>
            <a:r>
              <a:rPr lang="en-US" altLang="en-US" sz="1800" baseline="-25000"/>
              <a:t>G_2</a:t>
            </a:r>
            <a:r>
              <a:rPr lang="en-US" altLang="en-US" sz="1800"/>
              <a:t>(x))</a:t>
            </a:r>
          </a:p>
        </p:txBody>
      </p:sp>
      <p:sp>
        <p:nvSpPr>
          <p:cNvPr id="50204" name="矩形 12">
            <a:extLst>
              <a:ext uri="{FF2B5EF4-FFF2-40B4-BE49-F238E27FC236}">
                <a16:creationId xmlns:a16="http://schemas.microsoft.com/office/drawing/2014/main" id="{886D6FD6-6BEE-4E56-9651-F8D81904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7150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2000"/>
              <a:t>V(G</a:t>
            </a:r>
            <a:r>
              <a:rPr lang="en-CA" altLang="zh-TW" sz="2000" baseline="-25000"/>
              <a:t>2</a:t>
            </a:r>
            <a:r>
              <a:rPr lang="en-CA" altLang="zh-TW" sz="2000"/>
              <a:t>,D)</a:t>
            </a:r>
            <a:endParaRPr lang="zh-TW" altLang="en-US" sz="2000"/>
          </a:p>
        </p:txBody>
      </p:sp>
      <p:sp>
        <p:nvSpPr>
          <p:cNvPr id="50205" name="矩形 12">
            <a:extLst>
              <a:ext uri="{FF2B5EF4-FFF2-40B4-BE49-F238E27FC236}">
                <a16:creationId xmlns:a16="http://schemas.microsoft.com/office/drawing/2014/main" id="{5B1499AB-4A15-4893-89BF-80BC14A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56388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2000"/>
              <a:t>V(G</a:t>
            </a:r>
            <a:r>
              <a:rPr lang="en-CA" altLang="zh-TW" sz="2000" baseline="-25000"/>
              <a:t>3</a:t>
            </a:r>
            <a:r>
              <a:rPr lang="en-CA" altLang="zh-TW" sz="2000"/>
              <a:t>,D)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標題 1">
            <a:extLst>
              <a:ext uri="{FF2B5EF4-FFF2-40B4-BE49-F238E27FC236}">
                <a16:creationId xmlns:a16="http://schemas.microsoft.com/office/drawing/2014/main" id="{3E38D845-5D2F-4BA1-9ECB-B91033C0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sz="4000"/>
              <a:t>max</a:t>
            </a:r>
            <a:r>
              <a:rPr lang="en-CA" altLang="zh-TW" sz="4000" baseline="-25000"/>
              <a:t>D</a:t>
            </a:r>
            <a:r>
              <a:rPr lang="en-CA" altLang="zh-TW" sz="4000"/>
              <a:t>V(G,D)</a:t>
            </a:r>
            <a:endParaRPr lang="zh-TW" altLang="en-US" sz="40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75EEA9-06E3-4BC6-8E7D-253F2C688FF2}"/>
              </a:ext>
            </a:extLst>
          </p:cNvPr>
          <p:cNvSpPr/>
          <p:nvPr/>
        </p:nvSpPr>
        <p:spPr>
          <a:xfrm>
            <a:off x="5181601" y="533401"/>
            <a:ext cx="3870325" cy="1133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203" name="TextBox 4">
            <a:extLst>
              <a:ext uri="{FF2B5EF4-FFF2-40B4-BE49-F238E27FC236}">
                <a16:creationId xmlns:a16="http://schemas.microsoft.com/office/drawing/2014/main" id="{0B4F0423-D0D4-43B0-83CA-D959B6FA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685801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D(x)] </a:t>
            </a:r>
          </a:p>
          <a:p>
            <a:pPr eaLnBrk="1" hangingPunct="1"/>
            <a:r>
              <a:rPr lang="en-US" altLang="en-US"/>
              <a:t>    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1204" name="TextBox 11">
            <a:extLst>
              <a:ext uri="{FF2B5EF4-FFF2-40B4-BE49-F238E27FC236}">
                <a16:creationId xmlns:a16="http://schemas.microsoft.com/office/drawing/2014/main" id="{DB7A2221-9F0C-4449-8C4F-323DC3CA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82296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 </a:t>
            </a:r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 V(G,D) </a:t>
            </a:r>
          </a:p>
          <a:p>
            <a:pPr eaLnBrk="1" hangingPunct="1"/>
            <a:r>
              <a:rPr lang="en-US" altLang="en-US"/>
              <a:t>        = V(G,D*),  where </a:t>
            </a:r>
            <a:r>
              <a:rPr lang="en-US" altLang="en-US">
                <a:solidFill>
                  <a:srgbClr val="FF0000"/>
                </a:solidFill>
              </a:rPr>
              <a:t>D*(x) = P</a:t>
            </a:r>
            <a:r>
              <a:rPr lang="en-US" altLang="en-US" baseline="-25000">
                <a:solidFill>
                  <a:srgbClr val="FF0000"/>
                </a:solidFill>
              </a:rPr>
              <a:t>data </a:t>
            </a:r>
            <a:r>
              <a:rPr lang="en-US" altLang="en-US">
                <a:solidFill>
                  <a:srgbClr val="FF0000"/>
                </a:solidFill>
              </a:rPr>
              <a:t>/ (P</a:t>
            </a:r>
            <a:r>
              <a:rPr lang="en-US" altLang="en-US" baseline="-25000">
                <a:solidFill>
                  <a:srgbClr val="FF0000"/>
                </a:solidFill>
              </a:rPr>
              <a:t>data</a:t>
            </a:r>
            <a:r>
              <a:rPr lang="en-US" altLang="en-US">
                <a:solidFill>
                  <a:srgbClr val="FF0000"/>
                </a:solidFill>
              </a:rPr>
              <a:t> + P</a:t>
            </a:r>
            <a:r>
              <a:rPr lang="en-US" altLang="en-US" baseline="-25000">
                <a:solidFill>
                  <a:srgbClr val="FF0000"/>
                </a:solidFill>
              </a:rPr>
              <a:t>G</a:t>
            </a:r>
            <a:r>
              <a:rPr lang="en-US" altLang="en-US">
                <a:solidFill>
                  <a:srgbClr val="FF0000"/>
                </a:solidFill>
              </a:rPr>
              <a:t>), and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                                     1-D*(x) = P</a:t>
            </a:r>
            <a:r>
              <a:rPr lang="en-US" altLang="en-US" baseline="-25000">
                <a:solidFill>
                  <a:srgbClr val="FF0000"/>
                </a:solidFill>
              </a:rPr>
              <a:t>G</a:t>
            </a:r>
            <a:r>
              <a:rPr lang="en-US" altLang="en-US">
                <a:solidFill>
                  <a:srgbClr val="FF0000"/>
                </a:solidFill>
              </a:rPr>
              <a:t> / (P</a:t>
            </a:r>
            <a:r>
              <a:rPr lang="en-US" altLang="en-US" baseline="-25000">
                <a:solidFill>
                  <a:srgbClr val="FF0000"/>
                </a:solidFill>
              </a:rPr>
              <a:t>data </a:t>
            </a:r>
            <a:r>
              <a:rPr lang="en-US" altLang="en-US">
                <a:solidFill>
                  <a:srgbClr val="FF0000"/>
                </a:solidFill>
              </a:rPr>
              <a:t>+ P</a:t>
            </a:r>
            <a:r>
              <a:rPr lang="en-US" altLang="en-US" baseline="-25000">
                <a:solidFill>
                  <a:srgbClr val="FF0000"/>
                </a:solidFill>
              </a:rPr>
              <a:t>G</a:t>
            </a:r>
            <a:r>
              <a:rPr lang="en-US" altLang="en-US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en-US"/>
              <a:t>        = E</a:t>
            </a:r>
            <a:r>
              <a:rPr lang="en-US" altLang="en-US" baseline="-25000"/>
              <a:t>x~P_data</a:t>
            </a:r>
            <a:r>
              <a:rPr lang="en-US" altLang="en-US"/>
              <a:t> log D*(x) + E</a:t>
            </a:r>
            <a:r>
              <a:rPr lang="en-US" altLang="en-US" baseline="-25000"/>
              <a:t>x~P_G</a:t>
            </a:r>
            <a:r>
              <a:rPr lang="en-US" altLang="en-US"/>
              <a:t> log (1-D*(x))</a:t>
            </a:r>
          </a:p>
          <a:p>
            <a:pPr eaLnBrk="1" hangingPunct="1"/>
            <a:r>
              <a:rPr lang="en-US" altLang="en-US"/>
              <a:t>        ≈ Σ </a:t>
            </a:r>
            <a:r>
              <a:rPr lang="en-CA" altLang="en-US"/>
              <a:t>[ </a:t>
            </a:r>
            <a:r>
              <a:rPr lang="en-US" altLang="en-US"/>
              <a:t>P</a:t>
            </a:r>
            <a:r>
              <a:rPr lang="en-US" altLang="en-US" baseline="-25000"/>
              <a:t>data</a:t>
            </a:r>
            <a:r>
              <a:rPr lang="en-US" altLang="en-US"/>
              <a:t> (x) log D*(x) + P</a:t>
            </a:r>
            <a:r>
              <a:rPr lang="en-US" altLang="en-US" baseline="-25000"/>
              <a:t>G</a:t>
            </a:r>
            <a:r>
              <a:rPr lang="en-US" altLang="en-US"/>
              <a:t>(x) log (1-D*(x)) </a:t>
            </a:r>
            <a:r>
              <a:rPr lang="en-CA" altLang="en-US"/>
              <a:t>]</a:t>
            </a:r>
            <a:endParaRPr lang="en-US" altLang="en-US"/>
          </a:p>
          <a:p>
            <a:pPr eaLnBrk="1" hangingPunct="1"/>
            <a:r>
              <a:rPr lang="en-US" altLang="en-US"/>
              <a:t>        = -2log2 + 2 JSD(P</a:t>
            </a:r>
            <a:r>
              <a:rPr lang="en-US" altLang="en-US" baseline="-25000"/>
              <a:t>data</a:t>
            </a:r>
            <a:r>
              <a:rPr lang="en-US" altLang="en-US"/>
              <a:t> || P</a:t>
            </a:r>
            <a:r>
              <a:rPr lang="en-US" altLang="en-US" baseline="-25000"/>
              <a:t>G</a:t>
            </a:r>
            <a:r>
              <a:rPr lang="en-US" altLang="en-US"/>
              <a:t> ),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1800"/>
              <a:t>JSD(P||Q) = Jensen-Shannon divergence</a:t>
            </a:r>
          </a:p>
          <a:p>
            <a:pPr eaLnBrk="1" hangingPunct="1"/>
            <a:r>
              <a:rPr lang="en-US" altLang="en-US" sz="1800"/>
              <a:t>                 = ½ D</a:t>
            </a:r>
            <a:r>
              <a:rPr lang="en-US" altLang="en-US" sz="1800" baseline="-25000"/>
              <a:t>KL</a:t>
            </a:r>
            <a:r>
              <a:rPr lang="en-US" altLang="en-US" sz="1800"/>
              <a:t>(P||M)+ ½ D</a:t>
            </a:r>
            <a:r>
              <a:rPr lang="en-US" altLang="en-US" sz="1800" baseline="-25000"/>
              <a:t>KL</a:t>
            </a:r>
            <a:r>
              <a:rPr lang="en-US" altLang="en-US" sz="1800"/>
              <a:t>(Q||M)</a:t>
            </a:r>
          </a:p>
          <a:p>
            <a:pPr eaLnBrk="1" hangingPunct="1"/>
            <a:r>
              <a:rPr lang="en-US" altLang="en-US" sz="1800"/>
              <a:t> where M= ½ (P+Q).</a:t>
            </a:r>
          </a:p>
          <a:p>
            <a:pPr eaLnBrk="1" hangingPunct="1"/>
            <a:r>
              <a:rPr lang="en-US" altLang="en-US" sz="1800"/>
              <a:t>    </a:t>
            </a:r>
            <a:r>
              <a:rPr lang="en-US" altLang="zh-CN" sz="1800"/>
              <a:t>D</a:t>
            </a:r>
            <a:r>
              <a:rPr lang="en-US" altLang="zh-CN" sz="1800" baseline="-25000"/>
              <a:t>KL</a:t>
            </a:r>
            <a:r>
              <a:rPr lang="en-US" altLang="zh-CN" sz="1800"/>
              <a:t>(P||Q) = </a:t>
            </a:r>
            <a:r>
              <a:rPr lang="en-US" altLang="en-US" sz="1800"/>
              <a:t>Σ P(x) log P(x) /Q(x)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標題 1">
            <a:extLst>
              <a:ext uri="{FF2B5EF4-FFF2-40B4-BE49-F238E27FC236}">
                <a16:creationId xmlns:a16="http://schemas.microsoft.com/office/drawing/2014/main" id="{84D6D22F-5D58-4FE2-99DC-A91793E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Summary: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538AF-5AF4-4435-B3E9-F29D5683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Generator G, Discriminator D</a:t>
            </a:r>
          </a:p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Looking for G* such that</a:t>
            </a: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Given G, </a:t>
            </a:r>
            <a:r>
              <a:rPr lang="en-US" altLang="zh-TW" dirty="0" err="1">
                <a:ea typeface="ＭＳ Ｐゴシック" charset="0"/>
              </a:rPr>
              <a:t>max</a:t>
            </a:r>
            <a:r>
              <a:rPr lang="en-US" altLang="zh-TW" baseline="-25000" dirty="0" err="1">
                <a:ea typeface="ＭＳ Ｐゴシック" charset="0"/>
              </a:rPr>
              <a:t>D</a:t>
            </a:r>
            <a:r>
              <a:rPr lang="en-US" altLang="zh-TW" baseline="-25000" dirty="0">
                <a:ea typeface="ＭＳ Ｐゴシック" charset="0"/>
              </a:rPr>
              <a:t> </a:t>
            </a:r>
            <a:r>
              <a:rPr lang="en-US" altLang="zh-TW" dirty="0">
                <a:ea typeface="ＭＳ Ｐゴシック" charset="0"/>
              </a:rPr>
              <a:t>V(G,D)</a:t>
            </a:r>
          </a:p>
          <a:p>
            <a:pPr marL="0" indent="0">
              <a:buNone/>
              <a:defRPr/>
            </a:pPr>
            <a:r>
              <a:rPr lang="en-US" altLang="zh-TW" dirty="0">
                <a:ea typeface="ＭＳ Ｐゴシック" charset="0"/>
              </a:rPr>
              <a:t>                  = -2log2 + 2JSD(</a:t>
            </a:r>
            <a:r>
              <a:rPr lang="en-US" altLang="zh-TW" dirty="0" err="1">
                <a:ea typeface="ＭＳ Ｐゴシック" charset="0"/>
              </a:rPr>
              <a:t>P</a:t>
            </a:r>
            <a:r>
              <a:rPr lang="en-US" altLang="zh-TW" baseline="-25000" dirty="0" err="1">
                <a:ea typeface="ＭＳ Ｐゴシック" charset="0"/>
              </a:rPr>
              <a:t>data</a:t>
            </a:r>
            <a:r>
              <a:rPr lang="en-US" altLang="zh-TW" dirty="0">
                <a:ea typeface="ＭＳ Ｐゴシック" charset="0"/>
              </a:rPr>
              <a:t>(x) || P</a:t>
            </a:r>
            <a:r>
              <a:rPr lang="en-US" altLang="zh-TW" baseline="-25000" dirty="0">
                <a:ea typeface="ＭＳ Ｐゴシック" charset="0"/>
              </a:rPr>
              <a:t>G</a:t>
            </a:r>
            <a:r>
              <a:rPr lang="en-US" altLang="zh-TW" dirty="0">
                <a:ea typeface="ＭＳ Ｐゴシック" charset="0"/>
              </a:rPr>
              <a:t>(x)) </a:t>
            </a:r>
          </a:p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What is the optimal G? It is G that makes JSD smallest = 0:</a:t>
            </a:r>
          </a:p>
          <a:p>
            <a:pPr marL="0" indent="0">
              <a:buNone/>
              <a:defRPr/>
            </a:pPr>
            <a:r>
              <a:rPr lang="en-US" altLang="zh-TW" dirty="0">
                <a:ea typeface="ＭＳ Ｐゴシック" charset="0"/>
              </a:rPr>
              <a:t>                 P</a:t>
            </a:r>
            <a:r>
              <a:rPr lang="en-US" altLang="zh-TW" baseline="-25000" dirty="0">
                <a:ea typeface="ＭＳ Ｐゴシック" charset="0"/>
              </a:rPr>
              <a:t>G</a:t>
            </a:r>
            <a:r>
              <a:rPr lang="en-US" altLang="zh-TW" dirty="0">
                <a:ea typeface="ＭＳ Ｐゴシック" charset="0"/>
              </a:rPr>
              <a:t>(x) = </a:t>
            </a:r>
            <a:r>
              <a:rPr lang="en-US" altLang="zh-TW" dirty="0" err="1">
                <a:ea typeface="ＭＳ Ｐゴシック" charset="0"/>
              </a:rPr>
              <a:t>P</a:t>
            </a:r>
            <a:r>
              <a:rPr lang="en-US" altLang="zh-TW" baseline="-25000" dirty="0" err="1">
                <a:ea typeface="ＭＳ Ｐゴシック" charset="0"/>
              </a:rPr>
              <a:t>data</a:t>
            </a:r>
            <a:r>
              <a:rPr lang="en-US" altLang="zh-TW" dirty="0">
                <a:ea typeface="ＭＳ Ｐゴシック" charset="0"/>
              </a:rPr>
              <a:t> (x)</a:t>
            </a:r>
            <a:endParaRPr lang="zh-TW" altLang="en-US" dirty="0">
              <a:ea typeface="ＭＳ Ｐゴシック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4E9047-6BBA-4A9E-B711-B5AF9286CB5C}"/>
              </a:ext>
            </a:extLst>
          </p:cNvPr>
          <p:cNvSpPr/>
          <p:nvPr/>
        </p:nvSpPr>
        <p:spPr>
          <a:xfrm>
            <a:off x="6169026" y="460376"/>
            <a:ext cx="3870325" cy="11350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252" name="TextBox 3">
            <a:extLst>
              <a:ext uri="{FF2B5EF4-FFF2-40B4-BE49-F238E27FC236}">
                <a16:creationId xmlns:a16="http://schemas.microsoft.com/office/drawing/2014/main" id="{292A5146-03F8-438F-844A-08DA6018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609601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D(x)] </a:t>
            </a:r>
          </a:p>
          <a:p>
            <a:pPr eaLnBrk="1" hangingPunct="1"/>
            <a:r>
              <a:rPr lang="en-US" altLang="en-US"/>
              <a:t>    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53253" name="TextBox 6">
            <a:extLst>
              <a:ext uri="{FF2B5EF4-FFF2-40B4-BE49-F238E27FC236}">
                <a16:creationId xmlns:a16="http://schemas.microsoft.com/office/drawing/2014/main" id="{A412A1E3-15C8-44B7-97AB-16FAF1790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43201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G* = arg min</a:t>
            </a:r>
            <a:r>
              <a:rPr lang="en-US" altLang="en-US" sz="2800" baseline="-25000"/>
              <a:t>G</a:t>
            </a:r>
            <a:r>
              <a:rPr lang="en-US" altLang="en-US" sz="2800"/>
              <a:t>max</a:t>
            </a:r>
            <a:r>
              <a:rPr lang="en-US" altLang="en-US" sz="2800" baseline="-25000"/>
              <a:t>D</a:t>
            </a:r>
            <a:r>
              <a:rPr lang="en-US" altLang="en-US" sz="2800"/>
              <a:t> V(G,D)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標題 1">
            <a:extLst>
              <a:ext uri="{FF2B5EF4-FFF2-40B4-BE49-F238E27FC236}">
                <a16:creationId xmlns:a16="http://schemas.microsoft.com/office/drawing/2014/main" id="{7D29807B-8054-42A7-8EE2-468057CC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3578D-C2F7-4C95-8D8B-458E7035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altLang="zh-TW" sz="2400"/>
              <a:t>To find the best G minimizing the loss function L(G):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    θ</a:t>
            </a:r>
            <a:r>
              <a:rPr lang="en-US" altLang="zh-TW" sz="2400" baseline="-25000"/>
              <a:t>G </a:t>
            </a:r>
            <a:r>
              <a:rPr lang="en-US" altLang="zh-TW" sz="2400">
                <a:sym typeface="Wingdings" panose="05000000000000000000" pitchFamily="2" charset="2"/>
              </a:rPr>
              <a:t> </a:t>
            </a:r>
            <a:r>
              <a:rPr lang="en-US" altLang="zh-TW" sz="2400"/>
              <a:t>θ</a:t>
            </a:r>
            <a:r>
              <a:rPr lang="en-US" altLang="zh-TW" sz="2400" baseline="-25000"/>
              <a:t>G </a:t>
            </a:r>
            <a:r>
              <a:rPr lang="en-US" altLang="zh-TW" sz="2400"/>
              <a:t> =−η </a:t>
            </a:r>
            <a:r>
              <a:rPr lang="en-US" altLang="zh-TW" sz="1400"/>
              <a:t>  </a:t>
            </a:r>
            <a:r>
              <a:rPr lang="en-US" altLang="zh-TW" sz="2400"/>
              <a:t> L(G)/   </a:t>
            </a:r>
            <a:r>
              <a:rPr lang="en-US" altLang="zh-TW" sz="1600"/>
              <a:t>  </a:t>
            </a:r>
            <a:r>
              <a:rPr lang="en-US" altLang="zh-TW" sz="2400"/>
              <a:t>θ</a:t>
            </a:r>
            <a:r>
              <a:rPr lang="en-US" altLang="zh-TW" sz="2400" baseline="-25000"/>
              <a:t>G  , </a:t>
            </a:r>
            <a:r>
              <a:rPr lang="en-US" altLang="zh-TW" sz="2400"/>
              <a:t>θ</a:t>
            </a:r>
            <a:r>
              <a:rPr lang="en-US" altLang="zh-TW" sz="2400" baseline="-25000"/>
              <a:t>G</a:t>
            </a:r>
            <a:r>
              <a:rPr lang="en-US" altLang="zh-TW" sz="2400"/>
              <a:t> defines G</a:t>
            </a:r>
          </a:p>
          <a:p>
            <a:r>
              <a:rPr lang="en-US" altLang="zh-TW" sz="2400"/>
              <a:t>Solved by gradient descent. Having max ok. Consider simple case: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f(x) = max {D</a:t>
            </a:r>
            <a:r>
              <a:rPr lang="en-US" altLang="zh-TW" sz="2400" baseline="-25000"/>
              <a:t>1</a:t>
            </a:r>
            <a:r>
              <a:rPr lang="en-US" altLang="zh-TW" sz="2400"/>
              <a:t>(x), D</a:t>
            </a:r>
            <a:r>
              <a:rPr lang="en-US" altLang="zh-TW" sz="2400" baseline="-25000"/>
              <a:t>2</a:t>
            </a:r>
            <a:r>
              <a:rPr lang="en-CA" altLang="en-CA" sz="2400"/>
              <a:t>（x)</a:t>
            </a:r>
            <a:r>
              <a:rPr lang="en-US" altLang="zh-TW" sz="2400"/>
              <a:t>, D</a:t>
            </a:r>
            <a:r>
              <a:rPr lang="en-US" altLang="zh-TW" sz="2400" baseline="-25000"/>
              <a:t>3</a:t>
            </a:r>
            <a:r>
              <a:rPr lang="en-US" altLang="zh-TW" sz="2400"/>
              <a:t>(x)}</a:t>
            </a:r>
            <a:endParaRPr lang="zh-TW" altLang="en-US" sz="2400"/>
          </a:p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EF27FE-CBF5-417D-891D-01C977E24A9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34201" y="3352801"/>
            <a:ext cx="1279021" cy="276999"/>
          </a:xfrm>
          <a:prstGeom prst="rect">
            <a:avLst/>
          </a:prstGeom>
          <a:blipFill rotWithShape="1">
            <a:blip r:embed="rId2"/>
            <a:stretch>
              <a:fillRect l="-2844" t="-10870" b="-869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9EA8C43-02DA-4F53-BE08-9DDA03CF20AD}"/>
              </a:ext>
            </a:extLst>
          </p:cNvPr>
          <p:cNvGrpSpPr>
            <a:grpSpLocks/>
          </p:cNvGrpSpPr>
          <p:nvPr/>
        </p:nvGrpSpPr>
        <p:grpSpPr bwMode="auto">
          <a:xfrm>
            <a:off x="3671889" y="4206875"/>
            <a:ext cx="4484687" cy="1582738"/>
            <a:chOff x="2242224" y="4536363"/>
            <a:chExt cx="4483655" cy="158274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62D704E-8F3F-4475-BA7B-9D661303F117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4" y="4536363"/>
              <a:ext cx="1196700" cy="1401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1756403-5DFB-42AE-85D4-7FF11C5A6EB3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02" y="5419017"/>
              <a:ext cx="4336052" cy="620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C6ED1EB-49E1-45C7-AB3A-A728DE56F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231" y="4749089"/>
              <a:ext cx="931648" cy="1370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20CAE64-14AB-4AB6-AABC-0CADE23A7F25}"/>
              </a:ext>
            </a:extLst>
          </p:cNvPr>
          <p:cNvCxnSpPr>
            <a:cxnSpLocks/>
          </p:cNvCxnSpPr>
          <p:nvPr/>
        </p:nvCxnSpPr>
        <p:spPr>
          <a:xfrm>
            <a:off x="2979738" y="5973763"/>
            <a:ext cx="626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D4A9AEE-FC91-407E-8CBB-40E33623510B}"/>
              </a:ext>
            </a:extLst>
          </p:cNvPr>
          <p:cNvCxnSpPr/>
          <p:nvPr/>
        </p:nvCxnSpPr>
        <p:spPr>
          <a:xfrm>
            <a:off x="4529138" y="5229225"/>
            <a:ext cx="0" cy="7381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B2314F7-99A4-4326-B34D-0897D78476A3}"/>
              </a:ext>
            </a:extLst>
          </p:cNvPr>
          <p:cNvCxnSpPr>
            <a:cxnSpLocks/>
          </p:cNvCxnSpPr>
          <p:nvPr/>
        </p:nvCxnSpPr>
        <p:spPr>
          <a:xfrm>
            <a:off x="7386638" y="5605463"/>
            <a:ext cx="0" cy="3683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D625A63-7C91-4AFC-B9CB-7C7DA6EB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5981701"/>
            <a:ext cx="146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dD</a:t>
            </a:r>
            <a:r>
              <a:rPr lang="en-CA" altLang="zh-TW" baseline="-25000"/>
              <a:t>1</a:t>
            </a:r>
            <a:r>
              <a:rPr lang="en-CA" altLang="zh-TW"/>
              <a:t>(x)/dx</a:t>
            </a:r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EA204B-76C9-40D5-AABA-8CB047CA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6010276"/>
            <a:ext cx="146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dD</a:t>
            </a:r>
            <a:r>
              <a:rPr lang="en-CA" altLang="zh-TW" baseline="-25000"/>
              <a:t>2</a:t>
            </a:r>
            <a:r>
              <a:rPr lang="en-CA" altLang="zh-TW"/>
              <a:t>(x)/dx</a:t>
            </a:r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7BC752-CD0D-492A-96A4-A620D3F6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5967413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dD</a:t>
            </a:r>
            <a:r>
              <a:rPr lang="en-CA" altLang="zh-TW" baseline="-25000"/>
              <a:t>3</a:t>
            </a:r>
            <a:r>
              <a:rPr lang="en-CA" altLang="zh-TW"/>
              <a:t>(x)/dx</a:t>
            </a:r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F4926A8-7FB0-4278-81BF-B8616E56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3276601"/>
            <a:ext cx="23615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2000">
                <a:solidFill>
                  <a:srgbClr val="FF0000"/>
                </a:solidFill>
              </a:rPr>
              <a:t>If D</a:t>
            </a:r>
            <a:r>
              <a:rPr lang="en-CA" altLang="zh-TW" sz="2000" baseline="-25000">
                <a:solidFill>
                  <a:srgbClr val="FF0000"/>
                </a:solidFill>
              </a:rPr>
              <a:t>i</a:t>
            </a:r>
            <a:r>
              <a:rPr lang="en-CA" altLang="zh-TW" sz="2000">
                <a:solidFill>
                  <a:srgbClr val="FF0000"/>
                </a:solidFill>
              </a:rPr>
              <a:t>(x) is the </a:t>
            </a:r>
          </a:p>
          <a:p>
            <a:pPr eaLnBrk="1" hangingPunct="1"/>
            <a:r>
              <a:rPr lang="en-CA" altLang="zh-TW" sz="2000">
                <a:solidFill>
                  <a:srgbClr val="FF0000"/>
                </a:solidFill>
              </a:rPr>
              <a:t>Max in that region, </a:t>
            </a:r>
          </a:p>
          <a:p>
            <a:pPr eaLnBrk="1" hangingPunct="1"/>
            <a:r>
              <a:rPr lang="en-CA" altLang="zh-TW" sz="2000">
                <a:solidFill>
                  <a:srgbClr val="FF0000"/>
                </a:solidFill>
              </a:rPr>
              <a:t>then do dD</a:t>
            </a:r>
            <a:r>
              <a:rPr lang="en-CA" altLang="zh-TW" sz="2000" baseline="-25000">
                <a:solidFill>
                  <a:srgbClr val="FF0000"/>
                </a:solidFill>
              </a:rPr>
              <a:t>i</a:t>
            </a:r>
            <a:r>
              <a:rPr lang="en-CA" altLang="zh-TW" sz="2000">
                <a:solidFill>
                  <a:srgbClr val="FF0000"/>
                </a:solidFill>
              </a:rPr>
              <a:t>(x)/dx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7A29C09-0615-4DFD-B4BF-41D52F21F76F}"/>
              </a:ext>
            </a:extLst>
          </p:cNvPr>
          <p:cNvCxnSpPr>
            <a:cxnSpLocks/>
          </p:cNvCxnSpPr>
          <p:nvPr/>
        </p:nvCxnSpPr>
        <p:spPr>
          <a:xfrm>
            <a:off x="3994150" y="4700589"/>
            <a:ext cx="0" cy="12080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C429536-13A1-41E1-9FFB-10EF735EF832}"/>
              </a:ext>
            </a:extLst>
          </p:cNvPr>
          <p:cNvCxnSpPr>
            <a:cxnSpLocks/>
          </p:cNvCxnSpPr>
          <p:nvPr/>
        </p:nvCxnSpPr>
        <p:spPr>
          <a:xfrm>
            <a:off x="5073650" y="5229225"/>
            <a:ext cx="0" cy="762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3D20973-8465-4B75-9E6F-D44F0E9C690C}"/>
              </a:ext>
            </a:extLst>
          </p:cNvPr>
          <p:cNvCxnSpPr>
            <a:cxnSpLocks/>
          </p:cNvCxnSpPr>
          <p:nvPr/>
        </p:nvCxnSpPr>
        <p:spPr>
          <a:xfrm>
            <a:off x="5537200" y="5340351"/>
            <a:ext cx="0" cy="6508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8002A3D4-F362-4E5D-8A7C-21EBC0A3169C}"/>
              </a:ext>
            </a:extLst>
          </p:cNvPr>
          <p:cNvSpPr/>
          <p:nvPr/>
        </p:nvSpPr>
        <p:spPr>
          <a:xfrm>
            <a:off x="3898900" y="5843589"/>
            <a:ext cx="171450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81EF070-D386-44DA-9785-9E28152E3880}"/>
              </a:ext>
            </a:extLst>
          </p:cNvPr>
          <p:cNvSpPr/>
          <p:nvPr/>
        </p:nvSpPr>
        <p:spPr>
          <a:xfrm>
            <a:off x="4986338" y="5848350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8B3A4E5-8ED6-41A0-96F7-96FE8CDF33EE}"/>
              </a:ext>
            </a:extLst>
          </p:cNvPr>
          <p:cNvSpPr/>
          <p:nvPr/>
        </p:nvSpPr>
        <p:spPr>
          <a:xfrm>
            <a:off x="5457825" y="5848350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164FFE6E-5160-4156-BC16-5266252496BB}"/>
              </a:ext>
            </a:extLst>
          </p:cNvPr>
          <p:cNvSpPr/>
          <p:nvPr/>
        </p:nvSpPr>
        <p:spPr>
          <a:xfrm>
            <a:off x="4087813" y="5834063"/>
            <a:ext cx="893762" cy="1952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617C9BB4-FB5B-4FEB-8554-3625762350DA}"/>
              </a:ext>
            </a:extLst>
          </p:cNvPr>
          <p:cNvSpPr/>
          <p:nvPr/>
        </p:nvSpPr>
        <p:spPr>
          <a:xfrm>
            <a:off x="5133976" y="5851526"/>
            <a:ext cx="341313" cy="1762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944F2B-1EC4-4DA5-BCF7-6F053C551757}"/>
              </a:ext>
            </a:extLst>
          </p:cNvPr>
          <p:cNvSpPr/>
          <p:nvPr/>
        </p:nvSpPr>
        <p:spPr>
          <a:xfrm>
            <a:off x="7958139" y="658813"/>
            <a:ext cx="1874837" cy="660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6FAC8A-B92E-4271-9D0C-07766B1F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1325564"/>
            <a:ext cx="18133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1800">
                <a:solidFill>
                  <a:srgbClr val="0000FF"/>
                </a:solidFill>
              </a:rPr>
              <a:t>L(G), this is the </a:t>
            </a:r>
          </a:p>
          <a:p>
            <a:pPr eaLnBrk="1" hangingPunct="1"/>
            <a:r>
              <a:rPr lang="en-CA" altLang="zh-TW" sz="1800">
                <a:solidFill>
                  <a:srgbClr val="0000FF"/>
                </a:solidFill>
              </a:rPr>
              <a:t>loss function</a:t>
            </a:r>
            <a:endParaRPr lang="zh-TW" altLang="en-US" sz="1800">
              <a:solidFill>
                <a:srgbClr val="0000FF"/>
              </a:solidFill>
            </a:endParaRPr>
          </a:p>
        </p:txBody>
      </p:sp>
      <p:sp>
        <p:nvSpPr>
          <p:cNvPr id="54294" name="TextBox 6">
            <a:extLst>
              <a:ext uri="{FF2B5EF4-FFF2-40B4-BE49-F238E27FC236}">
                <a16:creationId xmlns:a16="http://schemas.microsoft.com/office/drawing/2014/main" id="{FF2036D7-86DE-426D-93C8-6FB4D696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685801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G* = arg min</a:t>
            </a:r>
            <a:r>
              <a:rPr lang="en-US" altLang="en-US" baseline="-25000"/>
              <a:t>G</a:t>
            </a:r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 V(G,D)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6715818-9D5D-4BFA-9143-70053CF7FB1B}"/>
              </a:ext>
            </a:extLst>
          </p:cNvPr>
          <p:cNvSpPr>
            <a:spLocks/>
          </p:cNvSpPr>
          <p:nvPr/>
        </p:nvSpPr>
        <p:spPr bwMode="auto">
          <a:xfrm>
            <a:off x="4724400" y="2362201"/>
            <a:ext cx="153988" cy="257175"/>
          </a:xfrm>
          <a:custGeom>
            <a:avLst/>
            <a:gdLst>
              <a:gd name="T0" fmla="*/ 10 w 154523"/>
              <a:gd name="T1" fmla="*/ 40831 h 256647"/>
              <a:gd name="T2" fmla="*/ 126570 w 154523"/>
              <a:gd name="T3" fmla="*/ 15379 h 256647"/>
              <a:gd name="T4" fmla="*/ 151882 w 154523"/>
              <a:gd name="T5" fmla="*/ 53557 h 256647"/>
              <a:gd name="T6" fmla="*/ 101258 w 154523"/>
              <a:gd name="T7" fmla="*/ 244449 h 256647"/>
              <a:gd name="T8" fmla="*/ 63290 w 154523"/>
              <a:gd name="T9" fmla="*/ 257175 h 256647"/>
              <a:gd name="T10" fmla="*/ 12666 w 154523"/>
              <a:gd name="T11" fmla="*/ 244449 h 256647"/>
              <a:gd name="T12" fmla="*/ 12666 w 154523"/>
              <a:gd name="T13" fmla="*/ 168092 h 256647"/>
              <a:gd name="T14" fmla="*/ 139226 w 154523"/>
              <a:gd name="T15" fmla="*/ 142640 h 2566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523" h="256647">
                <a:moveTo>
                  <a:pt x="10" y="40747"/>
                </a:moveTo>
                <a:cubicBezTo>
                  <a:pt x="50219" y="10622"/>
                  <a:pt x="67114" y="-18879"/>
                  <a:pt x="127010" y="15347"/>
                </a:cubicBezTo>
                <a:cubicBezTo>
                  <a:pt x="140262" y="22920"/>
                  <a:pt x="143943" y="40747"/>
                  <a:pt x="152410" y="53447"/>
                </a:cubicBezTo>
                <a:cubicBezTo>
                  <a:pt x="142591" y="181097"/>
                  <a:pt x="184515" y="202494"/>
                  <a:pt x="101610" y="243947"/>
                </a:cubicBezTo>
                <a:cubicBezTo>
                  <a:pt x="89636" y="249934"/>
                  <a:pt x="76210" y="252414"/>
                  <a:pt x="63510" y="256647"/>
                </a:cubicBezTo>
                <a:cubicBezTo>
                  <a:pt x="46577" y="252414"/>
                  <a:pt x="26340" y="254851"/>
                  <a:pt x="12710" y="243947"/>
                </a:cubicBezTo>
                <a:cubicBezTo>
                  <a:pt x="-3265" y="231167"/>
                  <a:pt x="-5182" y="180527"/>
                  <a:pt x="12710" y="167747"/>
                </a:cubicBezTo>
                <a:cubicBezTo>
                  <a:pt x="55767" y="136992"/>
                  <a:pt x="93258" y="142347"/>
                  <a:pt x="139710" y="14234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7573633-6FCF-44F6-9E27-7C425E85E88E}"/>
              </a:ext>
            </a:extLst>
          </p:cNvPr>
          <p:cNvSpPr>
            <a:spLocks/>
          </p:cNvSpPr>
          <p:nvPr/>
        </p:nvSpPr>
        <p:spPr bwMode="auto">
          <a:xfrm>
            <a:off x="5713414" y="2362201"/>
            <a:ext cx="153987" cy="257175"/>
          </a:xfrm>
          <a:custGeom>
            <a:avLst/>
            <a:gdLst>
              <a:gd name="T0" fmla="*/ 10 w 154523"/>
              <a:gd name="T1" fmla="*/ 40831 h 256647"/>
              <a:gd name="T2" fmla="*/ 126569 w 154523"/>
              <a:gd name="T3" fmla="*/ 15379 h 256647"/>
              <a:gd name="T4" fmla="*/ 151881 w 154523"/>
              <a:gd name="T5" fmla="*/ 53557 h 256647"/>
              <a:gd name="T6" fmla="*/ 101258 w 154523"/>
              <a:gd name="T7" fmla="*/ 244449 h 256647"/>
              <a:gd name="T8" fmla="*/ 63290 w 154523"/>
              <a:gd name="T9" fmla="*/ 257175 h 256647"/>
              <a:gd name="T10" fmla="*/ 12666 w 154523"/>
              <a:gd name="T11" fmla="*/ 244449 h 256647"/>
              <a:gd name="T12" fmla="*/ 12666 w 154523"/>
              <a:gd name="T13" fmla="*/ 168092 h 256647"/>
              <a:gd name="T14" fmla="*/ 139225 w 154523"/>
              <a:gd name="T15" fmla="*/ 142640 h 2566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523" h="256647">
                <a:moveTo>
                  <a:pt x="10" y="40747"/>
                </a:moveTo>
                <a:cubicBezTo>
                  <a:pt x="50219" y="10622"/>
                  <a:pt x="67114" y="-18879"/>
                  <a:pt x="127010" y="15347"/>
                </a:cubicBezTo>
                <a:cubicBezTo>
                  <a:pt x="140262" y="22920"/>
                  <a:pt x="143943" y="40747"/>
                  <a:pt x="152410" y="53447"/>
                </a:cubicBezTo>
                <a:cubicBezTo>
                  <a:pt x="142591" y="181097"/>
                  <a:pt x="184515" y="202494"/>
                  <a:pt x="101610" y="243947"/>
                </a:cubicBezTo>
                <a:cubicBezTo>
                  <a:pt x="89636" y="249934"/>
                  <a:pt x="76210" y="252414"/>
                  <a:pt x="63510" y="256647"/>
                </a:cubicBezTo>
                <a:cubicBezTo>
                  <a:pt x="46577" y="252414"/>
                  <a:pt x="26340" y="254851"/>
                  <a:pt x="12710" y="243947"/>
                </a:cubicBezTo>
                <a:cubicBezTo>
                  <a:pt x="-3265" y="231167"/>
                  <a:pt x="-5182" y="180527"/>
                  <a:pt x="12710" y="167747"/>
                </a:cubicBezTo>
                <a:cubicBezTo>
                  <a:pt x="55767" y="136992"/>
                  <a:pt x="93258" y="142347"/>
                  <a:pt x="139710" y="14234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CA67F-DEBE-45EC-B3D8-4921154E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70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  <a:r>
              <a:rPr lang="en-US" altLang="en-US" sz="1800" baseline="-25000"/>
              <a:t>1</a:t>
            </a:r>
            <a:r>
              <a:rPr lang="en-US" altLang="en-US" sz="1800"/>
              <a:t>(x)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3EB819-628A-4112-88C1-C8D9E7DA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4" y="4811714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  <a:r>
              <a:rPr lang="en-US" altLang="en-US" sz="1800" baseline="-25000"/>
              <a:t>2</a:t>
            </a:r>
            <a:r>
              <a:rPr lang="en-US" altLang="en-US" sz="1800"/>
              <a:t>(x)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E2157D-A698-4A1B-B443-64958F1C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4" y="4495800"/>
            <a:ext cx="70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  <a:r>
              <a:rPr lang="en-US" altLang="en-US" sz="1800" baseline="-25000"/>
              <a:t>3</a:t>
            </a:r>
            <a:r>
              <a:rPr lang="en-US" altLang="en-US" sz="1800"/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/>
      <p:bldP spid="15" grpId="0" animBg="1"/>
      <p:bldP spid="35" grpId="0" animBg="1"/>
      <p:bldP spid="38" grpId="0" animBg="1"/>
      <p:bldP spid="16" grpId="0" animBg="1"/>
      <p:bldP spid="39" grpId="0" animBg="1"/>
      <p:bldP spid="43" grpId="0" animBg="1"/>
      <p:bldP spid="4" grpId="0"/>
      <p:bldP spid="19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標題 1">
            <a:extLst>
              <a:ext uri="{FF2B5EF4-FFF2-40B4-BE49-F238E27FC236}">
                <a16:creationId xmlns:a16="http://schemas.microsoft.com/office/drawing/2014/main" id="{29D36FFA-C37F-4AD8-BB95-84C52D17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</a:t>
            </a:r>
            <a:endParaRPr lang="zh-TW" altLang="en-US"/>
          </a:p>
        </p:txBody>
      </p:sp>
      <p:grpSp>
        <p:nvGrpSpPr>
          <p:cNvPr id="55298" name="群組 20">
            <a:extLst>
              <a:ext uri="{FF2B5EF4-FFF2-40B4-BE49-F238E27FC236}">
                <a16:creationId xmlns:a16="http://schemas.microsoft.com/office/drawing/2014/main" id="{86BB10CD-880B-44AA-93B9-F2E7B740E93F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336550"/>
            <a:ext cx="4484688" cy="1582738"/>
            <a:chOff x="2242224" y="4536363"/>
            <a:chExt cx="4483655" cy="1582745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8B12AA-5B7A-49A0-B726-9F6048C2BD38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4" y="4536363"/>
              <a:ext cx="1196699" cy="1401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D94F0F2-EDFA-4071-AEB4-D47179AEF37C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03" y="5419017"/>
              <a:ext cx="4336051" cy="620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AC96B01-ABC6-4730-A889-91C8E0B25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231" y="4749089"/>
              <a:ext cx="931648" cy="1370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3DF9A7B-F232-47F0-8A20-2D91052DCB04}"/>
              </a:ext>
            </a:extLst>
          </p:cNvPr>
          <p:cNvCxnSpPr>
            <a:cxnSpLocks/>
          </p:cNvCxnSpPr>
          <p:nvPr/>
        </p:nvCxnSpPr>
        <p:spPr>
          <a:xfrm>
            <a:off x="5465764" y="2103438"/>
            <a:ext cx="4740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AB0CBFF-D80F-4122-8C0C-1FA414EAF1D6}"/>
              </a:ext>
            </a:extLst>
          </p:cNvPr>
          <p:cNvCxnSpPr/>
          <p:nvPr/>
        </p:nvCxnSpPr>
        <p:spPr>
          <a:xfrm>
            <a:off x="6578600" y="1358900"/>
            <a:ext cx="0" cy="736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7B1E7FA-2A5B-4EEA-92AC-3BF359226D3B}"/>
              </a:ext>
            </a:extLst>
          </p:cNvPr>
          <p:cNvCxnSpPr>
            <a:cxnSpLocks/>
          </p:cNvCxnSpPr>
          <p:nvPr/>
        </p:nvCxnSpPr>
        <p:spPr>
          <a:xfrm>
            <a:off x="9436100" y="1735138"/>
            <a:ext cx="0" cy="3683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3855AAD-E222-4FA5-81AE-1E3E097EDA30}"/>
              </a:ext>
            </a:extLst>
          </p:cNvPr>
          <p:cNvCxnSpPr>
            <a:cxnSpLocks/>
          </p:cNvCxnSpPr>
          <p:nvPr/>
        </p:nvCxnSpPr>
        <p:spPr>
          <a:xfrm>
            <a:off x="6042025" y="830264"/>
            <a:ext cx="0" cy="12080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6320AD7-E179-43E3-BCD5-408F81A451C3}"/>
              </a:ext>
            </a:extLst>
          </p:cNvPr>
          <p:cNvCxnSpPr>
            <a:cxnSpLocks/>
          </p:cNvCxnSpPr>
          <p:nvPr/>
        </p:nvCxnSpPr>
        <p:spPr>
          <a:xfrm>
            <a:off x="7123113" y="1358900"/>
            <a:ext cx="0" cy="762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C5BD751-4A0E-4323-AABC-B8A097CD5376}"/>
              </a:ext>
            </a:extLst>
          </p:cNvPr>
          <p:cNvCxnSpPr>
            <a:cxnSpLocks/>
          </p:cNvCxnSpPr>
          <p:nvPr/>
        </p:nvCxnSpPr>
        <p:spPr>
          <a:xfrm>
            <a:off x="7586663" y="1470026"/>
            <a:ext cx="0" cy="6508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D3663610-54F0-4320-B0AF-9AA564899EC3}"/>
              </a:ext>
            </a:extLst>
          </p:cNvPr>
          <p:cNvSpPr/>
          <p:nvPr/>
        </p:nvSpPr>
        <p:spPr>
          <a:xfrm>
            <a:off x="5948363" y="1973263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BCFF3AA-130E-4C4F-89C8-31F4DD4C1228}"/>
              </a:ext>
            </a:extLst>
          </p:cNvPr>
          <p:cNvSpPr/>
          <p:nvPr/>
        </p:nvSpPr>
        <p:spPr>
          <a:xfrm>
            <a:off x="7034214" y="1976439"/>
            <a:ext cx="173037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A65BD44-FF57-4118-9313-95F9E1B0E954}"/>
              </a:ext>
            </a:extLst>
          </p:cNvPr>
          <p:cNvSpPr/>
          <p:nvPr/>
        </p:nvSpPr>
        <p:spPr>
          <a:xfrm>
            <a:off x="7505700" y="1976439"/>
            <a:ext cx="173038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F9A41E6-B305-4309-8BD9-AC7E0DEF07A6}"/>
              </a:ext>
            </a:extLst>
          </p:cNvPr>
          <p:cNvSpPr/>
          <p:nvPr/>
        </p:nvSpPr>
        <p:spPr>
          <a:xfrm>
            <a:off x="6137276" y="1963738"/>
            <a:ext cx="893763" cy="1952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62E837D1-9FD5-43C8-80F3-9FF3E4CFFE17}"/>
              </a:ext>
            </a:extLst>
          </p:cNvPr>
          <p:cNvSpPr/>
          <p:nvPr/>
        </p:nvSpPr>
        <p:spPr>
          <a:xfrm>
            <a:off x="7181851" y="1979613"/>
            <a:ext cx="341313" cy="177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310" name="TextBox 31">
            <a:extLst>
              <a:ext uri="{FF2B5EF4-FFF2-40B4-BE49-F238E27FC236}">
                <a16:creationId xmlns:a16="http://schemas.microsoft.com/office/drawing/2014/main" id="{16CCD198-6F01-4584-8298-7ED25A4F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28601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G* = arg min</a:t>
            </a:r>
            <a:r>
              <a:rPr lang="en-US" altLang="en-US" baseline="-25000"/>
              <a:t>G</a:t>
            </a:r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 V(G,D)</a:t>
            </a:r>
          </a:p>
        </p:txBody>
      </p:sp>
      <p:sp>
        <p:nvSpPr>
          <p:cNvPr id="33" name="矩形 42">
            <a:extLst>
              <a:ext uri="{FF2B5EF4-FFF2-40B4-BE49-F238E27FC236}">
                <a16:creationId xmlns:a16="http://schemas.microsoft.com/office/drawing/2014/main" id="{038E0651-C1B7-4284-8073-3DFB093C54A5}"/>
              </a:ext>
            </a:extLst>
          </p:cNvPr>
          <p:cNvSpPr/>
          <p:nvPr/>
        </p:nvSpPr>
        <p:spPr>
          <a:xfrm>
            <a:off x="8031164" y="152400"/>
            <a:ext cx="1874837" cy="660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3">
            <a:extLst>
              <a:ext uri="{FF2B5EF4-FFF2-40B4-BE49-F238E27FC236}">
                <a16:creationId xmlns:a16="http://schemas.microsoft.com/office/drawing/2014/main" id="{07574DBA-E191-4AA8-BE96-CA237517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9144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1800">
                <a:solidFill>
                  <a:srgbClr val="0000FF"/>
                </a:solidFill>
              </a:rPr>
              <a:t>L(G)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0EE50B-E458-4C54-9382-6D856AD2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362201"/>
            <a:ext cx="8229600" cy="4073525"/>
          </a:xfrm>
        </p:spPr>
        <p:txBody>
          <a:bodyPr/>
          <a:lstStyle/>
          <a:p>
            <a:r>
              <a:rPr lang="en-US" altLang="en-US" sz="2400"/>
              <a:t>Given G</a:t>
            </a:r>
            <a:r>
              <a:rPr lang="en-US" altLang="en-US" sz="2400" baseline="-25000"/>
              <a:t>0</a:t>
            </a:r>
            <a:endParaRPr lang="en-US" altLang="en-US" sz="2400"/>
          </a:p>
          <a:p>
            <a:r>
              <a:rPr lang="en-US" altLang="en-US" sz="2400"/>
              <a:t>Find D*</a:t>
            </a:r>
            <a:r>
              <a:rPr lang="en-US" altLang="en-US" sz="2400" baseline="-25000"/>
              <a:t>0</a:t>
            </a:r>
            <a:r>
              <a:rPr lang="en-US" altLang="en-US" sz="2400"/>
              <a:t> maximizing V(G</a:t>
            </a:r>
            <a:r>
              <a:rPr lang="en-US" altLang="en-US" sz="2400" baseline="-25000"/>
              <a:t>0</a:t>
            </a:r>
            <a:r>
              <a:rPr lang="en-US" altLang="en-US" sz="2400"/>
              <a:t>,D)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000">
                <a:solidFill>
                  <a:srgbClr val="FF0000"/>
                </a:solidFill>
              </a:rPr>
              <a:t>V(G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,D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*) is the JS divergence between P</a:t>
            </a:r>
            <a:r>
              <a:rPr lang="en-US" altLang="en-US" sz="2000" baseline="-25000">
                <a:solidFill>
                  <a:srgbClr val="FF0000"/>
                </a:solidFill>
              </a:rPr>
              <a:t>data</a:t>
            </a:r>
            <a:r>
              <a:rPr lang="en-US" altLang="en-US" sz="2000">
                <a:solidFill>
                  <a:srgbClr val="FF0000"/>
                </a:solidFill>
              </a:rPr>
              <a:t>(x) and P</a:t>
            </a:r>
            <a:r>
              <a:rPr lang="en-US" altLang="en-US" sz="2000" baseline="-25000">
                <a:solidFill>
                  <a:srgbClr val="FF0000"/>
                </a:solidFill>
              </a:rPr>
              <a:t>G0</a:t>
            </a:r>
            <a:r>
              <a:rPr lang="en-US" altLang="en-US" sz="2000">
                <a:solidFill>
                  <a:srgbClr val="FF0000"/>
                </a:solidFill>
              </a:rPr>
              <a:t>(x)</a:t>
            </a:r>
            <a:endParaRPr lang="en-US" altLang="en-US" sz="2400">
              <a:solidFill>
                <a:srgbClr val="FF0000"/>
              </a:solidFill>
            </a:endParaRPr>
          </a:p>
          <a:p>
            <a:r>
              <a:rPr lang="en-US" altLang="en-US" sz="2400">
                <a:solidFill>
                  <a:srgbClr val="0000FF"/>
                </a:solidFill>
              </a:rPr>
              <a:t>θ</a:t>
            </a:r>
            <a:r>
              <a:rPr lang="en-US" altLang="en-US" sz="2400" baseline="-25000">
                <a:solidFill>
                  <a:srgbClr val="0000FF"/>
                </a:solidFill>
              </a:rPr>
              <a:t>G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en-US" sz="2400">
                <a:solidFill>
                  <a:srgbClr val="0000FF"/>
                </a:solidFill>
              </a:rPr>
              <a:t>θ</a:t>
            </a:r>
            <a:r>
              <a:rPr lang="en-US" altLang="en-US" sz="2400" baseline="-25000">
                <a:solidFill>
                  <a:srgbClr val="0000FF"/>
                </a:solidFill>
              </a:rPr>
              <a:t>G </a:t>
            </a:r>
            <a:r>
              <a:rPr lang="en-US" altLang="zh-TW" sz="2400">
                <a:solidFill>
                  <a:srgbClr val="0000FF"/>
                </a:solidFill>
              </a:rPr>
              <a:t>−η</a:t>
            </a:r>
            <a:r>
              <a:rPr lang="en-US" altLang="zh-TW" sz="1400">
                <a:solidFill>
                  <a:srgbClr val="0000FF"/>
                </a:solidFill>
              </a:rPr>
              <a:t>  </a:t>
            </a:r>
            <a:r>
              <a:rPr lang="en-US" altLang="zh-TW" sz="2400">
                <a:solidFill>
                  <a:srgbClr val="0000FF"/>
                </a:solidFill>
              </a:rPr>
              <a:t>ΔV(G,D</a:t>
            </a:r>
            <a:r>
              <a:rPr lang="en-US" altLang="zh-TW" sz="2400" baseline="-25000">
                <a:solidFill>
                  <a:srgbClr val="0000FF"/>
                </a:solidFill>
              </a:rPr>
              <a:t>0</a:t>
            </a:r>
            <a:r>
              <a:rPr lang="en-US" altLang="zh-TW" sz="2400">
                <a:solidFill>
                  <a:srgbClr val="0000FF"/>
                </a:solidFill>
              </a:rPr>
              <a:t>*) / θ</a:t>
            </a:r>
            <a:r>
              <a:rPr lang="en-US" altLang="zh-TW" sz="2400" baseline="-25000">
                <a:solidFill>
                  <a:srgbClr val="0000FF"/>
                </a:solidFill>
              </a:rPr>
              <a:t>G   </a:t>
            </a:r>
            <a:r>
              <a:rPr lang="en-US" altLang="zh-TW" sz="2400">
                <a:solidFill>
                  <a:srgbClr val="0000FF"/>
                </a:solidFill>
                <a:sym typeface="Wingdings" panose="05000000000000000000" pitchFamily="2" charset="2"/>
              </a:rPr>
              <a:t> Obtaining G</a:t>
            </a:r>
            <a:r>
              <a:rPr lang="en-US" altLang="zh-TW" sz="2400" baseline="-2500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altLang="zh-TW" sz="240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>
                <a:solidFill>
                  <a:srgbClr val="0000FF"/>
                </a:solidFill>
                <a:sym typeface="Wingdings" panose="05000000000000000000" pitchFamily="2" charset="2"/>
              </a:rPr>
              <a:t>(decrease JSD)</a:t>
            </a:r>
            <a:endParaRPr lang="en-US" altLang="en-US" sz="2400">
              <a:solidFill>
                <a:srgbClr val="0000FF"/>
              </a:solidFill>
            </a:endParaRPr>
          </a:p>
          <a:p>
            <a:r>
              <a:rPr lang="en-US" altLang="en-US" sz="2400"/>
              <a:t>Find D</a:t>
            </a:r>
            <a:r>
              <a:rPr lang="en-US" altLang="en-US" sz="2400" baseline="-25000"/>
              <a:t>1</a:t>
            </a:r>
            <a:r>
              <a:rPr lang="en-US" altLang="en-US" sz="2400"/>
              <a:t>* maximizing V(G</a:t>
            </a:r>
            <a:r>
              <a:rPr lang="en-US" altLang="en-US" sz="2400" baseline="-25000"/>
              <a:t>1</a:t>
            </a:r>
            <a:r>
              <a:rPr lang="en-US" altLang="en-US" sz="2400"/>
              <a:t>,D)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</a:t>
            </a:r>
            <a:r>
              <a:rPr lang="en-CA" altLang="zh-TW" sz="2000">
                <a:solidFill>
                  <a:srgbClr val="FF0000"/>
                </a:solidFill>
              </a:rPr>
              <a:t>V(G</a:t>
            </a:r>
            <a:r>
              <a:rPr lang="en-CA" altLang="zh-TW" sz="2000" baseline="-25000">
                <a:solidFill>
                  <a:srgbClr val="FF0000"/>
                </a:solidFill>
              </a:rPr>
              <a:t>1</a:t>
            </a:r>
            <a:r>
              <a:rPr lang="en-CA" altLang="zh-TW" sz="2000">
                <a:solidFill>
                  <a:srgbClr val="FF0000"/>
                </a:solidFill>
              </a:rPr>
              <a:t>,D</a:t>
            </a:r>
            <a:r>
              <a:rPr lang="en-CA" altLang="zh-TW" sz="2000" baseline="-25000">
                <a:solidFill>
                  <a:srgbClr val="FF0000"/>
                </a:solidFill>
              </a:rPr>
              <a:t>1</a:t>
            </a:r>
            <a:r>
              <a:rPr lang="en-CA" altLang="zh-TW" sz="2000">
                <a:solidFill>
                  <a:srgbClr val="FF0000"/>
                </a:solidFill>
              </a:rPr>
              <a:t>*) </a:t>
            </a:r>
            <a:r>
              <a:rPr lang="en-US" altLang="zh-TW" sz="2000">
                <a:solidFill>
                  <a:srgbClr val="FF0000"/>
                </a:solidFill>
              </a:rPr>
              <a:t>is the JS divergence between P</a:t>
            </a:r>
            <a:r>
              <a:rPr lang="en-US" altLang="zh-TW" sz="2000" baseline="-25000">
                <a:solidFill>
                  <a:srgbClr val="FF0000"/>
                </a:solidFill>
              </a:rPr>
              <a:t>data</a:t>
            </a:r>
            <a:r>
              <a:rPr lang="en-US" altLang="zh-TW" sz="2000">
                <a:solidFill>
                  <a:srgbClr val="FF0000"/>
                </a:solidFill>
              </a:rPr>
              <a:t>(x) and P</a:t>
            </a:r>
            <a:r>
              <a:rPr lang="en-US" altLang="zh-TW" sz="2000" baseline="-25000">
                <a:solidFill>
                  <a:srgbClr val="FF0000"/>
                </a:solidFill>
              </a:rPr>
              <a:t>G1</a:t>
            </a:r>
            <a:r>
              <a:rPr lang="en-US" altLang="zh-TW" sz="2000">
                <a:solidFill>
                  <a:srgbClr val="FF0000"/>
                </a:solidFill>
              </a:rPr>
              <a:t>(x)</a:t>
            </a:r>
          </a:p>
          <a:p>
            <a:r>
              <a:rPr lang="en-US" altLang="en-US" sz="2400">
                <a:solidFill>
                  <a:srgbClr val="0000FF"/>
                </a:solidFill>
              </a:rPr>
              <a:t>θ</a:t>
            </a:r>
            <a:r>
              <a:rPr lang="en-US" altLang="en-US" sz="2400" baseline="-25000">
                <a:solidFill>
                  <a:srgbClr val="0000FF"/>
                </a:solidFill>
              </a:rPr>
              <a:t>G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  <a:r>
              <a:rPr lang="en-US" altLang="en-US" sz="240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en-US" sz="2400">
                <a:solidFill>
                  <a:srgbClr val="0000FF"/>
                </a:solidFill>
              </a:rPr>
              <a:t>θ</a:t>
            </a:r>
            <a:r>
              <a:rPr lang="en-US" altLang="en-US" sz="2400" baseline="-25000">
                <a:solidFill>
                  <a:srgbClr val="0000FF"/>
                </a:solidFill>
              </a:rPr>
              <a:t>G </a:t>
            </a:r>
            <a:r>
              <a:rPr lang="en-US" altLang="zh-TW" sz="2400">
                <a:solidFill>
                  <a:srgbClr val="0000FF"/>
                </a:solidFill>
              </a:rPr>
              <a:t>−η ΔV(G,D</a:t>
            </a:r>
            <a:r>
              <a:rPr lang="en-US" altLang="zh-TW" sz="2400" baseline="-25000">
                <a:solidFill>
                  <a:srgbClr val="0000FF"/>
                </a:solidFill>
              </a:rPr>
              <a:t>1</a:t>
            </a:r>
            <a:r>
              <a:rPr lang="en-US" altLang="zh-TW" sz="2400">
                <a:solidFill>
                  <a:srgbClr val="0000FF"/>
                </a:solidFill>
              </a:rPr>
              <a:t>*) / θ</a:t>
            </a:r>
            <a:r>
              <a:rPr lang="en-US" altLang="zh-TW" sz="2400" baseline="-25000">
                <a:solidFill>
                  <a:srgbClr val="0000FF"/>
                </a:solidFill>
              </a:rPr>
              <a:t>G   </a:t>
            </a:r>
            <a:r>
              <a:rPr lang="en-US" altLang="zh-TW" sz="2400">
                <a:solidFill>
                  <a:srgbClr val="0000FF"/>
                </a:solidFill>
                <a:sym typeface="Wingdings" panose="05000000000000000000" pitchFamily="2" charset="2"/>
              </a:rPr>
              <a:t> Obtaining G</a:t>
            </a:r>
            <a:r>
              <a:rPr lang="en-US" altLang="zh-TW" sz="2400" baseline="-2500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40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>
                <a:sym typeface="Wingdings" panose="05000000000000000000" pitchFamily="2" charset="2"/>
              </a:rPr>
              <a:t>(decrease JSD)</a:t>
            </a:r>
            <a:endParaRPr lang="zh-TW" altLang="en-US" sz="2000"/>
          </a:p>
          <a:p>
            <a:r>
              <a:rPr lang="en-US" altLang="en-US"/>
              <a:t>And so 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標題 1">
            <a:extLst>
              <a:ext uri="{FF2B5EF4-FFF2-40B4-BE49-F238E27FC236}">
                <a16:creationId xmlns:a16="http://schemas.microsoft.com/office/drawing/2014/main" id="{961E4F26-3E94-4676-AD62-C01E92A1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 practice …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9DEA20-F9AF-4D2C-909F-29B9834C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9" y="5376863"/>
            <a:ext cx="371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Minimize </a:t>
            </a:r>
            <a:r>
              <a:rPr lang="en-US" altLang="zh-TW" sz="2000">
                <a:solidFill>
                  <a:srgbClr val="00B050"/>
                </a:solidFill>
              </a:rPr>
              <a:t>Cross-entropy</a:t>
            </a:r>
            <a:endParaRPr lang="zh-TW" altLang="en-US" sz="2000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12A206-4A1B-4B76-A432-73B15F11064F}"/>
              </a:ext>
            </a:extLst>
          </p:cNvPr>
          <p:cNvSpPr/>
          <p:nvPr/>
        </p:nvSpPr>
        <p:spPr>
          <a:xfrm>
            <a:off x="2973388" y="5314950"/>
            <a:ext cx="6832600" cy="146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911E5E-46CA-48E4-9BE9-6FD6BDE2B180}"/>
              </a:ext>
            </a:extLst>
          </p:cNvPr>
          <p:cNvSpPr txBox="1"/>
          <p:nvPr/>
        </p:nvSpPr>
        <p:spPr>
          <a:xfrm>
            <a:off x="2683456" y="4918564"/>
            <a:ext cx="50127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altLang="zh-TW" sz="2400" dirty="0">
                <a:solidFill>
                  <a:schemeClr val="tx1"/>
                </a:solidFill>
              </a:rPr>
              <a:t>This is what a </a:t>
            </a:r>
            <a:r>
              <a:rPr lang="en-US" altLang="zh-TW" sz="2400" dirty="0">
                <a:solidFill>
                  <a:schemeClr val="tx1"/>
                </a:solidFill>
              </a:rPr>
              <a:t>Binary Classifier do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EE7564-91E5-4E08-A0E2-7358C602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6" y="5346700"/>
            <a:ext cx="194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Output is D(x)</a:t>
            </a:r>
            <a:endParaRPr lang="zh-TW" altLang="en-US" sz="20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AAF52C-880A-49B9-B56E-A8D83D82CEE0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811839"/>
            <a:ext cx="6713538" cy="854075"/>
            <a:chOff x="1743036" y="5501774"/>
            <a:chExt cx="6713427" cy="853983"/>
          </a:xfrm>
        </p:grpSpPr>
        <p:sp>
          <p:nvSpPr>
            <p:cNvPr id="56336" name="文字方塊 16">
              <a:extLst>
                <a:ext uri="{FF2B5EF4-FFF2-40B4-BE49-F238E27FC236}">
                  <a16:creationId xmlns:a16="http://schemas.microsoft.com/office/drawing/2014/main" id="{F14BB5C1-2777-4E1F-A826-6058FEF7D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701" y="5509836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rgbClr val="00B050"/>
                  </a:solidFill>
                </a:rPr>
                <a:t>Minimize –log D(x)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  <p:sp>
          <p:nvSpPr>
            <p:cNvPr id="56337" name="文字方塊 18">
              <a:extLst>
                <a:ext uri="{FF2B5EF4-FFF2-40B4-BE49-F238E27FC236}">
                  <a16:creationId xmlns:a16="http://schemas.microsoft.com/office/drawing/2014/main" id="{97048C63-F0A7-47CC-9A63-1C8D8E3CF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015" y="5501774"/>
              <a:ext cx="35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If x is a positive example</a:t>
              </a:r>
              <a:endParaRPr lang="zh-TW" altLang="en-US" sz="2000"/>
            </a:p>
          </p:txBody>
        </p:sp>
        <p:sp>
          <p:nvSpPr>
            <p:cNvPr id="56338" name="文字方塊 19">
              <a:extLst>
                <a:ext uri="{FF2B5EF4-FFF2-40B4-BE49-F238E27FC236}">
                  <a16:creationId xmlns:a16="http://schemas.microsoft.com/office/drawing/2014/main" id="{457392F3-FAAA-4783-AD79-88EBC2278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036" y="5905958"/>
              <a:ext cx="35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If x is a negative example</a:t>
              </a:r>
              <a:endParaRPr lang="zh-TW" altLang="en-US" sz="2000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9226492A-0021-4CBF-B758-670EDEA3A343}"/>
                </a:ext>
              </a:extLst>
            </p:cNvPr>
            <p:cNvSpPr/>
            <p:nvPr/>
          </p:nvSpPr>
          <p:spPr>
            <a:xfrm>
              <a:off x="4997357" y="5557330"/>
              <a:ext cx="571491" cy="34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9F222DE0-4584-4D3D-B61F-AC179C1F63A2}"/>
                </a:ext>
              </a:extLst>
            </p:cNvPr>
            <p:cNvSpPr/>
            <p:nvPr/>
          </p:nvSpPr>
          <p:spPr>
            <a:xfrm>
              <a:off x="4987832" y="5995433"/>
              <a:ext cx="571491" cy="34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6341" name="文字方塊 22">
              <a:extLst>
                <a:ext uri="{FF2B5EF4-FFF2-40B4-BE49-F238E27FC236}">
                  <a16:creationId xmlns:a16="http://schemas.microsoft.com/office/drawing/2014/main" id="{50B2880C-CF65-45AC-9638-2DF23ABC6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580" y="5955647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rgbClr val="00B050"/>
                  </a:solidFill>
                </a:rPr>
                <a:t>Minimize –log(1-D(x))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</p:grpSp>
      <p:sp>
        <p:nvSpPr>
          <p:cNvPr id="24" name="矩形 11">
            <a:extLst>
              <a:ext uri="{FF2B5EF4-FFF2-40B4-BE49-F238E27FC236}">
                <a16:creationId xmlns:a16="http://schemas.microsoft.com/office/drawing/2014/main" id="{6257BEB5-6672-476F-BE88-6CE269C4EED1}"/>
              </a:ext>
            </a:extLst>
          </p:cNvPr>
          <p:cNvSpPr/>
          <p:nvPr/>
        </p:nvSpPr>
        <p:spPr>
          <a:xfrm>
            <a:off x="6169026" y="460376"/>
            <a:ext cx="3870325" cy="11350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330" name="TextBox 24">
            <a:extLst>
              <a:ext uri="{FF2B5EF4-FFF2-40B4-BE49-F238E27FC236}">
                <a16:creationId xmlns:a16="http://schemas.microsoft.com/office/drawing/2014/main" id="{119FD11C-E190-412D-8B80-0220ADE9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609601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D(x)] </a:t>
            </a:r>
          </a:p>
          <a:p>
            <a:pPr eaLnBrk="1" hangingPunct="1"/>
            <a:r>
              <a:rPr lang="en-US" altLang="en-US"/>
              <a:t>    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F94551-3C13-45AB-BA87-AF285838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28800"/>
            <a:ext cx="8229600" cy="2590800"/>
          </a:xfrm>
        </p:spPr>
        <p:txBody>
          <a:bodyPr/>
          <a:lstStyle/>
          <a:p>
            <a:r>
              <a:rPr lang="en-US" altLang="en-US"/>
              <a:t>Given G, how to compute max</a:t>
            </a:r>
            <a:r>
              <a:rPr lang="en-US" altLang="en-US" baseline="-25000"/>
              <a:t>D</a:t>
            </a:r>
            <a:r>
              <a:rPr lang="en-US" altLang="en-US"/>
              <a:t>V(G,D)?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{x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,x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P</a:t>
            </a:r>
            <a:r>
              <a:rPr lang="en-US" altLang="en-US" baseline="-25000">
                <a:ea typeface="Arial" panose="020B0604020202020204" pitchFamily="34" charset="0"/>
              </a:rPr>
              <a:t>data</a:t>
            </a:r>
            <a:endParaRPr lang="en-US" altLang="en-US">
              <a:ea typeface="Arial" panose="020B0604020202020204" pitchFamily="34" charset="0"/>
            </a:endParaRP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{x*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,x*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generator P</a:t>
            </a:r>
            <a:r>
              <a:rPr lang="en-US" altLang="en-US" baseline="-25000">
                <a:ea typeface="Arial" panose="020B0604020202020204" pitchFamily="34" charset="0"/>
              </a:rPr>
              <a:t>G</a:t>
            </a:r>
            <a:endParaRPr lang="en-US" altLang="en-US">
              <a:ea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Maximize: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    V’ = 1/m Σ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logD(x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 + 1/m Σ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log(1-D(x*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8AAD1-85B6-49A0-953E-81681DFB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4267201"/>
            <a:ext cx="1928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Positive example</a:t>
            </a:r>
          </a:p>
          <a:p>
            <a:pPr eaLnBrk="1" hangingPunct="1"/>
            <a:r>
              <a:rPr lang="en-US" altLang="en-US" sz="1800"/>
              <a:t>D must accept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CA9EF-37E7-4E0C-84C2-4A4D825A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43401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Negative example</a:t>
            </a:r>
          </a:p>
          <a:p>
            <a:pPr eaLnBrk="1" hangingPunct="1"/>
            <a:r>
              <a:rPr lang="en-US" altLang="en-US" sz="1800"/>
              <a:t>D must reject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14AC81-A578-4DD7-9B75-A788A61AF7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15000" y="4038600"/>
            <a:ext cx="2286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2C103-CA10-4981-A768-7A4584ED0B1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839200" y="4114800"/>
            <a:ext cx="762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8F59DAF-0CAB-48C2-BECF-0C387AA1B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70" y="3048001"/>
            <a:ext cx="3902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{x</a:t>
            </a:r>
            <a:r>
              <a:rPr lang="en-US" altLang="zh-TW" baseline="30000"/>
              <a:t>1</a:t>
            </a:r>
            <a:r>
              <a:rPr lang="en-US" altLang="zh-TW"/>
              <a:t>,x</a:t>
            </a:r>
            <a:r>
              <a:rPr lang="en-US" altLang="zh-TW" baseline="30000"/>
              <a:t>2</a:t>
            </a:r>
            <a:r>
              <a:rPr lang="en-US" altLang="zh-TW"/>
              <a:t>, … x</a:t>
            </a:r>
            <a:r>
              <a:rPr lang="en-US" altLang="zh-TW" baseline="30000"/>
              <a:t>m</a:t>
            </a:r>
            <a:r>
              <a:rPr lang="en-US" altLang="zh-TW"/>
              <a:t>}  from P</a:t>
            </a:r>
            <a:r>
              <a:rPr lang="en-US" altLang="zh-TW" baseline="-25000"/>
              <a:t>data</a:t>
            </a:r>
            <a:r>
              <a:rPr lang="en-US" altLang="zh-TW"/>
              <a:t> (x) 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2743DC-7323-485C-A770-08A5BA8A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6" y="2452688"/>
            <a:ext cx="7796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D is a binary classifier (can be deep) with parameters θ</a:t>
            </a:r>
            <a:r>
              <a:rPr lang="en-US" altLang="zh-TW" sz="2000" baseline="-25000"/>
              <a:t>d</a:t>
            </a:r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3F4521E-37A0-4709-99C0-82CE80F65B0C}"/>
              </a:ext>
            </a:extLst>
          </p:cNvPr>
          <p:cNvSpPr/>
          <p:nvPr/>
        </p:nvSpPr>
        <p:spPr>
          <a:xfrm>
            <a:off x="6791325" y="3121026"/>
            <a:ext cx="5715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DCF16B4-D9E2-4D86-9F13-8EB24800F922}"/>
              </a:ext>
            </a:extLst>
          </p:cNvPr>
          <p:cNvSpPr/>
          <p:nvPr/>
        </p:nvSpPr>
        <p:spPr>
          <a:xfrm>
            <a:off x="6791325" y="3722689"/>
            <a:ext cx="5715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796DD-3E89-4024-8422-F7B68E4F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6" y="3073400"/>
            <a:ext cx="353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Positive examples</a:t>
            </a:r>
            <a:endParaRPr lang="zh-TW" altLang="en-US" sz="20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554566-FBBD-4DC6-9932-BF6F92A05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6" y="3690938"/>
            <a:ext cx="353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Negative examples</a:t>
            </a:r>
            <a:endParaRPr lang="zh-TW" altLang="en-US" sz="20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3FE4AA-5B57-4AF6-9471-86D11E18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5795963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Maximize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AC733D-D869-4962-A0F5-BCFEEB8E3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4614863"/>
            <a:ext cx="139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Minimize 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CC7CB1-A2C1-44C3-9971-D7D42D36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4572001"/>
            <a:ext cx="114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L = - V’</a:t>
            </a:r>
            <a:endParaRPr lang="zh-TW" altLang="en-US"/>
          </a:p>
        </p:txBody>
      </p:sp>
      <p:sp>
        <p:nvSpPr>
          <p:cNvPr id="57354" name="文字方塊 27">
            <a:extLst>
              <a:ext uri="{FF2B5EF4-FFF2-40B4-BE49-F238E27FC236}">
                <a16:creationId xmlns:a16="http://schemas.microsoft.com/office/drawing/2014/main" id="{44519623-6D6E-4ACA-A5EB-DD0B4F82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788988"/>
            <a:ext cx="371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Minimize </a:t>
            </a:r>
            <a:r>
              <a:rPr lang="en-US" altLang="zh-TW" sz="2000">
                <a:solidFill>
                  <a:srgbClr val="00B050"/>
                </a:solidFill>
              </a:rPr>
              <a:t>Cross-entropy</a:t>
            </a:r>
            <a:endParaRPr lang="zh-TW" altLang="en-US" sz="2000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91ADFF-DC54-4AE9-8A7F-A605BCC96F3F}"/>
              </a:ext>
            </a:extLst>
          </p:cNvPr>
          <p:cNvSpPr/>
          <p:nvPr/>
        </p:nvSpPr>
        <p:spPr>
          <a:xfrm>
            <a:off x="2871789" y="727075"/>
            <a:ext cx="6834187" cy="146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38184FA-B42F-4641-B7E7-1C7E8C9CF248}"/>
              </a:ext>
            </a:extLst>
          </p:cNvPr>
          <p:cNvSpPr txBox="1"/>
          <p:nvPr/>
        </p:nvSpPr>
        <p:spPr>
          <a:xfrm>
            <a:off x="2582728" y="330705"/>
            <a:ext cx="25119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Binary Classifier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7359" name="文字方塊 30">
            <a:extLst>
              <a:ext uri="{FF2B5EF4-FFF2-40B4-BE49-F238E27FC236}">
                <a16:creationId xmlns:a16="http://schemas.microsoft.com/office/drawing/2014/main" id="{BA509C6C-4226-48C9-A7FA-69CF218F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4" y="758825"/>
            <a:ext cx="193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Output is f(x)</a:t>
            </a:r>
            <a:endParaRPr lang="zh-TW" altLang="en-US" sz="2000"/>
          </a:p>
        </p:txBody>
      </p:sp>
      <p:grpSp>
        <p:nvGrpSpPr>
          <p:cNvPr id="57360" name="群組 31">
            <a:extLst>
              <a:ext uri="{FF2B5EF4-FFF2-40B4-BE49-F238E27FC236}">
                <a16:creationId xmlns:a16="http://schemas.microsoft.com/office/drawing/2014/main" id="{986A6CEE-5665-4C5B-B674-C150141C8F1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23964"/>
            <a:ext cx="6718300" cy="866775"/>
            <a:chOff x="1738725" y="5501774"/>
            <a:chExt cx="6717738" cy="865849"/>
          </a:xfrm>
        </p:grpSpPr>
        <p:sp>
          <p:nvSpPr>
            <p:cNvPr id="57364" name="文字方塊 32">
              <a:extLst>
                <a:ext uri="{FF2B5EF4-FFF2-40B4-BE49-F238E27FC236}">
                  <a16:creationId xmlns:a16="http://schemas.microsoft.com/office/drawing/2014/main" id="{8528C79C-7E00-40BF-A85B-23B30E26A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701" y="5509836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rgbClr val="00B050"/>
                  </a:solidFill>
                </a:rPr>
                <a:t>Minimize –log f(x)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  <p:sp>
          <p:nvSpPr>
            <p:cNvPr id="57365" name="文字方塊 33">
              <a:extLst>
                <a:ext uri="{FF2B5EF4-FFF2-40B4-BE49-F238E27FC236}">
                  <a16:creationId xmlns:a16="http://schemas.microsoft.com/office/drawing/2014/main" id="{FCE27F04-4B9C-48DE-8E24-B5C748499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725" y="5501774"/>
              <a:ext cx="35350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If x is a positive example</a:t>
              </a:r>
              <a:endParaRPr lang="zh-TW" altLang="en-US" sz="2000"/>
            </a:p>
          </p:txBody>
        </p:sp>
        <p:sp>
          <p:nvSpPr>
            <p:cNvPr id="57366" name="文字方塊 34">
              <a:extLst>
                <a:ext uri="{FF2B5EF4-FFF2-40B4-BE49-F238E27FC236}">
                  <a16:creationId xmlns:a16="http://schemas.microsoft.com/office/drawing/2014/main" id="{45E44C4F-FB4B-4551-A597-5D8F2FBE8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036" y="5905958"/>
              <a:ext cx="35218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/>
                <a:t>If x is a negative </a:t>
              </a:r>
              <a:r>
                <a:rPr lang="en-US" altLang="zh-TW"/>
                <a:t>example</a:t>
              </a:r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A7094307-79EE-4C06-83C1-C514CCF0C3F6}"/>
                </a:ext>
              </a:extLst>
            </p:cNvPr>
            <p:cNvSpPr/>
            <p:nvPr/>
          </p:nvSpPr>
          <p:spPr>
            <a:xfrm>
              <a:off x="4997590" y="5557277"/>
              <a:ext cx="571452" cy="340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5151856D-E3F4-4C82-A95E-A55B832DC1E2}"/>
                </a:ext>
              </a:extLst>
            </p:cNvPr>
            <p:cNvSpPr/>
            <p:nvPr/>
          </p:nvSpPr>
          <p:spPr>
            <a:xfrm>
              <a:off x="4988066" y="5996545"/>
              <a:ext cx="571452" cy="3393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7369" name="文字方塊 37">
              <a:extLst>
                <a:ext uri="{FF2B5EF4-FFF2-40B4-BE49-F238E27FC236}">
                  <a16:creationId xmlns:a16="http://schemas.microsoft.com/office/drawing/2014/main" id="{F82338AE-3BDA-44A8-AC72-73231B1C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580" y="5955647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rgbClr val="00B050"/>
                  </a:solidFill>
                </a:rPr>
                <a:t>Minimize –log(1-f(x))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405B89-2B4B-48EC-8D46-6BA925C2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657601"/>
            <a:ext cx="3770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{x*</a:t>
            </a:r>
            <a:r>
              <a:rPr lang="en-US" altLang="en-US" baseline="30000"/>
              <a:t>1</a:t>
            </a:r>
            <a:r>
              <a:rPr lang="en-US" altLang="en-US"/>
              <a:t>,x*</a:t>
            </a:r>
            <a:r>
              <a:rPr lang="en-US" altLang="en-US" baseline="30000"/>
              <a:t>2</a:t>
            </a:r>
            <a:r>
              <a:rPr lang="en-US" altLang="en-US"/>
              <a:t>, … x*</a:t>
            </a:r>
            <a:r>
              <a:rPr lang="en-US" altLang="en-US" baseline="30000"/>
              <a:t>m</a:t>
            </a:r>
            <a:r>
              <a:rPr lang="en-US" altLang="en-US"/>
              <a:t>} from P</a:t>
            </a:r>
            <a:r>
              <a:rPr lang="en-US" altLang="en-US" baseline="-25000"/>
              <a:t>G</a:t>
            </a:r>
            <a:r>
              <a:rPr lang="en-US" altLang="en-US"/>
              <a:t>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DDE04-3ED0-4744-8F09-499AFEEE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86438"/>
            <a:ext cx="662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/>
              <a:t>V’ = Σ</a:t>
            </a:r>
            <a:r>
              <a:rPr lang="en-US" altLang="en-US" baseline="-25000"/>
              <a:t>i=1..m</a:t>
            </a:r>
            <a:r>
              <a:rPr lang="en-US" altLang="en-US"/>
              <a:t> logD(x</a:t>
            </a:r>
            <a:r>
              <a:rPr lang="en-US" altLang="en-US" baseline="30000"/>
              <a:t>i</a:t>
            </a:r>
            <a:r>
              <a:rPr lang="en-US" altLang="en-US"/>
              <a:t>) + 1/m Σ</a:t>
            </a:r>
            <a:r>
              <a:rPr lang="en-US" altLang="en-US" baseline="-25000"/>
              <a:t>i=1..m</a:t>
            </a:r>
            <a:r>
              <a:rPr lang="en-US" altLang="en-US"/>
              <a:t> log(1-D(x*</a:t>
            </a:r>
            <a:r>
              <a:rPr lang="en-US" altLang="en-US" baseline="30000"/>
              <a:t>i</a:t>
            </a:r>
            <a:r>
              <a:rPr lang="en-US" altLang="en-US"/>
              <a:t>)) </a:t>
            </a:r>
          </a:p>
        </p:txBody>
      </p:sp>
      <p:sp>
        <p:nvSpPr>
          <p:cNvPr id="57363" name="TextBox 2">
            <a:extLst>
              <a:ext uri="{FF2B5EF4-FFF2-40B4-BE49-F238E27FC236}">
                <a16:creationId xmlns:a16="http://schemas.microsoft.com/office/drawing/2014/main" id="{3A7CBFC5-F339-4A18-AE9A-14D76002B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/>
      <p:bldP spid="15" grpId="0"/>
      <p:bldP spid="17" grpId="0"/>
      <p:bldP spid="26" grpId="0"/>
      <p:bldP spid="27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字方塊 6">
            <a:extLst>
              <a:ext uri="{FF2B5EF4-FFF2-40B4-BE49-F238E27FC236}">
                <a16:creationId xmlns:a16="http://schemas.microsoft.com/office/drawing/2014/main" id="{B057DF08-FC08-4E81-AE14-DDEE1DF0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41276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Algorithm</a:t>
            </a:r>
            <a:endParaRPr lang="zh-TW" altLang="en-US" sz="2800" b="1" i="1" u="sng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C34B8-600A-4C47-9056-B5BF0FB7BAD1}"/>
              </a:ext>
            </a:extLst>
          </p:cNvPr>
          <p:cNvSpPr/>
          <p:nvPr/>
        </p:nvSpPr>
        <p:spPr>
          <a:xfrm>
            <a:off x="3163889" y="1117601"/>
            <a:ext cx="7297737" cy="329406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45DAE9-4A1F-4DA5-8F7F-59F663C3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3260726"/>
            <a:ext cx="1119188" cy="7080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70C0"/>
                </a:solidFill>
              </a:rPr>
              <a:t>Repeat k times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A17E19-2A12-4733-87A8-D88753CE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349500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70C0"/>
                </a:solidFill>
              </a:rPr>
              <a:t>Learning D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52BCF6-2022-470A-A4D1-FAE1FB9F26A8}"/>
              </a:ext>
            </a:extLst>
          </p:cNvPr>
          <p:cNvSpPr/>
          <p:nvPr/>
        </p:nvSpPr>
        <p:spPr>
          <a:xfrm>
            <a:off x="3163889" y="4427539"/>
            <a:ext cx="7297737" cy="228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D2E6CA-D281-42AE-B828-1765D33E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014913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Learning G</a:t>
            </a:r>
            <a:endParaRPr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D14D513-C102-4F58-B85B-3ABF93534C39}"/>
              </a:ext>
            </a:extLst>
          </p:cNvPr>
          <p:cNvCxnSpPr/>
          <p:nvPr/>
        </p:nvCxnSpPr>
        <p:spPr>
          <a:xfrm>
            <a:off x="4222751" y="5897563"/>
            <a:ext cx="21685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DCFCFF-AE98-4F5A-B6EF-4C5AB2F8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0"/>
            <a:ext cx="391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Initialize θ</a:t>
            </a:r>
            <a:r>
              <a:rPr lang="en-US" altLang="zh-TW" sz="2000" baseline="-25000"/>
              <a:t>d</a:t>
            </a:r>
            <a:r>
              <a:rPr lang="en-US" altLang="zh-TW" sz="2000"/>
              <a:t> for D and θ</a:t>
            </a:r>
            <a:r>
              <a:rPr lang="en-US" altLang="zh-TW" sz="2000" baseline="-25000"/>
              <a:t>g</a:t>
            </a:r>
            <a:r>
              <a:rPr lang="en-US" altLang="zh-TW" sz="2000"/>
              <a:t> for G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C5E29D-D0EE-48CB-9B94-FBBEDCBE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57201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400"/>
              <a:t>Can only find  lower bound of JSD or  max</a:t>
            </a:r>
            <a:r>
              <a:rPr lang="en-US" altLang="zh-TW" sz="1400" baseline="-25000"/>
              <a:t>D</a:t>
            </a:r>
            <a:r>
              <a:rPr lang="en-US" altLang="zh-TW" sz="1400"/>
              <a:t>V(G,D)</a:t>
            </a:r>
            <a:endParaRPr lang="zh-TW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2ACC65-FAF8-4CA1-821B-CCE1CA4E1C53}"/>
              </a:ext>
            </a:extLst>
          </p:cNvPr>
          <p:cNvSpPr/>
          <p:nvPr/>
        </p:nvSpPr>
        <p:spPr>
          <a:xfrm>
            <a:off x="7467600" y="420688"/>
            <a:ext cx="2362200" cy="696912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4BAEA8-A303-4DA4-8D1B-91D66F835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5822951"/>
            <a:ext cx="1119188" cy="708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Only Once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4849C-5487-4E28-A4A5-BB9E590A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685801"/>
            <a:ext cx="8229600" cy="4530725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In each training iteration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m examples {x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,x</a:t>
            </a:r>
            <a:r>
              <a:rPr lang="en-US" altLang="en-US" baseline="30000">
                <a:ea typeface="Arial" panose="020B0604020202020204" pitchFamily="34" charset="0"/>
              </a:rPr>
              <a:t>2</a:t>
            </a:r>
            <a:r>
              <a:rPr lang="en-US" altLang="en-US">
                <a:ea typeface="Arial" panose="020B0604020202020204" pitchFamily="34" charset="0"/>
              </a:rPr>
              <a:t>, … x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data distribution P</a:t>
            </a:r>
            <a:r>
              <a:rPr lang="en-US" altLang="en-US" baseline="-25000">
                <a:ea typeface="Arial" panose="020B0604020202020204" pitchFamily="34" charset="0"/>
              </a:rPr>
              <a:t>data</a:t>
            </a:r>
            <a:r>
              <a:rPr lang="en-US" altLang="en-US">
                <a:ea typeface="Arial" panose="020B0604020202020204" pitchFamily="34" charset="0"/>
              </a:rPr>
              <a:t>(x)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m noise samples {z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 z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a simple prior P</a:t>
            </a:r>
            <a:r>
              <a:rPr lang="en-US" altLang="en-US" baseline="-25000">
                <a:ea typeface="Arial" panose="020B0604020202020204" pitchFamily="34" charset="0"/>
              </a:rPr>
              <a:t>prior</a:t>
            </a:r>
            <a:r>
              <a:rPr lang="en-US" altLang="en-US">
                <a:ea typeface="Arial" panose="020B0604020202020204" pitchFamily="34" charset="0"/>
              </a:rPr>
              <a:t>(z)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Obtain generated data {x*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 x*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}, 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=G(z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Update discriminator parameters 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d </a:t>
            </a:r>
            <a:r>
              <a:rPr lang="en-US" altLang="zh-TW">
                <a:ea typeface="新細明體" panose="02020500000000000000" pitchFamily="18" charset="-120"/>
              </a:rPr>
              <a:t>to maximize 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sz="1800">
                <a:ea typeface="Arial" panose="020B0604020202020204" pitchFamily="34" charset="0"/>
              </a:rPr>
              <a:t>V’ ≈ 1/m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logD(x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 + 1/m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log(1-D(x*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)) 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 θ</a:t>
            </a:r>
            <a:r>
              <a:rPr lang="en-US" altLang="zh-TW" baseline="-25000">
                <a:ea typeface="新細明體" panose="02020500000000000000" pitchFamily="18" charset="-120"/>
              </a:rPr>
              <a:t>d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+ ηΔV’(</a:t>
            </a:r>
            <a:r>
              <a:rPr lang="en-US" altLang="zh-TW" sz="1800">
                <a:ea typeface="新細明體" panose="02020500000000000000" pitchFamily="18" charset="-120"/>
              </a:rPr>
              <a:t>θ</a:t>
            </a:r>
            <a:r>
              <a:rPr lang="en-US" altLang="zh-TW" sz="1800" baseline="-25000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)   (gradient ascent)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Simple another m noise samples {z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,z</a:t>
            </a:r>
            <a:r>
              <a:rPr lang="en-US" altLang="en-US" baseline="30000">
                <a:ea typeface="Arial" panose="020B0604020202020204" pitchFamily="34" charset="0"/>
              </a:rPr>
              <a:t>2</a:t>
            </a:r>
            <a:r>
              <a:rPr lang="en-US" altLang="en-US">
                <a:ea typeface="Arial" panose="020B0604020202020204" pitchFamily="34" charset="0"/>
              </a:rPr>
              <a:t>, … z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the prior P</a:t>
            </a:r>
            <a:r>
              <a:rPr lang="en-US" altLang="en-US" baseline="-25000">
                <a:ea typeface="Arial" panose="020B0604020202020204" pitchFamily="34" charset="0"/>
              </a:rPr>
              <a:t>prior</a:t>
            </a:r>
            <a:r>
              <a:rPr lang="en-US" altLang="en-US">
                <a:ea typeface="Arial" panose="020B0604020202020204" pitchFamily="34" charset="0"/>
              </a:rPr>
              <a:t>(z)，G(z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)=x*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endParaRPr lang="en-US" altLang="en-US">
              <a:ea typeface="Arial" panose="020B0604020202020204" pitchFamily="34" charset="0"/>
            </a:endParaRPr>
          </a:p>
          <a:p>
            <a:pPr lvl="1"/>
            <a:r>
              <a:rPr lang="en-US" altLang="en-US">
                <a:ea typeface="Arial" panose="020B0604020202020204" pitchFamily="34" charset="0"/>
              </a:rPr>
              <a:t>Update generator parameters θ</a:t>
            </a:r>
            <a:r>
              <a:rPr lang="en-US" altLang="en-US" baseline="-25000">
                <a:ea typeface="Arial" panose="020B0604020202020204" pitchFamily="34" charset="0"/>
              </a:rPr>
              <a:t>g </a:t>
            </a:r>
            <a:r>
              <a:rPr lang="en-US" altLang="en-US">
                <a:ea typeface="Arial" panose="020B0604020202020204" pitchFamily="34" charset="0"/>
              </a:rPr>
              <a:t>to minimize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       V’= 1/mΣ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logD(x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 + 1/m Σ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log(1-D(x*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       </a:t>
            </a:r>
            <a:r>
              <a:rPr lang="en-US" altLang="zh-TW" sz="2800">
                <a:ea typeface="新細明體" panose="02020500000000000000" pitchFamily="18" charset="-120"/>
              </a:rPr>
              <a:t>θ</a:t>
            </a:r>
            <a:r>
              <a:rPr lang="en-US" altLang="zh-TW" sz="2800" baseline="-25000">
                <a:ea typeface="新細明體" panose="02020500000000000000" pitchFamily="18" charset="-120"/>
              </a:rPr>
              <a:t>g </a:t>
            </a:r>
            <a:r>
              <a:rPr lang="en-US" altLang="zh-TW" sz="2800">
                <a:ea typeface="新細明體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 sz="2800">
                <a:ea typeface="新細明體" panose="02020500000000000000" pitchFamily="18" charset="-120"/>
              </a:rPr>
              <a:t>θ</a:t>
            </a:r>
            <a:r>
              <a:rPr lang="en-US" altLang="zh-TW" sz="2800" baseline="-25000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− ηΔV’(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   (gradient descent)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F4269-8A2A-4F7C-8F5F-9A0ED124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15827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Ian Goodfellow</a:t>
            </a:r>
          </a:p>
          <a:p>
            <a:pPr eaLnBrk="1" hangingPunct="1"/>
            <a:r>
              <a:rPr lang="en-US" altLang="en-US" sz="1400"/>
              <a:t>comment: this</a:t>
            </a:r>
          </a:p>
          <a:p>
            <a:pPr eaLnBrk="1" hangingPunct="1"/>
            <a:r>
              <a:rPr lang="en-US" altLang="en-US" sz="1400"/>
              <a:t>is also done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/>
      <p:bldP spid="5" grpId="0"/>
      <p:bldP spid="2" grpId="0"/>
      <p:bldP spid="15" grpId="0" animBg="1"/>
      <p:bldP spid="1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標題 1">
            <a:extLst>
              <a:ext uri="{FF2B5EF4-FFF2-40B4-BE49-F238E27FC236}">
                <a16:creationId xmlns:a16="http://schemas.microsoft.com/office/drawing/2014/main" id="{7B60A1FE-0B46-47EE-81E3-03E7DE13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 Function for Generator</a:t>
            </a:r>
            <a:br>
              <a:rPr lang="en-US" altLang="zh-TW"/>
            </a:br>
            <a:r>
              <a:rPr lang="en-US" altLang="zh-TW"/>
              <a:t>in Real Implementation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001A5E-36FA-46C4-AB2C-26393277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4826001"/>
            <a:ext cx="40687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Real implementation: </a:t>
            </a:r>
          </a:p>
          <a:p>
            <a:pPr eaLnBrk="1" hangingPunct="1"/>
            <a:r>
              <a:rPr lang="en-US" altLang="zh-TW"/>
              <a:t>label x from P</a:t>
            </a:r>
            <a:r>
              <a:rPr lang="en-US" altLang="zh-TW" baseline="-25000"/>
              <a:t>G</a:t>
            </a:r>
            <a:r>
              <a:rPr lang="en-US" altLang="zh-TW"/>
              <a:t> as positive</a:t>
            </a:r>
            <a:endParaRPr lang="zh-TW" altLang="en-US"/>
          </a:p>
        </p:txBody>
      </p:sp>
      <p:pic>
        <p:nvPicPr>
          <p:cNvPr id="60419" name="圖片 10">
            <a:extLst>
              <a:ext uri="{FF2B5EF4-FFF2-40B4-BE49-F238E27FC236}">
                <a16:creationId xmlns:a16="http://schemas.microsoft.com/office/drawing/2014/main" id="{5477C254-A75A-4452-AFED-9511D1A5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1" y="1441450"/>
            <a:ext cx="2371725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A42C9E-4776-4B79-B149-E51F79F168B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66779" y="2255939"/>
            <a:ext cx="1863908" cy="50917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316010-71DE-418B-93D9-A59F8EC2734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13460" y="4888143"/>
            <a:ext cx="2170659" cy="50917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8828247-2E49-45F3-94AB-F09C875ED225}"/>
              </a:ext>
            </a:extLst>
          </p:cNvPr>
          <p:cNvCxnSpPr>
            <a:cxnSpLocks/>
          </p:cNvCxnSpPr>
          <p:nvPr/>
        </p:nvCxnSpPr>
        <p:spPr>
          <a:xfrm>
            <a:off x="3429001" y="2362200"/>
            <a:ext cx="26844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ED18565-12C4-4C4C-85E6-CD7D33D83AC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35256" y="4213111"/>
            <a:ext cx="90409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60424" name="文字方塊 17">
            <a:extLst>
              <a:ext uri="{FF2B5EF4-FFF2-40B4-BE49-F238E27FC236}">
                <a16:creationId xmlns:a16="http://schemas.microsoft.com/office/drawing/2014/main" id="{19214771-0025-4900-A89E-EAD90086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33763"/>
            <a:ext cx="441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FF"/>
                </a:solidFill>
              </a:rPr>
              <a:t>Training slow at the beginning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0425" name="TextBox 4">
            <a:extLst>
              <a:ext uri="{FF2B5EF4-FFF2-40B4-BE49-F238E27FC236}">
                <a16:creationId xmlns:a16="http://schemas.microsoft.com/office/drawing/2014/main" id="{8AB889A7-B8BD-4009-B80F-45D388968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1"/>
            <a:ext cx="306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</a:t>
            </a:r>
          </a:p>
        </p:txBody>
      </p:sp>
      <p:sp>
        <p:nvSpPr>
          <p:cNvPr id="60426" name="TextBox 5">
            <a:extLst>
              <a:ext uri="{FF2B5EF4-FFF2-40B4-BE49-F238E27FC236}">
                <a16:creationId xmlns:a16="http://schemas.microsoft.com/office/drawing/2014/main" id="{BD91F604-0231-4302-A0BE-6CF470FC3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4" y="2743201"/>
            <a:ext cx="292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</p:txBody>
      </p:sp>
      <p:sp>
        <p:nvSpPr>
          <p:cNvPr id="60427" name="TextBox 6">
            <a:extLst>
              <a:ext uri="{FF2B5EF4-FFF2-40B4-BE49-F238E27FC236}">
                <a16:creationId xmlns:a16="http://schemas.microsoft.com/office/drawing/2014/main" id="{A3C2AE2F-2F17-49AF-9E8C-962D850D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14801"/>
            <a:ext cx="352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x~P_G </a:t>
            </a:r>
            <a:r>
              <a:rPr lang="en-US" altLang="en-US"/>
              <a:t>[ − log (D(x))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4A2EE15-AE09-4443-93C5-5B5F87D5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issues in training GAN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75DD3D0F-AA81-486D-B3EB-8121603F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M. Arjovsky, L. Bottou, Towards principled methods for training generative adversarial networks, 2017.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7576AB27-82BE-4D1C-8249-F13DB91D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4BE8-B203-4E9D-8C1D-93EB7FD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During the rest of this lecture, we will go thru the original ideas and derive GAN.</a:t>
            </a:r>
          </a:p>
          <a:p>
            <a:r>
              <a:rPr lang="en-US" altLang="en-US"/>
              <a:t>I will avoid the continuous case and stick to simple explanations.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標題 1">
            <a:extLst>
              <a:ext uri="{FF2B5EF4-FFF2-40B4-BE49-F238E27FC236}">
                <a16:creationId xmlns:a16="http://schemas.microsoft.com/office/drawing/2014/main" id="{7EC28801-BA80-4177-B4B0-F8438C44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Evaluating JS divergence</a:t>
            </a:r>
            <a:endParaRPr lang="zh-TW" altLang="en-US"/>
          </a:p>
        </p:txBody>
      </p:sp>
      <p:pic>
        <p:nvPicPr>
          <p:cNvPr id="62466" name="圖片 3">
            <a:extLst>
              <a:ext uri="{FF2B5EF4-FFF2-40B4-BE49-F238E27FC236}">
                <a16:creationId xmlns:a16="http://schemas.microsoft.com/office/drawing/2014/main" id="{56B9981D-EC17-4B85-8D4B-54D184F84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0414"/>
            <a:ext cx="91440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矩形 4">
            <a:extLst>
              <a:ext uri="{FF2B5EF4-FFF2-40B4-BE49-F238E27FC236}">
                <a16:creationId xmlns:a16="http://schemas.microsoft.com/office/drawing/2014/main" id="{4EDF01EF-24AF-4B3C-B5D3-186A5CEA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870576"/>
            <a:ext cx="8085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latin typeface="Lucida Grande" charset="0"/>
              </a:rPr>
              <a:t>Martin Arjovsky</a:t>
            </a:r>
            <a:r>
              <a:rPr lang="en-US" altLang="zh-TW" sz="1800">
                <a:solidFill>
                  <a:srgbClr val="000000"/>
                </a:solidFill>
                <a:latin typeface="Lucida Grande" charset="0"/>
              </a:rPr>
              <a:t>, </a:t>
            </a:r>
            <a:r>
              <a:rPr lang="en-US" altLang="zh-TW" sz="1800">
                <a:latin typeface="Lucida Grande" charset="0"/>
              </a:rPr>
              <a:t>Léon Bottou, </a:t>
            </a:r>
            <a:r>
              <a:rPr lang="en-US" altLang="zh-TW" sz="1800"/>
              <a:t>Towards Principled Methods for Training Generative Adversarial Networks,</a:t>
            </a:r>
            <a:r>
              <a:rPr lang="zh-TW" altLang="en-US" sz="1800"/>
              <a:t> </a:t>
            </a:r>
            <a:r>
              <a:rPr lang="en-US" altLang="zh-TW" sz="1800"/>
              <a:t>2017, arXiv preprint</a:t>
            </a:r>
          </a:p>
        </p:txBody>
      </p:sp>
      <p:sp>
        <p:nvSpPr>
          <p:cNvPr id="62468" name="TextBox 1">
            <a:extLst>
              <a:ext uri="{FF2B5EF4-FFF2-40B4-BE49-F238E27FC236}">
                <a16:creationId xmlns:a16="http://schemas.microsoft.com/office/drawing/2014/main" id="{BEFA733D-F487-490F-8ED3-C935C5F3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4" y="1447801"/>
            <a:ext cx="413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Discriminator is too strong: for all three</a:t>
            </a:r>
          </a:p>
          <a:p>
            <a:pPr eaLnBrk="1" hangingPunct="1"/>
            <a:r>
              <a:rPr lang="en-US" altLang="en-US" sz="1800"/>
              <a:t>Generators, JSD =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標題 1">
            <a:extLst>
              <a:ext uri="{FF2B5EF4-FFF2-40B4-BE49-F238E27FC236}">
                <a16:creationId xmlns:a16="http://schemas.microsoft.com/office/drawing/2014/main" id="{9A7DE865-B6E7-4B04-8085-47AD8263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Evaluating JS divergence</a:t>
            </a:r>
            <a:endParaRPr lang="zh-TW" altLang="en-US"/>
          </a:p>
        </p:txBody>
      </p:sp>
      <p:sp>
        <p:nvSpPr>
          <p:cNvPr id="63490" name="內容版面配置區 2">
            <a:extLst>
              <a:ext uri="{FF2B5EF4-FFF2-40B4-BE49-F238E27FC236}">
                <a16:creationId xmlns:a16="http://schemas.microsoft.com/office/drawing/2014/main" id="{D2CABA86-1C46-4FDB-969F-25C80AF3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JS divergence estimated by discriminator telling little information</a:t>
            </a:r>
            <a:endParaRPr lang="zh-TW" altLang="en-US"/>
          </a:p>
        </p:txBody>
      </p:sp>
      <p:sp>
        <p:nvSpPr>
          <p:cNvPr id="63491" name="矩形 4">
            <a:extLst>
              <a:ext uri="{FF2B5EF4-FFF2-40B4-BE49-F238E27FC236}">
                <a16:creationId xmlns:a16="http://schemas.microsoft.com/office/drawing/2014/main" id="{AC515675-16FD-46BA-BC63-D86B36A9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04851"/>
            <a:ext cx="199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TW" altLang="en-US" sz="1800"/>
              <a:t>https://arxiv.org/abs/1701.07875</a:t>
            </a:r>
          </a:p>
        </p:txBody>
      </p:sp>
      <p:pic>
        <p:nvPicPr>
          <p:cNvPr id="63492" name="圖片 5">
            <a:extLst>
              <a:ext uri="{FF2B5EF4-FFF2-40B4-BE49-F238E27FC236}">
                <a16:creationId xmlns:a16="http://schemas.microsoft.com/office/drawing/2014/main" id="{503EB09A-6EB8-41D0-98DF-3730211D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917825"/>
            <a:ext cx="4438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圖片 6">
            <a:extLst>
              <a:ext uri="{FF2B5EF4-FFF2-40B4-BE49-F238E27FC236}">
                <a16:creationId xmlns:a16="http://schemas.microsoft.com/office/drawing/2014/main" id="{F99E7313-D6C6-4FB7-BBA4-B6B61C23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6" y="2922589"/>
            <a:ext cx="4448175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文字方塊 7">
            <a:extLst>
              <a:ext uri="{FF2B5EF4-FFF2-40B4-BE49-F238E27FC236}">
                <a16:creationId xmlns:a16="http://schemas.microsoft.com/office/drawing/2014/main" id="{08F75CA9-B956-4A4A-9063-402DFA30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9" y="5913438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Weak Generator</a:t>
            </a:r>
            <a:endParaRPr lang="zh-TW" altLang="en-US"/>
          </a:p>
        </p:txBody>
      </p:sp>
      <p:sp>
        <p:nvSpPr>
          <p:cNvPr id="63495" name="文字方塊 8">
            <a:extLst>
              <a:ext uri="{FF2B5EF4-FFF2-40B4-BE49-F238E27FC236}">
                <a16:creationId xmlns:a16="http://schemas.microsoft.com/office/drawing/2014/main" id="{3978C2AE-7495-4F35-BCDB-29A716486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6" y="5962651"/>
            <a:ext cx="267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Strong Generator</a:t>
            </a:r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標題 1">
            <a:extLst>
              <a:ext uri="{FF2B5EF4-FFF2-40B4-BE49-F238E27FC236}">
                <a16:creationId xmlns:a16="http://schemas.microsoft.com/office/drawing/2014/main" id="{FCA3401D-23C4-4B9E-BF20-DAD39521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altLang="zh-TW"/>
              <a:t>Discriminator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897F6C-2EEC-4236-8CBE-BD4ECDE0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287838"/>
            <a:ext cx="593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Reason 1. Approximate by sampling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0EF886-6895-4FCB-8010-4BE0CE049D93}"/>
              </a:ext>
            </a:extLst>
          </p:cNvPr>
          <p:cNvSpPr txBox="1"/>
          <p:nvPr/>
        </p:nvSpPr>
        <p:spPr>
          <a:xfrm>
            <a:off x="2895600" y="1524000"/>
            <a:ext cx="33528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dirty="0"/>
              <a:t>1 for all positive examples 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55CA2F-12CF-4EFB-AEBD-5DF1046D13E8}"/>
              </a:ext>
            </a:extLst>
          </p:cNvPr>
          <p:cNvSpPr txBox="1"/>
          <p:nvPr/>
        </p:nvSpPr>
        <p:spPr>
          <a:xfrm>
            <a:off x="6629400" y="1524000"/>
            <a:ext cx="28194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600" dirty="0"/>
              <a:t>0 for all negative examples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FB2346-FF72-4F9B-A247-1F529074B602}"/>
              </a:ext>
            </a:extLst>
          </p:cNvPr>
          <p:cNvSpPr txBox="1"/>
          <p:nvPr/>
        </p:nvSpPr>
        <p:spPr>
          <a:xfrm>
            <a:off x="8804138" y="3125692"/>
            <a:ext cx="58622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= 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0B6CBAF-9551-492F-9F42-1F60E5D9C99D}"/>
              </a:ext>
            </a:extLst>
          </p:cNvPr>
          <p:cNvSpPr txBox="1"/>
          <p:nvPr/>
        </p:nvSpPr>
        <p:spPr>
          <a:xfrm>
            <a:off x="6019801" y="3505200"/>
            <a:ext cx="3352799" cy="5847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600" dirty="0"/>
              <a:t>log 2 when </a:t>
            </a:r>
            <a:r>
              <a:rPr lang="en-US" altLang="zh-TW" sz="1600" dirty="0" err="1"/>
              <a:t>P</a:t>
            </a:r>
            <a:r>
              <a:rPr lang="en-US" altLang="zh-TW" sz="1600" baseline="-25000" dirty="0" err="1"/>
              <a:t>data</a:t>
            </a:r>
            <a:r>
              <a:rPr lang="en-US" altLang="zh-TW" sz="1600" dirty="0"/>
              <a:t> and P</a:t>
            </a:r>
            <a:r>
              <a:rPr lang="en-US" altLang="zh-TW" sz="1600" baseline="-25000" dirty="0"/>
              <a:t>G</a:t>
            </a:r>
            <a:r>
              <a:rPr lang="en-US" altLang="zh-TW" sz="1600" dirty="0"/>
              <a:t> differ completely</a:t>
            </a:r>
            <a:endParaRPr lang="zh-TW" altLang="en-US" sz="16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09D3497-4EBE-4633-8187-6026ACDF7618}"/>
              </a:ext>
            </a:extLst>
          </p:cNvPr>
          <p:cNvCxnSpPr/>
          <p:nvPr/>
        </p:nvCxnSpPr>
        <p:spPr>
          <a:xfrm>
            <a:off x="5867401" y="3516313"/>
            <a:ext cx="27289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9C6302A9-A611-4482-B4D1-7D621D060577}"/>
              </a:ext>
            </a:extLst>
          </p:cNvPr>
          <p:cNvSpPr>
            <a:spLocks noChangeArrowheads="1"/>
          </p:cNvSpPr>
          <p:nvPr/>
        </p:nvSpPr>
        <p:spPr bwMode="auto">
          <a:xfrm rot="19458542">
            <a:off x="5865813" y="4676775"/>
            <a:ext cx="2921000" cy="1543050"/>
          </a:xfrm>
          <a:prstGeom prst="ellipse">
            <a:avLst/>
          </a:prstGeom>
          <a:solidFill>
            <a:srgbClr val="B2B2FF"/>
          </a:soli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62469A7-ABDA-4DC7-A4F5-8F3F9F2065CA}"/>
              </a:ext>
            </a:extLst>
          </p:cNvPr>
          <p:cNvSpPr>
            <a:spLocks noChangeArrowheads="1"/>
          </p:cNvSpPr>
          <p:nvPr/>
        </p:nvSpPr>
        <p:spPr bwMode="auto">
          <a:xfrm rot="1662803">
            <a:off x="6946900" y="4595814"/>
            <a:ext cx="3094038" cy="16335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91A4929-A491-4A42-AE81-25ED17BDC397}"/>
              </a:ext>
            </a:extLst>
          </p:cNvPr>
          <p:cNvSpPr/>
          <p:nvPr/>
        </p:nvSpPr>
        <p:spPr>
          <a:xfrm>
            <a:off x="6361114" y="5937250"/>
            <a:ext cx="185737" cy="18573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36CFE3-6989-45E6-8441-A636ABC31F54}"/>
              </a:ext>
            </a:extLst>
          </p:cNvPr>
          <p:cNvSpPr/>
          <p:nvPr/>
        </p:nvSpPr>
        <p:spPr>
          <a:xfrm>
            <a:off x="7046914" y="5937250"/>
            <a:ext cx="185737" cy="18573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CBD01DE-21AF-4339-ACC5-7D956B3A442C}"/>
              </a:ext>
            </a:extLst>
          </p:cNvPr>
          <p:cNvSpPr/>
          <p:nvPr/>
        </p:nvSpPr>
        <p:spPr>
          <a:xfrm>
            <a:off x="6696075" y="5407025"/>
            <a:ext cx="185738" cy="18573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9E52E75-CCED-4507-9BB5-BBA5A42B93FF}"/>
              </a:ext>
            </a:extLst>
          </p:cNvPr>
          <p:cNvSpPr/>
          <p:nvPr/>
        </p:nvSpPr>
        <p:spPr>
          <a:xfrm>
            <a:off x="7921625" y="5300664"/>
            <a:ext cx="185738" cy="18573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4D69F58-3790-4426-9969-E0BF0915DCC4}"/>
              </a:ext>
            </a:extLst>
          </p:cNvPr>
          <p:cNvSpPr/>
          <p:nvPr/>
        </p:nvSpPr>
        <p:spPr>
          <a:xfrm>
            <a:off x="7345363" y="4743450"/>
            <a:ext cx="184150" cy="18573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752B5C0-7010-472C-95E4-684EC6723B17}"/>
              </a:ext>
            </a:extLst>
          </p:cNvPr>
          <p:cNvSpPr/>
          <p:nvPr/>
        </p:nvSpPr>
        <p:spPr>
          <a:xfrm>
            <a:off x="8077200" y="4708525"/>
            <a:ext cx="185738" cy="18573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90C6CCD-D8CB-49EF-9EE4-72906D82906E}"/>
              </a:ext>
            </a:extLst>
          </p:cNvPr>
          <p:cNvSpPr/>
          <p:nvPr/>
        </p:nvSpPr>
        <p:spPr>
          <a:xfrm>
            <a:off x="7518400" y="5183189"/>
            <a:ext cx="185738" cy="185737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D19CD79-5598-4EE3-8835-E894668F7781}"/>
              </a:ext>
            </a:extLst>
          </p:cNvPr>
          <p:cNvSpPr/>
          <p:nvPr/>
        </p:nvSpPr>
        <p:spPr>
          <a:xfrm>
            <a:off x="7735889" y="4478339"/>
            <a:ext cx="185737" cy="185737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713F1BE-92A5-4A1C-A2DC-B64F101B4ED5}"/>
              </a:ext>
            </a:extLst>
          </p:cNvPr>
          <p:cNvSpPr/>
          <p:nvPr/>
        </p:nvSpPr>
        <p:spPr>
          <a:xfrm>
            <a:off x="8459789" y="4894264"/>
            <a:ext cx="185737" cy="185737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1C8683D-F4EE-4C8A-AC67-54F6ECCD3042}"/>
              </a:ext>
            </a:extLst>
          </p:cNvPr>
          <p:cNvSpPr/>
          <p:nvPr/>
        </p:nvSpPr>
        <p:spPr>
          <a:xfrm>
            <a:off x="8618539" y="5653089"/>
            <a:ext cx="185737" cy="185737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33BA9C0-1773-4F3F-A12E-3F3582AA3F0F}"/>
              </a:ext>
            </a:extLst>
          </p:cNvPr>
          <p:cNvSpPr/>
          <p:nvPr/>
        </p:nvSpPr>
        <p:spPr>
          <a:xfrm>
            <a:off x="8410575" y="5937250"/>
            <a:ext cx="185738" cy="185738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5225DDC-DAB0-4CD7-B388-E60437540FAF}"/>
              </a:ext>
            </a:extLst>
          </p:cNvPr>
          <p:cNvSpPr/>
          <p:nvPr/>
        </p:nvSpPr>
        <p:spPr>
          <a:xfrm>
            <a:off x="9172575" y="6008689"/>
            <a:ext cx="185738" cy="185737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045FAC2-17EB-4691-9E83-4F413906A163}"/>
              </a:ext>
            </a:extLst>
          </p:cNvPr>
          <p:cNvSpPr/>
          <p:nvPr/>
        </p:nvSpPr>
        <p:spPr>
          <a:xfrm>
            <a:off x="9340850" y="5464175"/>
            <a:ext cx="185738" cy="185738"/>
          </a:xfrm>
          <a:prstGeom prst="ellipse">
            <a:avLst/>
          </a:prstGeom>
          <a:solidFill>
            <a:srgbClr val="FF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F67D153-F5D8-400A-856E-B5659BE9FD15}"/>
              </a:ext>
            </a:extLst>
          </p:cNvPr>
          <p:cNvSpPr/>
          <p:nvPr/>
        </p:nvSpPr>
        <p:spPr>
          <a:xfrm>
            <a:off x="7054850" y="5592764"/>
            <a:ext cx="185738" cy="18573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F20B90D1-98AF-4D45-B47A-CC65B531D6E2}"/>
              </a:ext>
            </a:extLst>
          </p:cNvPr>
          <p:cNvSpPr/>
          <p:nvPr/>
        </p:nvSpPr>
        <p:spPr>
          <a:xfrm>
            <a:off x="7359650" y="4224338"/>
            <a:ext cx="1042988" cy="2349500"/>
          </a:xfrm>
          <a:custGeom>
            <a:avLst/>
            <a:gdLst>
              <a:gd name="connsiteX0" fmla="*/ 1041669 w 1041669"/>
              <a:gd name="connsiteY0" fmla="*/ 55779 h 2348405"/>
              <a:gd name="connsiteX1" fmla="*/ 1015165 w 1041669"/>
              <a:gd name="connsiteY1" fmla="*/ 532857 h 2348405"/>
              <a:gd name="connsiteX2" fmla="*/ 975408 w 1041669"/>
              <a:gd name="connsiteY2" fmla="*/ 797901 h 2348405"/>
              <a:gd name="connsiteX3" fmla="*/ 948904 w 1041669"/>
              <a:gd name="connsiteY3" fmla="*/ 1076197 h 2348405"/>
              <a:gd name="connsiteX4" fmla="*/ 909148 w 1041669"/>
              <a:gd name="connsiteY4" fmla="*/ 1261727 h 2348405"/>
              <a:gd name="connsiteX5" fmla="*/ 776626 w 1041669"/>
              <a:gd name="connsiteY5" fmla="*/ 1420753 h 2348405"/>
              <a:gd name="connsiteX6" fmla="*/ 564591 w 1041669"/>
              <a:gd name="connsiteY6" fmla="*/ 1420753 h 2348405"/>
              <a:gd name="connsiteX7" fmla="*/ 471826 w 1041669"/>
              <a:gd name="connsiteY7" fmla="*/ 1407501 h 2348405"/>
              <a:gd name="connsiteX8" fmla="*/ 432069 w 1041669"/>
              <a:gd name="connsiteY8" fmla="*/ 1248475 h 2348405"/>
              <a:gd name="connsiteX9" fmla="*/ 511582 w 1041669"/>
              <a:gd name="connsiteY9" fmla="*/ 930423 h 2348405"/>
              <a:gd name="connsiteX10" fmla="*/ 577843 w 1041669"/>
              <a:gd name="connsiteY10" fmla="*/ 572614 h 2348405"/>
              <a:gd name="connsiteX11" fmla="*/ 670608 w 1041669"/>
              <a:gd name="connsiteY11" fmla="*/ 440092 h 2348405"/>
              <a:gd name="connsiteX12" fmla="*/ 697113 w 1041669"/>
              <a:gd name="connsiteY12" fmla="*/ 161797 h 2348405"/>
              <a:gd name="connsiteX13" fmla="*/ 657356 w 1041669"/>
              <a:gd name="connsiteY13" fmla="*/ 2770 h 2348405"/>
              <a:gd name="connsiteX14" fmla="*/ 312800 w 1041669"/>
              <a:gd name="connsiteY14" fmla="*/ 69031 h 2348405"/>
              <a:gd name="connsiteX15" fmla="*/ 273043 w 1041669"/>
              <a:gd name="connsiteY15" fmla="*/ 175049 h 2348405"/>
              <a:gd name="connsiteX16" fmla="*/ 286295 w 1041669"/>
              <a:gd name="connsiteY16" fmla="*/ 453344 h 2348405"/>
              <a:gd name="connsiteX17" fmla="*/ 286295 w 1041669"/>
              <a:gd name="connsiteY17" fmla="*/ 665379 h 2348405"/>
              <a:gd name="connsiteX18" fmla="*/ 180278 w 1041669"/>
              <a:gd name="connsiteY18" fmla="*/ 837657 h 2348405"/>
              <a:gd name="connsiteX19" fmla="*/ 87513 w 1041669"/>
              <a:gd name="connsiteY19" fmla="*/ 970179 h 2348405"/>
              <a:gd name="connsiteX20" fmla="*/ 34504 w 1041669"/>
              <a:gd name="connsiteY20" fmla="*/ 1049692 h 2348405"/>
              <a:gd name="connsiteX21" fmla="*/ 8000 w 1041669"/>
              <a:gd name="connsiteY21" fmla="*/ 1274979 h 2348405"/>
              <a:gd name="connsiteX22" fmla="*/ 180278 w 1041669"/>
              <a:gd name="connsiteY22" fmla="*/ 1566527 h 2348405"/>
              <a:gd name="connsiteX23" fmla="*/ 538087 w 1041669"/>
              <a:gd name="connsiteY23" fmla="*/ 1911084 h 2348405"/>
              <a:gd name="connsiteX24" fmla="*/ 538087 w 1041669"/>
              <a:gd name="connsiteY24" fmla="*/ 2070110 h 2348405"/>
              <a:gd name="connsiteX25" fmla="*/ 591095 w 1041669"/>
              <a:gd name="connsiteY25" fmla="*/ 2348405 h 234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1669" h="2348405">
                <a:moveTo>
                  <a:pt x="1041669" y="55779"/>
                </a:moveTo>
                <a:cubicBezTo>
                  <a:pt x="1033939" y="232474"/>
                  <a:pt x="1026209" y="409170"/>
                  <a:pt x="1015165" y="532857"/>
                </a:cubicBezTo>
                <a:cubicBezTo>
                  <a:pt x="1004121" y="656544"/>
                  <a:pt x="986451" y="707344"/>
                  <a:pt x="975408" y="797901"/>
                </a:cubicBezTo>
                <a:cubicBezTo>
                  <a:pt x="964365" y="888458"/>
                  <a:pt x="959947" y="998893"/>
                  <a:pt x="948904" y="1076197"/>
                </a:cubicBezTo>
                <a:cubicBezTo>
                  <a:pt x="937861" y="1153501"/>
                  <a:pt x="937861" y="1204301"/>
                  <a:pt x="909148" y="1261727"/>
                </a:cubicBezTo>
                <a:cubicBezTo>
                  <a:pt x="880435" y="1319153"/>
                  <a:pt x="834052" y="1394249"/>
                  <a:pt x="776626" y="1420753"/>
                </a:cubicBezTo>
                <a:cubicBezTo>
                  <a:pt x="719200" y="1447257"/>
                  <a:pt x="615391" y="1422962"/>
                  <a:pt x="564591" y="1420753"/>
                </a:cubicBezTo>
                <a:cubicBezTo>
                  <a:pt x="513791" y="1418544"/>
                  <a:pt x="493913" y="1436214"/>
                  <a:pt x="471826" y="1407501"/>
                </a:cubicBezTo>
                <a:cubicBezTo>
                  <a:pt x="449739" y="1378788"/>
                  <a:pt x="425443" y="1327988"/>
                  <a:pt x="432069" y="1248475"/>
                </a:cubicBezTo>
                <a:cubicBezTo>
                  <a:pt x="438695" y="1168962"/>
                  <a:pt x="487286" y="1043066"/>
                  <a:pt x="511582" y="930423"/>
                </a:cubicBezTo>
                <a:cubicBezTo>
                  <a:pt x="535878" y="817780"/>
                  <a:pt x="551339" y="654336"/>
                  <a:pt x="577843" y="572614"/>
                </a:cubicBezTo>
                <a:cubicBezTo>
                  <a:pt x="604347" y="490892"/>
                  <a:pt x="650730" y="508561"/>
                  <a:pt x="670608" y="440092"/>
                </a:cubicBezTo>
                <a:cubicBezTo>
                  <a:pt x="690486" y="371623"/>
                  <a:pt x="699322" y="234684"/>
                  <a:pt x="697113" y="161797"/>
                </a:cubicBezTo>
                <a:cubicBezTo>
                  <a:pt x="694904" y="88910"/>
                  <a:pt x="721408" y="18231"/>
                  <a:pt x="657356" y="2770"/>
                </a:cubicBezTo>
                <a:cubicBezTo>
                  <a:pt x="593304" y="-12691"/>
                  <a:pt x="376852" y="40318"/>
                  <a:pt x="312800" y="69031"/>
                </a:cubicBezTo>
                <a:cubicBezTo>
                  <a:pt x="248748" y="97744"/>
                  <a:pt x="277461" y="110997"/>
                  <a:pt x="273043" y="175049"/>
                </a:cubicBezTo>
                <a:cubicBezTo>
                  <a:pt x="268625" y="239101"/>
                  <a:pt x="284086" y="371622"/>
                  <a:pt x="286295" y="453344"/>
                </a:cubicBezTo>
                <a:cubicBezTo>
                  <a:pt x="288504" y="535066"/>
                  <a:pt x="303964" y="601327"/>
                  <a:pt x="286295" y="665379"/>
                </a:cubicBezTo>
                <a:cubicBezTo>
                  <a:pt x="268626" y="729431"/>
                  <a:pt x="213408" y="786857"/>
                  <a:pt x="180278" y="837657"/>
                </a:cubicBezTo>
                <a:cubicBezTo>
                  <a:pt x="147148" y="888457"/>
                  <a:pt x="111809" y="934840"/>
                  <a:pt x="87513" y="970179"/>
                </a:cubicBezTo>
                <a:cubicBezTo>
                  <a:pt x="63217" y="1005518"/>
                  <a:pt x="47756" y="998892"/>
                  <a:pt x="34504" y="1049692"/>
                </a:cubicBezTo>
                <a:cubicBezTo>
                  <a:pt x="21252" y="1100492"/>
                  <a:pt x="-16296" y="1188840"/>
                  <a:pt x="8000" y="1274979"/>
                </a:cubicBezTo>
                <a:cubicBezTo>
                  <a:pt x="32296" y="1361118"/>
                  <a:pt x="91930" y="1460510"/>
                  <a:pt x="180278" y="1566527"/>
                </a:cubicBezTo>
                <a:cubicBezTo>
                  <a:pt x="268626" y="1672544"/>
                  <a:pt x="478452" y="1827154"/>
                  <a:pt x="538087" y="1911084"/>
                </a:cubicBezTo>
                <a:cubicBezTo>
                  <a:pt x="597722" y="1995015"/>
                  <a:pt x="529252" y="1997223"/>
                  <a:pt x="538087" y="2070110"/>
                </a:cubicBezTo>
                <a:cubicBezTo>
                  <a:pt x="546922" y="2142997"/>
                  <a:pt x="569008" y="2245701"/>
                  <a:pt x="591095" y="234840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6AB2114-9E1C-459C-B66F-59FA6E6F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4" y="4881563"/>
            <a:ext cx="3348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Weaken your discriminator?</a:t>
            </a:r>
            <a:endParaRPr lang="zh-TW" altLang="en-US" sz="200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4D168D-DB3D-4E52-BD0D-95C02E9E4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5711826"/>
            <a:ext cx="3490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Can weak discriminator compute JS divergence?</a:t>
            </a:r>
            <a:endParaRPr lang="zh-TW" altLang="en-US"/>
          </a:p>
        </p:txBody>
      </p:sp>
      <p:sp>
        <p:nvSpPr>
          <p:cNvPr id="64547" name="TextBox 2">
            <a:extLst>
              <a:ext uri="{FF2B5EF4-FFF2-40B4-BE49-F238E27FC236}">
                <a16:creationId xmlns:a16="http://schemas.microsoft.com/office/drawing/2014/main" id="{80C1649F-730E-4814-BA6B-48594921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1"/>
            <a:ext cx="7086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D(x)]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marL="0" lvl="2" eaLnBrk="1" hangingPunct="1"/>
            <a:r>
              <a:rPr lang="en-US" altLang="en-US"/>
              <a:t>   = 1/m Σ</a:t>
            </a:r>
            <a:r>
              <a:rPr lang="en-US" altLang="en-US" baseline="-25000"/>
              <a:t>i=1..m</a:t>
            </a:r>
            <a:r>
              <a:rPr lang="en-US" altLang="en-US"/>
              <a:t> logD(x</a:t>
            </a:r>
            <a:r>
              <a:rPr lang="en-US" altLang="en-US" baseline="30000"/>
              <a:t>i</a:t>
            </a:r>
            <a:r>
              <a:rPr lang="en-US" altLang="en-US"/>
              <a:t>) + 1/m Σ</a:t>
            </a:r>
            <a:r>
              <a:rPr lang="en-US" altLang="en-US" baseline="-25000"/>
              <a:t>i=1..m</a:t>
            </a:r>
            <a:r>
              <a:rPr lang="en-US" altLang="en-US"/>
              <a:t> log(1-D(x*</a:t>
            </a:r>
            <a:r>
              <a:rPr lang="en-US" altLang="en-US" baseline="30000"/>
              <a:t>i</a:t>
            </a:r>
            <a:r>
              <a:rPr lang="en-US" altLang="en-US"/>
              <a:t>)) 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64548" name="TextBox 4">
            <a:extLst>
              <a:ext uri="{FF2B5EF4-FFF2-40B4-BE49-F238E27FC236}">
                <a16:creationId xmlns:a16="http://schemas.microsoft.com/office/drawing/2014/main" id="{05BF175A-4D07-4367-86D5-126C358B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048001"/>
            <a:ext cx="585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V(G,D) = -2log2 + 2 JSD(P</a:t>
            </a:r>
            <a:r>
              <a:rPr lang="en-US" altLang="en-US" baseline="-25000"/>
              <a:t>data</a:t>
            </a:r>
            <a:r>
              <a:rPr lang="en-US" altLang="en-US"/>
              <a:t> || P</a:t>
            </a:r>
            <a:r>
              <a:rPr lang="en-US" altLang="en-US" baseline="-25000"/>
              <a:t>G</a:t>
            </a:r>
            <a:r>
              <a:rPr lang="en-US" altLang="en-US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標題 1">
            <a:extLst>
              <a:ext uri="{FF2B5EF4-FFF2-40B4-BE49-F238E27FC236}">
                <a16:creationId xmlns:a16="http://schemas.microsoft.com/office/drawing/2014/main" id="{1EB7AB52-3FCA-49CA-8A52-A82750F1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Discriminator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9FB740-D802-4831-998D-D2C2B23A8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4340226"/>
            <a:ext cx="593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Reason 2. the nature of data</a:t>
            </a:r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1373CF19-2219-48EC-A84C-86FE0233A950}"/>
              </a:ext>
            </a:extLst>
          </p:cNvPr>
          <p:cNvSpPr/>
          <p:nvPr/>
        </p:nvSpPr>
        <p:spPr>
          <a:xfrm>
            <a:off x="8043864" y="4772026"/>
            <a:ext cx="1882775" cy="1552575"/>
          </a:xfrm>
          <a:custGeom>
            <a:avLst/>
            <a:gdLst>
              <a:gd name="connsiteX0" fmla="*/ 184658 w 1882829"/>
              <a:gd name="connsiteY0" fmla="*/ 0 h 1553028"/>
              <a:gd name="connsiteX1" fmla="*/ 83058 w 1882829"/>
              <a:gd name="connsiteY1" fmla="*/ 537028 h 1553028"/>
              <a:gd name="connsiteX2" fmla="*/ 1244201 w 1882829"/>
              <a:gd name="connsiteY2" fmla="*/ 522514 h 1553028"/>
              <a:gd name="connsiteX3" fmla="*/ 1882829 w 1882829"/>
              <a:gd name="connsiteY3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829" h="1553028">
                <a:moveTo>
                  <a:pt x="184658" y="0"/>
                </a:moveTo>
                <a:cubicBezTo>
                  <a:pt x="45563" y="224971"/>
                  <a:pt x="-93532" y="449942"/>
                  <a:pt x="83058" y="537028"/>
                </a:cubicBezTo>
                <a:cubicBezTo>
                  <a:pt x="259648" y="624114"/>
                  <a:pt x="944239" y="353181"/>
                  <a:pt x="1244201" y="522514"/>
                </a:cubicBezTo>
                <a:cubicBezTo>
                  <a:pt x="1544163" y="691847"/>
                  <a:pt x="1713496" y="1122437"/>
                  <a:pt x="1882829" y="155302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1C253567-5402-45D7-B076-58BCC0592BD3}"/>
              </a:ext>
            </a:extLst>
          </p:cNvPr>
          <p:cNvSpPr/>
          <p:nvPr/>
        </p:nvSpPr>
        <p:spPr>
          <a:xfrm>
            <a:off x="7200900" y="5030788"/>
            <a:ext cx="1447800" cy="1293812"/>
          </a:xfrm>
          <a:custGeom>
            <a:avLst/>
            <a:gdLst>
              <a:gd name="connsiteX0" fmla="*/ 0 w 1447988"/>
              <a:gd name="connsiteY0" fmla="*/ 22336 h 1294545"/>
              <a:gd name="connsiteX1" fmla="*/ 901148 w 1447988"/>
              <a:gd name="connsiteY1" fmla="*/ 9084 h 1294545"/>
              <a:gd name="connsiteX2" fmla="*/ 1298713 w 1447988"/>
              <a:gd name="connsiteY2" fmla="*/ 141606 h 1294545"/>
              <a:gd name="connsiteX3" fmla="*/ 1431235 w 1447988"/>
              <a:gd name="connsiteY3" fmla="*/ 552423 h 1294545"/>
              <a:gd name="connsiteX4" fmla="*/ 954156 w 1447988"/>
              <a:gd name="connsiteY4" fmla="*/ 1002997 h 1294545"/>
              <a:gd name="connsiteX5" fmla="*/ 39756 w 1447988"/>
              <a:gd name="connsiteY5" fmla="*/ 1294545 h 129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988" h="1294545">
                <a:moveTo>
                  <a:pt x="0" y="22336"/>
                </a:moveTo>
                <a:cubicBezTo>
                  <a:pt x="342348" y="5771"/>
                  <a:pt x="684696" y="-10794"/>
                  <a:pt x="901148" y="9084"/>
                </a:cubicBezTo>
                <a:cubicBezTo>
                  <a:pt x="1117600" y="28962"/>
                  <a:pt x="1210365" y="51050"/>
                  <a:pt x="1298713" y="141606"/>
                </a:cubicBezTo>
                <a:cubicBezTo>
                  <a:pt x="1387061" y="232162"/>
                  <a:pt x="1488661" y="408858"/>
                  <a:pt x="1431235" y="552423"/>
                </a:cubicBezTo>
                <a:cubicBezTo>
                  <a:pt x="1373809" y="695988"/>
                  <a:pt x="1186069" y="879310"/>
                  <a:pt x="954156" y="1002997"/>
                </a:cubicBezTo>
                <a:cubicBezTo>
                  <a:pt x="722243" y="1126684"/>
                  <a:pt x="380999" y="1210614"/>
                  <a:pt x="39756" y="1294545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0">
            <a:extLst>
              <a:ext uri="{FF2B5EF4-FFF2-40B4-BE49-F238E27FC236}">
                <a16:creationId xmlns:a16="http://schemas.microsoft.com/office/drawing/2014/main" id="{D299C348-56A8-4232-A331-DA476C8557CF}"/>
              </a:ext>
            </a:extLst>
          </p:cNvPr>
          <p:cNvSpPr txBox="1"/>
          <p:nvPr/>
        </p:nvSpPr>
        <p:spPr>
          <a:xfrm>
            <a:off x="4495801" y="1371601"/>
            <a:ext cx="41674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文字方塊 11">
            <a:extLst>
              <a:ext uri="{FF2B5EF4-FFF2-40B4-BE49-F238E27FC236}">
                <a16:creationId xmlns:a16="http://schemas.microsoft.com/office/drawing/2014/main" id="{DA8D3923-CE5F-4092-96FF-115198146F0A}"/>
              </a:ext>
            </a:extLst>
          </p:cNvPr>
          <p:cNvSpPr txBox="1"/>
          <p:nvPr/>
        </p:nvSpPr>
        <p:spPr>
          <a:xfrm>
            <a:off x="7239001" y="1371601"/>
            <a:ext cx="41674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文字方塊 12">
            <a:extLst>
              <a:ext uri="{FF2B5EF4-FFF2-40B4-BE49-F238E27FC236}">
                <a16:creationId xmlns:a16="http://schemas.microsoft.com/office/drawing/2014/main" id="{BBE93342-80F3-441F-BD11-76B80A716361}"/>
              </a:ext>
            </a:extLst>
          </p:cNvPr>
          <p:cNvSpPr txBox="1"/>
          <p:nvPr/>
        </p:nvSpPr>
        <p:spPr>
          <a:xfrm>
            <a:off x="8458200" y="3124200"/>
            <a:ext cx="58622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= 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44C626C7-AB28-47CA-B27F-E65BB6825E07}"/>
              </a:ext>
            </a:extLst>
          </p:cNvPr>
          <p:cNvSpPr txBox="1"/>
          <p:nvPr/>
        </p:nvSpPr>
        <p:spPr>
          <a:xfrm>
            <a:off x="6851306" y="3567665"/>
            <a:ext cx="76869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log2</a:t>
            </a:r>
            <a:endParaRPr lang="zh-TW" altLang="en-US" sz="2400" dirty="0"/>
          </a:p>
        </p:txBody>
      </p:sp>
      <p:cxnSp>
        <p:nvCxnSpPr>
          <p:cNvPr id="21" name="直線接點 16">
            <a:extLst>
              <a:ext uri="{FF2B5EF4-FFF2-40B4-BE49-F238E27FC236}">
                <a16:creationId xmlns:a16="http://schemas.microsoft.com/office/drawing/2014/main" id="{FF9687AE-3797-4D61-9CD3-270F3EE56109}"/>
              </a:ext>
            </a:extLst>
          </p:cNvPr>
          <p:cNvCxnSpPr/>
          <p:nvPr/>
        </p:nvCxnSpPr>
        <p:spPr>
          <a:xfrm>
            <a:off x="5867401" y="3516313"/>
            <a:ext cx="27289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4" name="TextBox 21">
            <a:extLst>
              <a:ext uri="{FF2B5EF4-FFF2-40B4-BE49-F238E27FC236}">
                <a16:creationId xmlns:a16="http://schemas.microsoft.com/office/drawing/2014/main" id="{6F5974EC-7936-4DD6-ABF6-A3D8643F8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1"/>
            <a:ext cx="7086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 = E</a:t>
            </a:r>
            <a:r>
              <a:rPr lang="en-US" altLang="en-US" baseline="-25000"/>
              <a:t>x~P_data</a:t>
            </a:r>
            <a:r>
              <a:rPr lang="en-US" altLang="en-US"/>
              <a:t> [log D(x)]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marL="0" lvl="2" eaLnBrk="1" hangingPunct="1"/>
            <a:r>
              <a:rPr lang="en-US" altLang="en-US"/>
              <a:t>   = 1/m Σ</a:t>
            </a:r>
            <a:r>
              <a:rPr lang="en-US" altLang="en-US" baseline="-25000"/>
              <a:t>i=1..m</a:t>
            </a:r>
            <a:r>
              <a:rPr lang="en-US" altLang="en-US"/>
              <a:t> logD(x</a:t>
            </a:r>
            <a:r>
              <a:rPr lang="en-US" altLang="en-US" baseline="30000"/>
              <a:t>i</a:t>
            </a:r>
            <a:r>
              <a:rPr lang="en-US" altLang="en-US"/>
              <a:t>) + 1/m Σ</a:t>
            </a:r>
            <a:r>
              <a:rPr lang="en-US" altLang="en-US" baseline="-25000"/>
              <a:t>i=1..m</a:t>
            </a:r>
            <a:r>
              <a:rPr lang="en-US" altLang="en-US"/>
              <a:t> log(1-D(x*</a:t>
            </a:r>
            <a:r>
              <a:rPr lang="en-US" altLang="en-US" baseline="30000"/>
              <a:t>i</a:t>
            </a:r>
            <a:r>
              <a:rPr lang="en-US" altLang="en-US"/>
              <a:t>)) 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65555" name="TextBox 22">
            <a:extLst>
              <a:ext uri="{FF2B5EF4-FFF2-40B4-BE49-F238E27FC236}">
                <a16:creationId xmlns:a16="http://schemas.microsoft.com/office/drawing/2014/main" id="{B3B91C7B-AAD0-43F3-BAF8-DFF3C3F2E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048001"/>
            <a:ext cx="585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V(G,D) = -2log2 + 2 JSD(P</a:t>
            </a:r>
            <a:r>
              <a:rPr lang="en-US" altLang="en-US" baseline="-25000"/>
              <a:t>data</a:t>
            </a:r>
            <a:r>
              <a:rPr lang="en-US" altLang="en-US"/>
              <a:t> || P</a:t>
            </a:r>
            <a:r>
              <a:rPr lang="en-US" altLang="en-US" baseline="-25000"/>
              <a:t>G</a:t>
            </a:r>
            <a:r>
              <a:rPr lang="en-US" altLang="en-US"/>
              <a:t> )</a:t>
            </a:r>
          </a:p>
        </p:txBody>
      </p:sp>
      <p:sp>
        <p:nvSpPr>
          <p:cNvPr id="65556" name="TextBox 2">
            <a:extLst>
              <a:ext uri="{FF2B5EF4-FFF2-40B4-BE49-F238E27FC236}">
                <a16:creationId xmlns:a16="http://schemas.microsoft.com/office/drawing/2014/main" id="{6CC8D3AB-71DF-4A38-8BC7-B06B40C9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1"/>
            <a:ext cx="4821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</a:t>
            </a:r>
            <a:r>
              <a:rPr lang="en-US" altLang="en-US" baseline="-25000"/>
              <a:t>data</a:t>
            </a:r>
            <a:r>
              <a:rPr lang="en-US" altLang="en-US"/>
              <a:t>(x) and P</a:t>
            </a:r>
            <a:r>
              <a:rPr lang="en-US" altLang="en-US" baseline="-25000"/>
              <a:t>G</a:t>
            </a:r>
            <a:r>
              <a:rPr lang="en-US" altLang="en-US"/>
              <a:t>(x) have very little</a:t>
            </a:r>
          </a:p>
          <a:p>
            <a:pPr eaLnBrk="1" hangingPunct="1"/>
            <a:r>
              <a:rPr lang="en-US" altLang="en-US"/>
              <a:t>overlap in high dimensional space</a:t>
            </a:r>
          </a:p>
        </p:txBody>
      </p:sp>
      <p:sp>
        <p:nvSpPr>
          <p:cNvPr id="65557" name="TextBox 1">
            <a:extLst>
              <a:ext uri="{FF2B5EF4-FFF2-40B4-BE49-F238E27FC236}">
                <a16:creationId xmlns:a16="http://schemas.microsoft.com/office/drawing/2014/main" id="{89513D60-D620-4A5D-A711-E9D2D3BF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733800"/>
            <a:ext cx="244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Theoretical estimation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EC837E-DD45-4A2D-BFB1-163D09682E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3505200"/>
            <a:ext cx="3810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9" name="TextBox 4">
            <a:extLst>
              <a:ext uri="{FF2B5EF4-FFF2-40B4-BE49-F238E27FC236}">
                <a16:creationId xmlns:a16="http://schemas.microsoft.com/office/drawing/2014/main" id="{AAEEDCEE-CDA3-4662-8799-ADE74A4A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1295401"/>
            <a:ext cx="231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GAN implementation</a:t>
            </a:r>
          </a:p>
          <a:p>
            <a:pPr eaLnBrk="1" hangingPunct="1"/>
            <a:r>
              <a:rPr lang="en-US" altLang="en-US" sz="1800"/>
              <a:t>estimation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7DF71-E45C-4448-AD6A-D0DEEBE688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72400" y="1828800"/>
            <a:ext cx="6096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A9B5EC-3F80-42CF-844E-C938357F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09801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≈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標題 1">
            <a:extLst>
              <a:ext uri="{FF2B5EF4-FFF2-40B4-BE49-F238E27FC236}">
                <a16:creationId xmlns:a16="http://schemas.microsoft.com/office/drawing/2014/main" id="{1CC2B992-8BBE-4CC3-9633-0ED072DA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Evolution</a:t>
            </a:r>
            <a:endParaRPr lang="zh-TW" altLang="en-US"/>
          </a:p>
        </p:txBody>
      </p:sp>
      <p:pic>
        <p:nvPicPr>
          <p:cNvPr id="66562" name="內容版面配置區 5">
            <a:extLst>
              <a:ext uri="{FF2B5EF4-FFF2-40B4-BE49-F238E27FC236}">
                <a16:creationId xmlns:a16="http://schemas.microsoft.com/office/drawing/2014/main" id="{CC4D4795-2395-4516-86F4-EEEE96F40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2764" y="2546350"/>
            <a:ext cx="8626475" cy="4065588"/>
          </a:xfrm>
        </p:spPr>
      </p:pic>
      <p:sp>
        <p:nvSpPr>
          <p:cNvPr id="66563" name="矩形 3">
            <a:extLst>
              <a:ext uri="{FF2B5EF4-FFF2-40B4-BE49-F238E27FC236}">
                <a16:creationId xmlns:a16="http://schemas.microsoft.com/office/drawing/2014/main" id="{C7BFDB12-3058-4252-A1ED-C4F707B1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658813"/>
            <a:ext cx="3775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TW" altLang="en-US" sz="1800"/>
              <a:t>http://www.guokr.com/post/773890/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9478BA-11EB-4620-AD76-5056EA5EDA2D}"/>
              </a:ext>
            </a:extLst>
          </p:cNvPr>
          <p:cNvSpPr/>
          <p:nvPr/>
        </p:nvSpPr>
        <p:spPr>
          <a:xfrm>
            <a:off x="3465514" y="2482850"/>
            <a:ext cx="5260975" cy="419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5A33DF8-B4B3-49F7-AD6D-08ED3EE3A81E}"/>
              </a:ext>
            </a:extLst>
          </p:cNvPr>
          <p:cNvSpPr/>
          <p:nvPr/>
        </p:nvSpPr>
        <p:spPr>
          <a:xfrm>
            <a:off x="3535364" y="1925638"/>
            <a:ext cx="5121275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4995A8-3D8E-46B8-A73D-C4F76A630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1511300"/>
            <a:ext cx="2603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Better</a:t>
            </a:r>
            <a:endParaRPr lang="zh-TW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標題 1">
            <a:extLst>
              <a:ext uri="{FF2B5EF4-FFF2-40B4-BE49-F238E27FC236}">
                <a16:creationId xmlns:a16="http://schemas.microsoft.com/office/drawing/2014/main" id="{61B35F11-A79B-460A-8D2A-81D0C470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Evolution needs to be smooth:</a:t>
            </a:r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C088A2D-E6A7-4D89-8323-57BE627B9D3B}"/>
              </a:ext>
            </a:extLst>
          </p:cNvPr>
          <p:cNvCxnSpPr/>
          <p:nvPr/>
        </p:nvCxnSpPr>
        <p:spPr>
          <a:xfrm flipH="1">
            <a:off x="5407025" y="1866900"/>
            <a:ext cx="838200" cy="1003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5D3D8A-6203-4A6F-B699-BF99B6CFE0B1}"/>
              </a:ext>
            </a:extLst>
          </p:cNvPr>
          <p:cNvCxnSpPr/>
          <p:nvPr/>
        </p:nvCxnSpPr>
        <p:spPr>
          <a:xfrm flipH="1">
            <a:off x="4454525" y="1866900"/>
            <a:ext cx="838200" cy="10033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AE32C2-A2D9-426B-807B-B5F338FC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166939"/>
            <a:ext cx="95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P</a:t>
            </a:r>
            <a:r>
              <a:rPr lang="en-CA" altLang="zh-TW" baseline="-25000"/>
              <a:t>G_0</a:t>
            </a:r>
            <a:r>
              <a:rPr lang="en-CA" altLang="zh-TW"/>
              <a:t>(x)</a:t>
            </a:r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E4B490D-4189-4E37-BD78-DAC54CB0FAA2}"/>
              </a:ext>
            </a:extLst>
          </p:cNvPr>
          <p:cNvCxnSpPr/>
          <p:nvPr/>
        </p:nvCxnSpPr>
        <p:spPr>
          <a:xfrm flipH="1">
            <a:off x="4978400" y="3452813"/>
            <a:ext cx="838200" cy="1003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499AE6-7621-4777-A417-3459C9E224A4}"/>
              </a:ext>
            </a:extLst>
          </p:cNvPr>
          <p:cNvCxnSpPr/>
          <p:nvPr/>
        </p:nvCxnSpPr>
        <p:spPr>
          <a:xfrm flipH="1">
            <a:off x="4546600" y="3465513"/>
            <a:ext cx="838200" cy="10033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39A5B9-7A1B-4EDD-9A80-03646432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6555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P</a:t>
            </a:r>
            <a:r>
              <a:rPr lang="en-CA" altLang="zh-TW" baseline="-25000"/>
              <a:t>G_50</a:t>
            </a:r>
            <a:r>
              <a:rPr lang="en-CA" altLang="zh-TW"/>
              <a:t>(x)</a:t>
            </a:r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C7DF9F5-A577-4193-AE4E-836227D108D9}"/>
              </a:ext>
            </a:extLst>
          </p:cNvPr>
          <p:cNvCxnSpPr/>
          <p:nvPr/>
        </p:nvCxnSpPr>
        <p:spPr>
          <a:xfrm flipH="1">
            <a:off x="4743450" y="5054600"/>
            <a:ext cx="838200" cy="1003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91FE7BA-B573-4B39-B591-2DBAFC171071}"/>
              </a:ext>
            </a:extLst>
          </p:cNvPr>
          <p:cNvCxnSpPr/>
          <p:nvPr/>
        </p:nvCxnSpPr>
        <p:spPr>
          <a:xfrm flipH="1">
            <a:off x="4703763" y="5065713"/>
            <a:ext cx="838200" cy="10033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078EB5-A8FE-463C-8E65-6B949E3DF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25780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P</a:t>
            </a:r>
            <a:r>
              <a:rPr lang="en-CA" altLang="zh-TW" baseline="-25000"/>
              <a:t>G_100</a:t>
            </a:r>
            <a:r>
              <a:rPr lang="en-CA" altLang="zh-TW"/>
              <a:t>(x)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01EF889-4BD3-41FF-8FE2-A9429FC928ED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690688"/>
            <a:ext cx="1689100" cy="4635500"/>
            <a:chOff x="478207" y="1690689"/>
            <a:chExt cx="1689818" cy="4635496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C87FF74-C4BD-45C8-8F37-1EB6CD19E58E}"/>
                </a:ext>
              </a:extLst>
            </p:cNvPr>
            <p:cNvSpPr/>
            <p:nvPr/>
          </p:nvSpPr>
          <p:spPr>
            <a:xfrm rot="5400000">
              <a:off x="-387949" y="3770211"/>
              <a:ext cx="4635496" cy="4764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7606" name="文字方塊 20">
              <a:extLst>
                <a:ext uri="{FF2B5EF4-FFF2-40B4-BE49-F238E27FC236}">
                  <a16:creationId xmlns:a16="http://schemas.microsoft.com/office/drawing/2014/main" id="{C381F823-53EA-4810-BE1B-994DFC876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07" y="3645832"/>
              <a:ext cx="14501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800">
                  <a:solidFill>
                    <a:srgbClr val="0000FF"/>
                  </a:solidFill>
                </a:rPr>
                <a:t>Better</a:t>
              </a:r>
              <a:endParaRPr lang="zh-TW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0010F6-74B2-4350-9400-1B8F284DFB9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614863" y="2913063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……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967427-E906-43FB-84C2-D7686FB4EAD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69620" y="4602957"/>
            <a:ext cx="94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……</a:t>
            </a:r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72AC165-1687-4B20-B868-C6AC3462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4237039"/>
            <a:ext cx="2781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Not really better ……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D3E0D-B232-42CC-832D-42FB1DC0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2286000"/>
            <a:ext cx="98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5C61DD-930E-4ACD-BF62-7F23E2F55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3810000"/>
            <a:ext cx="98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8242E-1E64-4F7D-BBC3-7587BA55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5486400"/>
            <a:ext cx="98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42098-4ADF-44BD-8D11-CEE44461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2057400"/>
            <a:ext cx="262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JSD(P</a:t>
            </a:r>
            <a:r>
              <a:rPr lang="en-US" altLang="en-US" sz="1800" baseline="-25000"/>
              <a:t>G_0</a:t>
            </a:r>
            <a:r>
              <a:rPr lang="en-US" altLang="en-US" sz="1800"/>
              <a:t> || P</a:t>
            </a:r>
            <a:r>
              <a:rPr lang="en-US" altLang="en-US" sz="1800" baseline="-25000"/>
              <a:t>data</a:t>
            </a:r>
            <a:r>
              <a:rPr lang="en-US" altLang="en-US" sz="1800"/>
              <a:t>) = log2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51E35-222E-4947-B3AB-4E936C44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2482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JSD(P</a:t>
            </a:r>
            <a:r>
              <a:rPr lang="en-US" altLang="en-US" sz="1800" baseline="-25000"/>
              <a:t>G_100</a:t>
            </a:r>
            <a:r>
              <a:rPr lang="en-US" altLang="en-US" sz="1800"/>
              <a:t> || P</a:t>
            </a:r>
            <a:r>
              <a:rPr lang="en-US" altLang="en-US" sz="1800" baseline="-25000"/>
              <a:t>data</a:t>
            </a:r>
            <a:r>
              <a:rPr lang="en-US" altLang="en-US" sz="1800"/>
              <a:t>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C2676-1BBC-4282-84E5-3A6CAE1A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0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JSD(P</a:t>
            </a:r>
            <a:r>
              <a:rPr lang="en-US" altLang="en-US" sz="1800" baseline="-25000"/>
              <a:t>G_50</a:t>
            </a:r>
            <a:r>
              <a:rPr lang="en-US" altLang="en-US" sz="1800"/>
              <a:t> || P</a:t>
            </a:r>
            <a:r>
              <a:rPr lang="en-US" altLang="en-US" sz="1800" baseline="-25000"/>
              <a:t>data</a:t>
            </a:r>
            <a:r>
              <a:rPr lang="en-US" altLang="en-US" sz="1800"/>
              <a:t>) = log2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  <p:bldP spid="4" grpId="0"/>
      <p:bldP spid="22" grpId="0"/>
      <p:bldP spid="23" grpId="0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標題 1">
            <a:extLst>
              <a:ext uri="{FF2B5EF4-FFF2-40B4-BE49-F238E27FC236}">
                <a16:creationId xmlns:a16="http://schemas.microsoft.com/office/drawing/2014/main" id="{ACAD09FD-3AEE-4B44-9E27-EC775533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/>
              <a:t>One simple solution: add noise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C5C13A-3271-4B18-BCE5-9D1F7D3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altLang="zh-TW"/>
              <a:t>Add some artificial noise to the inputs of discriminator</a:t>
            </a:r>
          </a:p>
          <a:p>
            <a:r>
              <a:rPr lang="en-US" altLang="zh-TW"/>
              <a:t>Make the labels noisy for the discriminator</a:t>
            </a:r>
            <a:endParaRPr lang="zh-TW" altLang="en-US"/>
          </a:p>
          <a:p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8D01A-6940-4F83-9782-9B5209D8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4003675"/>
            <a:ext cx="3324225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543C8C-428C-48BE-9C0F-DB24547C5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4443414"/>
            <a:ext cx="3825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P</a:t>
            </a:r>
            <a:r>
              <a:rPr lang="en-US" altLang="zh-TW" sz="2800" baseline="-25000"/>
              <a:t>data</a:t>
            </a:r>
            <a:r>
              <a:rPr lang="en-US" altLang="zh-TW" sz="2800"/>
              <a:t>(x) and P</a:t>
            </a:r>
            <a:r>
              <a:rPr lang="en-US" altLang="zh-TW" sz="2800" baseline="-25000"/>
              <a:t>G</a:t>
            </a:r>
            <a:r>
              <a:rPr lang="en-US" altLang="zh-TW" sz="2800"/>
              <a:t>(x) have some overlap</a:t>
            </a:r>
            <a:endParaRPr lang="zh-TW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DB0E34-37E1-4422-8E24-3D47887C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6" y="3354388"/>
            <a:ext cx="8670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zh-TW"/>
              <a:t>Discriminator cannot perfectly separate real and generated data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759228-3D74-44A1-B7A0-56609899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9" y="5710239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Noises need to decay over time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標題 1">
            <a:extLst>
              <a:ext uri="{FF2B5EF4-FFF2-40B4-BE49-F238E27FC236}">
                <a16:creationId xmlns:a16="http://schemas.microsoft.com/office/drawing/2014/main" id="{9C5EA692-7FAC-4464-89D2-D40E025F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 Collapse 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0361D-0E9C-481A-B558-BE5EF96E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9100" y="1690688"/>
            <a:ext cx="4540250" cy="4540250"/>
          </a:xfrm>
        </p:spPr>
      </p:pic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4F2F0E37-9C32-474B-8FD9-41EB106BF004}"/>
              </a:ext>
            </a:extLst>
          </p:cNvPr>
          <p:cNvSpPr/>
          <p:nvPr/>
        </p:nvSpPr>
        <p:spPr>
          <a:xfrm rot="21392596">
            <a:off x="2193925" y="3492501"/>
            <a:ext cx="2946400" cy="1484313"/>
          </a:xfrm>
          <a:custGeom>
            <a:avLst/>
            <a:gdLst>
              <a:gd name="connsiteX0" fmla="*/ 0 w 2905656"/>
              <a:gd name="connsiteY0" fmla="*/ 1079428 h 1245437"/>
              <a:gd name="connsiteX1" fmla="*/ 509666 w 2905656"/>
              <a:gd name="connsiteY1" fmla="*/ 137 h 1245437"/>
              <a:gd name="connsiteX2" fmla="*/ 1199213 w 2905656"/>
              <a:gd name="connsiteY2" fmla="*/ 1004478 h 1245437"/>
              <a:gd name="connsiteX3" fmla="*/ 1618938 w 2905656"/>
              <a:gd name="connsiteY3" fmla="*/ 1049448 h 1245437"/>
              <a:gd name="connsiteX4" fmla="*/ 1978702 w 2905656"/>
              <a:gd name="connsiteY4" fmla="*/ 224989 h 1245437"/>
              <a:gd name="connsiteX5" fmla="*/ 2338466 w 2905656"/>
              <a:gd name="connsiteY5" fmla="*/ 135048 h 1245437"/>
              <a:gd name="connsiteX6" fmla="*/ 2833141 w 2905656"/>
              <a:gd name="connsiteY6" fmla="*/ 1094419 h 1245437"/>
              <a:gd name="connsiteX7" fmla="*/ 2893102 w 2905656"/>
              <a:gd name="connsiteY7" fmla="*/ 1229330 h 124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656" h="1245437">
                <a:moveTo>
                  <a:pt x="0" y="1079428"/>
                </a:moveTo>
                <a:cubicBezTo>
                  <a:pt x="154898" y="546028"/>
                  <a:pt x="309797" y="12629"/>
                  <a:pt x="509666" y="137"/>
                </a:cubicBezTo>
                <a:cubicBezTo>
                  <a:pt x="709535" y="-12355"/>
                  <a:pt x="1014334" y="829593"/>
                  <a:pt x="1199213" y="1004478"/>
                </a:cubicBezTo>
                <a:cubicBezTo>
                  <a:pt x="1384092" y="1179363"/>
                  <a:pt x="1489023" y="1179363"/>
                  <a:pt x="1618938" y="1049448"/>
                </a:cubicBezTo>
                <a:cubicBezTo>
                  <a:pt x="1748853" y="919533"/>
                  <a:pt x="1858781" y="377389"/>
                  <a:pt x="1978702" y="224989"/>
                </a:cubicBezTo>
                <a:cubicBezTo>
                  <a:pt x="2098623" y="72589"/>
                  <a:pt x="2196060" y="-9857"/>
                  <a:pt x="2338466" y="135048"/>
                </a:cubicBezTo>
                <a:cubicBezTo>
                  <a:pt x="2480872" y="279953"/>
                  <a:pt x="2740702" y="912039"/>
                  <a:pt x="2833141" y="1094419"/>
                </a:cubicBezTo>
                <a:cubicBezTo>
                  <a:pt x="2925580" y="1276799"/>
                  <a:pt x="2909341" y="1253064"/>
                  <a:pt x="2893102" y="1229330"/>
                </a:cubicBez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A1CC1D5-BCF3-4FBE-9A43-88FD560B70CE}"/>
              </a:ext>
            </a:extLst>
          </p:cNvPr>
          <p:cNvSpPr/>
          <p:nvPr/>
        </p:nvSpPr>
        <p:spPr>
          <a:xfrm rot="21423725">
            <a:off x="2184400" y="2633664"/>
            <a:ext cx="1028700" cy="2263775"/>
          </a:xfrm>
          <a:custGeom>
            <a:avLst/>
            <a:gdLst>
              <a:gd name="connsiteX0" fmla="*/ 0 w 1079292"/>
              <a:gd name="connsiteY0" fmla="*/ 1650107 h 1720189"/>
              <a:gd name="connsiteX1" fmla="*/ 269823 w 1079292"/>
              <a:gd name="connsiteY1" fmla="*/ 1545176 h 1720189"/>
              <a:gd name="connsiteX2" fmla="*/ 569626 w 1079292"/>
              <a:gd name="connsiteY2" fmla="*/ 136100 h 1720189"/>
              <a:gd name="connsiteX3" fmla="*/ 674557 w 1079292"/>
              <a:gd name="connsiteY3" fmla="*/ 106120 h 1720189"/>
              <a:gd name="connsiteX4" fmla="*/ 794478 w 1079292"/>
              <a:gd name="connsiteY4" fmla="*/ 585805 h 1720189"/>
              <a:gd name="connsiteX5" fmla="*/ 899410 w 1079292"/>
              <a:gd name="connsiteY5" fmla="*/ 1215392 h 1720189"/>
              <a:gd name="connsiteX6" fmla="*/ 974360 w 1079292"/>
              <a:gd name="connsiteY6" fmla="*/ 1575156 h 1720189"/>
              <a:gd name="connsiteX7" fmla="*/ 1079292 w 1079292"/>
              <a:gd name="connsiteY7" fmla="*/ 1665097 h 1720189"/>
              <a:gd name="connsiteX0" fmla="*/ 0 w 1079292"/>
              <a:gd name="connsiteY0" fmla="*/ 1621704 h 1636694"/>
              <a:gd name="connsiteX1" fmla="*/ 388885 w 1079292"/>
              <a:gd name="connsiteY1" fmla="*/ 1103548 h 1636694"/>
              <a:gd name="connsiteX2" fmla="*/ 569626 w 1079292"/>
              <a:gd name="connsiteY2" fmla="*/ 107697 h 1636694"/>
              <a:gd name="connsiteX3" fmla="*/ 674557 w 1079292"/>
              <a:gd name="connsiteY3" fmla="*/ 77717 h 1636694"/>
              <a:gd name="connsiteX4" fmla="*/ 794478 w 1079292"/>
              <a:gd name="connsiteY4" fmla="*/ 557402 h 1636694"/>
              <a:gd name="connsiteX5" fmla="*/ 899410 w 1079292"/>
              <a:gd name="connsiteY5" fmla="*/ 1186989 h 1636694"/>
              <a:gd name="connsiteX6" fmla="*/ 974360 w 1079292"/>
              <a:gd name="connsiteY6" fmla="*/ 1546753 h 1636694"/>
              <a:gd name="connsiteX7" fmla="*/ 1079292 w 1079292"/>
              <a:gd name="connsiteY7" fmla="*/ 1636694 h 1636694"/>
              <a:gd name="connsiteX0" fmla="*/ 0 w 1029286"/>
              <a:gd name="connsiteY0" fmla="*/ 1585456 h 1636694"/>
              <a:gd name="connsiteX1" fmla="*/ 338879 w 1029286"/>
              <a:gd name="connsiteY1" fmla="*/ 1103548 h 1636694"/>
              <a:gd name="connsiteX2" fmla="*/ 519620 w 1029286"/>
              <a:gd name="connsiteY2" fmla="*/ 107697 h 1636694"/>
              <a:gd name="connsiteX3" fmla="*/ 624551 w 1029286"/>
              <a:gd name="connsiteY3" fmla="*/ 77717 h 1636694"/>
              <a:gd name="connsiteX4" fmla="*/ 744472 w 1029286"/>
              <a:gd name="connsiteY4" fmla="*/ 557402 h 1636694"/>
              <a:gd name="connsiteX5" fmla="*/ 849404 w 1029286"/>
              <a:gd name="connsiteY5" fmla="*/ 1186989 h 1636694"/>
              <a:gd name="connsiteX6" fmla="*/ 924354 w 1029286"/>
              <a:gd name="connsiteY6" fmla="*/ 1546753 h 1636694"/>
              <a:gd name="connsiteX7" fmla="*/ 1029286 w 1029286"/>
              <a:gd name="connsiteY7" fmla="*/ 1636694 h 1636694"/>
              <a:gd name="connsiteX0" fmla="*/ 0 w 1029286"/>
              <a:gd name="connsiteY0" fmla="*/ 1585456 h 1636694"/>
              <a:gd name="connsiteX1" fmla="*/ 338879 w 1029286"/>
              <a:gd name="connsiteY1" fmla="*/ 1103548 h 1636694"/>
              <a:gd name="connsiteX2" fmla="*/ 519620 w 1029286"/>
              <a:gd name="connsiteY2" fmla="*/ 107697 h 1636694"/>
              <a:gd name="connsiteX3" fmla="*/ 624551 w 1029286"/>
              <a:gd name="connsiteY3" fmla="*/ 77717 h 1636694"/>
              <a:gd name="connsiteX4" fmla="*/ 744472 w 1029286"/>
              <a:gd name="connsiteY4" fmla="*/ 557402 h 1636694"/>
              <a:gd name="connsiteX5" fmla="*/ 849404 w 1029286"/>
              <a:gd name="connsiteY5" fmla="*/ 1186989 h 1636694"/>
              <a:gd name="connsiteX6" fmla="*/ 924354 w 1029286"/>
              <a:gd name="connsiteY6" fmla="*/ 1546753 h 1636694"/>
              <a:gd name="connsiteX7" fmla="*/ 1029286 w 1029286"/>
              <a:gd name="connsiteY7" fmla="*/ 1636694 h 163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9286" h="1636694">
                <a:moveTo>
                  <a:pt x="0" y="1585456"/>
                </a:moveTo>
                <a:cubicBezTo>
                  <a:pt x="163642" y="1560080"/>
                  <a:pt x="252276" y="1349841"/>
                  <a:pt x="338879" y="1103548"/>
                </a:cubicBezTo>
                <a:cubicBezTo>
                  <a:pt x="425482" y="857255"/>
                  <a:pt x="472008" y="278669"/>
                  <a:pt x="519620" y="107697"/>
                </a:cubicBezTo>
                <a:cubicBezTo>
                  <a:pt x="567232" y="-63275"/>
                  <a:pt x="587076" y="2766"/>
                  <a:pt x="624551" y="77717"/>
                </a:cubicBezTo>
                <a:cubicBezTo>
                  <a:pt x="662026" y="152668"/>
                  <a:pt x="706997" y="372523"/>
                  <a:pt x="744472" y="557402"/>
                </a:cubicBezTo>
                <a:cubicBezTo>
                  <a:pt x="781947" y="742281"/>
                  <a:pt x="819424" y="1022097"/>
                  <a:pt x="849404" y="1186989"/>
                </a:cubicBezTo>
                <a:cubicBezTo>
                  <a:pt x="879384" y="1351881"/>
                  <a:pt x="894374" y="1471802"/>
                  <a:pt x="924354" y="1546753"/>
                </a:cubicBezTo>
                <a:cubicBezTo>
                  <a:pt x="954334" y="1621704"/>
                  <a:pt x="991810" y="1629199"/>
                  <a:pt x="1029286" y="1636694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85A56D-AC02-40EE-A092-C890062C9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5064126"/>
            <a:ext cx="2198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FF"/>
                </a:solidFill>
              </a:rPr>
              <a:t>Data Distribution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FBB1AF-ADB6-49F1-8162-4943842E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1743076"/>
            <a:ext cx="2198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Generated Distribution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663" name="TextBox 1">
            <a:extLst>
              <a:ext uri="{FF2B5EF4-FFF2-40B4-BE49-F238E27FC236}">
                <a16:creationId xmlns:a16="http://schemas.microsoft.com/office/drawing/2014/main" id="{2FC9E9E6-8481-4635-AEB1-149A4073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11888"/>
            <a:ext cx="583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Sometimes, this is hard to tell since </a:t>
            </a:r>
          </a:p>
          <a:p>
            <a:pPr eaLnBrk="1" hangingPunct="1"/>
            <a:r>
              <a:rPr lang="en-US" altLang="en-US" sz="1800"/>
              <a:t>one sees only what’s generated, but not what’s missed.</a:t>
            </a:r>
          </a:p>
        </p:txBody>
      </p:sp>
      <p:sp>
        <p:nvSpPr>
          <p:cNvPr id="70664" name="TextBox 3">
            <a:extLst>
              <a:ext uri="{FF2B5EF4-FFF2-40B4-BE49-F238E27FC236}">
                <a16:creationId xmlns:a16="http://schemas.microsoft.com/office/drawing/2014/main" id="{D4D72F9E-39F7-42DA-98A6-BC5BB528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143001"/>
            <a:ext cx="352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Converge to same 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標題 1">
            <a:extLst>
              <a:ext uri="{FF2B5EF4-FFF2-40B4-BE49-F238E27FC236}">
                <a16:creationId xmlns:a16="http://schemas.microsoft.com/office/drawing/2014/main" id="{0BE70CD2-E66F-419C-B0DF-7C3DC938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Mode Collapse Example 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 sz="2800"/>
              <a:t>8 Gaussian distributions:</a:t>
            </a:r>
            <a:endParaRPr lang="zh-TW" altLang="en-US" sz="28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923D1-053B-4B8C-A171-555B80B4B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82863"/>
            <a:ext cx="91440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圖片 7">
            <a:extLst>
              <a:ext uri="{FF2B5EF4-FFF2-40B4-BE49-F238E27FC236}">
                <a16:creationId xmlns:a16="http://schemas.microsoft.com/office/drawing/2014/main" id="{5E60BB02-B986-428A-BBBE-D91A96E4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9" y="307975"/>
            <a:ext cx="1819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3A1513-2473-4F3D-8B0C-6A4C8DF4C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5060951"/>
            <a:ext cx="89979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12AF65-BD40-476F-A7C3-F2D2A2B1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2058989"/>
            <a:ext cx="274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What we want …</a:t>
            </a:r>
            <a:endParaRPr lang="zh-TW" altLang="en-US" sz="28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CC4025-9F31-4468-98C1-B9224F628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537076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In reality …</a:t>
            </a:r>
            <a:endParaRPr lang="zh-TW" altLang="en-US" sz="2800"/>
          </a:p>
        </p:txBody>
      </p:sp>
      <p:sp>
        <p:nvSpPr>
          <p:cNvPr id="71687" name="TextBox 3">
            <a:extLst>
              <a:ext uri="{FF2B5EF4-FFF2-40B4-BE49-F238E27FC236}">
                <a16:creationId xmlns:a16="http://schemas.microsoft.com/office/drawing/2014/main" id="{5E71A7D3-3F39-4A29-BBEF-EF3AC0FE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685800"/>
            <a:ext cx="68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圖片 6">
            <a:extLst>
              <a:ext uri="{FF2B5EF4-FFF2-40B4-BE49-F238E27FC236}">
                <a16:creationId xmlns:a16="http://schemas.microsoft.com/office/drawing/2014/main" id="{E56DE0F3-AC8E-4679-BDFB-E849926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5626"/>
            <a:ext cx="91440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標題 1">
            <a:extLst>
              <a:ext uri="{FF2B5EF4-FFF2-40B4-BE49-F238E27FC236}">
                <a16:creationId xmlns:a16="http://schemas.microsoft.com/office/drawing/2014/main" id="{D2029788-AB82-4355-A815-48D5ADFF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/>
              <a:t>Text to Image, by conditional GAN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>
            <a:extLst>
              <a:ext uri="{FF2B5EF4-FFF2-40B4-BE49-F238E27FC236}">
                <a16:creationId xmlns:a16="http://schemas.microsoft.com/office/drawing/2014/main" id="{BB67A4B9-93EE-43C2-9AE4-D627D096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Maximum Likelihood Estimation</a:t>
            </a: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4425275-7282-4984-B51F-B2C53B0029F6}"/>
              </a:ext>
            </a:extLst>
          </p:cNvPr>
          <p:cNvSpPr/>
          <p:nvPr/>
        </p:nvSpPr>
        <p:spPr>
          <a:xfrm>
            <a:off x="7878763" y="5522913"/>
            <a:ext cx="620712" cy="654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D18B064-DA39-4189-AF35-89FB0A9A4775}"/>
              </a:ext>
            </a:extLst>
          </p:cNvPr>
          <p:cNvSpPr/>
          <p:nvPr/>
        </p:nvSpPr>
        <p:spPr>
          <a:xfrm>
            <a:off x="8270875" y="4532313"/>
            <a:ext cx="1157288" cy="1200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E4E06AA-C7E2-4BFD-BD4E-427E1A69EEA9}"/>
              </a:ext>
            </a:extLst>
          </p:cNvPr>
          <p:cNvGrpSpPr>
            <a:grpSpLocks/>
          </p:cNvGrpSpPr>
          <p:nvPr/>
        </p:nvGrpSpPr>
        <p:grpSpPr bwMode="auto">
          <a:xfrm>
            <a:off x="8018463" y="4464051"/>
            <a:ext cx="1763712" cy="1693863"/>
            <a:chOff x="6207649" y="4365194"/>
            <a:chExt cx="1762921" cy="1693443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2E52A42-CC14-4EBB-AB14-D43C65F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092" y="447311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C399140-2AAD-4EA0-86DB-DAD2D21C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338" y="509843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9E50A64-9AB8-4C03-AA5F-2CA61F09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994" y="5068283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34FFFCC-BB53-4807-BDD0-FDFC46AB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338" y="4836565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22AB89-883C-40A5-AE02-05662CD1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4988927"/>
              <a:ext cx="107902" cy="107923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9BE66BC-E8EE-402D-BD0D-4C2A0A3C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7222" y="4849262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03920369-5F2A-489C-8C83-153D108B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103" y="4365194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7904A2A-C1E8-41A9-B1FA-33809FD3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994" y="4773081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36C54022-DAD2-43DD-A3EC-86C11C282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43" y="5234928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6043898-E79F-42BD-9257-BDE6F641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5250799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16035C0F-C2DE-4713-A4A4-E8397A1D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25" y="5144464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4FA9D35-CE03-4A10-B872-137A8EA4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498892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8FC8DA4C-1FBA-4BA0-A7CC-0AF6B0FD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002" y="5141290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AA2139FA-4995-461A-8DCA-7F9AC755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553" y="5001624"/>
              <a:ext cx="107902" cy="107923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D7FA607-959B-46E0-9DD2-6E3F7F332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25" y="4925443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88E830F-65F0-4B54-AB9F-8CF03195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668" y="5653924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98927BA-5CD2-44E3-8DCD-118323B16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641" y="5555524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0E570A0-959A-481F-A514-57CB1768D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690" y="5798352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2262433-0C66-4B2B-9766-81464F53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973" y="5707886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FBED5BA-0513-42DF-ADFC-06572109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649" y="5628531"/>
              <a:ext cx="107902" cy="109511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884D2A3-F626-4961-8A35-65B3AEC5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973" y="5488865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8B1E9273-F5C7-4866-B8AE-677AD32C5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022" y="5950714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4D613A9-151D-493A-82C8-33A3BC7D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375" y="5387291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9909A24-053F-422F-9EB5-E643AA15F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403" y="5487279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D238182-584B-4925-8636-B98D00E2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333" y="5293652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8C46F79-E71D-462B-93B1-27DBA15F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453" y="5730105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427D61C3-553F-446B-90AB-C83113C7AF40}"/>
              </a:ext>
            </a:extLst>
          </p:cNvPr>
          <p:cNvSpPr/>
          <p:nvPr/>
        </p:nvSpPr>
        <p:spPr>
          <a:xfrm>
            <a:off x="9366250" y="5518150"/>
            <a:ext cx="490538" cy="515938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0" name="五角星形 3">
            <a:extLst>
              <a:ext uri="{FF2B5EF4-FFF2-40B4-BE49-F238E27FC236}">
                <a16:creationId xmlns:a16="http://schemas.microsoft.com/office/drawing/2014/main" id="{5BB73A8E-3B58-45A6-83C2-2A3A6871E479}"/>
              </a:ext>
            </a:extLst>
          </p:cNvPr>
          <p:cNvSpPr/>
          <p:nvPr/>
        </p:nvSpPr>
        <p:spPr>
          <a:xfrm>
            <a:off x="8758239" y="5014913"/>
            <a:ext cx="180975" cy="1825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五角星形 75">
            <a:extLst>
              <a:ext uri="{FF2B5EF4-FFF2-40B4-BE49-F238E27FC236}">
                <a16:creationId xmlns:a16="http://schemas.microsoft.com/office/drawing/2014/main" id="{3EB66485-5225-4F4C-9679-04B76BE67E3E}"/>
              </a:ext>
            </a:extLst>
          </p:cNvPr>
          <p:cNvSpPr/>
          <p:nvPr/>
        </p:nvSpPr>
        <p:spPr>
          <a:xfrm>
            <a:off x="8113714" y="5757863"/>
            <a:ext cx="180975" cy="182562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五角星形 76">
            <a:extLst>
              <a:ext uri="{FF2B5EF4-FFF2-40B4-BE49-F238E27FC236}">
                <a16:creationId xmlns:a16="http://schemas.microsoft.com/office/drawing/2014/main" id="{3ADBC3DE-D1BD-4942-9232-0E14CECD3CD5}"/>
              </a:ext>
            </a:extLst>
          </p:cNvPr>
          <p:cNvSpPr/>
          <p:nvPr/>
        </p:nvSpPr>
        <p:spPr>
          <a:xfrm>
            <a:off x="9525001" y="5667376"/>
            <a:ext cx="180975" cy="182563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E7A04-0F0F-42FC-8BCC-A072742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19200"/>
            <a:ext cx="8229600" cy="5105400"/>
          </a:xfrm>
        </p:spPr>
        <p:txBody>
          <a:bodyPr/>
          <a:lstStyle/>
          <a:p>
            <a:r>
              <a:rPr lang="en-US" altLang="en-US" sz="2400"/>
              <a:t>Give a data distribution P</a:t>
            </a:r>
            <a:r>
              <a:rPr lang="en-US" altLang="en-US" sz="2400" baseline="-25000"/>
              <a:t>data</a:t>
            </a:r>
            <a:r>
              <a:rPr lang="en-US" altLang="en-US" sz="2400"/>
              <a:t>(x)</a:t>
            </a:r>
          </a:p>
          <a:p>
            <a:r>
              <a:rPr lang="en-US" altLang="en-US" sz="2400"/>
              <a:t>We use a distribution P</a:t>
            </a:r>
            <a:r>
              <a:rPr lang="en-US" altLang="en-US" sz="2400" baseline="-25000"/>
              <a:t>G</a:t>
            </a:r>
            <a:r>
              <a:rPr lang="en-US" altLang="en-US" sz="2400"/>
              <a:t>(x;θ) parameterized by θ to approximate it</a:t>
            </a:r>
          </a:p>
          <a:p>
            <a:pPr lvl="1"/>
            <a:r>
              <a:rPr lang="en-US" altLang="en-US" sz="2000">
                <a:ea typeface="Arial" panose="020B0604020202020204" pitchFamily="34" charset="0"/>
              </a:rPr>
              <a:t>E.g. P</a:t>
            </a:r>
            <a:r>
              <a:rPr lang="en-US" altLang="en-US" sz="2000" baseline="-25000">
                <a:ea typeface="Arial" panose="020B0604020202020204" pitchFamily="34" charset="0"/>
              </a:rPr>
              <a:t>G</a:t>
            </a:r>
            <a:r>
              <a:rPr lang="en-US" altLang="en-US" sz="2000">
                <a:ea typeface="Arial" panose="020B0604020202020204" pitchFamily="34" charset="0"/>
              </a:rPr>
              <a:t>(x;θ) is a Gaussian Mixture Model, where θ contains means and variances of the Gaussians.</a:t>
            </a:r>
          </a:p>
          <a:p>
            <a:pPr lvl="1"/>
            <a:r>
              <a:rPr lang="en-US" altLang="en-US" sz="2000">
                <a:ea typeface="Arial" panose="020B0604020202020204" pitchFamily="34" charset="0"/>
              </a:rPr>
              <a:t>We wish to find θ s.t. P</a:t>
            </a:r>
            <a:r>
              <a:rPr lang="en-US" altLang="en-US" sz="2000" baseline="-25000">
                <a:ea typeface="Arial" panose="020B0604020202020204" pitchFamily="34" charset="0"/>
              </a:rPr>
              <a:t>G</a:t>
            </a:r>
            <a:r>
              <a:rPr lang="en-US" altLang="en-US" sz="2000">
                <a:ea typeface="Arial" panose="020B0604020202020204" pitchFamily="34" charset="0"/>
              </a:rPr>
              <a:t>(x;θ) is close to P</a:t>
            </a:r>
            <a:r>
              <a:rPr lang="en-US" altLang="en-US" sz="2000" baseline="-25000">
                <a:ea typeface="Arial" panose="020B0604020202020204" pitchFamily="34" charset="0"/>
              </a:rPr>
              <a:t>data</a:t>
            </a:r>
            <a:r>
              <a:rPr lang="en-US" altLang="en-US" sz="2000">
                <a:ea typeface="Arial" panose="020B0604020202020204" pitchFamily="34" charset="0"/>
              </a:rPr>
              <a:t>(x)</a:t>
            </a:r>
          </a:p>
          <a:p>
            <a:r>
              <a:rPr lang="en-US" altLang="en-US" sz="2400"/>
              <a:t>In order to do  this, we can sample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{x</a:t>
            </a:r>
            <a:r>
              <a:rPr lang="en-US" altLang="en-US" sz="2400" baseline="30000"/>
              <a:t>1</a:t>
            </a:r>
            <a:r>
              <a:rPr lang="en-US" altLang="en-US" sz="2400"/>
              <a:t>,x</a:t>
            </a:r>
            <a:r>
              <a:rPr lang="en-US" altLang="en-US" sz="2400" baseline="30000"/>
              <a:t>2</a:t>
            </a:r>
            <a:r>
              <a:rPr lang="en-US" altLang="en-US" sz="2400"/>
              <a:t>, … x</a:t>
            </a:r>
            <a:r>
              <a:rPr lang="en-US" altLang="en-US" sz="2400" baseline="30000"/>
              <a:t>m</a:t>
            </a:r>
            <a:r>
              <a:rPr lang="en-US" altLang="en-US" sz="2400"/>
              <a:t>} from P</a:t>
            </a:r>
            <a:r>
              <a:rPr lang="en-US" altLang="en-US" sz="2400" baseline="-25000"/>
              <a:t>data</a:t>
            </a:r>
            <a:r>
              <a:rPr lang="en-US" altLang="en-US" sz="2400"/>
              <a:t>(x)</a:t>
            </a:r>
          </a:p>
          <a:p>
            <a:r>
              <a:rPr lang="en-US" altLang="en-US" sz="2400"/>
              <a:t>The likelihood of generating these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x</a:t>
            </a:r>
            <a:r>
              <a:rPr lang="en-US" altLang="en-US" sz="2400" baseline="30000"/>
              <a:t>i</a:t>
            </a:r>
            <a:r>
              <a:rPr lang="en-US" altLang="en-US" sz="2400"/>
              <a:t>’s under P</a:t>
            </a:r>
            <a:r>
              <a:rPr lang="en-US" altLang="en-US" sz="2400" baseline="-25000"/>
              <a:t>G</a:t>
            </a:r>
            <a:r>
              <a:rPr lang="en-US" altLang="en-US" sz="2400"/>
              <a:t> 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      L= Π</a:t>
            </a:r>
            <a:r>
              <a:rPr lang="en-US" altLang="en-US" sz="2400" baseline="-25000"/>
              <a:t>i=1…m</a:t>
            </a:r>
            <a:r>
              <a:rPr lang="en-US" altLang="en-US" sz="2400"/>
              <a:t> P</a:t>
            </a:r>
            <a:r>
              <a:rPr lang="en-US" altLang="en-US" sz="2400" baseline="-25000"/>
              <a:t>G</a:t>
            </a:r>
            <a:r>
              <a:rPr lang="en-US" altLang="en-US" sz="2400"/>
              <a:t>(x</a:t>
            </a:r>
            <a:r>
              <a:rPr lang="en-US" altLang="en-US" sz="2400" baseline="30000"/>
              <a:t>i</a:t>
            </a:r>
            <a:r>
              <a:rPr lang="en-US" altLang="en-US" sz="2400"/>
              <a:t>; θ)</a:t>
            </a:r>
          </a:p>
          <a:p>
            <a:r>
              <a:rPr lang="en-US" altLang="en-US" sz="2400"/>
              <a:t>Then we can find θ* maximizing the 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39" grpId="0" animBg="1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標題 1">
            <a:extLst>
              <a:ext uri="{FF2B5EF4-FFF2-40B4-BE49-F238E27FC236}">
                <a16:creationId xmlns:a16="http://schemas.microsoft.com/office/drawing/2014/main" id="{8CAC44F5-8252-4E69-B910-3C6DEE69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/>
              <a:t>Text to Image</a:t>
            </a:r>
            <a:br>
              <a:rPr lang="en-US" altLang="zh-TW"/>
            </a:b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Results</a:t>
            </a:r>
            <a:endParaRPr lang="zh-TW" altLang="en-US"/>
          </a:p>
        </p:txBody>
      </p:sp>
      <p:sp>
        <p:nvSpPr>
          <p:cNvPr id="73730" name="內容版面配置區 2">
            <a:extLst>
              <a:ext uri="{FF2B5EF4-FFF2-40B4-BE49-F238E27FC236}">
                <a16:creationId xmlns:a16="http://schemas.microsoft.com/office/drawing/2014/main" id="{81A14871-7F27-468E-9147-B713B1B7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BB347E64-0FE4-4444-9B08-73C858DD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4801"/>
            <a:ext cx="2533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1D2129"/>
                </a:solidFill>
                <a:latin typeface="Helvetica" panose="020B0604020202020204" pitchFamily="34" charset="0"/>
              </a:rPr>
              <a:t>"red flower with black center"</a:t>
            </a:r>
            <a:endParaRPr lang="zh-TW" altLang="en-US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9433A584-467A-432C-A5E1-0D34A3E4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3" y="330200"/>
            <a:ext cx="133985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圖片 5">
            <a:extLst>
              <a:ext uri="{FF2B5EF4-FFF2-40B4-BE49-F238E27FC236}">
                <a16:creationId xmlns:a16="http://schemas.microsoft.com/office/drawing/2014/main" id="{9E8A2016-B862-4C33-B3F3-E83BBC1BB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825625"/>
            <a:ext cx="91440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Box 8">
            <a:extLst>
              <a:ext uri="{FF2B5EF4-FFF2-40B4-BE49-F238E27FC236}">
                <a16:creationId xmlns:a16="http://schemas.microsoft.com/office/drawing/2014/main" id="{58F7BDB3-4C18-4717-8056-8D4AFECEE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6488114"/>
            <a:ext cx="671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Project topic: Code and data are all on web, many possibilities!</a:t>
            </a:r>
          </a:p>
        </p:txBody>
      </p:sp>
      <p:sp>
        <p:nvSpPr>
          <p:cNvPr id="73735" name="TextBox 9">
            <a:extLst>
              <a:ext uri="{FF2B5EF4-FFF2-40B4-BE49-F238E27FC236}">
                <a16:creationId xmlns:a16="http://schemas.microsoft.com/office/drawing/2014/main" id="{E20349D9-9B8B-4D20-AED1-203FF4AA6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1371600"/>
            <a:ext cx="2309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From CY Lee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字方塊 6">
            <a:extLst>
              <a:ext uri="{FF2B5EF4-FFF2-40B4-BE49-F238E27FC236}">
                <a16:creationId xmlns:a16="http://schemas.microsoft.com/office/drawing/2014/main" id="{EF1E14CD-9286-48DB-A957-CB162A7D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41276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Algorithm </a:t>
            </a:r>
            <a:endParaRPr lang="zh-TW" altLang="en-US" sz="2800" b="1" i="1" u="sng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BB6F3-4283-4DC9-B857-F24EDC21F2D9}"/>
              </a:ext>
            </a:extLst>
          </p:cNvPr>
          <p:cNvSpPr/>
          <p:nvPr/>
        </p:nvSpPr>
        <p:spPr>
          <a:xfrm>
            <a:off x="3163889" y="1117601"/>
            <a:ext cx="7297737" cy="329406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6F6FE9-0666-47B4-A1A9-C07DF7BF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3260726"/>
            <a:ext cx="1119188" cy="7080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70C0"/>
                </a:solidFill>
              </a:rPr>
              <a:t>Repeat k times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82FA84-B690-4632-9FAB-67115092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349500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70C0"/>
                </a:solidFill>
              </a:rPr>
              <a:t>Learning D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9FBBA1-4CBA-4DB3-87DD-60504ADA2105}"/>
              </a:ext>
            </a:extLst>
          </p:cNvPr>
          <p:cNvSpPr/>
          <p:nvPr/>
        </p:nvSpPr>
        <p:spPr>
          <a:xfrm>
            <a:off x="3163889" y="4427539"/>
            <a:ext cx="7297737" cy="228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0DC67F-96D4-4886-96EC-61B35BB4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014913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Learning G</a:t>
            </a:r>
            <a:endParaRPr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485AA05-BDAC-450B-B5E1-EE54FD58C67D}"/>
              </a:ext>
            </a:extLst>
          </p:cNvPr>
          <p:cNvCxnSpPr/>
          <p:nvPr/>
        </p:nvCxnSpPr>
        <p:spPr>
          <a:xfrm>
            <a:off x="4222751" y="5897563"/>
            <a:ext cx="21685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80B67A-80C6-4109-BE58-F4981955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5822951"/>
            <a:ext cx="1119188" cy="708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Only Once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09FFC-776D-4D1A-84B1-B635ED2E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685801"/>
            <a:ext cx="8229600" cy="4530725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In each training iteration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m examples {x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,x</a:t>
            </a:r>
            <a:r>
              <a:rPr lang="en-US" altLang="en-US" baseline="30000">
                <a:ea typeface="Arial" panose="020B0604020202020204" pitchFamily="34" charset="0"/>
              </a:rPr>
              <a:t>2</a:t>
            </a:r>
            <a:r>
              <a:rPr lang="en-US" altLang="en-US">
                <a:ea typeface="Arial" panose="020B0604020202020204" pitchFamily="34" charset="0"/>
              </a:rPr>
              <a:t>, … x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data distribution P</a:t>
            </a:r>
            <a:r>
              <a:rPr lang="en-US" altLang="en-US" baseline="-25000">
                <a:ea typeface="Arial" panose="020B0604020202020204" pitchFamily="34" charset="0"/>
              </a:rPr>
              <a:t>data</a:t>
            </a:r>
            <a:r>
              <a:rPr lang="en-US" altLang="en-US">
                <a:ea typeface="Arial" panose="020B0604020202020204" pitchFamily="34" charset="0"/>
              </a:rPr>
              <a:t>(x)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Sample m noise samples {z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 z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 from a simple prior P</a:t>
            </a:r>
            <a:r>
              <a:rPr lang="en-US" altLang="en-US" baseline="-25000">
                <a:ea typeface="Arial" panose="020B0604020202020204" pitchFamily="34" charset="0"/>
              </a:rPr>
              <a:t>prior</a:t>
            </a:r>
            <a:r>
              <a:rPr lang="en-US" altLang="en-US">
                <a:ea typeface="Arial" panose="020B0604020202020204" pitchFamily="34" charset="0"/>
              </a:rPr>
              <a:t>(z)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Obtain generated data {x*</a:t>
            </a:r>
            <a:r>
              <a:rPr lang="en-US" altLang="en-US" baseline="30000">
                <a:ea typeface="Arial" panose="020B0604020202020204" pitchFamily="34" charset="0"/>
              </a:rPr>
              <a:t>1</a:t>
            </a:r>
            <a:r>
              <a:rPr lang="en-US" altLang="en-US">
                <a:ea typeface="Arial" panose="020B0604020202020204" pitchFamily="34" charset="0"/>
              </a:rPr>
              <a:t>, … , x*</a:t>
            </a:r>
            <a:r>
              <a:rPr lang="en-US" altLang="en-US" baseline="30000">
                <a:ea typeface="Arial" panose="020B0604020202020204" pitchFamily="34" charset="0"/>
              </a:rPr>
              <a:t>m</a:t>
            </a:r>
            <a:r>
              <a:rPr lang="en-US" altLang="en-US">
                <a:ea typeface="Arial" panose="020B0604020202020204" pitchFamily="34" charset="0"/>
              </a:rPr>
              <a:t>}, 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=G(z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Update discriminator parameters 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d </a:t>
            </a:r>
            <a:r>
              <a:rPr lang="en-US" altLang="zh-TW">
                <a:ea typeface="新細明體" panose="02020500000000000000" pitchFamily="18" charset="-120"/>
              </a:rPr>
              <a:t>to maximize 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 </a:t>
            </a:r>
            <a:r>
              <a:rPr lang="en-US" altLang="en-US" sz="1800">
                <a:ea typeface="Arial" panose="020B0604020202020204" pitchFamily="34" charset="0"/>
              </a:rPr>
              <a:t>V’ ≈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logD(x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 + 1/m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log(1-D(x*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)) 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 θ</a:t>
            </a:r>
            <a:r>
              <a:rPr lang="en-US" altLang="zh-TW" baseline="-25000">
                <a:ea typeface="新細明體" panose="02020500000000000000" pitchFamily="18" charset="-120"/>
              </a:rPr>
              <a:t>d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+ ηΔV’(</a:t>
            </a:r>
            <a:r>
              <a:rPr lang="en-US" altLang="zh-TW" sz="1800">
                <a:ea typeface="新細明體" panose="02020500000000000000" pitchFamily="18" charset="-120"/>
              </a:rPr>
              <a:t>θ</a:t>
            </a:r>
            <a:r>
              <a:rPr lang="en-US" altLang="zh-TW" sz="1800" baseline="-25000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)   (gradient ascent plus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weight clipping</a:t>
            </a:r>
            <a:r>
              <a:rPr lang="en-US" altLang="zh-TW" sz="1800">
                <a:ea typeface="新細明體" panose="02020500000000000000" pitchFamily="18" charset="-120"/>
              </a:rPr>
              <a:t>) </a:t>
            </a:r>
          </a:p>
          <a:p>
            <a:pPr lvl="2"/>
            <a:r>
              <a:rPr lang="en-US" altLang="en-US" sz="2400">
                <a:ea typeface="Arial" panose="020B0604020202020204" pitchFamily="34" charset="0"/>
              </a:rPr>
              <a:t>Simple another m noise samples {z</a:t>
            </a:r>
            <a:r>
              <a:rPr lang="en-US" altLang="en-US" sz="2400" baseline="30000">
                <a:ea typeface="Arial" panose="020B0604020202020204" pitchFamily="34" charset="0"/>
              </a:rPr>
              <a:t>1</a:t>
            </a:r>
            <a:r>
              <a:rPr lang="en-US" altLang="en-US" sz="2400">
                <a:ea typeface="Arial" panose="020B0604020202020204" pitchFamily="34" charset="0"/>
              </a:rPr>
              <a:t>,z</a:t>
            </a:r>
            <a:r>
              <a:rPr lang="en-US" altLang="en-US" sz="2400" baseline="30000">
                <a:ea typeface="Arial" panose="020B0604020202020204" pitchFamily="34" charset="0"/>
              </a:rPr>
              <a:t>2</a:t>
            </a:r>
            <a:r>
              <a:rPr lang="en-US" altLang="en-US" sz="2400">
                <a:ea typeface="Arial" panose="020B0604020202020204" pitchFamily="34" charset="0"/>
              </a:rPr>
              <a:t>, … z</a:t>
            </a:r>
            <a:r>
              <a:rPr lang="en-US" altLang="en-US" sz="2400" baseline="30000">
                <a:ea typeface="Arial" panose="020B0604020202020204" pitchFamily="34" charset="0"/>
              </a:rPr>
              <a:t>m</a:t>
            </a:r>
            <a:r>
              <a:rPr lang="en-US" altLang="en-US" sz="2400">
                <a:ea typeface="Arial" panose="020B0604020202020204" pitchFamily="34" charset="0"/>
              </a:rPr>
              <a:t>} from the prior P</a:t>
            </a:r>
            <a:r>
              <a:rPr lang="en-US" altLang="en-US" sz="2400" baseline="-25000">
                <a:ea typeface="Arial" panose="020B0604020202020204" pitchFamily="34" charset="0"/>
              </a:rPr>
              <a:t>prior</a:t>
            </a:r>
            <a:r>
              <a:rPr lang="en-US" altLang="en-US" sz="2400">
                <a:ea typeface="Arial" panose="020B0604020202020204" pitchFamily="34" charset="0"/>
              </a:rPr>
              <a:t>(z)，G(z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)=x*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endParaRPr lang="en-US" altLang="en-US" sz="2400">
              <a:ea typeface="Arial" panose="020B0604020202020204" pitchFamily="34" charset="0"/>
            </a:endParaRPr>
          </a:p>
          <a:p>
            <a:pPr lvl="1"/>
            <a:r>
              <a:rPr lang="en-US" altLang="en-US">
                <a:ea typeface="Arial" panose="020B0604020202020204" pitchFamily="34" charset="0"/>
              </a:rPr>
              <a:t>Update generator parameters θ</a:t>
            </a:r>
            <a:r>
              <a:rPr lang="en-US" altLang="en-US" baseline="-25000">
                <a:ea typeface="Arial" panose="020B0604020202020204" pitchFamily="34" charset="0"/>
              </a:rPr>
              <a:t>g </a:t>
            </a:r>
            <a:r>
              <a:rPr lang="en-US" altLang="en-US">
                <a:ea typeface="Arial" panose="020B0604020202020204" pitchFamily="34" charset="0"/>
              </a:rPr>
              <a:t>to minimize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       V’= 1/mΣ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logD(x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 + 1/m Σ</a:t>
            </a:r>
            <a:r>
              <a:rPr lang="en-US" altLang="en-US" baseline="-25000">
                <a:ea typeface="Arial" panose="020B0604020202020204" pitchFamily="34" charset="0"/>
              </a:rPr>
              <a:t>i=1..m</a:t>
            </a:r>
            <a:r>
              <a:rPr lang="en-US" altLang="en-US">
                <a:ea typeface="Arial" panose="020B0604020202020204" pitchFamily="34" charset="0"/>
              </a:rPr>
              <a:t> log(1-D(x*</a:t>
            </a:r>
            <a:r>
              <a:rPr lang="en-US" altLang="en-US" baseline="30000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))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ea typeface="Arial" panose="020B0604020202020204" pitchFamily="34" charset="0"/>
              </a:rPr>
              <a:t>       </a:t>
            </a:r>
            <a:r>
              <a:rPr lang="en-US" altLang="zh-TW" sz="2800">
                <a:ea typeface="新細明體" panose="02020500000000000000" pitchFamily="18" charset="-120"/>
              </a:rPr>
              <a:t>θ</a:t>
            </a:r>
            <a:r>
              <a:rPr lang="en-US" altLang="zh-TW" sz="2800" baseline="-25000">
                <a:ea typeface="新細明體" panose="02020500000000000000" pitchFamily="18" charset="-120"/>
              </a:rPr>
              <a:t>g </a:t>
            </a:r>
            <a:r>
              <a:rPr lang="en-US" altLang="zh-TW" sz="2800">
                <a:ea typeface="新細明體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 sz="2800">
                <a:ea typeface="新細明體" panose="02020500000000000000" pitchFamily="18" charset="-120"/>
              </a:rPr>
              <a:t>θ</a:t>
            </a:r>
            <a:r>
              <a:rPr lang="en-US" altLang="zh-TW" sz="2800" baseline="-25000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− ηΔV’(</a:t>
            </a:r>
            <a:r>
              <a:rPr lang="en-US" altLang="zh-TW">
                <a:ea typeface="新細明體" panose="02020500000000000000" pitchFamily="18" charset="-120"/>
              </a:rPr>
              <a:t>θ</a:t>
            </a:r>
            <a:r>
              <a:rPr lang="en-US" altLang="zh-TW" baseline="-25000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   (gradient descent)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4C1D6-1BC0-4134-ABE2-FCF6192F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15827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Ian Goodfellow</a:t>
            </a:r>
          </a:p>
          <a:p>
            <a:pPr eaLnBrk="1" hangingPunct="1"/>
            <a:r>
              <a:rPr lang="en-US" altLang="en-US" sz="1400"/>
              <a:t>comment: this</a:t>
            </a:r>
          </a:p>
          <a:p>
            <a:pPr eaLnBrk="1" hangingPunct="1"/>
            <a:r>
              <a:rPr lang="en-US" altLang="en-US" sz="1400"/>
              <a:t>is also done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F004E-09AE-4917-BC31-0DD53B78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76201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WGAN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9CB874-C817-486D-9F76-D9294451FD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3962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7B895-80BC-4D71-8B1D-7C55B05A74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4200" y="39624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25DEFB-750B-416A-8A2D-2028E368FB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400" y="59436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7" name="TextBox 19">
            <a:extLst>
              <a:ext uri="{FF2B5EF4-FFF2-40B4-BE49-F238E27FC236}">
                <a16:creationId xmlns:a16="http://schemas.microsoft.com/office/drawing/2014/main" id="{74098023-AA8F-497A-8298-DF52249AC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/>
      <p:bldP spid="16" grpId="0" animBg="1"/>
      <p:bldP spid="10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圖片 3">
            <a:extLst>
              <a:ext uri="{FF2B5EF4-FFF2-40B4-BE49-F238E27FC236}">
                <a16:creationId xmlns:a16="http://schemas.microsoft.com/office/drawing/2014/main" id="{A1A9F11A-C1A5-4526-B089-BF20C276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2279651"/>
            <a:ext cx="58928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C5B1B7-2C90-45C5-8FF8-0F3CCB5BF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1" y="4545014"/>
            <a:ext cx="747077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3C51930-6774-4FB1-AAF2-19051978408A}"/>
              </a:ext>
            </a:extLst>
          </p:cNvPr>
          <p:cNvSpPr/>
          <p:nvPr/>
        </p:nvSpPr>
        <p:spPr>
          <a:xfrm>
            <a:off x="5294313" y="3106738"/>
            <a:ext cx="830262" cy="8302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6480C20-64E0-47FA-86E0-FA4E12FE135E}"/>
              </a:ext>
            </a:extLst>
          </p:cNvPr>
          <p:cNvSpPr/>
          <p:nvPr/>
        </p:nvSpPr>
        <p:spPr>
          <a:xfrm>
            <a:off x="6454776" y="3232151"/>
            <a:ext cx="1077913" cy="1077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FC05359-EB8F-4C1D-BC38-B5D918B3CE47}"/>
              </a:ext>
            </a:extLst>
          </p:cNvPr>
          <p:cNvSpPr/>
          <p:nvPr/>
        </p:nvSpPr>
        <p:spPr>
          <a:xfrm>
            <a:off x="8570914" y="3602039"/>
            <a:ext cx="708025" cy="708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7830" name="標題 1">
            <a:extLst>
              <a:ext uri="{FF2B5EF4-FFF2-40B4-BE49-F238E27FC236}">
                <a16:creationId xmlns:a16="http://schemas.microsoft.com/office/drawing/2014/main" id="{DCDFDE50-9495-4B23-B1CD-B55AF16F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Experimental Results</a:t>
            </a:r>
            <a:endParaRPr lang="zh-TW" altLang="en-US"/>
          </a:p>
        </p:txBody>
      </p:sp>
      <p:sp>
        <p:nvSpPr>
          <p:cNvPr id="77831" name="內容版面配置區 2">
            <a:extLst>
              <a:ext uri="{FF2B5EF4-FFF2-40B4-BE49-F238E27FC236}">
                <a16:creationId xmlns:a16="http://schemas.microsoft.com/office/drawing/2014/main" id="{AC18A1C7-407E-4BF9-AD51-6E7C393D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Approximate a mixture of Gaussians by single mixture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39E08A-4E09-48DD-93A8-6463AF214036}"/>
              </a:ext>
            </a:extLst>
          </p:cNvPr>
          <p:cNvSpPr/>
          <p:nvPr/>
        </p:nvSpPr>
        <p:spPr>
          <a:xfrm>
            <a:off x="4338639" y="4713288"/>
            <a:ext cx="814387" cy="1898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07B167C4-AA7B-4E3B-99B8-344537BA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WGAN Background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F634AEE6-C13A-41C6-A7AB-1882AAF5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have seen that JSD does not give GAN a smooth and continuous improvement curve.</a:t>
            </a:r>
          </a:p>
          <a:p>
            <a:r>
              <a:rPr lang="en-US" altLang="en-US"/>
              <a:t>We would like to find another distance which gives that. </a:t>
            </a:r>
          </a:p>
          <a:p>
            <a:r>
              <a:rPr lang="en-US" altLang="en-US"/>
              <a:t>This is the Wasserstein Distance or earth mover’s distance.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標題 1">
            <a:extLst>
              <a:ext uri="{FF2B5EF4-FFF2-40B4-BE49-F238E27FC236}">
                <a16:creationId xmlns:a16="http://schemas.microsoft.com/office/drawing/2014/main" id="{0520C9F3-AFB2-4528-91EA-4F071864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Earth Mover’s Distance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57F24-56BC-45D5-AD43-0DFAC8EB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30725"/>
          </a:xfrm>
        </p:spPr>
        <p:txBody>
          <a:bodyPr/>
          <a:lstStyle/>
          <a:p>
            <a:r>
              <a:rPr lang="en-US" altLang="zh-TW" sz="2400"/>
              <a:t>Considering one distribution P as a pile of earth (total amount of earth is 1), and another distribution Q (another pile of earth) as the target</a:t>
            </a:r>
          </a:p>
          <a:p>
            <a:r>
              <a:rPr lang="en-US" altLang="zh-TW" sz="2400"/>
              <a:t>The “earth mover’s distance” or “Wasserstein Distance” is the average distance the earth mover has to move the earth in an optimal plan.</a:t>
            </a:r>
            <a:endParaRPr lang="zh-TW" altLang="en-US" sz="240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2056136-C6C7-43C7-A167-F7BEB26B70C6}"/>
              </a:ext>
            </a:extLst>
          </p:cNvPr>
          <p:cNvCxnSpPr/>
          <p:nvPr/>
        </p:nvCxnSpPr>
        <p:spPr>
          <a:xfrm>
            <a:off x="2624139" y="5626100"/>
            <a:ext cx="3641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「推土機」的圖片搜尋結果">
            <a:extLst>
              <a:ext uri="{FF2B5EF4-FFF2-40B4-BE49-F238E27FC236}">
                <a16:creationId xmlns:a16="http://schemas.microsoft.com/office/drawing/2014/main" id="{B79958FD-E7AB-4B89-B1EA-E50CE123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3825876"/>
            <a:ext cx="37528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AB8D0C-5CFD-4592-87AB-B4BEB70076C5}"/>
              </a:ext>
            </a:extLst>
          </p:cNvPr>
          <p:cNvSpPr/>
          <p:nvPr/>
        </p:nvSpPr>
        <p:spPr>
          <a:xfrm>
            <a:off x="3297238" y="4281488"/>
            <a:ext cx="165100" cy="134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BE76B0-826D-4F50-96C7-D0E99053AD62}"/>
              </a:ext>
            </a:extLst>
          </p:cNvPr>
          <p:cNvSpPr/>
          <p:nvPr/>
        </p:nvSpPr>
        <p:spPr>
          <a:xfrm>
            <a:off x="5338763" y="4281488"/>
            <a:ext cx="165100" cy="1344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8759C5-3B16-4FD4-A386-96365319360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3677" y="3849811"/>
            <a:ext cx="313356" cy="430887"/>
          </a:xfrm>
          <a:prstGeom prst="rect">
            <a:avLst/>
          </a:prstGeom>
          <a:blipFill rotWithShape="1">
            <a:blip r:embed="rId4"/>
            <a:stretch>
              <a:fillRect l="-11321" t="-555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55532B-588D-46B5-96CE-DFBACF2DFCD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4355" y="3826233"/>
            <a:ext cx="334322" cy="430887"/>
          </a:xfrm>
          <a:prstGeom prst="rect">
            <a:avLst/>
          </a:prstGeom>
          <a:blipFill rotWithShape="1">
            <a:blip r:embed="rId5"/>
            <a:stretch>
              <a:fillRect l="-10714" t="-555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8F37FA-1C05-47C7-BDD3-08874BF4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5124451"/>
            <a:ext cx="755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d</a:t>
            </a:r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E049AB-36AE-4794-957B-36A5D2B2F6B1}"/>
              </a:ext>
            </a:extLst>
          </p:cNvPr>
          <p:cNvCxnSpPr>
            <a:cxnSpLocks/>
          </p:cNvCxnSpPr>
          <p:nvPr/>
        </p:nvCxnSpPr>
        <p:spPr>
          <a:xfrm>
            <a:off x="3536951" y="5546725"/>
            <a:ext cx="1717675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1F5770-BE63-4021-82AE-A2B8F7DC0AA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37034" y="5983306"/>
            <a:ext cx="1745541" cy="369332"/>
          </a:xfrm>
          <a:prstGeom prst="rect">
            <a:avLst/>
          </a:prstGeom>
          <a:blipFill rotWithShape="1">
            <a:blip r:embed="rId6"/>
            <a:stretch>
              <a:fillRect l="-2439" t="-645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B8DB5867-518E-4CB4-BAEC-6CE801C4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Earth Mover’s Distance: best plan to move</a:t>
            </a:r>
          </a:p>
        </p:txBody>
      </p:sp>
      <p:pic>
        <p:nvPicPr>
          <p:cNvPr id="80898" name="圖片 4">
            <a:extLst>
              <a:ext uri="{FF2B5EF4-FFF2-40B4-BE49-F238E27FC236}">
                <a16:creationId xmlns:a16="http://schemas.microsoft.com/office/drawing/2014/main" id="{76B11C87-9C24-4F9F-8636-2311D5825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1"/>
            <a:ext cx="41354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圖片 21">
            <a:extLst>
              <a:ext uri="{FF2B5EF4-FFF2-40B4-BE49-F238E27FC236}">
                <a16:creationId xmlns:a16="http://schemas.microsoft.com/office/drawing/2014/main" id="{B86EB249-B10D-41E5-8AE0-84D3E58E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981201"/>
            <a:ext cx="4105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圖片 7">
            <a:extLst>
              <a:ext uri="{FF2B5EF4-FFF2-40B4-BE49-F238E27FC236}">
                <a16:creationId xmlns:a16="http://schemas.microsoft.com/office/drawing/2014/main" id="{AC6D8F0D-578E-4402-A8EC-1986454C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1"/>
            <a:ext cx="41592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圖片 22">
            <a:extLst>
              <a:ext uri="{FF2B5EF4-FFF2-40B4-BE49-F238E27FC236}">
                <a16:creationId xmlns:a16="http://schemas.microsoft.com/office/drawing/2014/main" id="{032C6B37-8242-47E8-9C39-2CDA163F6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4152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TextBox 7">
            <a:extLst>
              <a:ext uri="{FF2B5EF4-FFF2-40B4-BE49-F238E27FC236}">
                <a16:creationId xmlns:a16="http://schemas.microsoft.com/office/drawing/2014/main" id="{D3A3A3F1-D122-4DE1-BC7B-879F3409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1752601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80903" name="TextBox 8">
            <a:extLst>
              <a:ext uri="{FF2B5EF4-FFF2-40B4-BE49-F238E27FC236}">
                <a16:creationId xmlns:a16="http://schemas.microsoft.com/office/drawing/2014/main" id="{E96B4B4A-2D73-47CF-89DF-B4975440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18623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EF75A9CA-9BAB-4B8A-A689-35DCDA1D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 vs Earth Mover’s Distance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8C4436-028A-42D7-BECB-CD50464DFEDB}"/>
              </a:ext>
            </a:extLst>
          </p:cNvPr>
          <p:cNvCxnSpPr/>
          <p:nvPr/>
        </p:nvCxnSpPr>
        <p:spPr>
          <a:xfrm flipH="1">
            <a:off x="3817938" y="3084513"/>
            <a:ext cx="0" cy="1003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0760C47-81D0-48DC-8D62-F9708D231A71}"/>
              </a:ext>
            </a:extLst>
          </p:cNvPr>
          <p:cNvCxnSpPr/>
          <p:nvPr/>
        </p:nvCxnSpPr>
        <p:spPr>
          <a:xfrm flipH="1">
            <a:off x="2538413" y="3084513"/>
            <a:ext cx="0" cy="10033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7586918-21C7-46AE-895F-080865F54B53}"/>
              </a:ext>
            </a:extLst>
          </p:cNvPr>
          <p:cNvCxnSpPr>
            <a:cxnSpLocks/>
          </p:cNvCxnSpPr>
          <p:nvPr/>
        </p:nvCxnSpPr>
        <p:spPr>
          <a:xfrm>
            <a:off x="6554788" y="3105150"/>
            <a:ext cx="0" cy="1073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D334B6-07AB-460B-8C9F-8F7382EFBEB4}"/>
              </a:ext>
            </a:extLst>
          </p:cNvPr>
          <p:cNvCxnSpPr>
            <a:cxnSpLocks/>
          </p:cNvCxnSpPr>
          <p:nvPr/>
        </p:nvCxnSpPr>
        <p:spPr>
          <a:xfrm>
            <a:off x="6027738" y="3105150"/>
            <a:ext cx="0" cy="10731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A97FC7-F2A9-4C62-B5F1-C81F7CEA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6" y="3444876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1800"/>
              <a:t>P</a:t>
            </a:r>
            <a:r>
              <a:rPr lang="en-CA" altLang="zh-TW" sz="1800" baseline="-25000"/>
              <a:t>G_50</a:t>
            </a:r>
            <a:endParaRPr lang="zh-TW" altLang="en-US" sz="1800"/>
          </a:p>
        </p:txBody>
      </p:sp>
      <p:cxnSp>
        <p:nvCxnSpPr>
          <p:cNvPr id="13" name="直線接點 13">
            <a:extLst>
              <a:ext uri="{FF2B5EF4-FFF2-40B4-BE49-F238E27FC236}">
                <a16:creationId xmlns:a16="http://schemas.microsoft.com/office/drawing/2014/main" id="{343C7B02-9CD4-4E76-862C-F20310802A24}"/>
              </a:ext>
            </a:extLst>
          </p:cNvPr>
          <p:cNvCxnSpPr>
            <a:cxnSpLocks/>
          </p:cNvCxnSpPr>
          <p:nvPr/>
        </p:nvCxnSpPr>
        <p:spPr>
          <a:xfrm flipH="1">
            <a:off x="9161463" y="3173413"/>
            <a:ext cx="0" cy="9382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4">
            <a:extLst>
              <a:ext uri="{FF2B5EF4-FFF2-40B4-BE49-F238E27FC236}">
                <a16:creationId xmlns:a16="http://schemas.microsoft.com/office/drawing/2014/main" id="{27E3E380-A394-4EE7-8D69-ABBAF920E54D}"/>
              </a:ext>
            </a:extLst>
          </p:cNvPr>
          <p:cNvCxnSpPr>
            <a:cxnSpLocks/>
          </p:cNvCxnSpPr>
          <p:nvPr/>
        </p:nvCxnSpPr>
        <p:spPr>
          <a:xfrm>
            <a:off x="9110663" y="3173413"/>
            <a:ext cx="0" cy="93821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8">
            <a:extLst>
              <a:ext uri="{FF2B5EF4-FFF2-40B4-BE49-F238E27FC236}">
                <a16:creationId xmlns:a16="http://schemas.microsoft.com/office/drawing/2014/main" id="{F95F3D8D-8874-48DF-950D-EABB51C060C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513264" y="3543301"/>
            <a:ext cx="94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……</a:t>
            </a:r>
            <a:endParaRPr lang="zh-TW" altLang="en-US"/>
          </a:p>
        </p:txBody>
      </p: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775AABBB-3102-4072-BDCC-807C5BCBB4C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7421564" y="3519489"/>
            <a:ext cx="941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……</a:t>
            </a:r>
            <a:endParaRPr lang="zh-TW" altLang="en-US"/>
          </a:p>
        </p:txBody>
      </p:sp>
      <p:sp>
        <p:nvSpPr>
          <p:cNvPr id="20" name="文字方塊 25">
            <a:extLst>
              <a:ext uri="{FF2B5EF4-FFF2-40B4-BE49-F238E27FC236}">
                <a16:creationId xmlns:a16="http://schemas.microsoft.com/office/drawing/2014/main" id="{6E464E9C-969D-4F13-8B2F-4789CDB24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90800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d</a:t>
            </a:r>
            <a:r>
              <a:rPr lang="en-CA" altLang="zh-TW" baseline="-25000"/>
              <a:t>50</a:t>
            </a:r>
            <a:endParaRPr lang="zh-TW" altLang="en-US"/>
          </a:p>
        </p:txBody>
      </p:sp>
      <p:cxnSp>
        <p:nvCxnSpPr>
          <p:cNvPr id="21" name="直線單箭頭接點 26">
            <a:extLst>
              <a:ext uri="{FF2B5EF4-FFF2-40B4-BE49-F238E27FC236}">
                <a16:creationId xmlns:a16="http://schemas.microsoft.com/office/drawing/2014/main" id="{B4531C3C-5186-47C4-8771-B2DF949BAF1D}"/>
              </a:ext>
            </a:extLst>
          </p:cNvPr>
          <p:cNvCxnSpPr>
            <a:cxnSpLocks/>
          </p:cNvCxnSpPr>
          <p:nvPr/>
        </p:nvCxnSpPr>
        <p:spPr>
          <a:xfrm>
            <a:off x="2620963" y="3621088"/>
            <a:ext cx="113030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7">
            <a:extLst>
              <a:ext uri="{FF2B5EF4-FFF2-40B4-BE49-F238E27FC236}">
                <a16:creationId xmlns:a16="http://schemas.microsoft.com/office/drawing/2014/main" id="{CF218891-40D4-440A-85CD-3AD6AF240CE6}"/>
              </a:ext>
            </a:extLst>
          </p:cNvPr>
          <p:cNvCxnSpPr>
            <a:cxnSpLocks/>
          </p:cNvCxnSpPr>
          <p:nvPr/>
        </p:nvCxnSpPr>
        <p:spPr>
          <a:xfrm>
            <a:off x="6110289" y="3230563"/>
            <a:ext cx="365125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30">
            <a:extLst>
              <a:ext uri="{FF2B5EF4-FFF2-40B4-BE49-F238E27FC236}">
                <a16:creationId xmlns:a16="http://schemas.microsoft.com/office/drawing/2014/main" id="{BD03D0F1-7DBD-40BD-8CB2-50A57121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1" y="5711825"/>
            <a:ext cx="2328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/>
              <a:t>W(P</a:t>
            </a:r>
            <a:r>
              <a:rPr lang="en-CA" altLang="zh-TW" baseline="-25000"/>
              <a:t>G_0</a:t>
            </a:r>
            <a:r>
              <a:rPr lang="en-CA" altLang="zh-TW"/>
              <a:t>, P</a:t>
            </a:r>
            <a:r>
              <a:rPr lang="en-CA" altLang="zh-TW" baseline="-25000"/>
              <a:t>data</a:t>
            </a:r>
            <a:r>
              <a:rPr lang="en-CA" altLang="zh-TW"/>
              <a:t>)=d</a:t>
            </a:r>
            <a:r>
              <a:rPr lang="en-CA" altLang="zh-TW" baseline="-25000"/>
              <a:t>0</a:t>
            </a:r>
            <a:endParaRPr lang="zh-TW" altLang="en-US"/>
          </a:p>
        </p:txBody>
      </p:sp>
      <p:sp>
        <p:nvSpPr>
          <p:cNvPr id="81935" name="TextBox 27">
            <a:extLst>
              <a:ext uri="{FF2B5EF4-FFF2-40B4-BE49-F238E27FC236}">
                <a16:creationId xmlns:a16="http://schemas.microsoft.com/office/drawing/2014/main" id="{C2F8DC66-59B0-498B-947E-AA7ECF05E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90801"/>
            <a:ext cx="46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81936" name="TextBox 28">
            <a:extLst>
              <a:ext uri="{FF2B5EF4-FFF2-40B4-BE49-F238E27FC236}">
                <a16:creationId xmlns:a16="http://schemas.microsoft.com/office/drawing/2014/main" id="{C35252B3-1C07-447E-B81C-5621F918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590801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25000"/>
              <a:t>100</a:t>
            </a:r>
            <a:endParaRPr lang="en-US" altLang="en-US"/>
          </a:p>
        </p:txBody>
      </p:sp>
      <p:sp>
        <p:nvSpPr>
          <p:cNvPr id="81937" name="TextBox 29">
            <a:extLst>
              <a:ext uri="{FF2B5EF4-FFF2-40B4-BE49-F238E27FC236}">
                <a16:creationId xmlns:a16="http://schemas.microsoft.com/office/drawing/2014/main" id="{2E5A2D83-EE67-411E-A4B0-F2B26949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630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G_0</a:t>
            </a:r>
            <a:endParaRPr lang="en-US" altLang="en-US" sz="1800"/>
          </a:p>
        </p:txBody>
      </p:sp>
      <p:sp>
        <p:nvSpPr>
          <p:cNvPr id="81938" name="Rectangle 30">
            <a:extLst>
              <a:ext uri="{FF2B5EF4-FFF2-40B4-BE49-F238E27FC236}">
                <a16:creationId xmlns:a16="http://schemas.microsoft.com/office/drawing/2014/main" id="{44BB43A7-22B0-4D9B-B2D9-2A1CF9B7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429000"/>
            <a:ext cx="63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data</a:t>
            </a:r>
            <a:endParaRPr lang="en-US" altLang="en-US" sz="1800"/>
          </a:p>
        </p:txBody>
      </p:sp>
      <p:sp>
        <p:nvSpPr>
          <p:cNvPr id="81939" name="TextBox 31">
            <a:extLst>
              <a:ext uri="{FF2B5EF4-FFF2-40B4-BE49-F238E27FC236}">
                <a16:creationId xmlns:a16="http://schemas.microsoft.com/office/drawing/2014/main" id="{6BB0CD8E-67CD-4C53-A456-167BD1B1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4290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G_100</a:t>
            </a:r>
            <a:endParaRPr lang="en-US" altLang="en-US" sz="1800"/>
          </a:p>
        </p:txBody>
      </p:sp>
      <p:sp>
        <p:nvSpPr>
          <p:cNvPr id="81940" name="TextBox 32">
            <a:extLst>
              <a:ext uri="{FF2B5EF4-FFF2-40B4-BE49-F238E27FC236}">
                <a16:creationId xmlns:a16="http://schemas.microsoft.com/office/drawing/2014/main" id="{27301B9A-CD3C-4E4E-A21C-ADB61ED3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3429000"/>
            <a:ext cx="63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data</a:t>
            </a:r>
            <a:endParaRPr lang="en-US" altLang="en-US" sz="1800"/>
          </a:p>
        </p:txBody>
      </p:sp>
      <p:sp>
        <p:nvSpPr>
          <p:cNvPr id="81941" name="TextBox 33">
            <a:extLst>
              <a:ext uri="{FF2B5EF4-FFF2-40B4-BE49-F238E27FC236}">
                <a16:creationId xmlns:a16="http://schemas.microsoft.com/office/drawing/2014/main" id="{C51D9A8C-6AD3-4020-B282-5083A1E0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3429000"/>
            <a:ext cx="63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data</a:t>
            </a:r>
            <a:endParaRPr lang="en-US" altLang="en-US" sz="1800"/>
          </a:p>
        </p:txBody>
      </p:sp>
      <p:sp>
        <p:nvSpPr>
          <p:cNvPr id="81942" name="TextBox 34">
            <a:extLst>
              <a:ext uri="{FF2B5EF4-FFF2-40B4-BE49-F238E27FC236}">
                <a16:creationId xmlns:a16="http://schemas.microsoft.com/office/drawing/2014/main" id="{2C4604CC-6CC9-447E-A6D3-6CC81071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800600"/>
            <a:ext cx="233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JS(P</a:t>
            </a:r>
            <a:r>
              <a:rPr lang="en-US" altLang="en-US" sz="1800" baseline="-25000"/>
              <a:t>G_0</a:t>
            </a:r>
            <a:r>
              <a:rPr lang="en-US" altLang="en-US" sz="1800"/>
              <a:t>, P</a:t>
            </a:r>
            <a:r>
              <a:rPr lang="en-US" altLang="en-US" sz="1800" baseline="-25000"/>
              <a:t>data</a:t>
            </a:r>
            <a:r>
              <a:rPr lang="en-US" altLang="en-US" sz="1800"/>
              <a:t>) = log2</a:t>
            </a:r>
          </a:p>
        </p:txBody>
      </p:sp>
      <p:sp>
        <p:nvSpPr>
          <p:cNvPr id="81943" name="Rectangle 35">
            <a:extLst>
              <a:ext uri="{FF2B5EF4-FFF2-40B4-BE49-F238E27FC236}">
                <a16:creationId xmlns:a16="http://schemas.microsoft.com/office/drawing/2014/main" id="{E336B384-4A40-4064-BBBF-7B53043E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241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JS(P</a:t>
            </a:r>
            <a:r>
              <a:rPr lang="en-US" altLang="en-US" sz="1800" baseline="-25000"/>
              <a:t>G_50</a:t>
            </a:r>
            <a:r>
              <a:rPr lang="en-US" altLang="en-US" sz="1800"/>
              <a:t>, P</a:t>
            </a:r>
            <a:r>
              <a:rPr lang="en-US" altLang="en-US" sz="1800" baseline="-25000"/>
              <a:t>data</a:t>
            </a:r>
            <a:r>
              <a:rPr lang="en-US" altLang="en-US" sz="1800"/>
              <a:t>) = log2</a:t>
            </a:r>
          </a:p>
        </p:txBody>
      </p:sp>
      <p:sp>
        <p:nvSpPr>
          <p:cNvPr id="81944" name="Rectangle 36">
            <a:extLst>
              <a:ext uri="{FF2B5EF4-FFF2-40B4-BE49-F238E27FC236}">
                <a16:creationId xmlns:a16="http://schemas.microsoft.com/office/drawing/2014/main" id="{359C6038-0C48-428A-9A6B-5575E314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76800"/>
            <a:ext cx="219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JS(P</a:t>
            </a:r>
            <a:r>
              <a:rPr lang="en-US" altLang="en-US" sz="1800" baseline="-25000"/>
              <a:t>G_100</a:t>
            </a:r>
            <a:r>
              <a:rPr lang="en-US" altLang="en-US" sz="1800"/>
              <a:t>, P</a:t>
            </a:r>
            <a:r>
              <a:rPr lang="en-US" altLang="en-US" sz="1800" baseline="-25000"/>
              <a:t>data</a:t>
            </a:r>
            <a:r>
              <a:rPr lang="en-US" altLang="en-US" sz="1800"/>
              <a:t>) = 0</a:t>
            </a:r>
          </a:p>
        </p:txBody>
      </p:sp>
      <p:sp>
        <p:nvSpPr>
          <p:cNvPr id="81945" name="Rectangle 37">
            <a:extLst>
              <a:ext uri="{FF2B5EF4-FFF2-40B4-BE49-F238E27FC236}">
                <a16:creationId xmlns:a16="http://schemas.microsoft.com/office/drawing/2014/main" id="{1B3A5E8E-88A5-4C98-BA8F-A89B13D7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5867400"/>
            <a:ext cx="201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1800"/>
              <a:t>W(P</a:t>
            </a:r>
            <a:r>
              <a:rPr lang="en-CA" altLang="zh-TW" sz="1800" baseline="-25000"/>
              <a:t>G_100</a:t>
            </a:r>
            <a:r>
              <a:rPr lang="en-CA" altLang="zh-TW" sz="1800"/>
              <a:t>, P</a:t>
            </a:r>
            <a:r>
              <a:rPr lang="en-CA" altLang="zh-TW" sz="1800" baseline="-25000"/>
              <a:t>data</a:t>
            </a:r>
            <a:r>
              <a:rPr lang="en-CA" altLang="zh-TW" sz="1800"/>
              <a:t>)=0</a:t>
            </a:r>
            <a:endParaRPr lang="zh-TW" altLang="en-US" sz="1800"/>
          </a:p>
        </p:txBody>
      </p:sp>
      <p:sp>
        <p:nvSpPr>
          <p:cNvPr id="81946" name="Rectangle 38">
            <a:extLst>
              <a:ext uri="{FF2B5EF4-FFF2-40B4-BE49-F238E27FC236}">
                <a16:creationId xmlns:a16="http://schemas.microsoft.com/office/drawing/2014/main" id="{5E622931-C5F0-4AD7-92A7-5F8B490E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91200"/>
            <a:ext cx="210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1800"/>
              <a:t>W(P</a:t>
            </a:r>
            <a:r>
              <a:rPr lang="en-CA" altLang="zh-TW" sz="1800" baseline="-25000"/>
              <a:t>G_50</a:t>
            </a:r>
            <a:r>
              <a:rPr lang="en-CA" altLang="zh-TW" sz="1800"/>
              <a:t>, P</a:t>
            </a:r>
            <a:r>
              <a:rPr lang="en-CA" altLang="zh-TW" sz="1800" baseline="-25000"/>
              <a:t>data</a:t>
            </a:r>
            <a:r>
              <a:rPr lang="en-CA" altLang="zh-TW" sz="1800"/>
              <a:t>)=d</a:t>
            </a:r>
            <a:r>
              <a:rPr lang="en-CA" altLang="zh-TW" sz="1800" baseline="-25000"/>
              <a:t>50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F0D54168-65BE-4774-88F9-0C875F0D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Explaining WGAN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34E7-3AB7-48B6-AB21-1B8E3E1C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1"/>
            <a:ext cx="87630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Let W be the Wasserstein distance.</a:t>
            </a: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W(P</a:t>
            </a:r>
            <a:r>
              <a:rPr lang="en-US" altLang="en-US" sz="2400" baseline="-25000"/>
              <a:t>data</a:t>
            </a:r>
            <a:r>
              <a:rPr lang="en-US" altLang="en-US" sz="2400"/>
              <a:t>, P</a:t>
            </a:r>
            <a:r>
              <a:rPr lang="en-US" altLang="en-US" sz="2400" baseline="-25000"/>
              <a:t>G</a:t>
            </a:r>
            <a:r>
              <a:rPr lang="en-US" altLang="en-US" sz="2400"/>
              <a:t>) = max</a:t>
            </a:r>
            <a:r>
              <a:rPr lang="en-US" altLang="en-US" sz="2400" baseline="-25000"/>
              <a:t>D</a:t>
            </a:r>
            <a:r>
              <a:rPr lang="en-US" altLang="en-US" sz="2400"/>
              <a:t> </a:t>
            </a:r>
            <a:r>
              <a:rPr lang="en-US" altLang="en-US" sz="2400" baseline="-25000"/>
              <a:t>is 1-Lipschitz</a:t>
            </a:r>
            <a:r>
              <a:rPr lang="en-US" altLang="en-US" sz="2400"/>
              <a:t>[E</a:t>
            </a:r>
            <a:r>
              <a:rPr lang="en-US" altLang="en-US" sz="2400" baseline="-25000"/>
              <a:t>x~P_data </a:t>
            </a:r>
            <a:r>
              <a:rPr lang="en-US" altLang="en-US" sz="2400"/>
              <a:t>D(x) – E</a:t>
            </a:r>
            <a:r>
              <a:rPr lang="en-US" altLang="en-US" sz="2400" baseline="-25000"/>
              <a:t>x~P_G</a:t>
            </a:r>
            <a:r>
              <a:rPr lang="en-US" altLang="en-US" sz="2400"/>
              <a:t> D(x)]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Where a function f is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k-Lipschitz function if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||f(x</a:t>
            </a:r>
            <a:r>
              <a:rPr lang="en-US" altLang="en-US" sz="2400" baseline="-25000"/>
              <a:t>1</a:t>
            </a:r>
            <a:r>
              <a:rPr lang="en-US" altLang="en-US" sz="2400"/>
              <a:t>) – f(x</a:t>
            </a:r>
            <a:r>
              <a:rPr lang="en-US" altLang="en-US" sz="2400" baseline="-25000"/>
              <a:t>2</a:t>
            </a:r>
            <a:r>
              <a:rPr lang="en-US" altLang="en-US" sz="2400"/>
              <a:t>) ≤ k||x</a:t>
            </a:r>
            <a:r>
              <a:rPr lang="en-US" altLang="en-US" sz="2400" baseline="-25000"/>
              <a:t>1</a:t>
            </a:r>
            <a:r>
              <a:rPr lang="en-US" altLang="en-US" sz="2400"/>
              <a:t> – x</a:t>
            </a:r>
            <a:r>
              <a:rPr lang="en-US" altLang="en-US" sz="2400" baseline="-25000"/>
              <a:t>2</a:t>
            </a:r>
            <a:r>
              <a:rPr lang="en-US" altLang="en-US" sz="2400"/>
              <a:t> ||</a:t>
            </a:r>
            <a:br>
              <a:rPr lang="en-US" altLang="en-US" sz="2400"/>
            </a:b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How to guarantee this?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Weight clipping</a:t>
            </a:r>
            <a:r>
              <a:rPr lang="en-US" altLang="en-US" sz="2400"/>
              <a:t>:  for all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parameter updates, if w&gt;c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Then w=c, if w&lt;-c, then w=-c.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cxnSp>
        <p:nvCxnSpPr>
          <p:cNvPr id="4" name="直線接點 33">
            <a:extLst>
              <a:ext uri="{FF2B5EF4-FFF2-40B4-BE49-F238E27FC236}">
                <a16:creationId xmlns:a16="http://schemas.microsoft.com/office/drawing/2014/main" id="{D5E89FD4-74F5-4671-9467-5D2287F9481A}"/>
              </a:ext>
            </a:extLst>
          </p:cNvPr>
          <p:cNvCxnSpPr/>
          <p:nvPr/>
        </p:nvCxnSpPr>
        <p:spPr>
          <a:xfrm>
            <a:off x="12952413" y="10633075"/>
            <a:ext cx="3643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>
            <a:extLst>
              <a:ext uri="{FF2B5EF4-FFF2-40B4-BE49-F238E27FC236}">
                <a16:creationId xmlns:a16="http://schemas.microsoft.com/office/drawing/2014/main" id="{B93EC749-6760-4D08-BAC7-AD55EFD9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836864"/>
            <a:ext cx="3948112" cy="38258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cxnSp>
        <p:nvCxnSpPr>
          <p:cNvPr id="6" name="直線接點 33">
            <a:extLst>
              <a:ext uri="{FF2B5EF4-FFF2-40B4-BE49-F238E27FC236}">
                <a16:creationId xmlns:a16="http://schemas.microsoft.com/office/drawing/2014/main" id="{E253F4CE-6E88-4FF7-8BB5-CBF3D1E3DF67}"/>
              </a:ext>
            </a:extLst>
          </p:cNvPr>
          <p:cNvCxnSpPr/>
          <p:nvPr/>
        </p:nvCxnSpPr>
        <p:spPr>
          <a:xfrm>
            <a:off x="6375401" y="5294313"/>
            <a:ext cx="3641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34">
            <a:extLst>
              <a:ext uri="{FF2B5EF4-FFF2-40B4-BE49-F238E27FC236}">
                <a16:creationId xmlns:a16="http://schemas.microsoft.com/office/drawing/2014/main" id="{92E1D17B-7931-4141-B403-CC80E17E0813}"/>
              </a:ext>
            </a:extLst>
          </p:cNvPr>
          <p:cNvSpPr/>
          <p:nvPr/>
        </p:nvSpPr>
        <p:spPr>
          <a:xfrm>
            <a:off x="7050088" y="3948113"/>
            <a:ext cx="163512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35">
            <a:extLst>
              <a:ext uri="{FF2B5EF4-FFF2-40B4-BE49-F238E27FC236}">
                <a16:creationId xmlns:a16="http://schemas.microsoft.com/office/drawing/2014/main" id="{9DCACE31-3BF5-4281-AD87-6CAC62319857}"/>
              </a:ext>
            </a:extLst>
          </p:cNvPr>
          <p:cNvSpPr/>
          <p:nvPr/>
        </p:nvSpPr>
        <p:spPr>
          <a:xfrm>
            <a:off x="9090025" y="3948113"/>
            <a:ext cx="165100" cy="134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手繪多邊形: 圖案 42">
            <a:extLst>
              <a:ext uri="{FF2B5EF4-FFF2-40B4-BE49-F238E27FC236}">
                <a16:creationId xmlns:a16="http://schemas.microsoft.com/office/drawing/2014/main" id="{1E9B3C20-4008-4D22-B4C3-2D1B8DCD7DEC}"/>
              </a:ext>
            </a:extLst>
          </p:cNvPr>
          <p:cNvSpPr/>
          <p:nvPr/>
        </p:nvSpPr>
        <p:spPr>
          <a:xfrm>
            <a:off x="6443664" y="3859213"/>
            <a:ext cx="3367087" cy="1390650"/>
          </a:xfrm>
          <a:custGeom>
            <a:avLst/>
            <a:gdLst>
              <a:gd name="connsiteX0" fmla="*/ 0 w 3367314"/>
              <a:gd name="connsiteY0" fmla="*/ 22346 h 1576661"/>
              <a:gd name="connsiteX1" fmla="*/ 1248228 w 3367314"/>
              <a:gd name="connsiteY1" fmla="*/ 22346 h 1576661"/>
              <a:gd name="connsiteX2" fmla="*/ 1582057 w 3367314"/>
              <a:gd name="connsiteY2" fmla="*/ 254575 h 1576661"/>
              <a:gd name="connsiteX3" fmla="*/ 1698171 w 3367314"/>
              <a:gd name="connsiteY3" fmla="*/ 806118 h 1576661"/>
              <a:gd name="connsiteX4" fmla="*/ 1770742 w 3367314"/>
              <a:gd name="connsiteY4" fmla="*/ 1256061 h 1576661"/>
              <a:gd name="connsiteX5" fmla="*/ 1828800 w 3367314"/>
              <a:gd name="connsiteY5" fmla="*/ 1401204 h 1576661"/>
              <a:gd name="connsiteX6" fmla="*/ 2032000 w 3367314"/>
              <a:gd name="connsiteY6" fmla="*/ 1531832 h 1576661"/>
              <a:gd name="connsiteX7" fmla="*/ 3120571 w 3367314"/>
              <a:gd name="connsiteY7" fmla="*/ 1575375 h 1576661"/>
              <a:gd name="connsiteX8" fmla="*/ 3367314 w 3367314"/>
              <a:gd name="connsiteY8" fmla="*/ 1560861 h 157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7314" h="1576661">
                <a:moveTo>
                  <a:pt x="0" y="22346"/>
                </a:moveTo>
                <a:cubicBezTo>
                  <a:pt x="492276" y="2993"/>
                  <a:pt x="984552" y="-16359"/>
                  <a:pt x="1248228" y="22346"/>
                </a:cubicBezTo>
                <a:cubicBezTo>
                  <a:pt x="1511904" y="61051"/>
                  <a:pt x="1507067" y="123946"/>
                  <a:pt x="1582057" y="254575"/>
                </a:cubicBezTo>
                <a:cubicBezTo>
                  <a:pt x="1657047" y="385204"/>
                  <a:pt x="1666724" y="639204"/>
                  <a:pt x="1698171" y="806118"/>
                </a:cubicBezTo>
                <a:cubicBezTo>
                  <a:pt x="1729619" y="973032"/>
                  <a:pt x="1748971" y="1156880"/>
                  <a:pt x="1770742" y="1256061"/>
                </a:cubicBezTo>
                <a:cubicBezTo>
                  <a:pt x="1792513" y="1355242"/>
                  <a:pt x="1785257" y="1355242"/>
                  <a:pt x="1828800" y="1401204"/>
                </a:cubicBezTo>
                <a:cubicBezTo>
                  <a:pt x="1872343" y="1447166"/>
                  <a:pt x="1816705" y="1502803"/>
                  <a:pt x="2032000" y="1531832"/>
                </a:cubicBezTo>
                <a:cubicBezTo>
                  <a:pt x="2247295" y="1560861"/>
                  <a:pt x="2898019" y="1570537"/>
                  <a:pt x="3120571" y="1575375"/>
                </a:cubicBezTo>
                <a:cubicBezTo>
                  <a:pt x="3343123" y="1580213"/>
                  <a:pt x="3355218" y="1570537"/>
                  <a:pt x="3367314" y="1560861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" name="直線接點 44">
            <a:extLst>
              <a:ext uri="{FF2B5EF4-FFF2-40B4-BE49-F238E27FC236}">
                <a16:creationId xmlns:a16="http://schemas.microsoft.com/office/drawing/2014/main" id="{4E6B2EDC-6A53-4F85-BE4E-D66D3E7D9F06}"/>
              </a:ext>
            </a:extLst>
          </p:cNvPr>
          <p:cNvCxnSpPr>
            <a:cxnSpLocks/>
          </p:cNvCxnSpPr>
          <p:nvPr/>
        </p:nvCxnSpPr>
        <p:spPr>
          <a:xfrm>
            <a:off x="6470650" y="3506789"/>
            <a:ext cx="3170238" cy="211613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47">
            <a:extLst>
              <a:ext uri="{FF2B5EF4-FFF2-40B4-BE49-F238E27FC236}">
                <a16:creationId xmlns:a16="http://schemas.microsoft.com/office/drawing/2014/main" id="{114F5509-1570-4F00-B690-C93D1279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1" y="5713414"/>
            <a:ext cx="372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WGAN will provide gradient to push P</a:t>
            </a:r>
            <a:r>
              <a:rPr lang="en-US" altLang="zh-TW" sz="2000" baseline="-25000"/>
              <a:t>G</a:t>
            </a:r>
            <a:r>
              <a:rPr lang="en-US" altLang="zh-TW" sz="2000"/>
              <a:t> towards P</a:t>
            </a:r>
            <a:r>
              <a:rPr lang="en-US" altLang="zh-TW" sz="2000" baseline="-25000"/>
              <a:t>data</a:t>
            </a:r>
            <a:r>
              <a:rPr lang="en-US" altLang="zh-TW" sz="2000"/>
              <a:t> </a:t>
            </a:r>
            <a:endParaRPr lang="zh-TW" altLang="en-US" sz="2000"/>
          </a:p>
        </p:txBody>
      </p:sp>
      <p:sp>
        <p:nvSpPr>
          <p:cNvPr id="12" name="文字方塊 48">
            <a:extLst>
              <a:ext uri="{FF2B5EF4-FFF2-40B4-BE49-F238E27FC236}">
                <a16:creationId xmlns:a16="http://schemas.microsoft.com/office/drawing/2014/main" id="{0C24FB70-7FE5-4C82-85C9-3539E339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288290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Blue</a:t>
            </a:r>
            <a:r>
              <a:rPr lang="en-US" altLang="zh-TW" sz="2000"/>
              <a:t>: D(x) for original GAN</a:t>
            </a:r>
            <a:endParaRPr lang="zh-TW" altLang="en-US" sz="2000"/>
          </a:p>
        </p:txBody>
      </p:sp>
      <p:sp>
        <p:nvSpPr>
          <p:cNvPr id="13" name="文字方塊 49">
            <a:extLst>
              <a:ext uri="{FF2B5EF4-FFF2-40B4-BE49-F238E27FC236}">
                <a16:creationId xmlns:a16="http://schemas.microsoft.com/office/drawing/2014/main" id="{31FA631B-C309-4CB4-919F-86406548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6" y="3224213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B050"/>
                </a:solidFill>
              </a:rPr>
              <a:t>Green</a:t>
            </a:r>
            <a:r>
              <a:rPr lang="en-US" altLang="zh-TW" sz="2000"/>
              <a:t>: D(x) for WGAN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65296FF8-C15D-47DB-9C34-37B7A98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Earth Mover Distance Examples:</a:t>
            </a:r>
          </a:p>
        </p:txBody>
      </p:sp>
      <p:pic>
        <p:nvPicPr>
          <p:cNvPr id="83970" name="內容版面配置區 6">
            <a:extLst>
              <a:ext uri="{FF2B5EF4-FFF2-40B4-BE49-F238E27FC236}">
                <a16:creationId xmlns:a16="http://schemas.microsoft.com/office/drawing/2014/main" id="{5B84821A-BB7D-487C-9F49-73A8329CBFD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1"/>
            <a:ext cx="81153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Box 4">
            <a:extLst>
              <a:ext uri="{FF2B5EF4-FFF2-40B4-BE49-F238E27FC236}">
                <a16:creationId xmlns:a16="http://schemas.microsoft.com/office/drawing/2014/main" id="{777F3DD9-61CA-4DE5-903F-04F72A55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12192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Multi-layer perceptron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3A082CFA-EA9B-4698-86FD-66E98A24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KL (Kullback-Leibler)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D061-CEBE-419C-9CE6-11E78BF1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Discrete: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D</a:t>
            </a:r>
            <a:r>
              <a:rPr lang="en-US" altLang="en-US" baseline="-25000"/>
              <a:t>KL</a:t>
            </a:r>
            <a:r>
              <a:rPr lang="en-US" altLang="en-US"/>
              <a:t>(P||Q) = Σ</a:t>
            </a:r>
            <a:r>
              <a:rPr lang="en-US" altLang="en-US" baseline="-25000"/>
              <a:t>i</a:t>
            </a:r>
            <a:r>
              <a:rPr lang="en-US" altLang="en-US"/>
              <a:t>P(i)log[P(i)/Q(i)]</a:t>
            </a:r>
          </a:p>
          <a:p>
            <a:r>
              <a:rPr lang="en-US" altLang="en-US"/>
              <a:t>Continuous: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D</a:t>
            </a:r>
            <a:r>
              <a:rPr lang="en-US" altLang="en-US" baseline="-25000"/>
              <a:t>KL</a:t>
            </a:r>
            <a:r>
              <a:rPr lang="en-US" altLang="en-US"/>
              <a:t>(P||Q) =     p(x)log [p(x)/q(x)] </a:t>
            </a:r>
          </a:p>
          <a:p>
            <a:r>
              <a:rPr lang="en-US" altLang="en-US"/>
              <a:t>Explanations: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Entropy</a:t>
            </a:r>
            <a:r>
              <a:rPr lang="en-US" altLang="en-US" sz="2000"/>
              <a:t>: - Σ</a:t>
            </a:r>
            <a:r>
              <a:rPr lang="en-US" altLang="en-US" sz="2000" baseline="-25000"/>
              <a:t>i</a:t>
            </a:r>
            <a:r>
              <a:rPr lang="en-US" altLang="en-US" sz="2000"/>
              <a:t>P(i)logP(i) - expected code length (also optimal)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</a:t>
            </a:r>
            <a:r>
              <a:rPr lang="en-US" altLang="en-US" sz="2000">
                <a:solidFill>
                  <a:srgbClr val="FF0000"/>
                </a:solidFill>
              </a:rPr>
              <a:t>Cross Entropy</a:t>
            </a:r>
            <a:r>
              <a:rPr lang="en-US" altLang="en-US" sz="2000"/>
              <a:t>: - Σ</a:t>
            </a:r>
            <a:r>
              <a:rPr lang="en-US" altLang="en-US" sz="2000" baseline="-25000"/>
              <a:t>i</a:t>
            </a:r>
            <a:r>
              <a:rPr lang="en-US" altLang="en-US" sz="2000"/>
              <a:t>P(i)log Q(i) – expected coding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                            length using optimal code for Q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 </a:t>
            </a:r>
            <a:r>
              <a:rPr lang="en-US" altLang="en-US" sz="2000">
                <a:solidFill>
                  <a:srgbClr val="FF0000"/>
                </a:solidFill>
              </a:rPr>
              <a:t>D</a:t>
            </a:r>
            <a:r>
              <a:rPr lang="en-US" altLang="en-US" sz="2000" baseline="-25000">
                <a:solidFill>
                  <a:srgbClr val="FF0000"/>
                </a:solidFill>
              </a:rPr>
              <a:t>KL</a:t>
            </a:r>
            <a:r>
              <a:rPr lang="en-US" altLang="en-US" sz="2000"/>
              <a:t>= Σ</a:t>
            </a:r>
            <a:r>
              <a:rPr lang="en-US" altLang="en-US" sz="2000" baseline="-25000"/>
              <a:t>i</a:t>
            </a:r>
            <a:r>
              <a:rPr lang="en-US" altLang="en-US" sz="2000"/>
              <a:t>P(i)log[P(i)/Q(i)] = Σ</a:t>
            </a:r>
            <a:r>
              <a:rPr lang="en-US" altLang="en-US" sz="2000" baseline="-25000"/>
              <a:t>i</a:t>
            </a:r>
            <a:r>
              <a:rPr lang="en-US" altLang="en-US" sz="2000"/>
              <a:t>P(i)[logP(i) – logQ(i)], extra bits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    </a:t>
            </a:r>
            <a:r>
              <a:rPr lang="en-US" altLang="en-US" sz="2000">
                <a:solidFill>
                  <a:srgbClr val="FF0000"/>
                </a:solidFill>
              </a:rPr>
              <a:t>JSD</a:t>
            </a:r>
            <a:r>
              <a:rPr lang="en-US" altLang="en-US" sz="2000"/>
              <a:t>(P||Q) = ½ D</a:t>
            </a:r>
            <a:r>
              <a:rPr lang="en-US" altLang="en-US" sz="2000" baseline="-25000"/>
              <a:t>KL</a:t>
            </a:r>
            <a:r>
              <a:rPr lang="en-US" altLang="en-US" sz="2000"/>
              <a:t>(P||M)+ ½ D</a:t>
            </a:r>
            <a:r>
              <a:rPr lang="en-US" altLang="en-US" sz="2000" baseline="-25000"/>
              <a:t>KL</a:t>
            </a:r>
            <a:r>
              <a:rPr lang="en-US" altLang="en-US" sz="2000"/>
              <a:t>(Q||M), M= ½ (P+Q), symmetric KL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* JSD = Jensen-Shannon Divergency 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BACCB8F8-A28B-4F79-84C5-D32FFCA7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6" y="3124200"/>
            <a:ext cx="3841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4">
            <a:extLst>
              <a:ext uri="{FF2B5EF4-FFF2-40B4-BE49-F238E27FC236}">
                <a16:creationId xmlns:a16="http://schemas.microsoft.com/office/drawing/2014/main" id="{DF514AA2-2F24-440A-932D-E7B163FE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−∞</a:t>
            </a:r>
          </a:p>
        </p:txBody>
      </p:sp>
      <p:sp>
        <p:nvSpPr>
          <p:cNvPr id="44037" name="TextBox 5">
            <a:extLst>
              <a:ext uri="{FF2B5EF4-FFF2-40B4-BE49-F238E27FC236}">
                <a16:creationId xmlns:a16="http://schemas.microsoft.com/office/drawing/2014/main" id="{7CCA7B06-0C5D-49AD-88BA-96A9DC94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DBEB2681-7252-455D-B2A5-42D3CA37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Maximum Likelihood Estimation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E96E-A35C-45DF-9D58-8EEBD13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/>
              <a:t> θ* = arg max</a:t>
            </a:r>
            <a:r>
              <a:rPr lang="en-US" altLang="en-US" sz="2000" baseline="-25000"/>
              <a:t>θ</a:t>
            </a:r>
            <a:r>
              <a:rPr lang="en-US" altLang="en-US" sz="2000"/>
              <a:t> Π</a:t>
            </a:r>
            <a:r>
              <a:rPr lang="en-US" altLang="en-US" sz="2000" baseline="-25000"/>
              <a:t>i=1..m</a:t>
            </a:r>
            <a:r>
              <a:rPr lang="en-US" altLang="en-US" sz="2000"/>
              <a:t>P</a:t>
            </a:r>
            <a:r>
              <a:rPr lang="en-US" altLang="en-US" sz="2000" baseline="-25000"/>
              <a:t>G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; θ)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en-US" sz="2000" baseline="-25000">
                <a:sym typeface="Wingdings" panose="05000000000000000000" pitchFamily="2" charset="2"/>
              </a:rPr>
              <a:t>             </a:t>
            </a:r>
            <a:r>
              <a:rPr lang="en-US" altLang="en-US" sz="2000"/>
              <a:t>arg max</a:t>
            </a:r>
            <a:r>
              <a:rPr lang="en-US" altLang="en-US" sz="2000" baseline="-25000"/>
              <a:t>θ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log</a:t>
            </a:r>
            <a:r>
              <a:rPr lang="en-US" altLang="en-US" sz="2000"/>
              <a:t> Π</a:t>
            </a:r>
            <a:r>
              <a:rPr lang="en-US" altLang="en-US" sz="2000" baseline="-25000"/>
              <a:t>i=1..m</a:t>
            </a:r>
            <a:r>
              <a:rPr lang="en-US" altLang="en-US" sz="2000"/>
              <a:t>P</a:t>
            </a:r>
            <a:r>
              <a:rPr lang="en-US" altLang="en-US" sz="2000" baseline="-25000"/>
              <a:t>G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; θ)</a:t>
            </a:r>
          </a:p>
          <a:p>
            <a:pPr marL="0" indent="0">
              <a:buNone/>
            </a:pPr>
            <a:r>
              <a:rPr lang="en-US" altLang="en-US" sz="2000"/>
              <a:t>      = arg max</a:t>
            </a:r>
            <a:r>
              <a:rPr lang="en-US" altLang="en-US" sz="2000" baseline="-25000"/>
              <a:t>θ</a:t>
            </a:r>
            <a:r>
              <a:rPr lang="en-US" altLang="en-US" sz="2000"/>
              <a:t> Σ</a:t>
            </a:r>
            <a:r>
              <a:rPr lang="en-US" altLang="en-US" sz="2000" baseline="-25000"/>
              <a:t>i=1..m</a:t>
            </a:r>
            <a:r>
              <a:rPr lang="en-US" altLang="en-US" sz="2000"/>
              <a:t> log P</a:t>
            </a:r>
            <a:r>
              <a:rPr lang="en-US" altLang="en-US" sz="2000" baseline="-25000"/>
              <a:t>G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; θ),  {x</a:t>
            </a:r>
            <a:r>
              <a:rPr lang="en-US" altLang="en-US" sz="2000" baseline="30000"/>
              <a:t>1</a:t>
            </a:r>
            <a:r>
              <a:rPr lang="en-US" altLang="en-US" sz="2000"/>
              <a:t>,..., x</a:t>
            </a:r>
            <a:r>
              <a:rPr lang="en-US" altLang="en-US" sz="2000" baseline="30000"/>
              <a:t>m</a:t>
            </a:r>
            <a:r>
              <a:rPr lang="en-US" altLang="en-US" sz="2000"/>
              <a:t>} </a:t>
            </a:r>
            <a:r>
              <a:rPr lang="en-US" altLang="en-US" sz="2000">
                <a:solidFill>
                  <a:srgbClr val="FF0000"/>
                </a:solidFill>
              </a:rPr>
              <a:t>sampled</a:t>
            </a:r>
            <a:r>
              <a:rPr lang="en-US" altLang="en-US" sz="2000"/>
              <a:t> from 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  <a:p>
            <a:pPr marL="0" indent="0">
              <a:buNone/>
            </a:pPr>
            <a:r>
              <a:rPr lang="en-US" altLang="en-US" sz="2000"/>
              <a:t>      = arg max</a:t>
            </a:r>
            <a:r>
              <a:rPr lang="en-US" altLang="en-US" sz="2000" baseline="-25000"/>
              <a:t>θ</a:t>
            </a:r>
            <a:r>
              <a:rPr lang="en-US" altLang="en-US" sz="2000"/>
              <a:t> Σ</a:t>
            </a:r>
            <a:r>
              <a:rPr lang="en-US" altLang="en-US" sz="2000" baseline="-25000"/>
              <a:t>i=1..m</a:t>
            </a:r>
            <a:r>
              <a:rPr lang="en-US" altLang="en-US" sz="2000"/>
              <a:t> P</a:t>
            </a:r>
            <a:r>
              <a:rPr lang="en-US" altLang="en-US" sz="2000" baseline="-25000"/>
              <a:t>data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) </a:t>
            </a:r>
            <a:r>
              <a:rPr lang="en-US" altLang="en-US" sz="2000">
                <a:solidFill>
                  <a:srgbClr val="000000"/>
                </a:solidFill>
              </a:rPr>
              <a:t>log</a:t>
            </a:r>
            <a:r>
              <a:rPr lang="en-US" altLang="en-US" sz="2000"/>
              <a:t> P</a:t>
            </a:r>
            <a:r>
              <a:rPr lang="en-US" altLang="en-US" sz="2000" baseline="-25000"/>
              <a:t>G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; θ)     --- this is cross entropy</a:t>
            </a:r>
          </a:p>
          <a:p>
            <a:pPr marL="0" indent="0">
              <a:buNone/>
            </a:pPr>
            <a:r>
              <a:rPr lang="en-US" altLang="en-US" sz="2000"/>
              <a:t>      </a:t>
            </a:r>
            <a:r>
              <a:rPr lang="en-US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≅</a:t>
            </a:r>
            <a:r>
              <a:rPr lang="en-US" altLang="en-US" sz="2000"/>
              <a:t> arg max</a:t>
            </a:r>
            <a:r>
              <a:rPr lang="en-US" altLang="en-US" sz="2000" baseline="-25000"/>
              <a:t>θ</a:t>
            </a:r>
            <a:r>
              <a:rPr lang="en-US" altLang="en-US" sz="2000"/>
              <a:t> Σ</a:t>
            </a:r>
            <a:r>
              <a:rPr lang="en-US" altLang="en-US" sz="2000" baseline="-25000"/>
              <a:t>i=1..m</a:t>
            </a:r>
            <a:r>
              <a:rPr lang="en-US" altLang="en-US" sz="2000"/>
              <a:t> P</a:t>
            </a:r>
            <a:r>
              <a:rPr lang="en-US" altLang="en-US" sz="2000" baseline="-25000"/>
              <a:t>data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) </a:t>
            </a:r>
            <a:r>
              <a:rPr lang="en-US" altLang="en-US" sz="2000">
                <a:solidFill>
                  <a:srgbClr val="000000"/>
                </a:solidFill>
              </a:rPr>
              <a:t>log</a:t>
            </a:r>
            <a:r>
              <a:rPr lang="en-US" altLang="en-US" sz="2000"/>
              <a:t> P</a:t>
            </a:r>
            <a:r>
              <a:rPr lang="en-US" altLang="en-US" sz="2000" baseline="-25000"/>
              <a:t>G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; θ) - Σ</a:t>
            </a:r>
            <a:r>
              <a:rPr lang="en-US" altLang="en-US" sz="2000" baseline="-25000"/>
              <a:t>i=1..m </a:t>
            </a:r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</a:t>
            </a:r>
            <a:r>
              <a:rPr lang="en-US" altLang="en-US" sz="2000" baseline="30000"/>
              <a:t>i</a:t>
            </a:r>
            <a:r>
              <a:rPr lang="en-US" altLang="en-US" sz="2000"/>
              <a:t> )logP</a:t>
            </a:r>
            <a:r>
              <a:rPr lang="en-US" altLang="en-US" sz="2000" baseline="-25000"/>
              <a:t>data</a:t>
            </a:r>
            <a:r>
              <a:rPr lang="en-US" altLang="en-US" sz="2000"/>
              <a:t>(x </a:t>
            </a:r>
            <a:r>
              <a:rPr lang="en-US" altLang="en-US" sz="2000" baseline="30000"/>
              <a:t>i</a:t>
            </a:r>
            <a:r>
              <a:rPr lang="en-US" altLang="en-US" sz="2000"/>
              <a:t>)</a:t>
            </a:r>
          </a:p>
          <a:p>
            <a:pPr marL="0" indent="0">
              <a:buNone/>
            </a:pPr>
            <a:r>
              <a:rPr lang="en-US" altLang="en-US" sz="2000"/>
              <a:t>      = arg min</a:t>
            </a:r>
            <a:r>
              <a:rPr lang="en-US" altLang="en-US" sz="2000" baseline="-25000"/>
              <a:t>θ</a:t>
            </a:r>
            <a:r>
              <a:rPr lang="en-US" altLang="en-US" sz="2000"/>
              <a:t> KL (P</a:t>
            </a:r>
            <a:r>
              <a:rPr lang="en-US" altLang="en-US" sz="2000" baseline="-25000"/>
              <a:t>data</a:t>
            </a:r>
            <a:r>
              <a:rPr lang="en-US" altLang="en-US" sz="2000"/>
              <a:t>(x) || P</a:t>
            </a:r>
            <a:r>
              <a:rPr lang="en-US" altLang="en-US" sz="2000" baseline="-25000"/>
              <a:t>G</a:t>
            </a:r>
            <a:r>
              <a:rPr lang="en-US" altLang="en-US" sz="2000"/>
              <a:t>(x; θ))           --- this is KL divergence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000"/>
              <a:t>Note:  P</a:t>
            </a:r>
            <a:r>
              <a:rPr lang="en-US" altLang="en-US" sz="2000" baseline="-25000"/>
              <a:t>G</a:t>
            </a:r>
            <a:r>
              <a:rPr lang="en-US" altLang="en-US" sz="2000"/>
              <a:t> is Gaussian mixture model, finding best θ will still be Gaussians, this only can generate a few blubs. Thus this above maximum likelihood approach does not work well.</a:t>
            </a:r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2000"/>
              <a:t>Next we will introduce GAN that will change P</a:t>
            </a:r>
            <a:r>
              <a:rPr lang="en-US" altLang="en-US" sz="2000" baseline="-25000"/>
              <a:t>G</a:t>
            </a:r>
            <a:r>
              <a:rPr lang="en-US" altLang="en-US" sz="2000"/>
              <a:t>, not just estimating P</a:t>
            </a:r>
            <a:r>
              <a:rPr lang="en-US" altLang="en-US" sz="2000" baseline="-25000"/>
              <a:t>G is</a:t>
            </a:r>
            <a:r>
              <a:rPr lang="en-US" altLang="en-US" sz="2000"/>
              <a:t> parameters We will find best P</a:t>
            </a:r>
            <a:r>
              <a:rPr lang="en-US" altLang="en-US" sz="2000" baseline="-25000"/>
              <a:t>G </a:t>
            </a:r>
            <a:r>
              <a:rPr lang="en-US" altLang="en-US" sz="2000"/>
              <a:t>, which is more complicated and structured, to approximate P</a:t>
            </a:r>
            <a:r>
              <a:rPr lang="en-US" altLang="en-US" sz="2000" baseline="-25000"/>
              <a:t>data</a:t>
            </a:r>
            <a:r>
              <a:rPr lang="en-US" altLang="en-US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內容版面配置區 6">
            <a:extLst>
              <a:ext uri="{FF2B5EF4-FFF2-40B4-BE49-F238E27FC236}">
                <a16:creationId xmlns:a16="http://schemas.microsoft.com/office/drawing/2014/main" id="{A1FC4AA3-B89D-44BA-9A1E-21B7CD4C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414" y="2017713"/>
            <a:ext cx="8639175" cy="2997200"/>
          </a:xfrm>
        </p:spPr>
      </p:pic>
      <p:sp>
        <p:nvSpPr>
          <p:cNvPr id="46082" name="矩形 3">
            <a:extLst>
              <a:ext uri="{FF2B5EF4-FFF2-40B4-BE49-F238E27FC236}">
                <a16:creationId xmlns:a16="http://schemas.microsoft.com/office/drawing/2014/main" id="{483A7CCC-E697-4F05-97C8-E8589483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176963"/>
            <a:ext cx="4596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TW" altLang="en-US" sz="1800"/>
              <a:t>https://blog.openai.com/generative-models/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0A9FA6-4D55-4E99-932D-2D94F67CAFD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9722" y="1902405"/>
            <a:ext cx="1443857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304310-22BA-469E-857C-13C13AEF02A8}"/>
              </a:ext>
            </a:extLst>
          </p:cNvPr>
          <p:cNvSpPr/>
          <p:nvPr/>
        </p:nvSpPr>
        <p:spPr>
          <a:xfrm>
            <a:off x="4964113" y="2481263"/>
            <a:ext cx="652462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28E17-517D-4764-90E6-441464644370}"/>
              </a:ext>
            </a:extLst>
          </p:cNvPr>
          <p:cNvSpPr/>
          <p:nvPr/>
        </p:nvSpPr>
        <p:spPr>
          <a:xfrm>
            <a:off x="8353426" y="2590800"/>
            <a:ext cx="65246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8F0F67-F792-4CE7-9475-F4BDA668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4" y="1600200"/>
            <a:ext cx="133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zh-TW" sz="2000"/>
              <a:t>P</a:t>
            </a:r>
            <a:r>
              <a:rPr lang="en-CA" altLang="zh-TW" sz="2000" baseline="-25000"/>
              <a:t>G</a:t>
            </a:r>
            <a:r>
              <a:rPr lang="en-CA" altLang="zh-TW" sz="2000"/>
              <a:t>(x,θ)</a:t>
            </a:r>
            <a:endParaRPr lang="zh-TW" altLang="en-US" sz="20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A613D4-2FC5-45EB-9AFD-AAE63804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81601"/>
            <a:ext cx="304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How to compute the likelihood?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299D6E-E274-4E10-8882-4937B93121A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13672" y="3787055"/>
            <a:ext cx="426399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46089" name="Title 2">
            <a:extLst>
              <a:ext uri="{FF2B5EF4-FFF2-40B4-BE49-F238E27FC236}">
                <a16:creationId xmlns:a16="http://schemas.microsoft.com/office/drawing/2014/main" id="{352557A6-FC58-4D1F-B537-991710E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Thus let’s use an NN as P</a:t>
            </a:r>
            <a:r>
              <a:rPr lang="en-US" altLang="en-US" baseline="-25000"/>
              <a:t>G</a:t>
            </a:r>
            <a:r>
              <a:rPr lang="en-US" altLang="en-US"/>
              <a:t>(x; θ)</a:t>
            </a:r>
          </a:p>
        </p:txBody>
      </p:sp>
      <p:sp>
        <p:nvSpPr>
          <p:cNvPr id="46090" name="TextBox 14">
            <a:extLst>
              <a:ext uri="{FF2B5EF4-FFF2-40B4-BE49-F238E27FC236}">
                <a16:creationId xmlns:a16="http://schemas.microsoft.com/office/drawing/2014/main" id="{7B28090A-80D5-4B5D-A719-6E966CB8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151" y="1600200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</p:txBody>
      </p:sp>
      <p:sp>
        <p:nvSpPr>
          <p:cNvPr id="46091" name="TextBox 15">
            <a:extLst>
              <a:ext uri="{FF2B5EF4-FFF2-40B4-BE49-F238E27FC236}">
                <a16:creationId xmlns:a16="http://schemas.microsoft.com/office/drawing/2014/main" id="{ECF1CE8C-8660-429A-8931-026C9256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5626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92" name="TextBox 16">
            <a:extLst>
              <a:ext uri="{FF2B5EF4-FFF2-40B4-BE49-F238E27FC236}">
                <a16:creationId xmlns:a16="http://schemas.microsoft.com/office/drawing/2014/main" id="{DCD41879-C8C9-4D8F-9B9C-C859CE78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429000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G</a:t>
            </a:r>
          </a:p>
        </p:txBody>
      </p:sp>
      <p:sp>
        <p:nvSpPr>
          <p:cNvPr id="46093" name="TextBox 17">
            <a:extLst>
              <a:ext uri="{FF2B5EF4-FFF2-40B4-BE49-F238E27FC236}">
                <a16:creationId xmlns:a16="http://schemas.microsoft.com/office/drawing/2014/main" id="{CAD8B06F-F148-4A53-9F9B-C4FD593AC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4" y="4267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θ</a:t>
            </a:r>
          </a:p>
        </p:txBody>
      </p:sp>
      <p:sp>
        <p:nvSpPr>
          <p:cNvPr id="46094" name="TextBox 1">
            <a:extLst>
              <a:ext uri="{FF2B5EF4-FFF2-40B4-BE49-F238E27FC236}">
                <a16:creationId xmlns:a16="http://schemas.microsoft.com/office/drawing/2014/main" id="{39FA9B23-B2CA-4082-9AEA-7E2E799B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724401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Smaller</a:t>
            </a:r>
          </a:p>
          <a:p>
            <a:pPr eaLnBrk="1" hangingPunct="1"/>
            <a:r>
              <a:rPr lang="en-US" altLang="en-US" sz="1800"/>
              <a:t>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3C9674-4AA7-491C-95FC-85CE3737C1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4267200"/>
            <a:ext cx="0" cy="457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TextBox 5">
            <a:extLst>
              <a:ext uri="{FF2B5EF4-FFF2-40B4-BE49-F238E27FC236}">
                <a16:creationId xmlns:a16="http://schemas.microsoft.com/office/drawing/2014/main" id="{A27A1F43-755C-4993-823A-8F9B6B3A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5181601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Larger</a:t>
            </a:r>
          </a:p>
          <a:p>
            <a:pPr eaLnBrk="1" hangingPunct="1"/>
            <a:r>
              <a:rPr lang="en-US" altLang="en-US" sz="1800"/>
              <a:t>dimension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AE4DA9-ACC6-4FC3-B78F-B6C9854BADF2}"/>
              </a:ext>
            </a:extLst>
          </p:cNvPr>
          <p:cNvCxnSpPr>
            <a:cxnSpLocks noChangeShapeType="1"/>
            <a:stCxn id="46096" idx="0"/>
          </p:cNvCxnSpPr>
          <p:nvPr/>
        </p:nvCxnSpPr>
        <p:spPr bwMode="auto">
          <a:xfrm flipH="1" flipV="1">
            <a:off x="4876801" y="4876800"/>
            <a:ext cx="85725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8" name="TextBox 14">
            <a:extLst>
              <a:ext uri="{FF2B5EF4-FFF2-40B4-BE49-F238E27FC236}">
                <a16:creationId xmlns:a16="http://schemas.microsoft.com/office/drawing/2014/main" id="{3C26DC6A-537E-4226-969C-272DEB94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495800"/>
            <a:ext cx="13644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Prior </a:t>
            </a:r>
          </a:p>
          <a:p>
            <a:pPr eaLnBrk="1" hangingPunct="1"/>
            <a:r>
              <a:rPr lang="en-US" altLang="en-US" sz="1800"/>
              <a:t>distribution </a:t>
            </a:r>
          </a:p>
          <a:p>
            <a:pPr eaLnBrk="1" hangingPunct="1"/>
            <a:r>
              <a:rPr lang="en-US" altLang="en-US" sz="1800"/>
              <a:t>of z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5BC1DE-946D-4961-A3C4-62C7A6FDA12A}"/>
              </a:ext>
            </a:extLst>
          </p:cNvPr>
          <p:cNvCxnSpPr>
            <a:cxnSpLocks noChangeShapeType="1"/>
            <a:stCxn id="46098" idx="0"/>
          </p:cNvCxnSpPr>
          <p:nvPr/>
        </p:nvCxnSpPr>
        <p:spPr bwMode="auto">
          <a:xfrm flipV="1">
            <a:off x="2244338" y="4191000"/>
            <a:ext cx="41662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0" name="TextBox 17">
            <a:extLst>
              <a:ext uri="{FF2B5EF4-FFF2-40B4-BE49-F238E27FC236}">
                <a16:creationId xmlns:a16="http://schemas.microsoft.com/office/drawing/2014/main" id="{6ABB71D6-135A-430D-8E8A-DA89F538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172200"/>
            <a:ext cx="387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</a:t>
            </a:r>
            <a:r>
              <a:rPr lang="en-US" altLang="en-US" sz="1800" baseline="-25000"/>
              <a:t>G</a:t>
            </a:r>
            <a:r>
              <a:rPr lang="en-US" altLang="en-US" sz="1800"/>
              <a:t>(x) = Integration</a:t>
            </a:r>
            <a:r>
              <a:rPr lang="en-US" altLang="en-US" sz="1800" baseline="-25000"/>
              <a:t>z</a:t>
            </a:r>
            <a:r>
              <a:rPr lang="en-US" altLang="en-US" sz="1800"/>
              <a:t> P</a:t>
            </a:r>
            <a:r>
              <a:rPr lang="en-US" altLang="en-US" sz="1800" baseline="-25000"/>
              <a:t>prior</a:t>
            </a:r>
            <a:r>
              <a:rPr lang="en-US" altLang="en-US" sz="1800"/>
              <a:t>(z) I</a:t>
            </a:r>
            <a:r>
              <a:rPr lang="en-US" altLang="en-US" sz="1800" baseline="-25000"/>
              <a:t>[G(z)=x]</a:t>
            </a:r>
            <a:r>
              <a:rPr lang="en-US" altLang="en-US" sz="1800"/>
              <a:t>dz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>
            <a:extLst>
              <a:ext uri="{FF2B5EF4-FFF2-40B4-BE49-F238E27FC236}">
                <a16:creationId xmlns:a16="http://schemas.microsoft.com/office/drawing/2014/main" id="{75394C52-0865-4910-B377-54EB7C55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Idea of GAN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5FDFE-3D36-4DAC-90BB-8AE58712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sz="2400"/>
              <a:t>Generator G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G is a function, input z, output x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Given a prior distribution P</a:t>
            </a:r>
            <a:r>
              <a:rPr lang="en-US" altLang="zh-TW" sz="2000" baseline="-25000">
                <a:ea typeface="新細明體" panose="02020500000000000000" pitchFamily="18" charset="-120"/>
              </a:rPr>
              <a:t>prior</a:t>
            </a:r>
            <a:r>
              <a:rPr lang="en-US" altLang="zh-TW" sz="2000">
                <a:ea typeface="新細明體" panose="02020500000000000000" pitchFamily="18" charset="-120"/>
              </a:rPr>
              <a:t>(z), a probability distribution P</a:t>
            </a:r>
            <a:r>
              <a:rPr lang="en-US" altLang="zh-TW" sz="2000" baseline="-25000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(x) is defined by function G</a:t>
            </a:r>
          </a:p>
          <a:p>
            <a:r>
              <a:rPr lang="en-US" altLang="zh-TW" sz="2400"/>
              <a:t>Discriminator D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D is a function, input x, output scalar</a:t>
            </a:r>
          </a:p>
          <a:p>
            <a:pPr lvl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Evaluate the “difference” between P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(x) and P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(x)</a:t>
            </a:r>
          </a:p>
          <a:p>
            <a:r>
              <a:rPr lang="en-US" altLang="zh-TW" sz="2400"/>
              <a:t>In order for D to find difference between P</a:t>
            </a:r>
            <a:r>
              <a:rPr lang="en-US" altLang="zh-TW" sz="2400" baseline="-25000"/>
              <a:t>data</a:t>
            </a:r>
            <a:r>
              <a:rPr lang="en-US" altLang="zh-TW" sz="2400"/>
              <a:t> from P</a:t>
            </a:r>
            <a:r>
              <a:rPr lang="en-US" altLang="zh-TW" sz="2400" baseline="-25000"/>
              <a:t>G</a:t>
            </a:r>
            <a:r>
              <a:rPr lang="en-US" altLang="zh-TW" sz="2400"/>
              <a:t>, we need a cost function V(G,D):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         G*=arg min</a:t>
            </a:r>
            <a:r>
              <a:rPr lang="en-US" altLang="zh-TW" sz="2400" baseline="-25000"/>
              <a:t>G</a:t>
            </a:r>
            <a:r>
              <a:rPr lang="en-US" altLang="zh-TW" sz="2400"/>
              <a:t>max</a:t>
            </a:r>
            <a:r>
              <a:rPr lang="en-US" altLang="zh-TW" sz="2400" baseline="-25000"/>
              <a:t>D</a:t>
            </a:r>
            <a:r>
              <a:rPr lang="en-US" altLang="zh-TW" sz="2400"/>
              <a:t>V(G,D)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Note, we are changing distribution G, not just update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    its parameters (as in the max likelihood case).</a:t>
            </a:r>
            <a:endParaRPr lang="zh-TW" altLang="en-US" sz="24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368D0-D42B-40C5-8A3E-C994AE10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1905000"/>
            <a:ext cx="4784725" cy="400050"/>
          </a:xfrm>
          <a:prstGeom prst="rect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/>
              <a:t>Hard to learn P</a:t>
            </a:r>
            <a:r>
              <a:rPr lang="en-US" altLang="zh-TW" sz="2000" baseline="-25000" dirty="0"/>
              <a:t>G</a:t>
            </a:r>
            <a:r>
              <a:rPr lang="en-US" altLang="zh-TW" sz="2000" dirty="0"/>
              <a:t> by maximum likelihood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標題 1">
            <a:extLst>
              <a:ext uri="{FF2B5EF4-FFF2-40B4-BE49-F238E27FC236}">
                <a16:creationId xmlns:a16="http://schemas.microsoft.com/office/drawing/2014/main" id="{C70C4093-3715-491F-BB38-79D5C2E7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Idea</a:t>
            </a:r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2C1BBDE-9C27-4F72-802F-F8CE6634860D}"/>
              </a:ext>
            </a:extLst>
          </p:cNvPr>
          <p:cNvCxnSpPr>
            <a:cxnSpLocks/>
          </p:cNvCxnSpPr>
          <p:nvPr/>
        </p:nvCxnSpPr>
        <p:spPr>
          <a:xfrm>
            <a:off x="2447926" y="604043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7E170F-C8BE-4F16-A638-F3413F00F849}"/>
              </a:ext>
            </a:extLst>
          </p:cNvPr>
          <p:cNvCxnSpPr>
            <a:cxnSpLocks/>
          </p:cNvCxnSpPr>
          <p:nvPr/>
        </p:nvCxnSpPr>
        <p:spPr>
          <a:xfrm flipV="1">
            <a:off x="3581400" y="454977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C95EE09-8B2D-4A73-93F9-A97005367FD6}"/>
              </a:ext>
            </a:extLst>
          </p:cNvPr>
          <p:cNvCxnSpPr>
            <a:cxnSpLocks/>
          </p:cNvCxnSpPr>
          <p:nvPr/>
        </p:nvCxnSpPr>
        <p:spPr>
          <a:xfrm>
            <a:off x="5091114" y="6040438"/>
            <a:ext cx="22431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5847BD1-B250-40FD-BD9F-E907CAECC0FC}"/>
              </a:ext>
            </a:extLst>
          </p:cNvPr>
          <p:cNvCxnSpPr>
            <a:cxnSpLocks/>
          </p:cNvCxnSpPr>
          <p:nvPr/>
        </p:nvCxnSpPr>
        <p:spPr>
          <a:xfrm flipV="1">
            <a:off x="6224588" y="454977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29E0466-E6AF-4821-8544-46A62244629E}"/>
              </a:ext>
            </a:extLst>
          </p:cNvPr>
          <p:cNvCxnSpPr>
            <a:cxnSpLocks/>
          </p:cNvCxnSpPr>
          <p:nvPr/>
        </p:nvCxnSpPr>
        <p:spPr>
          <a:xfrm>
            <a:off x="7602539" y="604043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41E54C7-4D2D-4AAA-91D7-6A1C355AF421}"/>
              </a:ext>
            </a:extLst>
          </p:cNvPr>
          <p:cNvCxnSpPr>
            <a:cxnSpLocks/>
          </p:cNvCxnSpPr>
          <p:nvPr/>
        </p:nvCxnSpPr>
        <p:spPr>
          <a:xfrm flipV="1">
            <a:off x="8737600" y="4549776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B3679A9-9807-4212-9384-2994BDD0235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0549" y="552205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A52BBF-8F6F-4B89-A698-13416253208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55388" y="5522052"/>
            <a:ext cx="52540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5E49A4-3F0D-4970-88CB-B5C64EAB6E2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16089" y="552205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4248DF0C-FED8-4F0A-A000-37380FE23BC3}"/>
              </a:ext>
            </a:extLst>
          </p:cNvPr>
          <p:cNvSpPr/>
          <p:nvPr/>
        </p:nvSpPr>
        <p:spPr>
          <a:xfrm>
            <a:off x="2152650" y="4781550"/>
            <a:ext cx="2560638" cy="1104900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22F267C-AA76-408C-AFAC-70EAB0CCA8DC}"/>
              </a:ext>
            </a:extLst>
          </p:cNvPr>
          <p:cNvSpPr/>
          <p:nvPr/>
        </p:nvSpPr>
        <p:spPr>
          <a:xfrm>
            <a:off x="5416551" y="4670425"/>
            <a:ext cx="1744663" cy="1638300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ECDD9CFE-6F6B-4BBE-AEBB-410E32833DE6}"/>
              </a:ext>
            </a:extLst>
          </p:cNvPr>
          <p:cNvSpPr/>
          <p:nvPr/>
        </p:nvSpPr>
        <p:spPr>
          <a:xfrm>
            <a:off x="7766050" y="5449889"/>
            <a:ext cx="1855788" cy="858837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EA33EA5-1ACF-49E7-882D-15CB6842BA08}"/>
              </a:ext>
            </a:extLst>
          </p:cNvPr>
          <p:cNvSpPr/>
          <p:nvPr/>
        </p:nvSpPr>
        <p:spPr>
          <a:xfrm>
            <a:off x="2797175" y="4710114"/>
            <a:ext cx="139700" cy="141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1E42696-AB88-4721-92CB-A55523445E2C}"/>
              </a:ext>
            </a:extLst>
          </p:cNvPr>
          <p:cNvSpPr/>
          <p:nvPr/>
        </p:nvSpPr>
        <p:spPr>
          <a:xfrm>
            <a:off x="6378575" y="4610100"/>
            <a:ext cx="141288" cy="141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10E5F41-DDAB-4F76-9D4D-A8022CD469A4}"/>
              </a:ext>
            </a:extLst>
          </p:cNvPr>
          <p:cNvSpPr/>
          <p:nvPr/>
        </p:nvSpPr>
        <p:spPr>
          <a:xfrm>
            <a:off x="8070850" y="538003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2AEF487-0798-4526-9211-9766DA34622B}"/>
              </a:ext>
            </a:extLst>
          </p:cNvPr>
          <p:cNvCxnSpPr>
            <a:cxnSpLocks/>
          </p:cNvCxnSpPr>
          <p:nvPr/>
        </p:nvCxnSpPr>
        <p:spPr>
          <a:xfrm>
            <a:off x="7620001" y="1219200"/>
            <a:ext cx="1882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3DBD04-0B86-4B74-AE2D-CDB47DFC8346}"/>
              </a:ext>
            </a:extLst>
          </p:cNvPr>
          <p:cNvSpPr/>
          <p:nvPr/>
        </p:nvSpPr>
        <p:spPr>
          <a:xfrm>
            <a:off x="5659438" y="603250"/>
            <a:ext cx="436562" cy="5857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782280-1A7E-449E-8CF0-B92B56B85113}"/>
              </a:ext>
            </a:extLst>
          </p:cNvPr>
          <p:cNvSpPr/>
          <p:nvPr/>
        </p:nvSpPr>
        <p:spPr>
          <a:xfrm>
            <a:off x="7924800" y="5213351"/>
            <a:ext cx="376238" cy="4730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9E11D2-FB54-4A0C-944D-7715CBEB7303}"/>
              </a:ext>
            </a:extLst>
          </p:cNvPr>
          <p:cNvSpPr/>
          <p:nvPr/>
        </p:nvSpPr>
        <p:spPr>
          <a:xfrm>
            <a:off x="8505825" y="6230939"/>
            <a:ext cx="488950" cy="4651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2604D2E-36E4-4B98-B4AC-4E4D48E44866}"/>
              </a:ext>
            </a:extLst>
          </p:cNvPr>
          <p:cNvSpPr/>
          <p:nvPr/>
        </p:nvSpPr>
        <p:spPr>
          <a:xfrm>
            <a:off x="2611438" y="2241550"/>
            <a:ext cx="7010400" cy="154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150" name="TextBox 2">
            <a:extLst>
              <a:ext uri="{FF2B5EF4-FFF2-40B4-BE49-F238E27FC236}">
                <a16:creationId xmlns:a16="http://schemas.microsoft.com/office/drawing/2014/main" id="{E6DBAE02-1EE1-4A60-A16A-C80805790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685801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G* = arg min</a:t>
            </a:r>
            <a:r>
              <a:rPr lang="en-US" altLang="en-US" baseline="-25000"/>
              <a:t>G</a:t>
            </a:r>
            <a:r>
              <a:rPr lang="en-US" altLang="en-US"/>
              <a:t>max</a:t>
            </a:r>
            <a:r>
              <a:rPr lang="en-US" altLang="en-US" baseline="-25000"/>
              <a:t>D</a:t>
            </a:r>
            <a:r>
              <a:rPr lang="en-US" altLang="en-US"/>
              <a:t> V(G,D)</a:t>
            </a:r>
          </a:p>
        </p:txBody>
      </p:sp>
      <p:sp>
        <p:nvSpPr>
          <p:cNvPr id="48151" name="TextBox 3">
            <a:extLst>
              <a:ext uri="{FF2B5EF4-FFF2-40B4-BE49-F238E27FC236}">
                <a16:creationId xmlns:a16="http://schemas.microsoft.com/office/drawing/2014/main" id="{BF1B3F4A-92EB-48C5-85DD-35471E651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0386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V(G</a:t>
            </a:r>
            <a:r>
              <a:rPr lang="en-US" altLang="en-US" sz="2000" baseline="-25000"/>
              <a:t>1</a:t>
            </a:r>
            <a:r>
              <a:rPr lang="en-US" altLang="en-US" sz="2000"/>
              <a:t>,D)</a:t>
            </a:r>
          </a:p>
        </p:txBody>
      </p:sp>
      <p:sp>
        <p:nvSpPr>
          <p:cNvPr id="48152" name="TextBox 39">
            <a:extLst>
              <a:ext uri="{FF2B5EF4-FFF2-40B4-BE49-F238E27FC236}">
                <a16:creationId xmlns:a16="http://schemas.microsoft.com/office/drawing/2014/main" id="{8CE9E49A-0C33-4390-9DE0-C67C4537F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01955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V(G</a:t>
            </a:r>
            <a:r>
              <a:rPr lang="en-US" altLang="en-US" sz="2000" baseline="-25000"/>
              <a:t>3</a:t>
            </a:r>
            <a:r>
              <a:rPr lang="en-US" altLang="en-US" sz="2000"/>
              <a:t>,D)</a:t>
            </a:r>
          </a:p>
        </p:txBody>
      </p:sp>
      <p:sp>
        <p:nvSpPr>
          <p:cNvPr id="48153" name="TextBox 40">
            <a:extLst>
              <a:ext uri="{FF2B5EF4-FFF2-40B4-BE49-F238E27FC236}">
                <a16:creationId xmlns:a16="http://schemas.microsoft.com/office/drawing/2014/main" id="{D75C3E22-059E-4664-952C-6706B082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40386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V(G</a:t>
            </a:r>
            <a:r>
              <a:rPr lang="en-US" altLang="en-US" sz="2000" baseline="-25000"/>
              <a:t>2</a:t>
            </a:r>
            <a:r>
              <a:rPr lang="en-US" altLang="en-US" sz="2000"/>
              <a:t>,D)</a:t>
            </a:r>
          </a:p>
        </p:txBody>
      </p:sp>
      <p:sp>
        <p:nvSpPr>
          <p:cNvPr id="48154" name="TextBox 4">
            <a:extLst>
              <a:ext uri="{FF2B5EF4-FFF2-40B4-BE49-F238E27FC236}">
                <a16:creationId xmlns:a16="http://schemas.microsoft.com/office/drawing/2014/main" id="{56B3BB8F-7793-4C79-BE16-D68A8AB8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172201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48155" name="TextBox 41">
            <a:extLst>
              <a:ext uri="{FF2B5EF4-FFF2-40B4-BE49-F238E27FC236}">
                <a16:creationId xmlns:a16="http://schemas.microsoft.com/office/drawing/2014/main" id="{9B9CFC46-F455-43E8-80A5-58B47F02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6172201"/>
            <a:ext cx="53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48156" name="TextBox 42">
            <a:extLst>
              <a:ext uri="{FF2B5EF4-FFF2-40B4-BE49-F238E27FC236}">
                <a16:creationId xmlns:a16="http://schemas.microsoft.com/office/drawing/2014/main" id="{6E464F38-C3CD-49A3-886D-2B631229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8" y="6248401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A06F6-01C1-4FB5-A394-002C2C29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1"/>
            <a:ext cx="68323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Given a generator G, max</a:t>
            </a:r>
            <a:r>
              <a:rPr lang="en-US" altLang="en-US" baseline="-25000"/>
              <a:t>D</a:t>
            </a:r>
            <a:r>
              <a:rPr lang="en-US" altLang="en-US"/>
              <a:t>V(G,D) evaluates the </a:t>
            </a:r>
          </a:p>
          <a:p>
            <a:pPr eaLnBrk="1" hangingPunct="1"/>
            <a:r>
              <a:rPr lang="en-US" altLang="en-US"/>
              <a:t>“difference” between P</a:t>
            </a:r>
            <a:r>
              <a:rPr lang="en-US" altLang="en-US" baseline="-25000"/>
              <a:t>G</a:t>
            </a:r>
            <a:r>
              <a:rPr lang="en-US" altLang="en-US"/>
              <a:t> and P</a:t>
            </a:r>
            <a:r>
              <a:rPr lang="en-US" altLang="en-US" baseline="-25000"/>
              <a:t>data</a:t>
            </a:r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7A2DF-6FD0-46A5-8378-E8D1CD7C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1"/>
            <a:ext cx="8566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Pick JSD function: V = E</a:t>
            </a:r>
            <a:r>
              <a:rPr lang="en-US" altLang="en-US" baseline="-25000"/>
              <a:t>x~P_data</a:t>
            </a:r>
            <a:r>
              <a:rPr lang="en-US" altLang="en-US"/>
              <a:t> [log D(x)]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  <a:endParaRPr lang="en-US" altLang="en-US" sz="1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CAD97A-CDBF-411F-B24B-99F00E9F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1"/>
            <a:ext cx="561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Pick the G s.t. P</a:t>
            </a:r>
            <a:r>
              <a:rPr lang="en-US" altLang="en-US" baseline="-25000"/>
              <a:t>G</a:t>
            </a:r>
            <a:r>
              <a:rPr lang="en-US" altLang="en-US"/>
              <a:t> is most similar to P</a:t>
            </a:r>
            <a:r>
              <a:rPr lang="en-US" altLang="en-US" baseline="-25000"/>
              <a:t>data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8" grpId="0" animBg="1"/>
      <p:bldP spid="7" grpId="0"/>
      <p:bldP spid="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A6BF5-84D3-48A8-97FE-05E24316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Given G, what is the optimal D* maximizing</a:t>
            </a: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endParaRPr lang="en-US" altLang="zh-TW" dirty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r>
              <a:rPr lang="en-US" altLang="zh-TW" dirty="0">
                <a:ea typeface="ＭＳ Ｐゴシック" charset="0"/>
              </a:rPr>
              <a:t>Given x, the optimal D* maximizing is:</a:t>
            </a:r>
          </a:p>
          <a:p>
            <a:pPr marL="0" indent="0">
              <a:buNone/>
              <a:defRPr/>
            </a:pPr>
            <a:r>
              <a:rPr lang="en-US" altLang="zh-TW" dirty="0">
                <a:ea typeface="ＭＳ Ｐゴシック" charset="0"/>
              </a:rPr>
              <a:t>     f(D) = </a:t>
            </a:r>
            <a:r>
              <a:rPr lang="en-US" altLang="zh-TW" dirty="0" err="1">
                <a:ea typeface="ＭＳ Ｐゴシック" charset="0"/>
              </a:rPr>
              <a:t>alogD</a:t>
            </a:r>
            <a:r>
              <a:rPr lang="en-US" altLang="zh-TW" dirty="0">
                <a:ea typeface="ＭＳ Ｐゴシック" charset="0"/>
              </a:rPr>
              <a:t> + blog(1-D) </a:t>
            </a:r>
            <a:r>
              <a:rPr lang="en-US" altLang="zh-TW" dirty="0">
                <a:ea typeface="ＭＳ Ｐゴシック" charset="0"/>
                <a:sym typeface="Wingdings"/>
              </a:rPr>
              <a:t> D*=a/(</a:t>
            </a:r>
            <a:r>
              <a:rPr lang="en-US" altLang="zh-TW" dirty="0" err="1">
                <a:ea typeface="ＭＳ Ｐゴシック" charset="0"/>
                <a:sym typeface="Wingdings"/>
              </a:rPr>
              <a:t>a+b</a:t>
            </a:r>
            <a:r>
              <a:rPr lang="en-US" altLang="zh-TW" dirty="0">
                <a:ea typeface="ＭＳ Ｐゴシック" charset="0"/>
                <a:sym typeface="Wingdings"/>
              </a:rPr>
              <a:t>)</a:t>
            </a:r>
            <a:endParaRPr lang="zh-TW" altLang="en-US" dirty="0">
              <a:ea typeface="ＭＳ Ｐゴシック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5460E1-4ED3-4E8A-9C8F-E76901E0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563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Assuming D(x) can have any value here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49155" name="Title 9">
            <a:extLst>
              <a:ext uri="{FF2B5EF4-FFF2-40B4-BE49-F238E27FC236}">
                <a16:creationId xmlns:a16="http://schemas.microsoft.com/office/drawing/2014/main" id="{6E21DFA8-6509-4484-AB7C-C94B10F0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Max</a:t>
            </a:r>
            <a:r>
              <a:rPr lang="en-US" altLang="en-US" sz="3600" baseline="-25000"/>
              <a:t>D</a:t>
            </a:r>
            <a:r>
              <a:rPr lang="en-US" altLang="en-US" sz="3600"/>
              <a:t>V(G,D),  G*=arg min</a:t>
            </a:r>
            <a:r>
              <a:rPr lang="en-US" altLang="en-US" sz="3600" baseline="-25000"/>
              <a:t>G</a:t>
            </a:r>
            <a:r>
              <a:rPr lang="en-US" altLang="en-US" sz="3600"/>
              <a:t>max</a:t>
            </a:r>
            <a:r>
              <a:rPr lang="en-US" altLang="en-US" sz="3600" baseline="-25000"/>
              <a:t>D</a:t>
            </a:r>
            <a:r>
              <a:rPr lang="en-US" altLang="en-US" sz="3600"/>
              <a:t>V(G,D)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0C24D-6A21-4970-8B29-82648B096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1"/>
            <a:ext cx="6491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    V = E</a:t>
            </a:r>
            <a:r>
              <a:rPr lang="en-US" altLang="en-US" baseline="-25000"/>
              <a:t>x~P_data</a:t>
            </a:r>
            <a:r>
              <a:rPr lang="en-US" altLang="en-US"/>
              <a:t> [log D(x)] + E</a:t>
            </a:r>
            <a:r>
              <a:rPr lang="en-US" altLang="en-US" baseline="-25000"/>
              <a:t>x~P_G</a:t>
            </a:r>
            <a:r>
              <a:rPr lang="en-US" altLang="en-US"/>
              <a:t>[log(1-D(x))]</a:t>
            </a:r>
          </a:p>
          <a:p>
            <a:pPr eaLnBrk="1" hangingPunct="1"/>
            <a:r>
              <a:rPr lang="en-US" altLang="en-US"/>
              <a:t>         = Σ [ P</a:t>
            </a:r>
            <a:r>
              <a:rPr lang="en-US" altLang="en-US" baseline="-25000"/>
              <a:t>data</a:t>
            </a:r>
            <a:r>
              <a:rPr lang="en-US" altLang="en-US"/>
              <a:t>(x) log D(x) + P</a:t>
            </a:r>
            <a:r>
              <a:rPr lang="en-US" altLang="en-US" baseline="-25000"/>
              <a:t>G</a:t>
            </a:r>
            <a:r>
              <a:rPr lang="en-US" altLang="en-US"/>
              <a:t>(x) log(1-D(x) ]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Thus: D*(x) = P</a:t>
            </a:r>
            <a:r>
              <a:rPr lang="en-US" altLang="en-US" baseline="-25000"/>
              <a:t>data</a:t>
            </a:r>
            <a:r>
              <a:rPr lang="en-US" altLang="en-US"/>
              <a:t>(x) / (P</a:t>
            </a:r>
            <a:r>
              <a:rPr lang="en-US" altLang="en-US" baseline="-25000"/>
              <a:t>data</a:t>
            </a:r>
            <a:r>
              <a:rPr lang="en-US" altLang="en-US"/>
              <a:t>(x)+P</a:t>
            </a:r>
            <a:r>
              <a:rPr lang="en-US" altLang="en-US" baseline="-25000"/>
              <a:t>G</a:t>
            </a:r>
            <a:r>
              <a:rPr lang="en-US" altLang="en-US"/>
              <a:t>(x))</a:t>
            </a:r>
          </a:p>
          <a:p>
            <a:pPr eaLnBrk="1" hangingPunct="1"/>
            <a:r>
              <a:rPr lang="en-US" altLang="en-US"/>
              <a:t>         </a:t>
            </a:r>
          </a:p>
          <a:p>
            <a:pPr eaLnBrk="1" hangingPunct="1"/>
            <a:r>
              <a:rPr lang="en-US" altLang="en-US"/>
              <a:t>     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Microsoft Office PowerPoint</Application>
  <PresentationFormat>Widescreen</PresentationFormat>
  <Paragraphs>393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Gothic</vt:lpstr>
      <vt:lpstr>Arial</vt:lpstr>
      <vt:lpstr>Calibri</vt:lpstr>
      <vt:lpstr>Calibri Light</vt:lpstr>
      <vt:lpstr>Helvetica</vt:lpstr>
      <vt:lpstr>Lucida Grande</vt:lpstr>
      <vt:lpstr>Wingdings</vt:lpstr>
      <vt:lpstr>Office Theme</vt:lpstr>
      <vt:lpstr>Generative Adversarial Network (GAN)</vt:lpstr>
      <vt:lpstr>Deriving GAN</vt:lpstr>
      <vt:lpstr>Maximum Likelihood Estimation</vt:lpstr>
      <vt:lpstr>KL (Kullback-Leibler) divergence</vt:lpstr>
      <vt:lpstr>Maximum Likelihood Estimation</vt:lpstr>
      <vt:lpstr>Thus let’s use an NN as PG(x; θ)</vt:lpstr>
      <vt:lpstr>Basic Idea of GAN</vt:lpstr>
      <vt:lpstr>Basic Idea</vt:lpstr>
      <vt:lpstr>MaxDV(G,D),  G*=arg minGmaxDV(G,D)</vt:lpstr>
      <vt:lpstr> maxDV(G,D), G* = arg minGmaxD V(G,D)</vt:lpstr>
      <vt:lpstr>maxDV(G,D)</vt:lpstr>
      <vt:lpstr>Summary:</vt:lpstr>
      <vt:lpstr>Algorithm</vt:lpstr>
      <vt:lpstr>Algorithm</vt:lpstr>
      <vt:lpstr>In practice …</vt:lpstr>
      <vt:lpstr>PowerPoint Presentation</vt:lpstr>
      <vt:lpstr>PowerPoint Presentation</vt:lpstr>
      <vt:lpstr>Objective Function for Generator in Real Implementation</vt:lpstr>
      <vt:lpstr>Some issues in training GAN</vt:lpstr>
      <vt:lpstr>Evaluating JS divergence</vt:lpstr>
      <vt:lpstr>Evaluating JS divergence</vt:lpstr>
      <vt:lpstr>Discriminator</vt:lpstr>
      <vt:lpstr>Discriminator</vt:lpstr>
      <vt:lpstr>Evolution</vt:lpstr>
      <vt:lpstr>Evolution needs to be smooth:</vt:lpstr>
      <vt:lpstr>One simple solution: add noise</vt:lpstr>
      <vt:lpstr>Mode Collapse </vt:lpstr>
      <vt:lpstr>Mode Collapse Example          8 Gaussian distributions:</vt:lpstr>
      <vt:lpstr>Text to Image, by conditional GAN</vt:lpstr>
      <vt:lpstr>Text to Image - Results</vt:lpstr>
      <vt:lpstr>PowerPoint Presentation</vt:lpstr>
      <vt:lpstr>Experimental Results</vt:lpstr>
      <vt:lpstr>WGAN Background</vt:lpstr>
      <vt:lpstr>Earth Mover’s Distance</vt:lpstr>
      <vt:lpstr>Earth Mover’s Distance: best plan to move</vt:lpstr>
      <vt:lpstr>JS vs Earth Mover’s Distance</vt:lpstr>
      <vt:lpstr>Explaining WGAN</vt:lpstr>
      <vt:lpstr>Earth Mover Distance 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 (GAN)</dc:title>
  <dc:creator>admin</dc:creator>
  <cp:lastModifiedBy>gahangir.hossain@outlook.com</cp:lastModifiedBy>
  <cp:revision>3</cp:revision>
  <dcterms:created xsi:type="dcterms:W3CDTF">2019-06-29T22:19:42Z</dcterms:created>
  <dcterms:modified xsi:type="dcterms:W3CDTF">2019-06-30T21:59:12Z</dcterms:modified>
</cp:coreProperties>
</file>