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509" r:id="rId3"/>
    <p:sldId id="482" r:id="rId4"/>
    <p:sldId id="610" r:id="rId5"/>
    <p:sldId id="544" r:id="rId6"/>
    <p:sldId id="501" r:id="rId7"/>
    <p:sldId id="502" r:id="rId8"/>
    <p:sldId id="483" r:id="rId9"/>
    <p:sldId id="532" r:id="rId10"/>
    <p:sldId id="499" r:id="rId11"/>
    <p:sldId id="504" r:id="rId12"/>
    <p:sldId id="704" r:id="rId13"/>
    <p:sldId id="708" r:id="rId14"/>
    <p:sldId id="545" r:id="rId15"/>
    <p:sldId id="715" r:id="rId16"/>
    <p:sldId id="716" r:id="rId17"/>
    <p:sldId id="714" r:id="rId18"/>
    <p:sldId id="718" r:id="rId19"/>
    <p:sldId id="485" r:id="rId20"/>
    <p:sldId id="512" r:id="rId21"/>
    <p:sldId id="487" r:id="rId22"/>
    <p:sldId id="533" r:id="rId23"/>
    <p:sldId id="513" r:id="rId24"/>
    <p:sldId id="489" r:id="rId25"/>
    <p:sldId id="488" r:id="rId26"/>
    <p:sldId id="490" r:id="rId27"/>
    <p:sldId id="491" r:id="rId28"/>
    <p:sldId id="493" r:id="rId29"/>
    <p:sldId id="494" r:id="rId30"/>
    <p:sldId id="258" r:id="rId31"/>
    <p:sldId id="259" r:id="rId32"/>
    <p:sldId id="260" r:id="rId33"/>
    <p:sldId id="261" r:id="rId34"/>
    <p:sldId id="262" r:id="rId35"/>
    <p:sldId id="263" r:id="rId36"/>
    <p:sldId id="264" r:id="rId37"/>
    <p:sldId id="265" r:id="rId38"/>
    <p:sldId id="266" r:id="rId39"/>
    <p:sldId id="300" r:id="rId40"/>
    <p:sldId id="301" r:id="rId41"/>
    <p:sldId id="267" r:id="rId42"/>
    <p:sldId id="268" r:id="rId43"/>
    <p:sldId id="882" r:id="rId44"/>
    <p:sldId id="880" r:id="rId45"/>
    <p:sldId id="862" r:id="rId46"/>
    <p:sldId id="854" r:id="rId47"/>
    <p:sldId id="855" r:id="rId48"/>
    <p:sldId id="856" r:id="rId49"/>
    <p:sldId id="857" r:id="rId50"/>
    <p:sldId id="863" r:id="rId51"/>
    <p:sldId id="864" r:id="rId52"/>
    <p:sldId id="867" r:id="rId53"/>
    <p:sldId id="8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3644A-7F26-4A22-9667-30E54A328126}" type="datetimeFigureOut">
              <a:rPr lang="en-US" smtClean="0"/>
              <a:t>6/29/2019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B4925-74AA-4B89-B1ED-6D2DE4F6581A}" type="slidenum">
              <a:rPr lang="en-US" smtClean="0"/>
              <a:t>‹#›</a:t>
            </a:fld>
            <a:endParaRPr lang="en-US"/>
          </a:p>
        </p:txBody>
      </p:sp>
    </p:spTree>
    <p:extLst>
      <p:ext uri="{BB962C8B-B14F-4D97-AF65-F5344CB8AC3E}">
        <p14:creationId xmlns:p14="http://schemas.microsoft.com/office/powerpoint/2010/main" val="536373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Neural network with one hidden layer</a:t>
            </a:r>
          </a:p>
          <a:p>
            <a:pPr lvl="0">
              <a:spcBef>
                <a:spcPts val="0"/>
              </a:spcBef>
              <a:buNone/>
            </a:pPr>
            <a:endParaRPr/>
          </a:p>
          <a:p>
            <a:pPr lvl="0">
              <a:spcBef>
                <a:spcPts val="0"/>
              </a:spcBef>
              <a:buNone/>
            </a:pPr>
            <a:r>
              <a:rPr lang="en"/>
              <a:t>The function we are computing is on the left. Relu is an activation function that takes the max of 0 and your input, applies a nonlinearity to your network.</a:t>
            </a:r>
          </a:p>
          <a:p>
            <a:pPr lvl="0">
              <a:spcBef>
                <a:spcPts val="0"/>
              </a:spcBef>
              <a:buNone/>
            </a:pPr>
            <a:endParaRPr/>
          </a:p>
          <a:p>
            <a:pPr lvl="0">
              <a:spcBef>
                <a:spcPts val="0"/>
              </a:spcBef>
              <a:buNone/>
            </a:pPr>
            <a:r>
              <a:rPr lang="en"/>
              <a:t>The graph on the right is how this function would look like in a tensorflow graph.</a:t>
            </a:r>
          </a:p>
          <a:p>
            <a:pPr lvl="0">
              <a:spcBef>
                <a:spcPts val="0"/>
              </a:spcBef>
              <a:buNone/>
            </a:pPr>
            <a:endParaRPr/>
          </a:p>
          <a:p>
            <a:pPr lvl="0" rtl="0">
              <a:spcBef>
                <a:spcPts val="0"/>
              </a:spcBef>
              <a:buNone/>
            </a:pPr>
            <a:r>
              <a:rPr lang="en"/>
              <a:t>Let us break down the nodes in the graph into three types</a:t>
            </a:r>
          </a:p>
        </p:txBody>
      </p:sp>
    </p:spTree>
    <p:extLst>
      <p:ext uri="{BB962C8B-B14F-4D97-AF65-F5344CB8AC3E}">
        <p14:creationId xmlns:p14="http://schemas.microsoft.com/office/powerpoint/2010/main" val="4132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have two variables in this graph, the bias and W matrix.</a:t>
            </a:r>
          </a:p>
          <a:p>
            <a:pPr lvl="0">
              <a:spcBef>
                <a:spcPts val="0"/>
              </a:spcBef>
              <a:buNone/>
            </a:pPr>
            <a:endParaRPr/>
          </a:p>
          <a:p>
            <a:pPr lvl="0">
              <a:spcBef>
                <a:spcPts val="0"/>
              </a:spcBef>
              <a:buNone/>
            </a:pPr>
            <a:r>
              <a:rPr lang="en"/>
              <a:t>What we mean by saying that variables are stateful is that they retain their current value over multiple executions, and it’s easy to restore saved values to variables.</a:t>
            </a:r>
          </a:p>
          <a:p>
            <a:pPr lvl="0">
              <a:spcBef>
                <a:spcPts val="0"/>
              </a:spcBef>
              <a:buNone/>
            </a:pPr>
            <a:endParaRPr/>
          </a:p>
          <a:p>
            <a:pPr lvl="0">
              <a:spcBef>
                <a:spcPts val="0"/>
              </a:spcBef>
              <a:buNone/>
            </a:pPr>
            <a:r>
              <a:rPr lang="en"/>
              <a:t>Variables have a number of other useful features. They can be saved to disk during and after training, and gradient updates will by default apply over all the variables in your graph</a:t>
            </a:r>
          </a:p>
          <a:p>
            <a:pPr lvl="0">
              <a:spcBef>
                <a:spcPts val="0"/>
              </a:spcBef>
              <a:buNone/>
            </a:pPr>
            <a:endParaRPr/>
          </a:p>
          <a:p>
            <a:pPr lvl="0">
              <a:spcBef>
                <a:spcPts val="0"/>
              </a:spcBef>
              <a:buNone/>
            </a:pPr>
            <a:r>
              <a:rPr lang="en"/>
              <a:t>Variables are still operations (nodes = operations!). When you run a variable you get the value of its state. </a:t>
            </a:r>
          </a:p>
          <a:p>
            <a:pPr lvl="0">
              <a:spcBef>
                <a:spcPts val="0"/>
              </a:spcBef>
              <a:buNone/>
            </a:pPr>
            <a:endParaRPr/>
          </a:p>
          <a:p>
            <a:pPr lvl="0" rtl="0">
              <a:spcBef>
                <a:spcPts val="0"/>
              </a:spcBef>
              <a:buNone/>
            </a:pPr>
            <a:r>
              <a:rPr lang="en"/>
              <a:t>The variables in your graph are going to be your parameters</a:t>
            </a:r>
          </a:p>
        </p:txBody>
      </p:sp>
    </p:spTree>
    <p:extLst>
      <p:ext uri="{BB962C8B-B14F-4D97-AF65-F5344CB8AC3E}">
        <p14:creationId xmlns:p14="http://schemas.microsoft.com/office/powerpoint/2010/main" val="115593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second important node type is placeholders. If you have inputs into your network that depend on some external data, you want to be able to build your graph without depending on any real values yet, as those are passed in at run time. </a:t>
            </a:r>
          </a:p>
          <a:p>
            <a:pPr lvl="0">
              <a:spcBef>
                <a:spcPts val="0"/>
              </a:spcBef>
              <a:buNone/>
            </a:pPr>
            <a:endParaRPr/>
          </a:p>
          <a:p>
            <a:pPr lvl="0">
              <a:spcBef>
                <a:spcPts val="0"/>
              </a:spcBef>
              <a:buNone/>
            </a:pPr>
            <a:r>
              <a:rPr lang="en"/>
              <a:t>Placeholders, unlike variables that have initial assignment, expect as arguments a data type and a shape of a tensor.</a:t>
            </a:r>
          </a:p>
          <a:p>
            <a:pPr lvl="0">
              <a:spcBef>
                <a:spcPts val="0"/>
              </a:spcBef>
              <a:buNone/>
            </a:pPr>
            <a:endParaRPr/>
          </a:p>
          <a:p>
            <a:pPr lvl="0" rtl="0">
              <a:spcBef>
                <a:spcPts val="0"/>
              </a:spcBef>
              <a:buNone/>
            </a:pPr>
            <a:r>
              <a:rPr lang="en"/>
              <a:t>Inputs, labels</a:t>
            </a:r>
          </a:p>
        </p:txBody>
      </p:sp>
    </p:spTree>
    <p:extLst>
      <p:ext uri="{BB962C8B-B14F-4D97-AF65-F5344CB8AC3E}">
        <p14:creationId xmlns:p14="http://schemas.microsoft.com/office/powerpoint/2010/main" val="55341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other nodes are mathematical operations that you are familiar with. Matmul, addition, and relu are all operations in your graph that combine your inputs and parameters to produce new nodes. </a:t>
            </a:r>
          </a:p>
        </p:txBody>
      </p:sp>
    </p:spTree>
    <p:extLst>
      <p:ext uri="{BB962C8B-B14F-4D97-AF65-F5344CB8AC3E}">
        <p14:creationId xmlns:p14="http://schemas.microsoft.com/office/powerpoint/2010/main" val="50389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932C-3FDB-481A-8056-D7F0D24FF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815716-B7E6-4359-BDB7-ECE36D029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1C934B-12D9-463A-8723-B8C64D204F58}"/>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A56523CB-FBAC-40DC-8D70-0EDA6032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2C59C-5A5B-4D17-A8C8-B03050BC72B2}"/>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116214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C76D-52DF-48DC-9356-5A30F09FD3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6346D8-376E-4C80-A4D8-25D9F1FA5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345F-4D9A-45AF-A64B-6125BBD59DC1}"/>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C1306619-D538-4DAE-B93F-760EC973E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0516A-A334-451B-B0CA-C035617920BB}"/>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369252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CBB1E-791E-4779-B4D0-68AD9A1864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D42EE-205E-4240-A0D8-C4A3F732C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E7C90-4838-45A1-B404-6FC941F83854}"/>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09268715-AEF3-4FD2-984C-99639204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73BB2-C2E6-4002-9065-1861565CB11D}"/>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3333210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yDefault view">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CCAECC1-E906-406D-8BD1-EE047D5C3FD4}"/>
              </a:ext>
            </a:extLst>
          </p:cNvPr>
          <p:cNvSpPr>
            <a:spLocks noGrp="1"/>
          </p:cNvSpPr>
          <p:nvPr>
            <p:ph type="body" sz="quarter" idx="10"/>
          </p:nvPr>
        </p:nvSpPr>
        <p:spPr>
          <a:xfrm>
            <a:off x="457200" y="304800"/>
            <a:ext cx="11266713" cy="819150"/>
          </a:xfrm>
        </p:spPr>
        <p:txBody>
          <a:bodyPr/>
          <a:lstStyle>
            <a:lvl1pPr marL="0" indent="0" algn="l" rtl="0">
              <a:buNone/>
              <a:defRPr lang="ar-EG" sz="3200" b="1" kern="1200" cap="none" dirty="0">
                <a:ln w="3175" cmpd="sng">
                  <a:noFill/>
                </a:ln>
                <a:solidFill>
                  <a:srgbClr val="FFFF00"/>
                </a:solidFill>
                <a:latin typeface="+mj-lt"/>
                <a:ea typeface="+mj-ea"/>
                <a:cs typeface="+mj-cs"/>
              </a:defRPr>
            </a:lvl1pPr>
            <a:lvl3pPr algn="l" rtl="0">
              <a:defRPr/>
            </a:lvl3pPr>
          </a:lstStyle>
          <a:p>
            <a:pPr lvl="0"/>
            <a:r>
              <a:rPr lang="en-US"/>
              <a:t>Edit Master text styles</a:t>
            </a:r>
          </a:p>
        </p:txBody>
      </p:sp>
      <p:sp>
        <p:nvSpPr>
          <p:cNvPr id="11" name="Content Placeholder 10">
            <a:extLst>
              <a:ext uri="{FF2B5EF4-FFF2-40B4-BE49-F238E27FC236}">
                <a16:creationId xmlns:a16="http://schemas.microsoft.com/office/drawing/2014/main" id="{76347079-D406-458B-8DE1-A1F342BC6609}"/>
              </a:ext>
            </a:extLst>
          </p:cNvPr>
          <p:cNvSpPr>
            <a:spLocks noGrp="1"/>
          </p:cNvSpPr>
          <p:nvPr>
            <p:ph sz="quarter" idx="11"/>
          </p:nvPr>
        </p:nvSpPr>
        <p:spPr>
          <a:xfrm>
            <a:off x="434974" y="1317625"/>
            <a:ext cx="11288939" cy="5202238"/>
          </a:xfrm>
        </p:spPr>
        <p:txBody>
          <a:bodyPr anchor="t"/>
          <a:lstStyle>
            <a:lvl1pPr algn="l" rtl="0">
              <a:defRPr lang="en-US" sz="2000" kern="1200" dirty="0" smtClean="0">
                <a:solidFill>
                  <a:schemeClr val="tx1"/>
                </a:solidFill>
                <a:latin typeface="+mn-lt"/>
                <a:ea typeface="+mn-ea"/>
                <a:cs typeface="+mn-cs"/>
              </a:defRPr>
            </a:lvl1pPr>
            <a:lvl2pPr algn="l" rtl="0">
              <a:defRPr lang="en-US" sz="2000" kern="1200" dirty="0" smtClean="0">
                <a:solidFill>
                  <a:schemeClr val="tx1"/>
                </a:solidFill>
                <a:latin typeface="+mn-lt"/>
                <a:ea typeface="+mn-ea"/>
                <a:cs typeface="+mn-cs"/>
              </a:defRPr>
            </a:lvl2pPr>
            <a:lvl3pPr algn="l" rtl="0">
              <a:defRPr lang="en-US" sz="2000" kern="1200" dirty="0" smtClean="0">
                <a:solidFill>
                  <a:schemeClr val="tx1"/>
                </a:solidFill>
                <a:latin typeface="+mn-lt"/>
                <a:ea typeface="+mn-ea"/>
                <a:cs typeface="+mn-cs"/>
              </a:defRPr>
            </a:lvl3pPr>
            <a:lvl4pPr algn="l" rtl="0">
              <a:defRPr lang="en-US" sz="2000" kern="1200" dirty="0" smtClean="0">
                <a:solidFill>
                  <a:schemeClr val="tx1"/>
                </a:solidFill>
                <a:latin typeface="+mn-lt"/>
                <a:ea typeface="+mn-ea"/>
                <a:cs typeface="+mn-cs"/>
              </a:defRPr>
            </a:lvl4pPr>
            <a:lvl5pPr algn="l" rtl="0">
              <a:defRPr lang="ar-EG" sz="2000" kern="1200" dirty="0">
                <a:solidFill>
                  <a:schemeClr val="tx1"/>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Tree>
    <p:extLst>
      <p:ext uri="{BB962C8B-B14F-4D97-AF65-F5344CB8AC3E}">
        <p14:creationId xmlns:p14="http://schemas.microsoft.com/office/powerpoint/2010/main" val="309165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6AE1-DEAB-4BEE-80E8-7BE57288A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9AA54-11F6-4B6C-A1BC-3F489B3CF1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EAFA5-8D90-4885-B8D9-A6DB6624817C}"/>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55271E7D-1522-4037-BADC-1A87DFC7E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D7A07-7271-4C85-A216-1B5238F5F3D0}"/>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19291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44C2-CC6F-4442-8A6F-A6A4F3CCB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C78A33-28B5-41FA-8C8B-8B43E5B09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CB22F-F757-4FCA-8942-2A5B6BFB005F}"/>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1CB1D412-0FBB-44C3-83AB-A4BC161A6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40B35-8FA1-40BB-91E8-1E4CFBC1404D}"/>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49126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3E7E-6219-4A64-90E1-36D573D8F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63499-C639-40C4-A2AE-81E48897C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297A6B-1C15-4CAB-880F-1E6439B61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9818D-C495-42A8-829D-DEEBC63B7211}"/>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6" name="Footer Placeholder 5">
            <a:extLst>
              <a:ext uri="{FF2B5EF4-FFF2-40B4-BE49-F238E27FC236}">
                <a16:creationId xmlns:a16="http://schemas.microsoft.com/office/drawing/2014/main" id="{CD1AEFB9-2A47-4253-BCC0-7870EA962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F444B-02F2-4390-9A17-CA0B5D2B950E}"/>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336396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90C3-98CC-45E2-9E46-F4817E330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23304-F4A0-4B85-A848-038F0613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C730D-F407-4298-AC5D-DFCD10CAF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E3F02-0A5A-4B05-B0AB-0653FABCF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4A9BF-FAA1-4B9B-AFF5-0F72F3FF0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CF0B95-7127-4821-ACD0-078EF55B2CFE}"/>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8" name="Footer Placeholder 7">
            <a:extLst>
              <a:ext uri="{FF2B5EF4-FFF2-40B4-BE49-F238E27FC236}">
                <a16:creationId xmlns:a16="http://schemas.microsoft.com/office/drawing/2014/main" id="{77226F28-CB12-422D-B767-A91B9D64A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072555-0DAA-423A-B443-5CDC888A6C3A}"/>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21442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647E-F5CB-47F9-A4D1-8B95ACFA4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0565B8-29BB-4A04-8683-1C659F9F87B1}"/>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4" name="Footer Placeholder 3">
            <a:extLst>
              <a:ext uri="{FF2B5EF4-FFF2-40B4-BE49-F238E27FC236}">
                <a16:creationId xmlns:a16="http://schemas.microsoft.com/office/drawing/2014/main" id="{F27733A0-4DFF-4901-B650-BFEF475F0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3A557-DC9E-41D3-B308-9D0BF2EBB087}"/>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148274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A6C6A-3F5D-4C28-8D25-B1BD87622FE8}"/>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3" name="Footer Placeholder 2">
            <a:extLst>
              <a:ext uri="{FF2B5EF4-FFF2-40B4-BE49-F238E27FC236}">
                <a16:creationId xmlns:a16="http://schemas.microsoft.com/office/drawing/2014/main" id="{54CE69ED-9244-46CB-AF6D-DE377588E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EFEE3-7F00-4872-9519-0541FD863B87}"/>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16915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3717-2FB5-446D-A2C4-5DD559FD1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D1A26D-5431-4A66-B433-ADF0577A3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4CF4B-CBF9-471F-B18B-48304EC0B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7E4B1-A145-498B-A989-DFA0CCDCCF6B}"/>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6" name="Footer Placeholder 5">
            <a:extLst>
              <a:ext uri="{FF2B5EF4-FFF2-40B4-BE49-F238E27FC236}">
                <a16:creationId xmlns:a16="http://schemas.microsoft.com/office/drawing/2014/main" id="{ABCE061A-6DC2-4D5D-96A8-64D00D1C7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B83BD-C7C9-4B4F-9813-9A1953F97ED2}"/>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105904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C-4BDE-4C77-9742-75BCA703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D6A62-766E-436D-9981-5765D3A02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DB5219-8FC6-47E2-9108-3F3FAE5AF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2906-E4D8-435F-AD17-A7A7F748EF67}"/>
              </a:ext>
            </a:extLst>
          </p:cNvPr>
          <p:cNvSpPr>
            <a:spLocks noGrp="1"/>
          </p:cNvSpPr>
          <p:nvPr>
            <p:ph type="dt" sz="half" idx="10"/>
          </p:nvPr>
        </p:nvSpPr>
        <p:spPr/>
        <p:txBody>
          <a:bodyPr/>
          <a:lstStyle/>
          <a:p>
            <a:fld id="{9515BD2A-2EDB-4009-B9A0-3A12B42A4D23}" type="datetimeFigureOut">
              <a:rPr lang="en-US" smtClean="0"/>
              <a:t>6/29/2019</a:t>
            </a:fld>
            <a:endParaRPr lang="en-US"/>
          </a:p>
        </p:txBody>
      </p:sp>
      <p:sp>
        <p:nvSpPr>
          <p:cNvPr id="6" name="Footer Placeholder 5">
            <a:extLst>
              <a:ext uri="{FF2B5EF4-FFF2-40B4-BE49-F238E27FC236}">
                <a16:creationId xmlns:a16="http://schemas.microsoft.com/office/drawing/2014/main" id="{396020F4-26E6-4EE0-BCF8-11EE1F57D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19F17-6829-44AA-956B-3B9C24EEC858}"/>
              </a:ext>
            </a:extLst>
          </p:cNvPr>
          <p:cNvSpPr>
            <a:spLocks noGrp="1"/>
          </p:cNvSpPr>
          <p:nvPr>
            <p:ph type="sldNum" sz="quarter" idx="12"/>
          </p:nvPr>
        </p:nvSpPr>
        <p:spPr/>
        <p:txBody>
          <a:bodyPr/>
          <a:lstStyle/>
          <a:p>
            <a:fld id="{0B5CFF96-D9F0-4230-99A6-330CB5444BA5}" type="slidenum">
              <a:rPr lang="en-US" smtClean="0"/>
              <a:t>‹#›</a:t>
            </a:fld>
            <a:endParaRPr lang="en-US"/>
          </a:p>
        </p:txBody>
      </p:sp>
    </p:spTree>
    <p:extLst>
      <p:ext uri="{BB962C8B-B14F-4D97-AF65-F5344CB8AC3E}">
        <p14:creationId xmlns:p14="http://schemas.microsoft.com/office/powerpoint/2010/main" val="284506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E9105-8C9E-46E2-9F8E-ABD475BBC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D8B9D-D021-4E85-9DAE-ACE74DC92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44307-BEC7-4467-A2D7-C15B8E52D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5BD2A-2EDB-4009-B9A0-3A12B42A4D23}" type="datetimeFigureOut">
              <a:rPr lang="en-US" smtClean="0"/>
              <a:t>6/29/2019</a:t>
            </a:fld>
            <a:endParaRPr lang="en-US"/>
          </a:p>
        </p:txBody>
      </p:sp>
      <p:sp>
        <p:nvSpPr>
          <p:cNvPr id="5" name="Footer Placeholder 4">
            <a:extLst>
              <a:ext uri="{FF2B5EF4-FFF2-40B4-BE49-F238E27FC236}">
                <a16:creationId xmlns:a16="http://schemas.microsoft.com/office/drawing/2014/main" id="{21F59D1B-6853-40A0-A29B-A07019B59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0F34E8-FC7D-4375-9654-4C49B4196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CFF96-D9F0-4230-99A6-330CB5444BA5}" type="slidenum">
              <a:rPr lang="en-US" smtClean="0"/>
              <a:t>‹#›</a:t>
            </a:fld>
            <a:endParaRPr lang="en-US"/>
          </a:p>
        </p:txBody>
      </p:sp>
    </p:spTree>
    <p:extLst>
      <p:ext uri="{BB962C8B-B14F-4D97-AF65-F5344CB8AC3E}">
        <p14:creationId xmlns:p14="http://schemas.microsoft.com/office/powerpoint/2010/main" val="366165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leinik@b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cipy.org/scipylib/" TargetMode="External"/><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ikit-learn.org/stab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rcs.bu.edu/examples/python/data_analysis/dataScience.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usenix.org/system/files/conference/osdi16/osdi16-abadi.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4094-D409-49EA-BDF9-ACF7EEBDE923}"/>
              </a:ext>
            </a:extLst>
          </p:cNvPr>
          <p:cNvSpPr>
            <a:spLocks noGrp="1"/>
          </p:cNvSpPr>
          <p:nvPr>
            <p:ph type="ctrTitle"/>
          </p:nvPr>
        </p:nvSpPr>
        <p:spPr/>
        <p:txBody>
          <a:bodyPr/>
          <a:lstStyle/>
          <a:p>
            <a:r>
              <a:rPr lang="en-US" dirty="0"/>
              <a:t>Python for Machine Learning : Neural Networks</a:t>
            </a:r>
          </a:p>
        </p:txBody>
      </p:sp>
      <p:sp>
        <p:nvSpPr>
          <p:cNvPr id="3" name="Subtitle 2">
            <a:extLst>
              <a:ext uri="{FF2B5EF4-FFF2-40B4-BE49-F238E27FC236}">
                <a16:creationId xmlns:a16="http://schemas.microsoft.com/office/drawing/2014/main" id="{A30B94F3-64C4-4828-9754-EFEBD9198906}"/>
              </a:ext>
            </a:extLst>
          </p:cNvPr>
          <p:cNvSpPr>
            <a:spLocks noGrp="1"/>
          </p:cNvSpPr>
          <p:nvPr>
            <p:ph type="subTitle" idx="1"/>
          </p:nvPr>
        </p:nvSpPr>
        <p:spPr>
          <a:xfrm>
            <a:off x="1524000" y="5592416"/>
            <a:ext cx="9144000" cy="738809"/>
          </a:xfrm>
        </p:spPr>
        <p:txBody>
          <a:bodyPr>
            <a:normAutofit/>
          </a:bodyPr>
          <a:lstStyle/>
          <a:p>
            <a:r>
              <a:rPr lang="en-US" sz="1800" dirty="0"/>
              <a:t>Slides from: Katia </a:t>
            </a:r>
            <a:r>
              <a:rPr lang="en-US" sz="1800" dirty="0" err="1"/>
              <a:t>Oleinik</a:t>
            </a:r>
            <a:r>
              <a:rPr lang="en-US" sz="1800" dirty="0"/>
              <a:t> (</a:t>
            </a:r>
            <a:r>
              <a:rPr lang="en-US" sz="1800" dirty="0">
                <a:hlinkClick r:id="rId2"/>
              </a:rPr>
              <a:t>koleinik@bu.edu</a:t>
            </a:r>
            <a:r>
              <a:rPr lang="en-US" sz="1800" dirty="0"/>
              <a:t>), </a:t>
            </a:r>
            <a:r>
              <a:rPr lang="en-US" altLang="ar-EG" sz="1800" dirty="0" err="1"/>
              <a:t>Rafie</a:t>
            </a:r>
            <a:r>
              <a:rPr lang="en-US" altLang="ar-EG" sz="1800" dirty="0"/>
              <a:t> </a:t>
            </a:r>
            <a:r>
              <a:rPr lang="en-US" altLang="ar-EG" sz="1800" dirty="0" err="1"/>
              <a:t>Tarabay</a:t>
            </a:r>
            <a:r>
              <a:rPr lang="en-US" sz="1800" dirty="0"/>
              <a:t> and</a:t>
            </a:r>
          </a:p>
          <a:p>
            <a:pPr lvl="0">
              <a:spcBef>
                <a:spcPts val="0"/>
              </a:spcBef>
            </a:pPr>
            <a:r>
              <a:rPr lang="en-US" sz="1800" dirty="0">
                <a:latin typeface="Helvetica Neue" charset="0"/>
                <a:ea typeface="Helvetica Neue" charset="0"/>
                <a:cs typeface="Helvetica Neue" charset="0"/>
              </a:rPr>
              <a:t>Ali </a:t>
            </a:r>
            <a:r>
              <a:rPr lang="en-US" sz="1800" dirty="0" err="1">
                <a:latin typeface="Helvetica Neue" charset="0"/>
                <a:ea typeface="Helvetica Neue" charset="0"/>
                <a:cs typeface="Helvetica Neue" charset="0"/>
              </a:rPr>
              <a:t>Ghodsi</a:t>
            </a:r>
            <a:r>
              <a:rPr lang="en-US" sz="1800" dirty="0">
                <a:latin typeface="Helvetica Neue" charset="0"/>
                <a:ea typeface="Helvetica Neue" charset="0"/>
                <a:cs typeface="Helvetica Neue" charset="0"/>
              </a:rPr>
              <a:t> and Ion </a:t>
            </a:r>
            <a:r>
              <a:rPr lang="en-US" sz="1800" dirty="0" err="1">
                <a:latin typeface="Helvetica Neue" charset="0"/>
                <a:ea typeface="Helvetica Neue" charset="0"/>
                <a:cs typeface="Helvetica Neue" charset="0"/>
              </a:rPr>
              <a:t>Stoica</a:t>
            </a:r>
            <a:r>
              <a:rPr lang="en-US" sz="1800" dirty="0">
                <a:latin typeface="Helvetica Neue" charset="0"/>
                <a:ea typeface="Helvetica Neue" charset="0"/>
                <a:cs typeface="Helvetica Neue" charset="0"/>
              </a:rPr>
              <a:t>, UC Berkeley</a:t>
            </a:r>
          </a:p>
          <a:p>
            <a:endParaRPr lang="en-US" sz="1800" dirty="0"/>
          </a:p>
          <a:p>
            <a:endParaRPr lang="en-US" sz="1800" dirty="0"/>
          </a:p>
        </p:txBody>
      </p:sp>
      <p:sp>
        <p:nvSpPr>
          <p:cNvPr id="4" name="Rectangle 3">
            <a:extLst>
              <a:ext uri="{FF2B5EF4-FFF2-40B4-BE49-F238E27FC236}">
                <a16:creationId xmlns:a16="http://schemas.microsoft.com/office/drawing/2014/main" id="{35863119-C25B-4BB4-B521-E4E89A5C055B}"/>
              </a:ext>
            </a:extLst>
          </p:cNvPr>
          <p:cNvSpPr/>
          <p:nvPr/>
        </p:nvSpPr>
        <p:spPr>
          <a:xfrm>
            <a:off x="4490849" y="4415475"/>
            <a:ext cx="3210302" cy="523220"/>
          </a:xfrm>
          <a:prstGeom prst="rect">
            <a:avLst/>
          </a:prstGeom>
        </p:spPr>
        <p:txBody>
          <a:bodyPr wrap="none">
            <a:spAutoFit/>
          </a:bodyPr>
          <a:lstStyle/>
          <a:p>
            <a:r>
              <a:rPr lang="en-US" sz="2800" dirty="0"/>
              <a:t>Dr. Gahangir Hossain</a:t>
            </a:r>
          </a:p>
        </p:txBody>
      </p:sp>
    </p:spTree>
    <p:extLst>
      <p:ext uri="{BB962C8B-B14F-4D97-AF65-F5344CB8AC3E}">
        <p14:creationId xmlns:p14="http://schemas.microsoft.com/office/powerpoint/2010/main" val="385219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AE717F-997D-464F-BBDD-30CB708C3174}"/>
              </a:ext>
            </a:extLst>
          </p:cNvPr>
          <p:cNvSpPr>
            <a:spLocks noGrp="1"/>
          </p:cNvSpPr>
          <p:nvPr>
            <p:ph type="body" sz="quarter" idx="10"/>
          </p:nvPr>
        </p:nvSpPr>
        <p:spPr/>
        <p:txBody>
          <a:bodyPr/>
          <a:lstStyle/>
          <a:p>
            <a:pPr>
              <a:defRPr/>
            </a:pPr>
            <a:r>
              <a:rPr lang="en-US"/>
              <a:t>Filter data to remove rows that has NA/0</a:t>
            </a:r>
            <a:endParaRPr/>
          </a:p>
        </p:txBody>
      </p:sp>
      <p:sp>
        <p:nvSpPr>
          <p:cNvPr id="3" name="Content Placeholder 2">
            <a:extLst>
              <a:ext uri="{FF2B5EF4-FFF2-40B4-BE49-F238E27FC236}">
                <a16:creationId xmlns:a16="http://schemas.microsoft.com/office/drawing/2014/main" id="{D8738428-3D4A-4644-A012-C0821A02A111}"/>
              </a:ext>
            </a:extLst>
          </p:cNvPr>
          <p:cNvSpPr>
            <a:spLocks noGrp="1"/>
          </p:cNvSpPr>
          <p:nvPr>
            <p:ph sz="quarter" idx="11"/>
          </p:nvPr>
        </p:nvSpPr>
        <p:spPr>
          <a:xfrm>
            <a:off x="434975" y="1317625"/>
            <a:ext cx="11288713" cy="2119313"/>
          </a:xfrm>
        </p:spPr>
        <p:txBody>
          <a:bodyPr/>
          <a:lstStyle/>
          <a:p>
            <a:pPr marL="0" indent="0">
              <a:buFont typeface="Wingdings 3" panose="05040102010807070707" pitchFamily="18" charset="2"/>
              <a:buNone/>
              <a:defRPr/>
            </a:pPr>
            <a:r>
              <a:t>&gt; df = </a:t>
            </a:r>
            <a:r>
              <a:rPr err="1"/>
              <a:t>pd.DataFrame</a:t>
            </a:r>
            <a:r>
              <a:t>({'a':[0,0,1,1], 'b':[0,1,0,1]})</a:t>
            </a:r>
          </a:p>
          <a:p>
            <a:pPr>
              <a:buFont typeface="Wingdings" panose="05000000000000000000" pitchFamily="2" charset="2"/>
              <a:buChar char="Ø"/>
              <a:defRPr/>
            </a:pPr>
            <a:r>
              <a:t>df = df[(</a:t>
            </a:r>
            <a:r>
              <a:rPr err="1"/>
              <a:t>df.T</a:t>
            </a:r>
            <a:r>
              <a:t> != 0).any()]</a:t>
            </a:r>
            <a:r>
              <a:rPr lang="ar-EG"/>
              <a:t> </a:t>
            </a:r>
            <a:r>
              <a:t>       </a:t>
            </a:r>
            <a:r>
              <a:rPr>
                <a:solidFill>
                  <a:schemeClr val="tx1">
                    <a:lumMod val="95000"/>
                  </a:schemeClr>
                </a:solidFill>
              </a:rPr>
              <a:t>#keep row if any feature contain values</a:t>
            </a:r>
          </a:p>
          <a:p>
            <a:pPr marL="0" indent="0">
              <a:buFont typeface="Wingdings 3" panose="05040102010807070707" pitchFamily="18" charset="2"/>
              <a:buNone/>
              <a:defRPr/>
            </a:pPr>
            <a:r>
              <a:t>&gt; print df</a:t>
            </a:r>
          </a:p>
          <a:p>
            <a:pPr marL="0" indent="0">
              <a:buFont typeface="Wingdings 3" panose="05040102010807070707" pitchFamily="18" charset="2"/>
              <a:buNone/>
              <a:defRPr/>
            </a:pPr>
            <a:r>
              <a:t>&gt; df = df[(</a:t>
            </a:r>
            <a:r>
              <a:rPr err="1"/>
              <a:t>df.T</a:t>
            </a:r>
            <a:r>
              <a:t> != 0).all()]</a:t>
            </a:r>
            <a:r>
              <a:rPr lang="ar-EG"/>
              <a:t> </a:t>
            </a:r>
            <a:r>
              <a:t>          </a:t>
            </a:r>
            <a:r>
              <a:rPr>
                <a:solidFill>
                  <a:schemeClr val="tx1">
                    <a:lumMod val="95000"/>
                  </a:schemeClr>
                </a:solidFill>
              </a:rPr>
              <a:t>#keep row if all features contain values</a:t>
            </a:r>
          </a:p>
          <a:p>
            <a:pPr marL="0" indent="0">
              <a:buFont typeface="Wingdings 3" panose="05040102010807070707" pitchFamily="18" charset="2"/>
              <a:buNone/>
              <a:defRPr/>
            </a:pPr>
            <a:r>
              <a:t>&gt; print df</a:t>
            </a:r>
          </a:p>
        </p:txBody>
      </p:sp>
      <p:graphicFrame>
        <p:nvGraphicFramePr>
          <p:cNvPr id="5" name="Table 4">
            <a:extLst>
              <a:ext uri="{FF2B5EF4-FFF2-40B4-BE49-F238E27FC236}">
                <a16:creationId xmlns:a16="http://schemas.microsoft.com/office/drawing/2014/main" id="{B33C3F4E-244B-477D-A6E2-38EFB262F5A4}"/>
              </a:ext>
            </a:extLst>
          </p:cNvPr>
          <p:cNvGraphicFramePr>
            <a:graphicFrameLocks noGrp="1"/>
          </p:cNvGraphicFramePr>
          <p:nvPr/>
        </p:nvGraphicFramePr>
        <p:xfrm>
          <a:off x="763587" y="4311650"/>
          <a:ext cx="1298576" cy="1854200"/>
        </p:xfrm>
        <a:graphic>
          <a:graphicData uri="http://schemas.openxmlformats.org/drawingml/2006/table">
            <a:tbl>
              <a:tblPr rtl="1" firstRow="1" bandRow="1">
                <a:tableStyleId>{5C22544A-7EE6-4342-B048-85BDC9FD1C3A}</a:tableStyleId>
              </a:tblPr>
              <a:tblGrid>
                <a:gridCol w="509075">
                  <a:extLst>
                    <a:ext uri="{9D8B030D-6E8A-4147-A177-3AD203B41FA5}">
                      <a16:colId xmlns:a16="http://schemas.microsoft.com/office/drawing/2014/main" val="3317734281"/>
                    </a:ext>
                  </a:extLst>
                </a:gridCol>
                <a:gridCol w="440546">
                  <a:extLst>
                    <a:ext uri="{9D8B030D-6E8A-4147-A177-3AD203B41FA5}">
                      <a16:colId xmlns:a16="http://schemas.microsoft.com/office/drawing/2014/main" val="330487206"/>
                    </a:ext>
                  </a:extLst>
                </a:gridCol>
                <a:gridCol w="348955">
                  <a:extLst>
                    <a:ext uri="{9D8B030D-6E8A-4147-A177-3AD203B41FA5}">
                      <a16:colId xmlns:a16="http://schemas.microsoft.com/office/drawing/2014/main" val="825312006"/>
                    </a:ext>
                  </a:extLst>
                </a:gridCol>
              </a:tblGrid>
              <a:tr h="370840">
                <a:tc>
                  <a:txBody>
                    <a:bodyPr/>
                    <a:lstStyle/>
                    <a:p>
                      <a:pPr algn="ctr" rtl="1"/>
                      <a:r>
                        <a:rPr lang="en-US" dirty="0"/>
                        <a:t>b</a:t>
                      </a:r>
                      <a:endParaRPr lang="ar-EG" dirty="0"/>
                    </a:p>
                  </a:txBody>
                  <a:tcPr marL="91413" marR="91413"/>
                </a:tc>
                <a:tc>
                  <a:txBody>
                    <a:bodyPr/>
                    <a:lstStyle/>
                    <a:p>
                      <a:pPr algn="ctr" rtl="1"/>
                      <a:r>
                        <a:rPr lang="en-US" dirty="0"/>
                        <a:t>a</a:t>
                      </a:r>
                      <a:endParaRPr lang="ar-EG" dirty="0"/>
                    </a:p>
                  </a:txBody>
                  <a:tcPr marL="91413" marR="91413"/>
                </a:tc>
                <a:tc>
                  <a:txBody>
                    <a:bodyPr/>
                    <a:lstStyle/>
                    <a:p>
                      <a:pPr algn="ctr" rtl="1"/>
                      <a:endParaRPr lang="ar-EG" dirty="0"/>
                    </a:p>
                  </a:txBody>
                  <a:tcPr marL="91413" marR="91413"/>
                </a:tc>
                <a:extLst>
                  <a:ext uri="{0D108BD9-81ED-4DB2-BD59-A6C34878D82A}">
                    <a16:rowId xmlns:a16="http://schemas.microsoft.com/office/drawing/2014/main" val="2046089006"/>
                  </a:ext>
                </a:extLst>
              </a:tr>
              <a:tr h="370840">
                <a:tc>
                  <a:txBody>
                    <a:bodyPr/>
                    <a:lstStyle/>
                    <a:p>
                      <a:pPr algn="ctr" rtl="1"/>
                      <a:r>
                        <a:rPr lang="en-US" dirty="0"/>
                        <a:t>0</a:t>
                      </a:r>
                      <a:endParaRPr lang="ar-EG" dirty="0"/>
                    </a:p>
                  </a:txBody>
                  <a:tcPr marL="91413" marR="91413"/>
                </a:tc>
                <a:tc>
                  <a:txBody>
                    <a:bodyPr/>
                    <a:lstStyle/>
                    <a:p>
                      <a:pPr algn="ctr" rtl="1"/>
                      <a:r>
                        <a:rPr lang="en-US" dirty="0"/>
                        <a:t>0</a:t>
                      </a:r>
                      <a:endParaRPr lang="ar-EG" dirty="0"/>
                    </a:p>
                  </a:txBody>
                  <a:tcPr marL="91413" marR="91413"/>
                </a:tc>
                <a:tc>
                  <a:txBody>
                    <a:bodyPr/>
                    <a:lstStyle/>
                    <a:p>
                      <a:pPr algn="ctr" rtl="1"/>
                      <a:r>
                        <a:rPr lang="en-US" dirty="0"/>
                        <a:t>1</a:t>
                      </a:r>
                      <a:endParaRPr lang="ar-EG" dirty="0"/>
                    </a:p>
                  </a:txBody>
                  <a:tcPr marL="91413" marR="91413"/>
                </a:tc>
                <a:extLst>
                  <a:ext uri="{0D108BD9-81ED-4DB2-BD59-A6C34878D82A}">
                    <a16:rowId xmlns:a16="http://schemas.microsoft.com/office/drawing/2014/main" val="3340303196"/>
                  </a:ext>
                </a:extLst>
              </a:tr>
              <a:tr h="370840">
                <a:tc>
                  <a:txBody>
                    <a:bodyPr/>
                    <a:lstStyle/>
                    <a:p>
                      <a:pPr algn="ctr" rtl="1"/>
                      <a:r>
                        <a:rPr lang="en-US" dirty="0"/>
                        <a:t>0</a:t>
                      </a:r>
                      <a:endParaRPr lang="ar-EG" dirty="0"/>
                    </a:p>
                  </a:txBody>
                  <a:tcPr marL="91413" marR="91413"/>
                </a:tc>
                <a:tc>
                  <a:txBody>
                    <a:bodyPr/>
                    <a:lstStyle/>
                    <a:p>
                      <a:pPr algn="ctr" rtl="1"/>
                      <a:r>
                        <a:rPr lang="en-US" dirty="0"/>
                        <a:t>1</a:t>
                      </a:r>
                      <a:endParaRPr lang="ar-EG" dirty="0"/>
                    </a:p>
                  </a:txBody>
                  <a:tcPr marL="91413" marR="91413"/>
                </a:tc>
                <a:tc>
                  <a:txBody>
                    <a:bodyPr/>
                    <a:lstStyle/>
                    <a:p>
                      <a:pPr algn="ctr" rtl="1"/>
                      <a:r>
                        <a:rPr lang="en-US" dirty="0"/>
                        <a:t>2</a:t>
                      </a:r>
                      <a:endParaRPr lang="ar-EG" dirty="0"/>
                    </a:p>
                  </a:txBody>
                  <a:tcPr marL="91413" marR="91413"/>
                </a:tc>
                <a:extLst>
                  <a:ext uri="{0D108BD9-81ED-4DB2-BD59-A6C34878D82A}">
                    <a16:rowId xmlns:a16="http://schemas.microsoft.com/office/drawing/2014/main" val="642507127"/>
                  </a:ext>
                </a:extLst>
              </a:tr>
              <a:tr h="370840">
                <a:tc>
                  <a:txBody>
                    <a:bodyPr/>
                    <a:lstStyle/>
                    <a:p>
                      <a:pPr algn="ctr" rtl="1"/>
                      <a:r>
                        <a:rPr lang="en-US" dirty="0"/>
                        <a:t>1</a:t>
                      </a:r>
                      <a:endParaRPr lang="ar-EG" dirty="0"/>
                    </a:p>
                  </a:txBody>
                  <a:tcPr marL="91413" marR="91413"/>
                </a:tc>
                <a:tc>
                  <a:txBody>
                    <a:bodyPr/>
                    <a:lstStyle/>
                    <a:p>
                      <a:pPr algn="ctr" rtl="1"/>
                      <a:r>
                        <a:rPr lang="en-US" dirty="0"/>
                        <a:t>0</a:t>
                      </a:r>
                      <a:endParaRPr lang="ar-EG" dirty="0"/>
                    </a:p>
                  </a:txBody>
                  <a:tcPr marL="91413" marR="91413"/>
                </a:tc>
                <a:tc>
                  <a:txBody>
                    <a:bodyPr/>
                    <a:lstStyle/>
                    <a:p>
                      <a:pPr algn="ctr" rtl="1"/>
                      <a:r>
                        <a:rPr lang="en-US" dirty="0"/>
                        <a:t>3</a:t>
                      </a:r>
                      <a:endParaRPr lang="ar-EG" dirty="0"/>
                    </a:p>
                  </a:txBody>
                  <a:tcPr marL="91413" marR="91413"/>
                </a:tc>
                <a:extLst>
                  <a:ext uri="{0D108BD9-81ED-4DB2-BD59-A6C34878D82A}">
                    <a16:rowId xmlns:a16="http://schemas.microsoft.com/office/drawing/2014/main" val="3351587346"/>
                  </a:ext>
                </a:extLst>
              </a:tr>
              <a:tr h="370840">
                <a:tc>
                  <a:txBody>
                    <a:bodyPr/>
                    <a:lstStyle/>
                    <a:p>
                      <a:pPr algn="ctr" rtl="1"/>
                      <a:r>
                        <a:rPr lang="en-US" dirty="0"/>
                        <a:t>1</a:t>
                      </a:r>
                      <a:endParaRPr lang="ar-EG" dirty="0"/>
                    </a:p>
                  </a:txBody>
                  <a:tcPr marL="91413" marR="91413"/>
                </a:tc>
                <a:tc>
                  <a:txBody>
                    <a:bodyPr/>
                    <a:lstStyle/>
                    <a:p>
                      <a:pPr algn="ctr" rtl="1"/>
                      <a:r>
                        <a:rPr lang="en-US" dirty="0"/>
                        <a:t>1</a:t>
                      </a:r>
                      <a:endParaRPr lang="ar-EG" dirty="0"/>
                    </a:p>
                  </a:txBody>
                  <a:tcPr marL="91413" marR="91413"/>
                </a:tc>
                <a:tc>
                  <a:txBody>
                    <a:bodyPr/>
                    <a:lstStyle/>
                    <a:p>
                      <a:pPr algn="ctr" rtl="1"/>
                      <a:r>
                        <a:rPr lang="en-US" dirty="0"/>
                        <a:t>4</a:t>
                      </a:r>
                      <a:endParaRPr lang="ar-EG" dirty="0"/>
                    </a:p>
                  </a:txBody>
                  <a:tcPr marL="91413" marR="91413"/>
                </a:tc>
                <a:extLst>
                  <a:ext uri="{0D108BD9-81ED-4DB2-BD59-A6C34878D82A}">
                    <a16:rowId xmlns:a16="http://schemas.microsoft.com/office/drawing/2014/main" val="1774657446"/>
                  </a:ext>
                </a:extLst>
              </a:tr>
            </a:tbl>
          </a:graphicData>
        </a:graphic>
      </p:graphicFrame>
      <p:graphicFrame>
        <p:nvGraphicFramePr>
          <p:cNvPr id="6" name="Table 5">
            <a:extLst>
              <a:ext uri="{FF2B5EF4-FFF2-40B4-BE49-F238E27FC236}">
                <a16:creationId xmlns:a16="http://schemas.microsoft.com/office/drawing/2014/main" id="{C333D843-F1A0-41E5-92F9-FEAF853054DA}"/>
              </a:ext>
            </a:extLst>
          </p:cNvPr>
          <p:cNvGraphicFramePr>
            <a:graphicFrameLocks noGrp="1"/>
          </p:cNvGraphicFramePr>
          <p:nvPr/>
        </p:nvGraphicFramePr>
        <p:xfrm>
          <a:off x="5053012" y="4303713"/>
          <a:ext cx="1298576" cy="1482724"/>
        </p:xfrm>
        <a:graphic>
          <a:graphicData uri="http://schemas.openxmlformats.org/drawingml/2006/table">
            <a:tbl>
              <a:tblPr rtl="1" firstRow="1" bandRow="1">
                <a:tableStyleId>{5C22544A-7EE6-4342-B048-85BDC9FD1C3A}</a:tableStyleId>
              </a:tblPr>
              <a:tblGrid>
                <a:gridCol w="509075">
                  <a:extLst>
                    <a:ext uri="{9D8B030D-6E8A-4147-A177-3AD203B41FA5}">
                      <a16:colId xmlns:a16="http://schemas.microsoft.com/office/drawing/2014/main" val="3317734281"/>
                    </a:ext>
                  </a:extLst>
                </a:gridCol>
                <a:gridCol w="440546">
                  <a:extLst>
                    <a:ext uri="{9D8B030D-6E8A-4147-A177-3AD203B41FA5}">
                      <a16:colId xmlns:a16="http://schemas.microsoft.com/office/drawing/2014/main" val="330487206"/>
                    </a:ext>
                  </a:extLst>
                </a:gridCol>
                <a:gridCol w="348955">
                  <a:extLst>
                    <a:ext uri="{9D8B030D-6E8A-4147-A177-3AD203B41FA5}">
                      <a16:colId xmlns:a16="http://schemas.microsoft.com/office/drawing/2014/main" val="825312006"/>
                    </a:ext>
                  </a:extLst>
                </a:gridCol>
              </a:tblGrid>
              <a:tr h="370681">
                <a:tc>
                  <a:txBody>
                    <a:bodyPr/>
                    <a:lstStyle/>
                    <a:p>
                      <a:pPr algn="ctr" rtl="1"/>
                      <a:r>
                        <a:rPr lang="en-US" sz="1800" dirty="0"/>
                        <a:t>b</a:t>
                      </a:r>
                      <a:endParaRPr lang="ar-EG" sz="1800" dirty="0"/>
                    </a:p>
                  </a:txBody>
                  <a:tcPr marL="91413" marR="91413" marT="45700" marB="45700"/>
                </a:tc>
                <a:tc>
                  <a:txBody>
                    <a:bodyPr/>
                    <a:lstStyle/>
                    <a:p>
                      <a:pPr algn="ctr" rtl="1"/>
                      <a:r>
                        <a:rPr lang="en-US" sz="1800" dirty="0"/>
                        <a:t>a</a:t>
                      </a:r>
                      <a:endParaRPr lang="ar-EG" sz="1800" dirty="0"/>
                    </a:p>
                  </a:txBody>
                  <a:tcPr marL="91413" marR="91413" marT="45700" marB="45700"/>
                </a:tc>
                <a:tc>
                  <a:txBody>
                    <a:bodyPr/>
                    <a:lstStyle/>
                    <a:p>
                      <a:pPr algn="ctr" rtl="1"/>
                      <a:endParaRPr lang="ar-EG" sz="1800"/>
                    </a:p>
                  </a:txBody>
                  <a:tcPr marL="91413" marR="91413" marT="45700" marB="45700"/>
                </a:tc>
                <a:extLst>
                  <a:ext uri="{0D108BD9-81ED-4DB2-BD59-A6C34878D82A}">
                    <a16:rowId xmlns:a16="http://schemas.microsoft.com/office/drawing/2014/main" val="2046089006"/>
                  </a:ext>
                </a:extLst>
              </a:tr>
              <a:tr h="370681">
                <a:tc>
                  <a:txBody>
                    <a:bodyPr/>
                    <a:lstStyle/>
                    <a:p>
                      <a:pPr algn="ctr" rtl="1"/>
                      <a:r>
                        <a:rPr lang="en-US" sz="1800" dirty="0"/>
                        <a:t>0</a:t>
                      </a:r>
                      <a:endParaRPr lang="ar-EG" sz="1800" dirty="0"/>
                    </a:p>
                  </a:txBody>
                  <a:tcPr marL="91413" marR="91413" marT="45700" marB="45700"/>
                </a:tc>
                <a:tc>
                  <a:txBody>
                    <a:bodyPr/>
                    <a:lstStyle/>
                    <a:p>
                      <a:pPr algn="ctr" rtl="1"/>
                      <a:r>
                        <a:rPr lang="en-US" sz="1800" dirty="0"/>
                        <a:t>1</a:t>
                      </a:r>
                      <a:endParaRPr lang="ar-EG" sz="1800" dirty="0"/>
                    </a:p>
                  </a:txBody>
                  <a:tcPr marL="91413" marR="91413" marT="45700" marB="45700"/>
                </a:tc>
                <a:tc>
                  <a:txBody>
                    <a:bodyPr/>
                    <a:lstStyle/>
                    <a:p>
                      <a:pPr algn="ctr" rtl="1"/>
                      <a:r>
                        <a:rPr lang="en-US" sz="1800" dirty="0"/>
                        <a:t>2</a:t>
                      </a:r>
                      <a:endParaRPr lang="ar-EG" sz="1800" dirty="0"/>
                    </a:p>
                  </a:txBody>
                  <a:tcPr marL="91413" marR="91413" marT="45700" marB="45700"/>
                </a:tc>
                <a:extLst>
                  <a:ext uri="{0D108BD9-81ED-4DB2-BD59-A6C34878D82A}">
                    <a16:rowId xmlns:a16="http://schemas.microsoft.com/office/drawing/2014/main" val="642507127"/>
                  </a:ext>
                </a:extLst>
              </a:tr>
              <a:tr h="370681">
                <a:tc>
                  <a:txBody>
                    <a:bodyPr/>
                    <a:lstStyle/>
                    <a:p>
                      <a:pPr algn="ctr" rtl="1"/>
                      <a:r>
                        <a:rPr lang="en-US" sz="1800" dirty="0"/>
                        <a:t>1</a:t>
                      </a:r>
                      <a:endParaRPr lang="ar-EG" sz="1800" dirty="0"/>
                    </a:p>
                  </a:txBody>
                  <a:tcPr marL="91413" marR="91413" marT="45700" marB="45700"/>
                </a:tc>
                <a:tc>
                  <a:txBody>
                    <a:bodyPr/>
                    <a:lstStyle/>
                    <a:p>
                      <a:pPr algn="ctr" rtl="1"/>
                      <a:r>
                        <a:rPr lang="en-US" sz="1800" dirty="0"/>
                        <a:t>0</a:t>
                      </a:r>
                      <a:endParaRPr lang="ar-EG" sz="1800" dirty="0"/>
                    </a:p>
                  </a:txBody>
                  <a:tcPr marL="91413" marR="91413" marT="45700" marB="45700"/>
                </a:tc>
                <a:tc>
                  <a:txBody>
                    <a:bodyPr/>
                    <a:lstStyle/>
                    <a:p>
                      <a:pPr algn="ctr" rtl="1"/>
                      <a:r>
                        <a:rPr lang="en-US" sz="1800" dirty="0"/>
                        <a:t>3</a:t>
                      </a:r>
                      <a:endParaRPr lang="ar-EG" sz="1800" dirty="0"/>
                    </a:p>
                  </a:txBody>
                  <a:tcPr marL="91413" marR="91413" marT="45700" marB="45700"/>
                </a:tc>
                <a:extLst>
                  <a:ext uri="{0D108BD9-81ED-4DB2-BD59-A6C34878D82A}">
                    <a16:rowId xmlns:a16="http://schemas.microsoft.com/office/drawing/2014/main" val="3351587346"/>
                  </a:ext>
                </a:extLst>
              </a:tr>
              <a:tr h="370681">
                <a:tc>
                  <a:txBody>
                    <a:bodyPr/>
                    <a:lstStyle/>
                    <a:p>
                      <a:pPr algn="ctr" rtl="1"/>
                      <a:r>
                        <a:rPr lang="en-US" sz="1800" dirty="0"/>
                        <a:t>1</a:t>
                      </a:r>
                      <a:endParaRPr lang="ar-EG" sz="1800" dirty="0"/>
                    </a:p>
                  </a:txBody>
                  <a:tcPr marL="91413" marR="91413" marT="45700" marB="45700"/>
                </a:tc>
                <a:tc>
                  <a:txBody>
                    <a:bodyPr/>
                    <a:lstStyle/>
                    <a:p>
                      <a:pPr algn="ctr" rtl="1"/>
                      <a:r>
                        <a:rPr lang="en-US" sz="1800" dirty="0"/>
                        <a:t>1</a:t>
                      </a:r>
                      <a:endParaRPr lang="ar-EG" sz="1800" dirty="0"/>
                    </a:p>
                  </a:txBody>
                  <a:tcPr marL="91413" marR="91413" marT="45700" marB="45700"/>
                </a:tc>
                <a:tc>
                  <a:txBody>
                    <a:bodyPr/>
                    <a:lstStyle/>
                    <a:p>
                      <a:pPr algn="ctr" rtl="1"/>
                      <a:r>
                        <a:rPr lang="en-US" sz="1800" dirty="0"/>
                        <a:t>4</a:t>
                      </a:r>
                      <a:endParaRPr lang="ar-EG" sz="1800" dirty="0"/>
                    </a:p>
                  </a:txBody>
                  <a:tcPr marL="91413" marR="91413" marT="45700" marB="45700"/>
                </a:tc>
                <a:extLst>
                  <a:ext uri="{0D108BD9-81ED-4DB2-BD59-A6C34878D82A}">
                    <a16:rowId xmlns:a16="http://schemas.microsoft.com/office/drawing/2014/main" val="1774657446"/>
                  </a:ext>
                </a:extLst>
              </a:tr>
            </a:tbl>
          </a:graphicData>
        </a:graphic>
      </p:graphicFrame>
      <p:graphicFrame>
        <p:nvGraphicFramePr>
          <p:cNvPr id="7" name="Table 6">
            <a:extLst>
              <a:ext uri="{FF2B5EF4-FFF2-40B4-BE49-F238E27FC236}">
                <a16:creationId xmlns:a16="http://schemas.microsoft.com/office/drawing/2014/main" id="{E4320CD7-89EA-490C-A5C1-F0B12B9E8433}"/>
              </a:ext>
            </a:extLst>
          </p:cNvPr>
          <p:cNvGraphicFramePr>
            <a:graphicFrameLocks noGrp="1"/>
          </p:cNvGraphicFramePr>
          <p:nvPr/>
        </p:nvGraphicFramePr>
        <p:xfrm>
          <a:off x="9342437" y="4311650"/>
          <a:ext cx="1298576" cy="741364"/>
        </p:xfrm>
        <a:graphic>
          <a:graphicData uri="http://schemas.openxmlformats.org/drawingml/2006/table">
            <a:tbl>
              <a:tblPr rtl="1" firstRow="1" bandRow="1">
                <a:tableStyleId>{5C22544A-7EE6-4342-B048-85BDC9FD1C3A}</a:tableStyleId>
              </a:tblPr>
              <a:tblGrid>
                <a:gridCol w="509075">
                  <a:extLst>
                    <a:ext uri="{9D8B030D-6E8A-4147-A177-3AD203B41FA5}">
                      <a16:colId xmlns:a16="http://schemas.microsoft.com/office/drawing/2014/main" val="3317734281"/>
                    </a:ext>
                  </a:extLst>
                </a:gridCol>
                <a:gridCol w="440546">
                  <a:extLst>
                    <a:ext uri="{9D8B030D-6E8A-4147-A177-3AD203B41FA5}">
                      <a16:colId xmlns:a16="http://schemas.microsoft.com/office/drawing/2014/main" val="330487206"/>
                    </a:ext>
                  </a:extLst>
                </a:gridCol>
                <a:gridCol w="348955">
                  <a:extLst>
                    <a:ext uri="{9D8B030D-6E8A-4147-A177-3AD203B41FA5}">
                      <a16:colId xmlns:a16="http://schemas.microsoft.com/office/drawing/2014/main" val="825312006"/>
                    </a:ext>
                  </a:extLst>
                </a:gridCol>
              </a:tblGrid>
              <a:tr h="370682">
                <a:tc>
                  <a:txBody>
                    <a:bodyPr/>
                    <a:lstStyle/>
                    <a:p>
                      <a:pPr algn="ctr" rtl="1"/>
                      <a:r>
                        <a:rPr lang="en-US" sz="1800" dirty="0"/>
                        <a:t>b</a:t>
                      </a:r>
                      <a:endParaRPr lang="ar-EG" sz="1800" dirty="0"/>
                    </a:p>
                  </a:txBody>
                  <a:tcPr marL="91413" marR="91413" marT="45700" marB="45700"/>
                </a:tc>
                <a:tc>
                  <a:txBody>
                    <a:bodyPr/>
                    <a:lstStyle/>
                    <a:p>
                      <a:pPr algn="ctr" rtl="1"/>
                      <a:r>
                        <a:rPr lang="en-US" sz="1800" dirty="0"/>
                        <a:t>a</a:t>
                      </a:r>
                      <a:endParaRPr lang="ar-EG" sz="1800" dirty="0"/>
                    </a:p>
                  </a:txBody>
                  <a:tcPr marL="91413" marR="91413" marT="45700" marB="45700"/>
                </a:tc>
                <a:tc>
                  <a:txBody>
                    <a:bodyPr/>
                    <a:lstStyle/>
                    <a:p>
                      <a:pPr algn="ctr" rtl="1"/>
                      <a:endParaRPr lang="ar-EG" sz="1800" dirty="0"/>
                    </a:p>
                  </a:txBody>
                  <a:tcPr marL="91413" marR="91413" marT="45700" marB="45700"/>
                </a:tc>
                <a:extLst>
                  <a:ext uri="{0D108BD9-81ED-4DB2-BD59-A6C34878D82A}">
                    <a16:rowId xmlns:a16="http://schemas.microsoft.com/office/drawing/2014/main" val="2046089006"/>
                  </a:ext>
                </a:extLst>
              </a:tr>
              <a:tr h="370682">
                <a:tc>
                  <a:txBody>
                    <a:bodyPr/>
                    <a:lstStyle/>
                    <a:p>
                      <a:pPr algn="ctr" rtl="1"/>
                      <a:r>
                        <a:rPr lang="en-US" sz="1800" dirty="0"/>
                        <a:t>1</a:t>
                      </a:r>
                      <a:endParaRPr lang="ar-EG" sz="1800" dirty="0"/>
                    </a:p>
                  </a:txBody>
                  <a:tcPr marL="91413" marR="91413" marT="45700" marB="45700"/>
                </a:tc>
                <a:tc>
                  <a:txBody>
                    <a:bodyPr/>
                    <a:lstStyle/>
                    <a:p>
                      <a:pPr algn="ctr" rtl="1"/>
                      <a:r>
                        <a:rPr lang="en-US" sz="1800" dirty="0"/>
                        <a:t>1</a:t>
                      </a:r>
                      <a:endParaRPr lang="ar-EG" sz="1800" dirty="0"/>
                    </a:p>
                  </a:txBody>
                  <a:tcPr marL="91413" marR="91413" marT="45700" marB="45700"/>
                </a:tc>
                <a:tc>
                  <a:txBody>
                    <a:bodyPr/>
                    <a:lstStyle/>
                    <a:p>
                      <a:pPr algn="ctr" rtl="1"/>
                      <a:r>
                        <a:rPr lang="en-US" sz="1800" dirty="0"/>
                        <a:t>4</a:t>
                      </a:r>
                      <a:endParaRPr lang="ar-EG" sz="1800" dirty="0"/>
                    </a:p>
                  </a:txBody>
                  <a:tcPr marL="91413" marR="91413" marT="45700" marB="45700"/>
                </a:tc>
                <a:extLst>
                  <a:ext uri="{0D108BD9-81ED-4DB2-BD59-A6C34878D82A}">
                    <a16:rowId xmlns:a16="http://schemas.microsoft.com/office/drawing/2014/main" val="1774657446"/>
                  </a:ext>
                </a:extLst>
              </a:tr>
            </a:tbl>
          </a:graphicData>
        </a:graphic>
      </p:graphicFrame>
      <p:sp>
        <p:nvSpPr>
          <p:cNvPr id="54338" name="TextBox 7">
            <a:extLst>
              <a:ext uri="{FF2B5EF4-FFF2-40B4-BE49-F238E27FC236}">
                <a16:creationId xmlns:a16="http://schemas.microsoft.com/office/drawing/2014/main" id="{15D83D3F-7BD1-41EC-8A19-60A80246FD93}"/>
              </a:ext>
            </a:extLst>
          </p:cNvPr>
          <p:cNvSpPr txBox="1">
            <a:spLocks noChangeArrowheads="1"/>
          </p:cNvSpPr>
          <p:nvPr/>
        </p:nvSpPr>
        <p:spPr bwMode="auto">
          <a:xfrm>
            <a:off x="306388" y="3844925"/>
            <a:ext cx="2767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b="1">
                <a:solidFill>
                  <a:srgbClr val="FFFF00"/>
                </a:solidFill>
              </a:rPr>
              <a:t>Original DataFrame</a:t>
            </a:r>
            <a:endParaRPr lang="ar-EG" altLang="ar-EG" b="1">
              <a:solidFill>
                <a:srgbClr val="FFFF00"/>
              </a:solidFill>
            </a:endParaRPr>
          </a:p>
        </p:txBody>
      </p:sp>
      <p:sp>
        <p:nvSpPr>
          <p:cNvPr id="54339" name="TextBox 8">
            <a:extLst>
              <a:ext uri="{FF2B5EF4-FFF2-40B4-BE49-F238E27FC236}">
                <a16:creationId xmlns:a16="http://schemas.microsoft.com/office/drawing/2014/main" id="{40685C6F-BB5C-4B67-AFE0-E8FCED592FF5}"/>
              </a:ext>
            </a:extLst>
          </p:cNvPr>
          <p:cNvSpPr txBox="1">
            <a:spLocks noChangeArrowheads="1"/>
          </p:cNvSpPr>
          <p:nvPr/>
        </p:nvSpPr>
        <p:spPr bwMode="auto">
          <a:xfrm>
            <a:off x="3892550" y="3844925"/>
            <a:ext cx="399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b="1">
                <a:solidFill>
                  <a:srgbClr val="FFFF00"/>
                </a:solidFill>
              </a:rPr>
              <a:t>Keep raw if ANY contains a value</a:t>
            </a:r>
            <a:endParaRPr lang="ar-EG" altLang="ar-EG" b="1">
              <a:solidFill>
                <a:srgbClr val="FFFF00"/>
              </a:solidFill>
            </a:endParaRPr>
          </a:p>
        </p:txBody>
      </p:sp>
      <p:sp>
        <p:nvSpPr>
          <p:cNvPr id="54340" name="TextBox 10">
            <a:extLst>
              <a:ext uri="{FF2B5EF4-FFF2-40B4-BE49-F238E27FC236}">
                <a16:creationId xmlns:a16="http://schemas.microsoft.com/office/drawing/2014/main" id="{69DF70BE-BF3E-4FA1-AE70-85C200678592}"/>
              </a:ext>
            </a:extLst>
          </p:cNvPr>
          <p:cNvSpPr txBox="1">
            <a:spLocks noChangeArrowheads="1"/>
          </p:cNvSpPr>
          <p:nvPr/>
        </p:nvSpPr>
        <p:spPr bwMode="auto">
          <a:xfrm>
            <a:off x="8348663" y="3844925"/>
            <a:ext cx="3843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b="1">
                <a:solidFill>
                  <a:srgbClr val="FFFF00"/>
                </a:solidFill>
              </a:rPr>
              <a:t>Keep</a:t>
            </a:r>
            <a:r>
              <a:rPr lang="en-US" altLang="ar-EG" b="1"/>
              <a:t> </a:t>
            </a:r>
            <a:r>
              <a:rPr lang="en-US" altLang="ar-EG" b="1">
                <a:solidFill>
                  <a:srgbClr val="FFFF00"/>
                </a:solidFill>
              </a:rPr>
              <a:t>raw if ALL contains values</a:t>
            </a:r>
            <a:endParaRPr lang="ar-EG" altLang="ar-EG" b="1">
              <a:solidFill>
                <a:srgbClr val="FFFF00"/>
              </a:solidFill>
            </a:endParaRPr>
          </a:p>
        </p:txBody>
      </p:sp>
      <p:sp>
        <p:nvSpPr>
          <p:cNvPr id="12" name="TextBox 11">
            <a:extLst>
              <a:ext uri="{FF2B5EF4-FFF2-40B4-BE49-F238E27FC236}">
                <a16:creationId xmlns:a16="http://schemas.microsoft.com/office/drawing/2014/main" id="{48A67813-DA54-4B9B-AD52-D2320764842B}"/>
              </a:ext>
            </a:extLst>
          </p:cNvPr>
          <p:cNvSpPr txBox="1"/>
          <p:nvPr/>
        </p:nvSpPr>
        <p:spPr>
          <a:xfrm>
            <a:off x="8947150" y="5319713"/>
            <a:ext cx="2089150" cy="369887"/>
          </a:xfrm>
          <a:prstGeom prst="rect">
            <a:avLst/>
          </a:prstGeom>
          <a:solidFill>
            <a:schemeClr val="accent1">
              <a:lumMod val="50000"/>
            </a:schemeClr>
          </a:solidFill>
        </p:spPr>
        <p:txBody>
          <a:bodyPr wrap="none" rtlCol="1">
            <a:spAutoFit/>
          </a:bodyPr>
          <a:lstStyle/>
          <a:p>
            <a:pPr>
              <a:defRPr/>
            </a:pPr>
            <a:r>
              <a:rPr lang="en-US" dirty="0"/>
              <a:t>df[(</a:t>
            </a:r>
            <a:r>
              <a:rPr lang="en-US" dirty="0" err="1"/>
              <a:t>df.T</a:t>
            </a:r>
            <a:r>
              <a:rPr lang="en-US" dirty="0"/>
              <a:t> != 0).all()]</a:t>
            </a:r>
            <a:endParaRPr lang="ar-EG" dirty="0"/>
          </a:p>
        </p:txBody>
      </p:sp>
      <p:sp>
        <p:nvSpPr>
          <p:cNvPr id="13" name="TextBox 12">
            <a:extLst>
              <a:ext uri="{FF2B5EF4-FFF2-40B4-BE49-F238E27FC236}">
                <a16:creationId xmlns:a16="http://schemas.microsoft.com/office/drawing/2014/main" id="{D0C4729E-CB13-4B87-88DA-5DDAADB7B5FB}"/>
              </a:ext>
            </a:extLst>
          </p:cNvPr>
          <p:cNvSpPr txBox="1"/>
          <p:nvPr/>
        </p:nvSpPr>
        <p:spPr>
          <a:xfrm>
            <a:off x="4657725" y="5980113"/>
            <a:ext cx="2260600" cy="369887"/>
          </a:xfrm>
          <a:prstGeom prst="rect">
            <a:avLst/>
          </a:prstGeom>
          <a:solidFill>
            <a:schemeClr val="accent1">
              <a:lumMod val="50000"/>
            </a:schemeClr>
          </a:solidFill>
        </p:spPr>
        <p:txBody>
          <a:bodyPr wrap="none" rtlCol="1">
            <a:spAutoFit/>
          </a:bodyPr>
          <a:lstStyle/>
          <a:p>
            <a:pPr>
              <a:defRPr/>
            </a:pPr>
            <a:r>
              <a:rPr lang="en-US" dirty="0"/>
              <a:t>df[(</a:t>
            </a:r>
            <a:r>
              <a:rPr lang="en-US" dirty="0" err="1"/>
              <a:t>df.T</a:t>
            </a:r>
            <a:r>
              <a:rPr lang="en-US" dirty="0"/>
              <a:t> != 0).any()]</a:t>
            </a:r>
            <a:endParaRPr lang="ar-E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AD82D-5214-4BC5-B6E1-4500A812F844}"/>
              </a:ext>
            </a:extLst>
          </p:cNvPr>
          <p:cNvSpPr>
            <a:spLocks noGrp="1"/>
          </p:cNvSpPr>
          <p:nvPr>
            <p:ph type="body" sz="quarter" idx="10"/>
          </p:nvPr>
        </p:nvSpPr>
        <p:spPr/>
        <p:txBody>
          <a:bodyPr/>
          <a:lstStyle/>
          <a:p>
            <a:pPr>
              <a:defRPr/>
            </a:pPr>
            <a:r>
              <a:rPr lang="en-US"/>
              <a:t>Drop the columns where Any/All elements are </a:t>
            </a:r>
            <a:r>
              <a:rPr lang="en-US" err="1"/>
              <a:t>NaN</a:t>
            </a:r>
            <a:endParaRPr lang="en-US"/>
          </a:p>
        </p:txBody>
      </p:sp>
      <p:sp>
        <p:nvSpPr>
          <p:cNvPr id="3" name="Content Placeholder 2">
            <a:extLst>
              <a:ext uri="{FF2B5EF4-FFF2-40B4-BE49-F238E27FC236}">
                <a16:creationId xmlns:a16="http://schemas.microsoft.com/office/drawing/2014/main" id="{AB232823-A280-4922-A202-43394C2DDBB1}"/>
              </a:ext>
            </a:extLst>
          </p:cNvPr>
          <p:cNvSpPr>
            <a:spLocks noGrp="1"/>
          </p:cNvSpPr>
          <p:nvPr>
            <p:ph sz="quarter" idx="11"/>
          </p:nvPr>
        </p:nvSpPr>
        <p:spPr/>
        <p:txBody>
          <a:bodyPr/>
          <a:lstStyle/>
          <a:p>
            <a:pPr>
              <a:defRPr/>
            </a:pPr>
            <a:r>
              <a:rPr err="1"/>
              <a:t>data.dropna</a:t>
            </a:r>
            <a:r>
              <a:t>(how='any’)</a:t>
            </a:r>
          </a:p>
          <a:p>
            <a:pPr>
              <a:defRPr/>
            </a:pPr>
            <a:endParaRPr/>
          </a:p>
          <a:p>
            <a:pPr marL="0" indent="0">
              <a:buFont typeface="Wingdings 3" panose="05040102010807070707" pitchFamily="18" charset="2"/>
              <a:buNone/>
              <a:defRPr/>
            </a:pPr>
            <a:r>
              <a:t>how : {‘any’, ‘all’}</a:t>
            </a:r>
          </a:p>
          <a:p>
            <a:pPr>
              <a:defRPr/>
            </a:pPr>
            <a:r>
              <a:t>any : if any NA values are present, drop that label</a:t>
            </a:r>
          </a:p>
          <a:p>
            <a:pPr>
              <a:defRPr/>
            </a:pPr>
            <a:r>
              <a:t>all : if all values are NA, drop that label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BBE303-F62E-47FE-8A78-42F4726BEB6C}"/>
              </a:ext>
            </a:extLst>
          </p:cNvPr>
          <p:cNvSpPr>
            <a:spLocks noGrp="1"/>
          </p:cNvSpPr>
          <p:nvPr>
            <p:ph type="body" sz="quarter" idx="10"/>
          </p:nvPr>
        </p:nvSpPr>
        <p:spPr>
          <a:xfrm>
            <a:off x="457200" y="0"/>
            <a:ext cx="11266488" cy="847725"/>
          </a:xfrm>
        </p:spPr>
        <p:txBody>
          <a:bodyPr/>
          <a:lstStyle/>
          <a:p>
            <a:pPr>
              <a:defRPr/>
            </a:pPr>
            <a:r>
              <a:rPr lang="en-US"/>
              <a:t>Drop duplicate rows</a:t>
            </a:r>
          </a:p>
        </p:txBody>
      </p:sp>
      <p:sp>
        <p:nvSpPr>
          <p:cNvPr id="3" name="Content Placeholder 2">
            <a:extLst>
              <a:ext uri="{FF2B5EF4-FFF2-40B4-BE49-F238E27FC236}">
                <a16:creationId xmlns:a16="http://schemas.microsoft.com/office/drawing/2014/main" id="{536642B4-54F3-4C15-AD7B-96C84E489971}"/>
              </a:ext>
            </a:extLst>
          </p:cNvPr>
          <p:cNvSpPr>
            <a:spLocks noGrp="1"/>
          </p:cNvSpPr>
          <p:nvPr>
            <p:ph sz="quarter" idx="11"/>
          </p:nvPr>
        </p:nvSpPr>
        <p:spPr>
          <a:xfrm>
            <a:off x="434975" y="847725"/>
            <a:ext cx="11288713" cy="5672138"/>
          </a:xfrm>
        </p:spPr>
        <p:txBody>
          <a:bodyPr/>
          <a:lstStyle/>
          <a:p>
            <a:pPr marL="0" indent="0">
              <a:buFont typeface="Wingdings 3" panose="05040102010807070707" pitchFamily="18" charset="2"/>
              <a:buNone/>
              <a:defRPr/>
            </a:pPr>
            <a:r>
              <a:rPr sz="1400" b="1"/>
              <a:t>Consider duplicate if all the row are the same, return result in new </a:t>
            </a:r>
            <a:r>
              <a:rPr sz="1400" b="1" err="1"/>
              <a:t>dataframe</a:t>
            </a:r>
            <a:endParaRPr sz="1400" b="1"/>
          </a:p>
          <a:p>
            <a:pPr>
              <a:defRPr/>
            </a:pPr>
            <a:r>
              <a:rPr sz="1400" b="1">
                <a:solidFill>
                  <a:srgbClr val="FFFF00"/>
                </a:solidFill>
              </a:rPr>
              <a:t>dataframe1 = </a:t>
            </a:r>
            <a:r>
              <a:rPr sz="1400" b="1" err="1">
                <a:solidFill>
                  <a:srgbClr val="FFFF00"/>
                </a:solidFill>
              </a:rPr>
              <a:t>df.drop_duplicates</a:t>
            </a:r>
            <a:r>
              <a:rPr sz="1400" b="1">
                <a:solidFill>
                  <a:srgbClr val="FFFF00"/>
                </a:solidFill>
              </a:rPr>
              <a:t>(subset=None, </a:t>
            </a:r>
            <a:r>
              <a:rPr sz="1400" b="1" err="1">
                <a:solidFill>
                  <a:srgbClr val="FFFF00"/>
                </a:solidFill>
              </a:rPr>
              <a:t>inplace</a:t>
            </a:r>
            <a:r>
              <a:rPr sz="1400" b="1">
                <a:solidFill>
                  <a:srgbClr val="FFFF00"/>
                </a:solidFill>
              </a:rPr>
              <a:t>=False)</a:t>
            </a:r>
          </a:p>
          <a:p>
            <a:pPr marL="0" indent="0">
              <a:buFont typeface="Wingdings 3" panose="05040102010807070707" pitchFamily="18" charset="2"/>
              <a:buNone/>
              <a:defRPr/>
            </a:pPr>
            <a:endParaRPr sz="1400" b="1"/>
          </a:p>
          <a:p>
            <a:pPr marL="0" indent="0">
              <a:buFont typeface="Wingdings 3" panose="05040102010807070707" pitchFamily="18" charset="2"/>
              <a:buNone/>
              <a:defRPr/>
            </a:pPr>
            <a:r>
              <a:rPr sz="1400" b="1"/>
              <a:t>Consider duplicate if Column1, Column3 are the same, drop duplicate except last row, return result in the same </a:t>
            </a:r>
            <a:r>
              <a:rPr sz="1400" b="1" err="1"/>
              <a:t>dataframe</a:t>
            </a:r>
            <a:endParaRPr sz="1400" b="1"/>
          </a:p>
          <a:p>
            <a:pPr>
              <a:defRPr/>
            </a:pPr>
            <a:r>
              <a:rPr sz="1400" b="1" err="1">
                <a:solidFill>
                  <a:srgbClr val="FFFF00"/>
                </a:solidFill>
              </a:rPr>
              <a:t>df.drop_duplicates</a:t>
            </a:r>
            <a:r>
              <a:rPr sz="1400" b="1">
                <a:solidFill>
                  <a:srgbClr val="FFFF00"/>
                </a:solidFill>
              </a:rPr>
              <a:t>(subset=[‘Column1', ‘Column3'], keep=‘last’)</a:t>
            </a:r>
          </a:p>
          <a:p>
            <a:pPr marL="0" indent="0">
              <a:buFont typeface="Wingdings 3" panose="05040102010807070707" pitchFamily="18" charset="2"/>
              <a:buNone/>
              <a:defRPr/>
            </a:pPr>
            <a:endParaRPr sz="1400" b="1"/>
          </a:p>
          <a:p>
            <a:pPr marL="0" indent="0">
              <a:buFont typeface="Wingdings 3" panose="05040102010807070707" pitchFamily="18" charset="2"/>
              <a:buNone/>
              <a:defRPr/>
            </a:pPr>
            <a:r>
              <a:rPr sz="1400" b="1"/>
              <a:t>Save unique data</a:t>
            </a:r>
          </a:p>
          <a:p>
            <a:pPr>
              <a:defRPr/>
            </a:pPr>
            <a:r>
              <a:rPr sz="1400" err="1"/>
              <a:t>df.to_csv</a:t>
            </a:r>
            <a:r>
              <a:rPr sz="1400"/>
              <a:t>(</a:t>
            </a:r>
            <a:r>
              <a:rPr sz="1400" err="1"/>
              <a:t>file_name_output</a:t>
            </a:r>
            <a:r>
              <a:rPr sz="1400"/>
              <a:t>)</a:t>
            </a:r>
          </a:p>
        </p:txBody>
      </p:sp>
      <p:pic>
        <p:nvPicPr>
          <p:cNvPr id="56324" name="Picture 3">
            <a:extLst>
              <a:ext uri="{FF2B5EF4-FFF2-40B4-BE49-F238E27FC236}">
                <a16:creationId xmlns:a16="http://schemas.microsoft.com/office/drawing/2014/main" id="{600075CC-40F3-46F1-BB94-4CBA92A4D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275" y="3106738"/>
            <a:ext cx="8601075"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F913F2-15D4-48B1-87F0-EA6CB8CCDD5C}"/>
              </a:ext>
            </a:extLst>
          </p:cNvPr>
          <p:cNvSpPr>
            <a:spLocks noGrp="1"/>
          </p:cNvSpPr>
          <p:nvPr>
            <p:ph type="body" sz="quarter" idx="10"/>
          </p:nvPr>
        </p:nvSpPr>
        <p:spPr/>
        <p:txBody>
          <a:bodyPr/>
          <a:lstStyle/>
          <a:p>
            <a:pPr>
              <a:defRPr/>
            </a:pPr>
            <a:r>
              <a:rPr lang="en-US"/>
              <a:t>Split Dataset, Create training, and test dataset</a:t>
            </a:r>
            <a:endParaRPr/>
          </a:p>
        </p:txBody>
      </p:sp>
      <p:sp>
        <p:nvSpPr>
          <p:cNvPr id="3" name="Content Placeholder 2">
            <a:extLst>
              <a:ext uri="{FF2B5EF4-FFF2-40B4-BE49-F238E27FC236}">
                <a16:creationId xmlns:a16="http://schemas.microsoft.com/office/drawing/2014/main" id="{955388ED-F12B-44BA-A22D-28A99BC6084B}"/>
              </a:ext>
            </a:extLst>
          </p:cNvPr>
          <p:cNvSpPr>
            <a:spLocks noGrp="1"/>
          </p:cNvSpPr>
          <p:nvPr>
            <p:ph sz="quarter" idx="11"/>
          </p:nvPr>
        </p:nvSpPr>
        <p:spPr/>
        <p:txBody>
          <a:bodyPr/>
          <a:lstStyle/>
          <a:p>
            <a:pPr marL="0" indent="0">
              <a:buFont typeface="Wingdings 3" panose="05040102010807070707" pitchFamily="18" charset="2"/>
              <a:buNone/>
              <a:defRPr/>
            </a:pPr>
            <a:r>
              <a:t>How to split dataset by 70-30?</a:t>
            </a:r>
            <a:br>
              <a:rPr/>
            </a:br>
            <a:r>
              <a:t>[70% of the observations fall into training and 30% of observations fall into the test dataset.]</a:t>
            </a:r>
          </a:p>
          <a:p>
            <a:pPr>
              <a:defRPr/>
            </a:pPr>
            <a:endParaRPr/>
          </a:p>
          <a:p>
            <a:pPr>
              <a:defRPr/>
            </a:pPr>
            <a:r>
              <a:rPr sz="1800" err="1"/>
              <a:t>x_train,x_test</a:t>
            </a:r>
            <a:r>
              <a:rPr sz="1800"/>
              <a:t>, </a:t>
            </a:r>
            <a:r>
              <a:rPr sz="1800" err="1"/>
              <a:t>y_train</a:t>
            </a:r>
            <a:r>
              <a:rPr sz="1800"/>
              <a:t>,  </a:t>
            </a:r>
            <a:r>
              <a:rPr sz="1800" err="1"/>
              <a:t>y_test</a:t>
            </a:r>
            <a:r>
              <a:rPr sz="1800"/>
              <a:t> = </a:t>
            </a:r>
            <a:r>
              <a:rPr sz="1800" err="1"/>
              <a:t>train_test_split</a:t>
            </a:r>
            <a:r>
              <a:rPr sz="1800"/>
              <a:t>(data[‘x’],data[‘y'], </a:t>
            </a:r>
            <a:r>
              <a:rPr sz="1800" err="1"/>
              <a:t>test_size</a:t>
            </a:r>
            <a:r>
              <a:rPr sz="1800"/>
              <a:t>=0.3, </a:t>
            </a:r>
            <a:r>
              <a:rPr sz="1800" err="1"/>
              <a:t>random_state</a:t>
            </a:r>
            <a:r>
              <a:rPr sz="1800"/>
              <a:t>=1)</a:t>
            </a:r>
          </a:p>
          <a:p>
            <a:pPr>
              <a:defRPr/>
            </a:pPr>
            <a:endParaRPr/>
          </a:p>
          <a:p>
            <a:pPr>
              <a:defRPr/>
            </a:pPr>
            <a:endParaRPr/>
          </a:p>
          <a:p>
            <a:pPr>
              <a:defRPr/>
            </a:pPr>
            <a:endParaRPr/>
          </a:p>
          <a:p>
            <a:pPr>
              <a:defRPr/>
            </a:pPr>
            <a:endParaRPr lang="ar-E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97A1EB-4690-4488-8F1C-F7D3D75BC35F}"/>
              </a:ext>
            </a:extLst>
          </p:cNvPr>
          <p:cNvSpPr>
            <a:spLocks noGrp="1"/>
          </p:cNvSpPr>
          <p:nvPr>
            <p:ph type="body" sz="quarter" idx="10"/>
          </p:nvPr>
        </p:nvSpPr>
        <p:spPr/>
        <p:txBody>
          <a:bodyPr/>
          <a:lstStyle/>
          <a:p>
            <a:pPr>
              <a:defRPr/>
            </a:pPr>
            <a:r>
              <a:rPr lang="en-US"/>
              <a:t>import </a:t>
            </a:r>
            <a:r>
              <a:rPr lang="en-US" err="1"/>
              <a:t>matplotlib.pyplot</a:t>
            </a:r>
            <a:r>
              <a:rPr lang="en-US"/>
              <a:t> as </a:t>
            </a:r>
            <a:r>
              <a:rPr lang="en-US" err="1"/>
              <a:t>plt</a:t>
            </a:r>
            <a:endParaRPr lang="en-US"/>
          </a:p>
        </p:txBody>
      </p:sp>
      <p:sp>
        <p:nvSpPr>
          <p:cNvPr id="58371" name="Content Placeholder 2">
            <a:extLst>
              <a:ext uri="{FF2B5EF4-FFF2-40B4-BE49-F238E27FC236}">
                <a16:creationId xmlns:a16="http://schemas.microsoft.com/office/drawing/2014/main" id="{BA6DDE96-9091-4ACA-8213-6CB7DF5CCE8C}"/>
              </a:ext>
            </a:extLst>
          </p:cNvPr>
          <p:cNvSpPr>
            <a:spLocks noGrp="1" noChangeArrowheads="1"/>
          </p:cNvSpPr>
          <p:nvPr>
            <p:ph sz="quarter" idx="11"/>
          </p:nvPr>
        </p:nvSpPr>
        <p:spPr/>
        <p:txBody>
          <a:bodyPr/>
          <a:lstStyle/>
          <a:p>
            <a:r>
              <a:rPr altLang="ar-EG"/>
              <a:t>plt.bar – creates a bar chart</a:t>
            </a:r>
          </a:p>
          <a:p>
            <a:r>
              <a:rPr altLang="ar-EG"/>
              <a:t>plt.scatter – makes a scatter plot</a:t>
            </a:r>
          </a:p>
          <a:p>
            <a:r>
              <a:rPr altLang="ar-EG"/>
              <a:t>plt.boxplot – makes a box and whisker plot</a:t>
            </a:r>
          </a:p>
          <a:p>
            <a:r>
              <a:rPr altLang="ar-EG"/>
              <a:t>plt.hist – makes a histogram</a:t>
            </a:r>
          </a:p>
          <a:p>
            <a:r>
              <a:rPr altLang="ar-EG"/>
              <a:t>plt.plot – creates a line plot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FF60C-B401-4FC4-B97D-DDD0DAD9E25C}"/>
              </a:ext>
            </a:extLst>
          </p:cNvPr>
          <p:cNvSpPr>
            <a:spLocks noGrp="1"/>
          </p:cNvSpPr>
          <p:nvPr>
            <p:ph type="body" sz="quarter" idx="10"/>
          </p:nvPr>
        </p:nvSpPr>
        <p:spPr/>
        <p:txBody>
          <a:bodyPr/>
          <a:lstStyle/>
          <a:p>
            <a:pPr>
              <a:defRPr/>
            </a:pPr>
            <a:r>
              <a:rPr lang="en-US"/>
              <a:t>Plot for Data array</a:t>
            </a:r>
          </a:p>
        </p:txBody>
      </p:sp>
      <p:sp>
        <p:nvSpPr>
          <p:cNvPr id="59395" name="Content Placeholder 2">
            <a:extLst>
              <a:ext uri="{FF2B5EF4-FFF2-40B4-BE49-F238E27FC236}">
                <a16:creationId xmlns:a16="http://schemas.microsoft.com/office/drawing/2014/main" id="{5AAD0389-6D4E-45BF-B568-FDD66E5BD52A}"/>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sz="1800"/>
              <a:t>import numpy as np</a:t>
            </a:r>
          </a:p>
          <a:p>
            <a:pPr marL="0" indent="0">
              <a:buFont typeface="Wingdings 3" panose="05040102010807070707" pitchFamily="18" charset="2"/>
              <a:buNone/>
            </a:pPr>
            <a:r>
              <a:rPr altLang="ar-EG" sz="1800"/>
              <a:t>import matplotlib.pyplot as plt</a:t>
            </a:r>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a:t>Data=np.array([ [1,2], [3,2], [4,6], [7,2], [1,4], [9,1] ])</a:t>
            </a:r>
          </a:p>
          <a:p>
            <a:pPr marL="0" indent="0">
              <a:buFont typeface="Wingdings 3" panose="05040102010807070707" pitchFamily="18" charset="2"/>
              <a:buNone/>
            </a:pPr>
            <a:r>
              <a:rPr altLang="ar-EG" sz="1800"/>
              <a:t>Column1=0</a:t>
            </a:r>
          </a:p>
          <a:p>
            <a:pPr marL="0" indent="0">
              <a:buFont typeface="Wingdings 3" panose="05040102010807070707" pitchFamily="18" charset="2"/>
              <a:buNone/>
            </a:pPr>
            <a:r>
              <a:rPr altLang="ar-EG" sz="1800"/>
              <a:t>Column2=1</a:t>
            </a:r>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a:t>for  i in range( len(Data) ):</a:t>
            </a:r>
          </a:p>
          <a:p>
            <a:pPr marL="0" indent="0">
              <a:buFont typeface="Wingdings 3" panose="05040102010807070707" pitchFamily="18" charset="2"/>
              <a:buNone/>
            </a:pPr>
            <a:r>
              <a:rPr altLang="ar-EG" sz="1800" b="1">
                <a:solidFill>
                  <a:srgbClr val="FFFF00"/>
                </a:solidFill>
              </a:rPr>
              <a:t>    plt.plot( Data[ i ] [Column1] ,  Data[ i ] [Column2]  ,'r.’)          #r. :red</a:t>
            </a:r>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a:t>plt.show()</a:t>
            </a:r>
          </a:p>
        </p:txBody>
      </p:sp>
      <p:pic>
        <p:nvPicPr>
          <p:cNvPr id="59396" name="Picture 3">
            <a:extLst>
              <a:ext uri="{FF2B5EF4-FFF2-40B4-BE49-F238E27FC236}">
                <a16:creationId xmlns:a16="http://schemas.microsoft.com/office/drawing/2014/main" id="{7F32146E-C662-4C43-8052-409BD44B9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113" y="304800"/>
            <a:ext cx="4956175"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FF60C-B401-4FC4-B97D-DDD0DAD9E25C}"/>
              </a:ext>
            </a:extLst>
          </p:cNvPr>
          <p:cNvSpPr>
            <a:spLocks noGrp="1"/>
          </p:cNvSpPr>
          <p:nvPr>
            <p:ph type="body" sz="quarter" idx="10"/>
          </p:nvPr>
        </p:nvSpPr>
        <p:spPr/>
        <p:txBody>
          <a:bodyPr/>
          <a:lstStyle/>
          <a:p>
            <a:pPr>
              <a:defRPr/>
            </a:pPr>
            <a:r>
              <a:rPr lang="en-US"/>
              <a:t>Bar plot for Data array</a:t>
            </a:r>
          </a:p>
        </p:txBody>
      </p:sp>
      <p:sp>
        <p:nvSpPr>
          <p:cNvPr id="60419" name="Content Placeholder 2">
            <a:extLst>
              <a:ext uri="{FF2B5EF4-FFF2-40B4-BE49-F238E27FC236}">
                <a16:creationId xmlns:a16="http://schemas.microsoft.com/office/drawing/2014/main" id="{566209AD-720C-4EB9-ADBA-527522F2F40E}"/>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sz="1800"/>
              <a:t>import numpy as np</a:t>
            </a:r>
          </a:p>
          <a:p>
            <a:pPr marL="0" indent="0">
              <a:buFont typeface="Wingdings 3" panose="05040102010807070707" pitchFamily="18" charset="2"/>
              <a:buNone/>
            </a:pPr>
            <a:r>
              <a:rPr altLang="ar-EG" sz="1800"/>
              <a:t>import matplotlib.pyplot as plt</a:t>
            </a:r>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a:t>Data=np.array([ [1,2], [3,2], [4,6], [7,2], [1,4], [9,1] ])</a:t>
            </a:r>
          </a:p>
          <a:p>
            <a:pPr marL="0" indent="0">
              <a:buFont typeface="Wingdings 3" panose="05040102010807070707" pitchFamily="18" charset="2"/>
              <a:buNone/>
            </a:pPr>
            <a:r>
              <a:rPr altLang="ar-EG" sz="1800"/>
              <a:t>Column1=0</a:t>
            </a:r>
          </a:p>
          <a:p>
            <a:pPr marL="0" indent="0">
              <a:buFont typeface="Wingdings 3" panose="05040102010807070707" pitchFamily="18" charset="2"/>
              <a:buNone/>
            </a:pPr>
            <a:r>
              <a:rPr altLang="ar-EG" sz="1800"/>
              <a:t>Column2=1</a:t>
            </a:r>
          </a:p>
          <a:p>
            <a:pPr marL="0" indent="0">
              <a:buFont typeface="Wingdings 3" panose="05040102010807070707" pitchFamily="18" charset="2"/>
              <a:buNone/>
            </a:pPr>
            <a:r>
              <a:rPr altLang="ar-EG" sz="1800"/>
              <a:t>BarWidth=1/1.5</a:t>
            </a:r>
          </a:p>
          <a:p>
            <a:pPr marL="0" indent="0">
              <a:buFont typeface="Wingdings 3" panose="05040102010807070707" pitchFamily="18" charset="2"/>
              <a:buNone/>
            </a:pPr>
            <a:r>
              <a:rPr altLang="ar-EG" sz="1800"/>
              <a:t>for  i   in range( len(Data) ):</a:t>
            </a:r>
          </a:p>
          <a:p>
            <a:pPr marL="0" indent="0">
              <a:buFont typeface="Wingdings 3" panose="05040102010807070707" pitchFamily="18" charset="2"/>
              <a:buNone/>
            </a:pPr>
            <a:r>
              <a:rPr altLang="ar-EG" sz="1800" b="1">
                <a:solidFill>
                  <a:srgbClr val="FFFF00"/>
                </a:solidFill>
              </a:rPr>
              <a:t>	plt.bar( Data[ i ] [Column1] , Data[ i ] [Column2] , BarWidth  , color="blue")</a:t>
            </a:r>
          </a:p>
          <a:p>
            <a:pPr marL="0" indent="0">
              <a:buFont typeface="Wingdings 3" panose="05040102010807070707" pitchFamily="18" charset="2"/>
              <a:buNone/>
            </a:pPr>
            <a:r>
              <a:rPr altLang="ar-EG" sz="1800"/>
              <a:t>plt.show()</a:t>
            </a:r>
          </a:p>
        </p:txBody>
      </p:sp>
      <p:pic>
        <p:nvPicPr>
          <p:cNvPr id="60420" name="Picture 4">
            <a:extLst>
              <a:ext uri="{FF2B5EF4-FFF2-40B4-BE49-F238E27FC236}">
                <a16:creationId xmlns:a16="http://schemas.microsoft.com/office/drawing/2014/main" id="{BF451B0F-67E4-4301-AD8F-CE1999E2B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88" y="304800"/>
            <a:ext cx="491490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CE549-73E2-4049-A25D-500CE2E84F8A}"/>
              </a:ext>
            </a:extLst>
          </p:cNvPr>
          <p:cNvSpPr>
            <a:spLocks noGrp="1"/>
          </p:cNvSpPr>
          <p:nvPr>
            <p:ph type="body" sz="quarter" idx="10"/>
          </p:nvPr>
        </p:nvSpPr>
        <p:spPr/>
        <p:txBody>
          <a:bodyPr/>
          <a:lstStyle/>
          <a:p>
            <a:pPr>
              <a:defRPr/>
            </a:pPr>
            <a:r>
              <a:rPr lang="en-US"/>
              <a:t>Scatter plot for Data</a:t>
            </a:r>
          </a:p>
        </p:txBody>
      </p:sp>
      <p:sp>
        <p:nvSpPr>
          <p:cNvPr id="61443" name="Content Placeholder 2">
            <a:extLst>
              <a:ext uri="{FF2B5EF4-FFF2-40B4-BE49-F238E27FC236}">
                <a16:creationId xmlns:a16="http://schemas.microsoft.com/office/drawing/2014/main" id="{0351FFB8-E070-4D2B-AF24-6F5BAE4986BD}"/>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sz="1800"/>
              <a:t>import numpy as np</a:t>
            </a:r>
          </a:p>
          <a:p>
            <a:pPr marL="0" indent="0">
              <a:buFont typeface="Wingdings 3" panose="05040102010807070707" pitchFamily="18" charset="2"/>
              <a:buNone/>
            </a:pPr>
            <a:r>
              <a:rPr altLang="ar-EG" sz="1800"/>
              <a:t>import matplotlib.pyplot as plt</a:t>
            </a:r>
          </a:p>
          <a:p>
            <a:pPr marL="0" indent="0">
              <a:buFont typeface="Wingdings 3" panose="05040102010807070707" pitchFamily="18" charset="2"/>
              <a:buNone/>
            </a:pPr>
            <a:r>
              <a:rPr altLang="ar-EG" sz="1800"/>
              <a:t>Data=np.array</a:t>
            </a:r>
            <a:r>
              <a:rPr altLang="ar-EG" sz="1800" b="1"/>
              <a:t>([</a:t>
            </a:r>
            <a:r>
              <a:rPr altLang="ar-EG" sz="1800"/>
              <a:t> [1,2], [3,2], [4,6], [7,2], [1,4], [9,1] </a:t>
            </a:r>
            <a:r>
              <a:rPr altLang="ar-EG" sz="1800" b="1"/>
              <a:t>])</a:t>
            </a:r>
          </a:p>
          <a:p>
            <a:pPr marL="0" indent="0">
              <a:buFont typeface="Wingdings 3" panose="05040102010807070707" pitchFamily="18" charset="2"/>
              <a:buNone/>
            </a:pPr>
            <a:r>
              <a:rPr altLang="ar-EG" sz="1800"/>
              <a:t>Column1=0</a:t>
            </a:r>
          </a:p>
          <a:p>
            <a:pPr marL="0" indent="0">
              <a:buFont typeface="Wingdings 3" panose="05040102010807070707" pitchFamily="18" charset="2"/>
              <a:buNone/>
            </a:pPr>
            <a:r>
              <a:rPr altLang="ar-EG" sz="1800"/>
              <a:t>Column2=1</a:t>
            </a:r>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b="1">
                <a:solidFill>
                  <a:srgbClr val="FFFF00"/>
                </a:solidFill>
              </a:rPr>
              <a:t>plt.scatter( Data[:, Column1] , Data[:, Column2] , marker = "x“ ,  s=150 , linewidths = 5 , zorder = 1)</a:t>
            </a:r>
          </a:p>
          <a:p>
            <a:pPr marL="0" indent="0">
              <a:buFont typeface="Wingdings 3" panose="05040102010807070707" pitchFamily="18" charset="2"/>
              <a:buNone/>
            </a:pPr>
            <a:r>
              <a:rPr altLang="ar-EG" sz="1800"/>
              <a:t>plt.show()</a:t>
            </a:r>
          </a:p>
          <a:p>
            <a:pPr marL="0" indent="0">
              <a:buFont typeface="Wingdings 3" panose="05040102010807070707" pitchFamily="18" charset="2"/>
              <a:buNone/>
            </a:pPr>
            <a:endParaRPr altLang="ar-EG" sz="1800"/>
          </a:p>
          <a:p>
            <a:pPr marL="0" indent="0">
              <a:buFont typeface="Wingdings 3" panose="05040102010807070707" pitchFamily="18" charset="2"/>
              <a:buNone/>
            </a:pPr>
            <a:endParaRPr altLang="ar-EG" sz="1800"/>
          </a:p>
          <a:p>
            <a:pPr marL="0" indent="0">
              <a:buFont typeface="Wingdings 3" panose="05040102010807070707" pitchFamily="18" charset="2"/>
              <a:buNone/>
            </a:pPr>
            <a:r>
              <a:rPr altLang="ar-EG" sz="1800"/>
              <a:t>#Where s is the size of the marker </a:t>
            </a:r>
          </a:p>
        </p:txBody>
      </p:sp>
      <p:pic>
        <p:nvPicPr>
          <p:cNvPr id="61444" name="Picture 3">
            <a:extLst>
              <a:ext uri="{FF2B5EF4-FFF2-40B4-BE49-F238E27FC236}">
                <a16:creationId xmlns:a16="http://schemas.microsoft.com/office/drawing/2014/main" id="{64BC8C32-0117-4ED7-902C-BB6F5C7D7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163" y="106363"/>
            <a:ext cx="4275137"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3D7D84-86B7-4B01-A007-D554D77ADFBE}"/>
              </a:ext>
            </a:extLst>
          </p:cNvPr>
          <p:cNvSpPr>
            <a:spLocks noGrp="1"/>
          </p:cNvSpPr>
          <p:nvPr>
            <p:ph type="body" sz="quarter" idx="10"/>
          </p:nvPr>
        </p:nvSpPr>
        <p:spPr/>
        <p:txBody>
          <a:bodyPr/>
          <a:lstStyle/>
          <a:p>
            <a:pPr>
              <a:defRPr/>
            </a:pPr>
            <a:r>
              <a:rPr lang="en-US"/>
              <a:t>Calculating Pair Plot Between </a:t>
            </a:r>
            <a:r>
              <a:rPr lang="en-US" u="sng"/>
              <a:t>All</a:t>
            </a:r>
            <a:r>
              <a:rPr lang="en-US"/>
              <a:t> Features</a:t>
            </a:r>
            <a:endParaRPr/>
          </a:p>
        </p:txBody>
      </p:sp>
      <p:sp>
        <p:nvSpPr>
          <p:cNvPr id="62467" name="Content Placeholder 2">
            <a:extLst>
              <a:ext uri="{FF2B5EF4-FFF2-40B4-BE49-F238E27FC236}">
                <a16:creationId xmlns:a16="http://schemas.microsoft.com/office/drawing/2014/main" id="{56F2BCF6-5977-4AE9-85DD-61AA0F16EC5D}"/>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a:t>import numpy as np</a:t>
            </a:r>
          </a:p>
          <a:p>
            <a:pPr marL="0" indent="0">
              <a:buFont typeface="Wingdings 3" panose="05040102010807070707" pitchFamily="18" charset="2"/>
              <a:buNone/>
            </a:pPr>
            <a:r>
              <a:rPr altLang="ar-EG"/>
              <a:t>import matplotlib.pyplot as plt</a:t>
            </a:r>
          </a:p>
          <a:p>
            <a:pPr marL="0" indent="0">
              <a:buFont typeface="Wingdings 3" panose="05040102010807070707" pitchFamily="18" charset="2"/>
              <a:buNone/>
            </a:pPr>
            <a:r>
              <a:rPr altLang="ar-EG"/>
              <a:t>data=np.array</a:t>
            </a:r>
            <a:r>
              <a:rPr altLang="ar-EG" b="1"/>
              <a:t>([</a:t>
            </a:r>
            <a:r>
              <a:rPr altLang="ar-EG"/>
              <a:t> [1,2], [3,2], [4,6], [7,2], [1,4], [9,1] </a:t>
            </a:r>
            <a:r>
              <a:rPr altLang="ar-EG" b="1"/>
              <a:t>])</a:t>
            </a:r>
          </a:p>
          <a:p>
            <a:pPr marL="0" indent="0">
              <a:buFont typeface="Wingdings 3" panose="05040102010807070707" pitchFamily="18" charset="2"/>
              <a:buNone/>
            </a:pPr>
            <a:endParaRPr altLang="ar-EG"/>
          </a:p>
          <a:p>
            <a:pPr marL="0" indent="0">
              <a:buFont typeface="Wingdings 3" panose="05040102010807070707" pitchFamily="18" charset="2"/>
              <a:buNone/>
            </a:pPr>
            <a:r>
              <a:rPr altLang="ar-EG"/>
              <a:t>import pandas</a:t>
            </a:r>
          </a:p>
          <a:p>
            <a:pPr marL="0" indent="0">
              <a:buFont typeface="Wingdings 3" panose="05040102010807070707" pitchFamily="18" charset="2"/>
              <a:buNone/>
            </a:pPr>
            <a:r>
              <a:rPr altLang="ar-EG"/>
              <a:t>df = pandas.DataFrame(Data)</a:t>
            </a:r>
          </a:p>
          <a:p>
            <a:pPr marL="0" indent="0">
              <a:buFont typeface="Wingdings 3" panose="05040102010807070707" pitchFamily="18" charset="2"/>
              <a:buNone/>
            </a:pPr>
            <a:endParaRPr altLang="ar-EG"/>
          </a:p>
          <a:p>
            <a:pPr marL="0" indent="0">
              <a:buFont typeface="Wingdings 3" panose="05040102010807070707" pitchFamily="18" charset="2"/>
              <a:buNone/>
            </a:pPr>
            <a:r>
              <a:rPr altLang="ar-EG"/>
              <a:t>#Calculating Pair Plot Between All Features</a:t>
            </a:r>
          </a:p>
          <a:p>
            <a:pPr marL="0" indent="0">
              <a:buFont typeface="Wingdings 3" panose="05040102010807070707" pitchFamily="18" charset="2"/>
              <a:buNone/>
            </a:pPr>
            <a:r>
              <a:rPr altLang="ar-EG" b="1">
                <a:solidFill>
                  <a:srgbClr val="FFFF00"/>
                </a:solidFill>
              </a:rPr>
              <a:t>seaborn.pairplot(df)</a:t>
            </a:r>
          </a:p>
          <a:p>
            <a:pPr marL="0" indent="0">
              <a:buFont typeface="Wingdings 3" panose="05040102010807070707" pitchFamily="18" charset="2"/>
              <a:buNone/>
            </a:pPr>
            <a:endParaRPr lang="ar-EG" altLang="ar-EG"/>
          </a:p>
          <a:p>
            <a:pPr marL="0" indent="0">
              <a:buFont typeface="Wingdings 3" panose="05040102010807070707" pitchFamily="18" charset="2"/>
              <a:buNone/>
            </a:pPr>
            <a:r>
              <a:rPr altLang="ar-EG"/>
              <a:t>plt.show()</a:t>
            </a:r>
            <a:endParaRPr lang="ar-EG" altLang="ar-EG"/>
          </a:p>
        </p:txBody>
      </p:sp>
      <p:pic>
        <p:nvPicPr>
          <p:cNvPr id="62468" name="Picture 3">
            <a:extLst>
              <a:ext uri="{FF2B5EF4-FFF2-40B4-BE49-F238E27FC236}">
                <a16:creationId xmlns:a16="http://schemas.microsoft.com/office/drawing/2014/main" id="{1BA1B796-F500-4722-874E-776CAB57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138" y="3128963"/>
            <a:ext cx="40957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1A686E-54F1-40B8-91FE-23D14C7BAF47}"/>
              </a:ext>
            </a:extLst>
          </p:cNvPr>
          <p:cNvSpPr>
            <a:spLocks noGrp="1"/>
          </p:cNvSpPr>
          <p:nvPr>
            <p:ph type="body" sz="quarter" idx="10"/>
          </p:nvPr>
        </p:nvSpPr>
        <p:spPr/>
        <p:txBody>
          <a:bodyPr/>
          <a:lstStyle/>
          <a:p>
            <a:pPr>
              <a:defRPr/>
            </a:pPr>
            <a:r>
              <a:rPr lang="en-US"/>
              <a:t>Basic commands</a:t>
            </a:r>
            <a:endParaRPr/>
          </a:p>
        </p:txBody>
      </p:sp>
      <p:sp>
        <p:nvSpPr>
          <p:cNvPr id="3" name="Content Placeholder 2">
            <a:extLst>
              <a:ext uri="{FF2B5EF4-FFF2-40B4-BE49-F238E27FC236}">
                <a16:creationId xmlns:a16="http://schemas.microsoft.com/office/drawing/2014/main" id="{A8FC1C78-8FEE-46C4-92C7-B4A7BF4EF225}"/>
              </a:ext>
            </a:extLst>
          </p:cNvPr>
          <p:cNvSpPr>
            <a:spLocks noGrp="1"/>
          </p:cNvSpPr>
          <p:nvPr>
            <p:ph sz="quarter" idx="11"/>
          </p:nvPr>
        </p:nvSpPr>
        <p:spPr>
          <a:xfrm>
            <a:off x="434975" y="1123950"/>
            <a:ext cx="11288713" cy="5395913"/>
          </a:xfrm>
        </p:spPr>
        <p:txBody>
          <a:bodyPr/>
          <a:lstStyle/>
          <a:p>
            <a:pPr marL="0" indent="0">
              <a:buFont typeface="Wingdings 3" panose="05040102010807070707" pitchFamily="18" charset="2"/>
              <a:buNone/>
              <a:defRPr/>
            </a:pPr>
            <a:r>
              <a:rPr sz="1400" b="1"/>
              <a:t>Sort, Filter, group, and Plotting the Data</a:t>
            </a:r>
          </a:p>
          <a:p>
            <a:pPr>
              <a:defRPr/>
            </a:pPr>
            <a:r>
              <a:rPr sz="1400"/>
              <a:t>data = </a:t>
            </a:r>
            <a:r>
              <a:rPr sz="1400" err="1"/>
              <a:t>data.sort_values</a:t>
            </a:r>
            <a:r>
              <a:rPr sz="1400"/>
              <a:t>(by='birthyear</a:t>
            </a:r>
            <a:r>
              <a:rPr lang="ar-EG" sz="1400"/>
              <a:t>’</a:t>
            </a:r>
            <a:r>
              <a:rPr sz="1400"/>
              <a:t>)</a:t>
            </a:r>
            <a:endParaRPr lang="ar-EG" sz="1400"/>
          </a:p>
          <a:p>
            <a:pPr>
              <a:defRPr/>
            </a:pPr>
            <a:r>
              <a:rPr sz="1400"/>
              <a:t>data = data</a:t>
            </a:r>
            <a:r>
              <a:rPr sz="1400" b="1">
                <a:solidFill>
                  <a:srgbClr val="FFFF00"/>
                </a:solidFill>
              </a:rPr>
              <a:t>[</a:t>
            </a:r>
            <a:r>
              <a:rPr sz="1400"/>
              <a:t>(data['birthyear'] &gt;= 1931) &amp; (data['birthyear']&lt;=1999)</a:t>
            </a:r>
            <a:r>
              <a:rPr sz="1400" b="1">
                <a:solidFill>
                  <a:srgbClr val="FFFF00"/>
                </a:solidFill>
              </a:rPr>
              <a:t>]</a:t>
            </a:r>
          </a:p>
          <a:p>
            <a:pPr>
              <a:defRPr/>
            </a:pPr>
            <a:r>
              <a:rPr sz="1400" err="1"/>
              <a:t>groupby_birthyear</a:t>
            </a:r>
            <a:r>
              <a:rPr sz="1400"/>
              <a:t> = </a:t>
            </a:r>
            <a:r>
              <a:rPr sz="1400" err="1"/>
              <a:t>data.groupby</a:t>
            </a:r>
            <a:r>
              <a:rPr sz="1400"/>
              <a:t>('birthyear').size()</a:t>
            </a:r>
          </a:p>
          <a:p>
            <a:pPr>
              <a:defRPr/>
            </a:pPr>
            <a:r>
              <a:rPr sz="1400" err="1"/>
              <a:t>groupby_birthyear.plot.bar</a:t>
            </a:r>
            <a:r>
              <a:rPr sz="1400"/>
              <a:t>(title = 'Distribution of birth years’, </a:t>
            </a:r>
            <a:r>
              <a:rPr sz="1400" err="1"/>
              <a:t>figsize</a:t>
            </a:r>
            <a:r>
              <a:rPr sz="1400"/>
              <a:t> = (15,4))</a:t>
            </a:r>
            <a:endParaRPr lang="ar-EG" sz="1400"/>
          </a:p>
          <a:p>
            <a:pPr>
              <a:defRPr/>
            </a:pPr>
            <a:r>
              <a:rPr sz="1400" err="1"/>
              <a:t>plt.show</a:t>
            </a:r>
            <a:r>
              <a:rPr sz="1400"/>
              <a:t>()</a:t>
            </a:r>
          </a:p>
        </p:txBody>
      </p:sp>
      <p:pic>
        <p:nvPicPr>
          <p:cNvPr id="63492" name="Picture 4">
            <a:extLst>
              <a:ext uri="{FF2B5EF4-FFF2-40B4-BE49-F238E27FC236}">
                <a16:creationId xmlns:a16="http://schemas.microsoft.com/office/drawing/2014/main" id="{11DC9367-A2AD-4F82-981E-E35625C5F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88" y="3184525"/>
            <a:ext cx="1035367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E2FA3D-5974-4A4E-A5C8-00808C9117F3}"/>
              </a:ext>
            </a:extLst>
          </p:cNvPr>
          <p:cNvSpPr>
            <a:spLocks noGrp="1"/>
          </p:cNvSpPr>
          <p:nvPr>
            <p:ph type="body" sz="quarter" idx="10"/>
          </p:nvPr>
        </p:nvSpPr>
        <p:spPr/>
        <p:txBody>
          <a:bodyPr/>
          <a:lstStyle/>
          <a:p>
            <a:pPr>
              <a:defRPr/>
            </a:pPr>
            <a:r>
              <a:rPr lang="en-US"/>
              <a:t>Why Python?</a:t>
            </a:r>
          </a:p>
        </p:txBody>
      </p:sp>
      <p:sp>
        <p:nvSpPr>
          <p:cNvPr id="3" name="Content Placeholder 2">
            <a:extLst>
              <a:ext uri="{FF2B5EF4-FFF2-40B4-BE49-F238E27FC236}">
                <a16:creationId xmlns:a16="http://schemas.microsoft.com/office/drawing/2014/main" id="{D72C1F17-B8E2-4231-A493-3DEB04EEE658}"/>
              </a:ext>
            </a:extLst>
          </p:cNvPr>
          <p:cNvSpPr>
            <a:spLocks noGrp="1"/>
          </p:cNvSpPr>
          <p:nvPr>
            <p:ph sz="quarter" idx="11"/>
          </p:nvPr>
        </p:nvSpPr>
        <p:spPr/>
        <p:txBody>
          <a:bodyPr/>
          <a:lstStyle/>
          <a:p>
            <a:pPr>
              <a:defRPr/>
            </a:pPr>
            <a:r>
              <a:t>A </a:t>
            </a:r>
            <a:r>
              <a:rPr b="1"/>
              <a:t>large community</a:t>
            </a:r>
          </a:p>
          <a:p>
            <a:pPr>
              <a:defRPr/>
            </a:pPr>
            <a:r>
              <a:rPr b="1"/>
              <a:t>tons of machine learning specific libraries</a:t>
            </a:r>
          </a:p>
          <a:p>
            <a:pPr>
              <a:defRPr/>
            </a:pPr>
            <a:r>
              <a:rPr b="1"/>
              <a:t>easy to learn </a:t>
            </a:r>
          </a:p>
          <a:p>
            <a:pPr>
              <a:defRPr/>
            </a:pPr>
            <a:r>
              <a:rPr b="1"/>
              <a:t> TensorFlow </a:t>
            </a:r>
            <a:r>
              <a:t>make Python the </a:t>
            </a:r>
            <a:r>
              <a:rPr b="1"/>
              <a:t>leading language</a:t>
            </a:r>
            <a:r>
              <a:t> in the data science community.</a:t>
            </a:r>
            <a:endParaRPr lang="ar-EG"/>
          </a:p>
          <a:p>
            <a:pPr>
              <a:defRPr/>
            </a:pPr>
            <a:endParaRPr/>
          </a:p>
          <a:p>
            <a:pPr>
              <a:defRPr/>
            </a:pPr>
            <a:endParaRPr/>
          </a:p>
          <a:p>
            <a:pPr marL="0" indent="0">
              <a:buFont typeface="Wingdings 3" panose="05040102010807070707" pitchFamily="18" charset="2"/>
              <a:buNone/>
              <a:defRPr/>
            </a:pPr>
            <a:r>
              <a:t>About Python</a:t>
            </a:r>
          </a:p>
          <a:p>
            <a:pPr>
              <a:defRPr/>
            </a:pPr>
            <a:r>
              <a:t>It is case sensitive </a:t>
            </a:r>
          </a:p>
          <a:p>
            <a:pPr>
              <a:defRPr/>
            </a:pPr>
            <a:r>
              <a:t>Text indentation is important in logic flow! </a:t>
            </a:r>
            <a:endParaRPr lang="ar-EG"/>
          </a:p>
          <a:p>
            <a:pPr>
              <a:defRPr/>
            </a:pPr>
            <a:r>
              <a:t>Use </a:t>
            </a:r>
            <a:r>
              <a:rPr b="1">
                <a:solidFill>
                  <a:srgbClr val="FFFF00"/>
                </a:solidFill>
              </a:rPr>
              <a:t>#</a:t>
            </a:r>
            <a:r>
              <a:t> symbol to add a code comment </a:t>
            </a:r>
            <a:endParaRPr lang="ar-EG"/>
          </a:p>
          <a:p>
            <a:pPr>
              <a:defRPr/>
            </a:pPr>
            <a:r>
              <a:t>Use </a:t>
            </a:r>
            <a:r>
              <a:rPr b="1">
                <a:solidFill>
                  <a:srgbClr val="FFFF00"/>
                </a:solidFill>
              </a:rPr>
              <a:t>‘’’  ‘’’ </a:t>
            </a:r>
            <a:r>
              <a:t>to comment a block of code</a:t>
            </a:r>
          </a:p>
          <a:p>
            <a:pPr marL="0" indent="0">
              <a:buFont typeface="Wingdings 3" panose="05040102010807070707" pitchFamily="18" charset="2"/>
              <a:buNone/>
              <a:defRPr/>
            </a:pPr>
            <a:br>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E368FF-C91B-489C-8E39-D4D9B11B45F8}"/>
              </a:ext>
            </a:extLst>
          </p:cNvPr>
          <p:cNvSpPr>
            <a:spLocks noGrp="1"/>
          </p:cNvSpPr>
          <p:nvPr>
            <p:ph type="body" sz="quarter" idx="10"/>
          </p:nvPr>
        </p:nvSpPr>
        <p:spPr/>
        <p:txBody>
          <a:bodyPr/>
          <a:lstStyle/>
          <a:p>
            <a:pPr>
              <a:defRPr/>
            </a:pPr>
            <a:r>
              <a:rPr lang="en-US"/>
              <a:t>Stacked column chart</a:t>
            </a:r>
          </a:p>
        </p:txBody>
      </p:sp>
      <p:sp>
        <p:nvSpPr>
          <p:cNvPr id="64515" name="Content Placeholder 2">
            <a:extLst>
              <a:ext uri="{FF2B5EF4-FFF2-40B4-BE49-F238E27FC236}">
                <a16:creationId xmlns:a16="http://schemas.microsoft.com/office/drawing/2014/main" id="{A2026E0A-B66A-4B5F-9CD2-2DF0FDD0868D}"/>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a:t>data1 = data.groupby(['birthyear', 'gender']).size().</a:t>
            </a:r>
            <a:r>
              <a:rPr altLang="ar-EG" b="1">
                <a:solidFill>
                  <a:srgbClr val="FFFF00"/>
                </a:solidFill>
              </a:rPr>
              <a:t>unstack</a:t>
            </a:r>
            <a:r>
              <a:rPr altLang="ar-EG"/>
              <a:t>('gender').fillna(0)</a:t>
            </a:r>
          </a:p>
          <a:p>
            <a:pPr marL="0" indent="0">
              <a:buFont typeface="Wingdings 3" panose="05040102010807070707" pitchFamily="18" charset="2"/>
              <a:buNone/>
            </a:pPr>
            <a:r>
              <a:rPr altLang="ar-EG"/>
              <a:t>data1.plot.bar(title ='Distribution of birth years by Gender', </a:t>
            </a:r>
            <a:r>
              <a:rPr altLang="ar-EG" b="1">
                <a:solidFill>
                  <a:srgbClr val="FFFF00"/>
                </a:solidFill>
              </a:rPr>
              <a:t>stacked</a:t>
            </a:r>
            <a:r>
              <a:rPr altLang="ar-EG"/>
              <a:t>=True, figsize = (15,4))</a:t>
            </a:r>
          </a:p>
        </p:txBody>
      </p:sp>
      <p:pic>
        <p:nvPicPr>
          <p:cNvPr id="64516" name="Picture 3">
            <a:extLst>
              <a:ext uri="{FF2B5EF4-FFF2-40B4-BE49-F238E27FC236}">
                <a16:creationId xmlns:a16="http://schemas.microsoft.com/office/drawing/2014/main" id="{BCF19B86-5CE1-4A97-9FDC-E5AEF4E2F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3348038"/>
            <a:ext cx="78295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72E9D1-A6AE-46F1-9C7C-4E9627CA6CA9}"/>
              </a:ext>
            </a:extLst>
          </p:cNvPr>
          <p:cNvSpPr>
            <a:spLocks noGrp="1"/>
          </p:cNvSpPr>
          <p:nvPr>
            <p:ph type="body" sz="quarter" idx="10"/>
          </p:nvPr>
        </p:nvSpPr>
        <p:spPr>
          <a:xfrm>
            <a:off x="352425" y="304800"/>
            <a:ext cx="11371263" cy="819150"/>
          </a:xfrm>
        </p:spPr>
        <p:txBody>
          <a:bodyPr/>
          <a:lstStyle/>
          <a:p>
            <a:pPr>
              <a:defRPr/>
            </a:pPr>
            <a:r>
              <a:rPr lang="en-US"/>
              <a:t>Convert string to </a:t>
            </a:r>
            <a:r>
              <a:rPr lang="en-US" err="1"/>
              <a:t>DateTime</a:t>
            </a:r>
            <a:endParaRPr/>
          </a:p>
        </p:txBody>
      </p:sp>
      <p:sp>
        <p:nvSpPr>
          <p:cNvPr id="3" name="Content Placeholder 2">
            <a:extLst>
              <a:ext uri="{FF2B5EF4-FFF2-40B4-BE49-F238E27FC236}">
                <a16:creationId xmlns:a16="http://schemas.microsoft.com/office/drawing/2014/main" id="{E5A9EFA4-9613-4A6E-9D99-B0242B199F32}"/>
              </a:ext>
            </a:extLst>
          </p:cNvPr>
          <p:cNvSpPr>
            <a:spLocks noGrp="1"/>
          </p:cNvSpPr>
          <p:nvPr>
            <p:ph sz="quarter" idx="11"/>
          </p:nvPr>
        </p:nvSpPr>
        <p:spPr>
          <a:xfrm>
            <a:off x="352425" y="1273175"/>
            <a:ext cx="11590338" cy="5491163"/>
          </a:xfrm>
        </p:spPr>
        <p:txBody>
          <a:bodyPr/>
          <a:lstStyle/>
          <a:p>
            <a:pPr>
              <a:defRPr/>
            </a:pPr>
            <a:endParaRPr/>
          </a:p>
          <a:p>
            <a:pPr marL="0" indent="0">
              <a:buFont typeface="Wingdings 3" panose="05040102010807070707" pitchFamily="18" charset="2"/>
              <a:buNone/>
              <a:defRPr/>
            </a:pPr>
            <a:endParaRPr lang="ar-EG" sz="1800" b="1">
              <a:solidFill>
                <a:srgbClr val="FFFF00"/>
              </a:solidFill>
            </a:endParaRPr>
          </a:p>
          <a:p>
            <a:pPr marL="0" indent="0">
              <a:buFont typeface="Wingdings 3" panose="05040102010807070707" pitchFamily="18" charset="2"/>
              <a:buNone/>
              <a:defRPr/>
            </a:pPr>
            <a:endParaRPr sz="1800" b="1">
              <a:solidFill>
                <a:srgbClr val="FFFF00"/>
              </a:solidFill>
            </a:endParaRPr>
          </a:p>
          <a:p>
            <a:pPr marL="0" indent="0">
              <a:buFont typeface="Wingdings 3" panose="05040102010807070707" pitchFamily="18" charset="2"/>
              <a:buNone/>
              <a:defRPr/>
            </a:pPr>
            <a:endParaRPr sz="1800" b="1">
              <a:solidFill>
                <a:srgbClr val="FFFF00"/>
              </a:solidFill>
            </a:endParaRPr>
          </a:p>
          <a:p>
            <a:pPr marL="0" indent="0">
              <a:buFont typeface="Wingdings 3" panose="05040102010807070707" pitchFamily="18" charset="2"/>
              <a:buNone/>
              <a:defRPr/>
            </a:pPr>
            <a:r>
              <a:rPr sz="1800" b="1">
                <a:solidFill>
                  <a:srgbClr val="FFFF00"/>
                </a:solidFill>
              </a:rPr>
              <a:t>Create new column as date/time</a:t>
            </a:r>
          </a:p>
          <a:p>
            <a:pPr>
              <a:defRPr/>
            </a:pPr>
            <a:r>
              <a:rPr sz="1600"/>
              <a:t>data['StartTime1'] = data['</a:t>
            </a:r>
            <a:r>
              <a:rPr sz="1600" err="1"/>
              <a:t>starttime</a:t>
            </a:r>
            <a:r>
              <a:rPr sz="1600"/>
              <a:t>'].apply(lambda x: </a:t>
            </a:r>
            <a:r>
              <a:rPr sz="1600" err="1"/>
              <a:t>datetime.datetime.strptime</a:t>
            </a:r>
            <a:r>
              <a:rPr sz="1600"/>
              <a:t>(x, "%m/%d/%Y %H:%M") )</a:t>
            </a:r>
          </a:p>
          <a:p>
            <a:pPr marL="0" indent="0">
              <a:buFont typeface="Wingdings 3" panose="05040102010807070707" pitchFamily="18" charset="2"/>
              <a:buNone/>
              <a:defRPr/>
            </a:pPr>
            <a:endParaRPr sz="1800" b="1">
              <a:solidFill>
                <a:srgbClr val="FFFF00"/>
              </a:solidFill>
            </a:endParaRPr>
          </a:p>
          <a:p>
            <a:pPr marL="0" indent="0">
              <a:buFont typeface="Wingdings 3" panose="05040102010807070707" pitchFamily="18" charset="2"/>
              <a:buNone/>
              <a:defRPr/>
            </a:pPr>
            <a:r>
              <a:rPr sz="1800" b="1">
                <a:solidFill>
                  <a:srgbClr val="FFFF00"/>
                </a:solidFill>
              </a:rPr>
              <a:t>Extract Year, Month, Day, and Hour</a:t>
            </a:r>
          </a:p>
          <a:p>
            <a:pPr>
              <a:defRPr/>
            </a:pPr>
            <a:r>
              <a:rPr sz="1800"/>
              <a:t>data['year'] = data['StartTime1'].apply(lambda x: </a:t>
            </a:r>
            <a:r>
              <a:rPr sz="1800" err="1"/>
              <a:t>x.year</a:t>
            </a:r>
            <a:r>
              <a:rPr sz="1800"/>
              <a:t> )</a:t>
            </a:r>
          </a:p>
          <a:p>
            <a:pPr>
              <a:defRPr/>
            </a:pPr>
            <a:r>
              <a:rPr sz="1800"/>
              <a:t>data['month'] = data['StartTime1'].apply(lambda x: </a:t>
            </a:r>
            <a:r>
              <a:rPr sz="1800" err="1"/>
              <a:t>x.month</a:t>
            </a:r>
            <a:r>
              <a:rPr sz="1800"/>
              <a:t> )</a:t>
            </a:r>
          </a:p>
          <a:p>
            <a:pPr>
              <a:defRPr/>
            </a:pPr>
            <a:r>
              <a:rPr sz="1800"/>
              <a:t>data['day'] = data['StartTime1'].apply(lambda x: </a:t>
            </a:r>
            <a:r>
              <a:rPr sz="1800" err="1"/>
              <a:t>x.day</a:t>
            </a:r>
            <a:r>
              <a:rPr sz="1800"/>
              <a:t> )</a:t>
            </a:r>
          </a:p>
          <a:p>
            <a:pPr>
              <a:defRPr/>
            </a:pPr>
            <a:r>
              <a:rPr sz="1800"/>
              <a:t>data['hour'] = data['StartTime1'].apply(lambda x: </a:t>
            </a:r>
            <a:r>
              <a:rPr sz="1800" err="1"/>
              <a:t>x.hour</a:t>
            </a:r>
            <a:r>
              <a:rPr sz="1800"/>
              <a:t> )</a:t>
            </a:r>
          </a:p>
        </p:txBody>
      </p:sp>
      <p:pic>
        <p:nvPicPr>
          <p:cNvPr id="65540" name="Picture 3">
            <a:extLst>
              <a:ext uri="{FF2B5EF4-FFF2-40B4-BE49-F238E27FC236}">
                <a16:creationId xmlns:a16="http://schemas.microsoft.com/office/drawing/2014/main" id="{5C7524AF-22F6-43A5-9FF6-6013D456F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550" y="68263"/>
            <a:ext cx="51847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84B6A-58E2-4F83-9E04-53DE07961619}"/>
              </a:ext>
            </a:extLst>
          </p:cNvPr>
          <p:cNvSpPr>
            <a:spLocks noGrp="1"/>
          </p:cNvSpPr>
          <p:nvPr>
            <p:ph type="body" sz="quarter" idx="10"/>
          </p:nvPr>
        </p:nvSpPr>
        <p:spPr/>
        <p:txBody>
          <a:bodyPr/>
          <a:lstStyle/>
          <a:p>
            <a:pPr>
              <a:defRPr/>
            </a:pPr>
            <a:r>
              <a:rPr lang="en-US" sz="2800"/>
              <a:t>Split String column to create new columns for Year-Month-Day</a:t>
            </a:r>
          </a:p>
        </p:txBody>
      </p:sp>
      <p:sp>
        <p:nvSpPr>
          <p:cNvPr id="66563" name="Content Placeholder 2">
            <a:extLst>
              <a:ext uri="{FF2B5EF4-FFF2-40B4-BE49-F238E27FC236}">
                <a16:creationId xmlns:a16="http://schemas.microsoft.com/office/drawing/2014/main" id="{317FDC4A-8BB5-47C5-A87F-E7C96AA5FAB5}"/>
              </a:ext>
            </a:extLst>
          </p:cNvPr>
          <p:cNvSpPr>
            <a:spLocks noGrp="1" noChangeArrowheads="1"/>
          </p:cNvSpPr>
          <p:nvPr>
            <p:ph sz="quarter" idx="11"/>
          </p:nvPr>
        </p:nvSpPr>
        <p:spPr>
          <a:xfrm>
            <a:off x="434975" y="1317625"/>
            <a:ext cx="10736263" cy="5202238"/>
          </a:xfrm>
        </p:spPr>
        <p:txBody>
          <a:bodyPr/>
          <a:lstStyle/>
          <a:p>
            <a:pPr marL="0" indent="0">
              <a:buFont typeface="Wingdings 3" panose="05040102010807070707" pitchFamily="18" charset="2"/>
              <a:buNone/>
            </a:pPr>
            <a:r>
              <a:rPr altLang="ar-EG"/>
              <a:t>for index, component in enumerate(['year', 'month', 'day']):</a:t>
            </a:r>
          </a:p>
          <a:p>
            <a:pPr marL="0" indent="0">
              <a:buFont typeface="Wingdings 3" panose="05040102010807070707" pitchFamily="18" charset="2"/>
              <a:buNone/>
            </a:pPr>
            <a:r>
              <a:rPr lang="it-IT" altLang="ar-EG" sz="1600"/>
              <a:t>       data[component] = data[‘AppointmentRegistration’].apply(lambda x: </a:t>
            </a:r>
            <a:r>
              <a:rPr altLang="ar-EG" sz="1600"/>
              <a:t>int(x.split('T')[0].split('-')[index]))</a:t>
            </a:r>
          </a:p>
          <a:p>
            <a:pPr marL="0" indent="0">
              <a:buFont typeface="Wingdings 3" panose="05040102010807070707" pitchFamily="18" charset="2"/>
              <a:buNone/>
            </a:pPr>
            <a:endParaRPr altLang="ar-EG" sz="1600"/>
          </a:p>
          <a:p>
            <a:pPr marL="0" indent="0">
              <a:buFont typeface="Wingdings 3" panose="05040102010807070707" pitchFamily="18" charset="2"/>
              <a:buNone/>
            </a:pPr>
            <a:r>
              <a:rPr altLang="ar-EG" sz="1600" b="1"/>
              <a:t>OR</a:t>
            </a:r>
          </a:p>
          <a:p>
            <a:pPr marL="0" indent="0">
              <a:buFont typeface="Wingdings 3" panose="05040102010807070707" pitchFamily="18" charset="2"/>
              <a:buNone/>
            </a:pPr>
            <a:r>
              <a:rPr lang="it-IT" altLang="ar-EG" sz="1600"/>
              <a:t>data[‘year’] = data[‘AppointmentRegistration’].apply(lambda x: </a:t>
            </a:r>
            <a:r>
              <a:rPr altLang="ar-EG" sz="1600"/>
              <a:t>int(x.split('T')[0].split('-’)[0]))</a:t>
            </a:r>
          </a:p>
          <a:p>
            <a:pPr marL="0" indent="0">
              <a:buFont typeface="Wingdings 3" panose="05040102010807070707" pitchFamily="18" charset="2"/>
              <a:buNone/>
            </a:pPr>
            <a:r>
              <a:rPr lang="it-IT" altLang="ar-EG" sz="1600"/>
              <a:t>data[‘month’] = data[‘AppointmentRegistration’].apply(lambda x: </a:t>
            </a:r>
            <a:r>
              <a:rPr altLang="ar-EG" sz="1600"/>
              <a:t>int(x.split('T')[0].split('-’)[1]))</a:t>
            </a:r>
          </a:p>
          <a:p>
            <a:pPr marL="0" indent="0">
              <a:buFont typeface="Wingdings 3" panose="05040102010807070707" pitchFamily="18" charset="2"/>
              <a:buNone/>
            </a:pPr>
            <a:r>
              <a:rPr lang="it-IT" altLang="ar-EG" sz="1600"/>
              <a:t>data[‘day’] = data[‘AppointmentRegistration’].apply(lambda x: </a:t>
            </a:r>
            <a:r>
              <a:rPr altLang="ar-EG" sz="1600"/>
              <a:t>int(x.split('T')[0].split('-’)[2]))</a:t>
            </a:r>
          </a:p>
          <a:p>
            <a:pPr marL="0" indent="0">
              <a:buFont typeface="Wingdings 3" panose="05040102010807070707" pitchFamily="18" charset="2"/>
              <a:buNone/>
            </a:pPr>
            <a:endParaRPr altLang="ar-EG" sz="1600"/>
          </a:p>
          <a:p>
            <a:pPr marL="0" indent="0">
              <a:buFont typeface="Wingdings 3" panose="05040102010807070707" pitchFamily="18" charset="2"/>
              <a:buNone/>
            </a:pPr>
            <a:endParaRPr altLang="ar-EG" sz="1600"/>
          </a:p>
          <a:p>
            <a:pPr marL="0" indent="0">
              <a:buFont typeface="Wingdings 3" panose="05040102010807070707" pitchFamily="18" charset="2"/>
              <a:buNone/>
            </a:pPr>
            <a:r>
              <a:rPr altLang="ar-EG" sz="1600"/>
              <a:t>Notes </a:t>
            </a:r>
          </a:p>
          <a:p>
            <a:pPr marL="0" indent="0">
              <a:buFont typeface="Wingdings 3" panose="05040102010807070707" pitchFamily="18" charset="2"/>
              <a:buNone/>
            </a:pPr>
            <a:r>
              <a:rPr altLang="ar-EG" sz="1600"/>
              <a:t> ‘abcde’[0:2]   </a:t>
            </a:r>
            <a:r>
              <a:rPr altLang="ar-EG" sz="1600">
                <a:sym typeface="Wingdings" panose="05000000000000000000" pitchFamily="2" charset="2"/>
              </a:rPr>
              <a:t>  ‘ab’</a:t>
            </a:r>
          </a:p>
          <a:p>
            <a:pPr marL="0" indent="0">
              <a:buFont typeface="Wingdings 3" panose="05040102010807070707" pitchFamily="18" charset="2"/>
              <a:buNone/>
            </a:pPr>
            <a:r>
              <a:rPr altLang="ar-EG" sz="1600"/>
              <a:t> ‘abcde’[:2]   </a:t>
            </a:r>
            <a:r>
              <a:rPr altLang="ar-EG" sz="1600">
                <a:sym typeface="Wingdings" panose="05000000000000000000" pitchFamily="2" charset="2"/>
              </a:rPr>
              <a:t>  ‘ab’</a:t>
            </a:r>
          </a:p>
          <a:p>
            <a:pPr marL="0" indent="0">
              <a:buFont typeface="Wingdings 3" panose="05040102010807070707" pitchFamily="18" charset="2"/>
              <a:buNone/>
            </a:pPr>
            <a:r>
              <a:rPr altLang="ar-EG" sz="1600"/>
              <a:t> ‘abcde’[:-1]   </a:t>
            </a:r>
            <a:r>
              <a:rPr altLang="ar-EG" sz="1600">
                <a:sym typeface="Wingdings" panose="05000000000000000000" pitchFamily="2" charset="2"/>
              </a:rPr>
              <a:t>  ‘abcd’</a:t>
            </a:r>
            <a:endParaRPr altLang="ar-EG" sz="1600"/>
          </a:p>
          <a:p>
            <a:pPr marL="0" indent="0">
              <a:buFont typeface="Wingdings 3" panose="05040102010807070707" pitchFamily="18" charset="2"/>
              <a:buNone/>
            </a:pPr>
            <a:endParaRPr altLang="ar-EG" sz="1600"/>
          </a:p>
          <a:p>
            <a:pPr marL="0" indent="0">
              <a:buFont typeface="Wingdings 3" panose="05040102010807070707" pitchFamily="18" charset="2"/>
              <a:buNone/>
            </a:pPr>
            <a:endParaRPr altLang="ar-EG" sz="1600"/>
          </a:p>
          <a:p>
            <a:pPr marL="0" indent="0">
              <a:buFont typeface="Wingdings 3" panose="05040102010807070707" pitchFamily="18" charset="2"/>
              <a:buNone/>
            </a:pPr>
            <a:endParaRPr altLang="ar-EG" sz="1600"/>
          </a:p>
        </p:txBody>
      </p:sp>
      <p:pic>
        <p:nvPicPr>
          <p:cNvPr id="66564" name="Picture 3">
            <a:extLst>
              <a:ext uri="{FF2B5EF4-FFF2-40B4-BE49-F238E27FC236}">
                <a16:creationId xmlns:a16="http://schemas.microsoft.com/office/drawing/2014/main" id="{B523B63A-69BB-454A-A478-93B427C21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6" t="4289" r="77606" b="4214"/>
          <a:stretch>
            <a:fillRect/>
          </a:stretch>
        </p:blipFill>
        <p:spPr bwMode="auto">
          <a:xfrm>
            <a:off x="9637713" y="3746500"/>
            <a:ext cx="24606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EC68-2CBF-4B4F-8E00-E4D43E99D015}"/>
              </a:ext>
            </a:extLst>
          </p:cNvPr>
          <p:cNvSpPr>
            <a:spLocks noGrp="1"/>
          </p:cNvSpPr>
          <p:nvPr>
            <p:ph type="body" sz="quarter" idx="10"/>
          </p:nvPr>
        </p:nvSpPr>
        <p:spPr>
          <a:xfrm>
            <a:off x="434975" y="166688"/>
            <a:ext cx="11266488" cy="727075"/>
          </a:xfrm>
        </p:spPr>
        <p:txBody>
          <a:bodyPr/>
          <a:lstStyle/>
          <a:p>
            <a:pPr>
              <a:defRPr/>
            </a:pPr>
            <a:r>
              <a:rPr lang="en-US"/>
              <a:t>Concepts</a:t>
            </a:r>
          </a:p>
        </p:txBody>
      </p:sp>
      <p:sp>
        <p:nvSpPr>
          <p:cNvPr id="67587" name="Content Placeholder 2">
            <a:extLst>
              <a:ext uri="{FF2B5EF4-FFF2-40B4-BE49-F238E27FC236}">
                <a16:creationId xmlns:a16="http://schemas.microsoft.com/office/drawing/2014/main" id="{48752D95-43D0-4010-8DB7-63920BDDE8F9}"/>
              </a:ext>
            </a:extLst>
          </p:cNvPr>
          <p:cNvSpPr>
            <a:spLocks noGrp="1" noChangeArrowheads="1"/>
          </p:cNvSpPr>
          <p:nvPr>
            <p:ph sz="quarter" idx="11"/>
          </p:nvPr>
        </p:nvSpPr>
        <p:spPr>
          <a:xfrm>
            <a:off x="434975" y="1130300"/>
            <a:ext cx="8147050" cy="5389563"/>
          </a:xfrm>
        </p:spPr>
        <p:txBody>
          <a:bodyPr/>
          <a:lstStyle/>
          <a:p>
            <a:r>
              <a:rPr altLang="ar-EG" sz="1600" b="1"/>
              <a:t>Mean</a:t>
            </a:r>
            <a:r>
              <a:rPr altLang="ar-EG" sz="1600"/>
              <a:t> : Average</a:t>
            </a:r>
          </a:p>
          <a:p>
            <a:r>
              <a:rPr altLang="ar-EG" sz="1600" b="1"/>
              <a:t>Median</a:t>
            </a:r>
            <a:r>
              <a:rPr altLang="ar-EG" sz="1600"/>
              <a:t>: When the frequency of observations in the data is odd, the middle data point is returned as the median.</a:t>
            </a:r>
          </a:p>
          <a:p>
            <a:r>
              <a:rPr altLang="ar-EG" sz="1600" b="1"/>
              <a:t>Mode</a:t>
            </a:r>
            <a:r>
              <a:rPr altLang="ar-EG" sz="1600"/>
              <a:t>: returns the observation in the dataset with the highest frequency.</a:t>
            </a:r>
          </a:p>
          <a:p>
            <a:r>
              <a:rPr altLang="ar-EG" sz="1600" b="1"/>
              <a:t>Variance:</a:t>
            </a:r>
            <a:r>
              <a:rPr altLang="ar-EG" sz="1600"/>
              <a:t> represents variability of data points about the mean.</a:t>
            </a:r>
          </a:p>
          <a:p>
            <a:r>
              <a:rPr altLang="ar-EG" sz="1600" b="1"/>
              <a:t> Standard deviation:</a:t>
            </a:r>
            <a:r>
              <a:rPr altLang="ar-EG" sz="1600"/>
              <a:t> just like variance, also captures the spread of data along the mean. The only difference is that it is a square root of the variance.</a:t>
            </a:r>
          </a:p>
          <a:p>
            <a:r>
              <a:rPr altLang="ar-EG" sz="1600" b="1"/>
              <a:t>Normal distribution (Gaussian distribution):</a:t>
            </a:r>
            <a:r>
              <a:rPr altLang="ar-EG" sz="1600"/>
              <a:t> the mean lies at the center of this distribution with a spread (i.e., standard deviation) around it. Some 68% of the observations lie within 1 standard deviation from the mean; 95% of the observations lie within 2 standard deviations from the mean, whereas 99.7% of the observations lie within 3 standard deviations from the mean.</a:t>
            </a:r>
          </a:p>
          <a:p>
            <a:r>
              <a:rPr altLang="ar-EG" sz="1600" b="1"/>
              <a:t>Outliers:</a:t>
            </a:r>
            <a:r>
              <a:rPr altLang="ar-EG" sz="1600"/>
              <a:t> refer to the values distinct from majority of the observations. These occur either naturally, due to equipment failure, or because of entry mistakes.</a:t>
            </a:r>
            <a:br>
              <a:rPr altLang="ar-EG" sz="1600"/>
            </a:br>
            <a:endParaRPr altLang="ar-EG" sz="1600"/>
          </a:p>
        </p:txBody>
      </p:sp>
      <p:grpSp>
        <p:nvGrpSpPr>
          <p:cNvPr id="67588" name="Group 11">
            <a:extLst>
              <a:ext uri="{FF2B5EF4-FFF2-40B4-BE49-F238E27FC236}">
                <a16:creationId xmlns:a16="http://schemas.microsoft.com/office/drawing/2014/main" id="{82A3691A-B391-4110-A7B9-9F5BA2C946F8}"/>
              </a:ext>
            </a:extLst>
          </p:cNvPr>
          <p:cNvGrpSpPr>
            <a:grpSpLocks/>
          </p:cNvGrpSpPr>
          <p:nvPr/>
        </p:nvGrpSpPr>
        <p:grpSpPr bwMode="auto">
          <a:xfrm>
            <a:off x="8582025" y="1130300"/>
            <a:ext cx="3371850" cy="3197225"/>
            <a:chOff x="8709666" y="3287822"/>
            <a:chExt cx="3371850" cy="3196872"/>
          </a:xfrm>
        </p:grpSpPr>
        <p:pic>
          <p:nvPicPr>
            <p:cNvPr id="67590" name="Picture 5">
              <a:extLst>
                <a:ext uri="{FF2B5EF4-FFF2-40B4-BE49-F238E27FC236}">
                  <a16:creationId xmlns:a16="http://schemas.microsoft.com/office/drawing/2014/main" id="{9281F6E4-772E-4B4E-A716-48AC42734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9666" y="4932119"/>
              <a:ext cx="33718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8">
              <a:extLst>
                <a:ext uri="{FF2B5EF4-FFF2-40B4-BE49-F238E27FC236}">
                  <a16:creationId xmlns:a16="http://schemas.microsoft.com/office/drawing/2014/main" id="{F91D92EE-58B1-49B6-A28C-4ABDE079C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666" y="3287822"/>
              <a:ext cx="3371850" cy="164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7589" name="Picture 10">
            <a:extLst>
              <a:ext uri="{FF2B5EF4-FFF2-40B4-BE49-F238E27FC236}">
                <a16:creationId xmlns:a16="http://schemas.microsoft.com/office/drawing/2014/main" id="{E1CC2817-0D99-41BD-90D2-FA8DDF0931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025" y="5094288"/>
            <a:ext cx="33718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B713AE-ED11-457A-8E81-C43B92A39A53}"/>
              </a:ext>
            </a:extLst>
          </p:cNvPr>
          <p:cNvSpPr>
            <a:spLocks noGrp="1"/>
          </p:cNvSpPr>
          <p:nvPr>
            <p:ph type="body" sz="quarter" idx="10"/>
          </p:nvPr>
        </p:nvSpPr>
        <p:spPr/>
        <p:txBody>
          <a:bodyPr/>
          <a:lstStyle/>
          <a:p>
            <a:pPr>
              <a:defRPr/>
            </a:pPr>
            <a:r>
              <a:rPr lang="en-US"/>
              <a:t>Plot mean</a:t>
            </a:r>
            <a:endParaRPr/>
          </a:p>
        </p:txBody>
      </p:sp>
      <p:sp>
        <p:nvSpPr>
          <p:cNvPr id="3" name="Content Placeholder 2">
            <a:extLst>
              <a:ext uri="{FF2B5EF4-FFF2-40B4-BE49-F238E27FC236}">
                <a16:creationId xmlns:a16="http://schemas.microsoft.com/office/drawing/2014/main" id="{F179DCD9-AA21-4893-9DAB-C8CDF208394E}"/>
              </a:ext>
            </a:extLst>
          </p:cNvPr>
          <p:cNvSpPr>
            <a:spLocks noGrp="1"/>
          </p:cNvSpPr>
          <p:nvPr>
            <p:ph sz="quarter" idx="11"/>
          </p:nvPr>
        </p:nvSpPr>
        <p:spPr/>
        <p:txBody>
          <a:bodyPr/>
          <a:lstStyle/>
          <a:p>
            <a:pPr marL="0" indent="0">
              <a:buFont typeface="Wingdings 3" panose="05040102010807070707" pitchFamily="18" charset="2"/>
              <a:buNone/>
              <a:defRPr/>
            </a:pPr>
            <a:r>
              <a:rPr b="1">
                <a:solidFill>
                  <a:srgbClr val="FFFF00"/>
                </a:solidFill>
              </a:rPr>
              <a:t>Draw mean of ‘</a:t>
            </a:r>
            <a:r>
              <a:rPr b="1" err="1">
                <a:solidFill>
                  <a:srgbClr val="FFFF00"/>
                </a:solidFill>
              </a:rPr>
              <a:t>TripDuration</a:t>
            </a:r>
            <a:r>
              <a:rPr b="1">
                <a:solidFill>
                  <a:srgbClr val="FFFF00"/>
                </a:solidFill>
              </a:rPr>
              <a:t>’ group by ‘</a:t>
            </a:r>
            <a:r>
              <a:rPr b="1" err="1">
                <a:solidFill>
                  <a:srgbClr val="FFFF00"/>
                </a:solidFill>
              </a:rPr>
              <a:t>StartTime_date</a:t>
            </a:r>
            <a:r>
              <a:rPr b="1">
                <a:solidFill>
                  <a:srgbClr val="FFFF00"/>
                </a:solidFill>
              </a:rPr>
              <a:t>’</a:t>
            </a:r>
          </a:p>
          <a:p>
            <a:pPr>
              <a:defRPr/>
            </a:pPr>
            <a:r>
              <a:rPr err="1"/>
              <a:t>data.groupby</a:t>
            </a:r>
            <a:r>
              <a:t>('</a:t>
            </a:r>
            <a:r>
              <a:rPr err="1"/>
              <a:t>starttime_date</a:t>
            </a:r>
            <a:r>
              <a:t>')['</a:t>
            </a:r>
            <a:r>
              <a:rPr err="1"/>
              <a:t>tripduration</a:t>
            </a:r>
            <a:r>
              <a:t>'].mean()</a:t>
            </a:r>
            <a:br>
              <a:rPr/>
            </a:br>
            <a:r>
              <a:t>    .</a:t>
            </a:r>
            <a:r>
              <a:rPr err="1"/>
              <a:t>plot.bar</a:t>
            </a:r>
            <a:r>
              <a:t>(title = 'Distribution of Trip duration by date', </a:t>
            </a:r>
            <a:r>
              <a:rPr err="1"/>
              <a:t>figsize</a:t>
            </a:r>
            <a:r>
              <a:t> = (15,4))</a:t>
            </a:r>
          </a:p>
          <a:p>
            <a:pPr>
              <a:defRPr/>
            </a:pPr>
            <a:endParaRPr/>
          </a:p>
          <a:p>
            <a:pPr>
              <a:defRPr/>
            </a:pPr>
            <a:endParaRPr/>
          </a:p>
          <a:p>
            <a:pPr marL="0" indent="0">
              <a:buFont typeface="Wingdings 3" panose="05040102010807070707" pitchFamily="18" charset="2"/>
              <a:buNone/>
              <a:defRPr/>
            </a:pPr>
            <a:r>
              <a:rPr b="1">
                <a:solidFill>
                  <a:srgbClr val="FFFF00"/>
                </a:solidFill>
              </a:rPr>
              <a:t>Calculate Mean, Standard deviation, Median</a:t>
            </a:r>
          </a:p>
          <a:p>
            <a:pPr>
              <a:defRPr/>
            </a:pPr>
            <a:r>
              <a:t>print data['</a:t>
            </a:r>
            <a:r>
              <a:rPr err="1"/>
              <a:t>tripduration_mean</a:t>
            </a:r>
            <a:r>
              <a:t>'].mean()</a:t>
            </a:r>
          </a:p>
          <a:p>
            <a:pPr>
              <a:defRPr/>
            </a:pPr>
            <a:r>
              <a:t>print data['</a:t>
            </a:r>
            <a:r>
              <a:rPr err="1"/>
              <a:t>tripduration_mean</a:t>
            </a:r>
            <a:r>
              <a:t>'].</a:t>
            </a:r>
            <a:r>
              <a:rPr err="1"/>
              <a:t>std</a:t>
            </a:r>
            <a:r>
              <a:t>()</a:t>
            </a:r>
          </a:p>
          <a:p>
            <a:pPr>
              <a:defRPr/>
            </a:pPr>
            <a:r>
              <a:t>print data['</a:t>
            </a:r>
            <a:r>
              <a:rPr err="1"/>
              <a:t>tripduration_mean</a:t>
            </a:r>
            <a:r>
              <a:t>'].median()</a:t>
            </a:r>
          </a:p>
        </p:txBody>
      </p:sp>
      <p:pic>
        <p:nvPicPr>
          <p:cNvPr id="68612" name="Picture 3">
            <a:extLst>
              <a:ext uri="{FF2B5EF4-FFF2-40B4-BE49-F238E27FC236}">
                <a16:creationId xmlns:a16="http://schemas.microsoft.com/office/drawing/2014/main" id="{D381AE24-11E8-42E2-902F-8C5D86D37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0" y="1222375"/>
            <a:ext cx="2767013"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F04B7-E2AA-472E-AC8F-CCD34A6EE012}"/>
              </a:ext>
            </a:extLst>
          </p:cNvPr>
          <p:cNvSpPr>
            <a:spLocks noGrp="1"/>
          </p:cNvSpPr>
          <p:nvPr>
            <p:ph type="body" sz="quarter" idx="10"/>
          </p:nvPr>
        </p:nvSpPr>
        <p:spPr/>
        <p:txBody>
          <a:bodyPr/>
          <a:lstStyle/>
          <a:p>
            <a:pPr>
              <a:defRPr/>
            </a:pPr>
            <a:r>
              <a:rPr lang="en-US"/>
              <a:t>Seasonal pattern vs Cyclic Pattern vs Trend</a:t>
            </a:r>
            <a:endParaRPr/>
          </a:p>
        </p:txBody>
      </p:sp>
      <p:sp>
        <p:nvSpPr>
          <p:cNvPr id="69635" name="Content Placeholder 2">
            <a:extLst>
              <a:ext uri="{FF2B5EF4-FFF2-40B4-BE49-F238E27FC236}">
                <a16:creationId xmlns:a16="http://schemas.microsoft.com/office/drawing/2014/main" id="{CD5DAE27-1D52-448F-B647-29543F0ED1A6}"/>
              </a:ext>
            </a:extLst>
          </p:cNvPr>
          <p:cNvSpPr>
            <a:spLocks noGrp="1" noChangeArrowheads="1"/>
          </p:cNvSpPr>
          <p:nvPr>
            <p:ph sz="quarter" idx="11"/>
          </p:nvPr>
        </p:nvSpPr>
        <p:spPr/>
        <p:txBody>
          <a:bodyPr/>
          <a:lstStyle/>
          <a:p>
            <a:r>
              <a:rPr altLang="ar-EG" sz="1800"/>
              <a:t>Seasonal: pattern over fixed period, like monthly pattern</a:t>
            </a:r>
          </a:p>
          <a:p>
            <a:r>
              <a:rPr altLang="ar-EG" sz="1800"/>
              <a:t>Cycle: pattern overall without worry about periods, to check</a:t>
            </a:r>
            <a:br>
              <a:rPr altLang="ar-EG" sz="1800"/>
            </a:br>
            <a:r>
              <a:rPr altLang="ar-EG" sz="1800"/>
              <a:t>if patterns repeat over non-periodic time cycles.</a:t>
            </a:r>
          </a:p>
          <a:p>
            <a:r>
              <a:rPr altLang="ar-EG" sz="1800"/>
              <a:t>Trend: In</a:t>
            </a:r>
            <a:r>
              <a:rPr altLang="ar-EG"/>
              <a:t> </a:t>
            </a:r>
            <a:r>
              <a:rPr altLang="ar-EG" sz="1800"/>
              <a:t>long-term does the continuous variable increase/decrease</a:t>
            </a:r>
            <a:endParaRPr lang="ar-EG" altLang="ar-EG" sz="1800"/>
          </a:p>
        </p:txBody>
      </p:sp>
      <p:pic>
        <p:nvPicPr>
          <p:cNvPr id="69636" name="Picture 3">
            <a:extLst>
              <a:ext uri="{FF2B5EF4-FFF2-40B4-BE49-F238E27FC236}">
                <a16:creationId xmlns:a16="http://schemas.microsoft.com/office/drawing/2014/main" id="{1DA77104-A0DC-45E1-934A-81C63799E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788" y="4506913"/>
            <a:ext cx="33909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4">
            <a:extLst>
              <a:ext uri="{FF2B5EF4-FFF2-40B4-BE49-F238E27FC236}">
                <a16:creationId xmlns:a16="http://schemas.microsoft.com/office/drawing/2014/main" id="{E5C79834-A505-4CF9-89A8-765D1B9C3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4506913"/>
            <a:ext cx="33909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5">
            <a:extLst>
              <a:ext uri="{FF2B5EF4-FFF2-40B4-BE49-F238E27FC236}">
                <a16:creationId xmlns:a16="http://schemas.microsoft.com/office/drawing/2014/main" id="{BDB5704D-8618-4129-8811-76DDEFF27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6913"/>
            <a:ext cx="354806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6AB3DC3-2039-4CD6-9EDB-161D0D4D309C}"/>
              </a:ext>
            </a:extLst>
          </p:cNvPr>
          <p:cNvSpPr txBox="1"/>
          <p:nvPr/>
        </p:nvSpPr>
        <p:spPr>
          <a:xfrm>
            <a:off x="927100" y="4052888"/>
            <a:ext cx="10564813" cy="922337"/>
          </a:xfrm>
          <a:prstGeom prst="rect">
            <a:avLst/>
          </a:prstGeom>
          <a:noFill/>
        </p:spPr>
        <p:txBody>
          <a:bodyPr rtlCol="1">
            <a:spAutoFit/>
          </a:bodyPr>
          <a:lstStyle/>
          <a:p>
            <a:pPr>
              <a:defRPr/>
            </a:pPr>
            <a:r>
              <a:rPr lang="en-US" b="1" dirty="0">
                <a:solidFill>
                  <a:schemeClr val="accent6"/>
                </a:solidFill>
              </a:rPr>
              <a:t>Seasonal pattern					     Cycle pattern					      Trend</a:t>
            </a:r>
            <a:endParaRPr lang="ar-EG" b="1" dirty="0">
              <a:solidFill>
                <a:schemeClr val="accent6"/>
              </a:solidFill>
            </a:endParaRPr>
          </a:p>
          <a:p>
            <a:pPr>
              <a:defRPr/>
            </a:pPr>
            <a:endParaRPr lang="ar-EG" b="1" dirty="0">
              <a:solidFill>
                <a:schemeClr val="accent6"/>
              </a:solidFill>
            </a:endParaRPr>
          </a:p>
          <a:p>
            <a:pPr>
              <a:defRPr/>
            </a:pPr>
            <a:endParaRPr lang="ar-EG" b="1" dirty="0">
              <a:solidFill>
                <a:schemeClr val="accent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CBDCF4-708A-4AAB-9160-14727B2FC4BB}"/>
              </a:ext>
            </a:extLst>
          </p:cNvPr>
          <p:cNvSpPr>
            <a:spLocks noGrp="1"/>
          </p:cNvSpPr>
          <p:nvPr>
            <p:ph type="body" sz="quarter" idx="10"/>
          </p:nvPr>
        </p:nvSpPr>
        <p:spPr/>
        <p:txBody>
          <a:bodyPr/>
          <a:lstStyle/>
          <a:p>
            <a:pPr>
              <a:defRPr/>
            </a:pPr>
            <a:r>
              <a:rPr lang="en-US"/>
              <a:t>Correlation directions</a:t>
            </a:r>
            <a:endParaRPr/>
          </a:p>
        </p:txBody>
      </p:sp>
      <p:sp>
        <p:nvSpPr>
          <p:cNvPr id="70659" name="Content Placeholder 2">
            <a:extLst>
              <a:ext uri="{FF2B5EF4-FFF2-40B4-BE49-F238E27FC236}">
                <a16:creationId xmlns:a16="http://schemas.microsoft.com/office/drawing/2014/main" id="{A0CD0BBA-F144-4DA1-B2F2-0E4E56F38316}"/>
              </a:ext>
            </a:extLst>
          </p:cNvPr>
          <p:cNvSpPr>
            <a:spLocks noGrp="1" noChangeArrowheads="1"/>
          </p:cNvSpPr>
          <p:nvPr>
            <p:ph sz="quarter" idx="11"/>
          </p:nvPr>
        </p:nvSpPr>
        <p:spPr/>
        <p:txBody>
          <a:bodyPr/>
          <a:lstStyle/>
          <a:p>
            <a:endParaRPr lang="ar-EG" altLang="ar-EG"/>
          </a:p>
        </p:txBody>
      </p:sp>
      <p:pic>
        <p:nvPicPr>
          <p:cNvPr id="70660" name="Picture 3">
            <a:extLst>
              <a:ext uri="{FF2B5EF4-FFF2-40B4-BE49-F238E27FC236}">
                <a16:creationId xmlns:a16="http://schemas.microsoft.com/office/drawing/2014/main" id="{0388B9A8-9064-4871-9CF5-700E243A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6638"/>
            <a:ext cx="11268075"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53985-FCC6-49D7-928B-AC85E97168CE}"/>
              </a:ext>
            </a:extLst>
          </p:cNvPr>
          <p:cNvSpPr>
            <a:spLocks noGrp="1"/>
          </p:cNvSpPr>
          <p:nvPr>
            <p:ph type="body" sz="quarter" idx="10"/>
          </p:nvPr>
        </p:nvSpPr>
        <p:spPr/>
        <p:txBody>
          <a:bodyPr/>
          <a:lstStyle/>
          <a:p>
            <a:pPr>
              <a:defRPr/>
            </a:pPr>
            <a:r>
              <a:rPr lang="en-US"/>
              <a:t>Calculate the correlation </a:t>
            </a:r>
            <a:endParaRPr/>
          </a:p>
        </p:txBody>
      </p:sp>
      <p:sp>
        <p:nvSpPr>
          <p:cNvPr id="71683" name="Content Placeholder 2">
            <a:extLst>
              <a:ext uri="{FF2B5EF4-FFF2-40B4-BE49-F238E27FC236}">
                <a16:creationId xmlns:a16="http://schemas.microsoft.com/office/drawing/2014/main" id="{90909D76-8ABD-472C-8369-9AF84908DBC0}"/>
              </a:ext>
            </a:extLst>
          </p:cNvPr>
          <p:cNvSpPr>
            <a:spLocks noGrp="1" noChangeArrowheads="1"/>
          </p:cNvSpPr>
          <p:nvPr>
            <p:ph sz="quarter" idx="11"/>
          </p:nvPr>
        </p:nvSpPr>
        <p:spPr/>
        <p:txBody>
          <a:bodyPr/>
          <a:lstStyle/>
          <a:p>
            <a:r>
              <a:rPr altLang="ar-EG"/>
              <a:t>pd.set_option('precision', 3)</a:t>
            </a:r>
          </a:p>
          <a:p>
            <a:r>
              <a:rPr altLang="ar-EG"/>
              <a:t>correlations = data[['tripduration','age']]</a:t>
            </a:r>
            <a:r>
              <a:rPr altLang="ar-EG" b="1">
                <a:solidFill>
                  <a:srgbClr val="FFFF00"/>
                </a:solidFill>
              </a:rPr>
              <a:t>.corr()</a:t>
            </a:r>
          </a:p>
          <a:p>
            <a:r>
              <a:rPr altLang="ar-EG"/>
              <a:t>print(correlations)</a:t>
            </a:r>
            <a:endParaRPr lang="ar-EG" altLang="ar-EG"/>
          </a:p>
          <a:p>
            <a:endParaRPr lang="ar-EG" altLang="ar-EG"/>
          </a:p>
        </p:txBody>
      </p:sp>
      <p:pic>
        <p:nvPicPr>
          <p:cNvPr id="71684" name="Picture 3">
            <a:extLst>
              <a:ext uri="{FF2B5EF4-FFF2-40B4-BE49-F238E27FC236}">
                <a16:creationId xmlns:a16="http://schemas.microsoft.com/office/drawing/2014/main" id="{5A2669D1-E44A-49D5-8834-0672F3057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4119563"/>
            <a:ext cx="51911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2">
            <a:extLst>
              <a:ext uri="{FF2B5EF4-FFF2-40B4-BE49-F238E27FC236}">
                <a16:creationId xmlns:a16="http://schemas.microsoft.com/office/drawing/2014/main" id="{B994C165-11F9-48BA-A6AD-542D566EEE7E}"/>
              </a:ext>
            </a:extLst>
          </p:cNvPr>
          <p:cNvSpPr txBox="1">
            <a:spLocks noChangeArrowheads="1"/>
          </p:cNvSpPr>
          <p:nvPr/>
        </p:nvSpPr>
        <p:spPr bwMode="auto">
          <a:xfrm>
            <a:off x="6523038" y="2441575"/>
            <a:ext cx="5200650" cy="175418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b="1">
                <a:solidFill>
                  <a:srgbClr val="FFFF00"/>
                </a:solidFill>
              </a:rPr>
              <a:t>.corr(</a:t>
            </a:r>
            <a:r>
              <a:rPr lang="en-US" altLang="ar-EG" b="1"/>
              <a:t>method='pearson'</a:t>
            </a:r>
            <a:r>
              <a:rPr lang="en-US" altLang="ar-EG" b="1">
                <a:solidFill>
                  <a:srgbClr val="FFFF00"/>
                </a:solidFill>
              </a:rPr>
              <a:t>)</a:t>
            </a:r>
            <a:endParaRPr lang="en-US" altLang="ar-EG" b="1"/>
          </a:p>
          <a:p>
            <a:r>
              <a:rPr lang="en-US" altLang="ar-EG" b="1"/>
              <a:t>method</a:t>
            </a:r>
            <a:r>
              <a:rPr lang="en-US" altLang="ar-EG"/>
              <a:t> : {‘pearson’, ‘kendall’, ‘spearman’}</a:t>
            </a:r>
            <a:br>
              <a:rPr lang="en-US" altLang="ar-EG"/>
            </a:br>
            <a:endParaRPr lang="en-US" altLang="ar-EG"/>
          </a:p>
          <a:p>
            <a:r>
              <a:rPr lang="en-US" altLang="ar-EG" b="1">
                <a:solidFill>
                  <a:srgbClr val="FFFF00"/>
                </a:solidFill>
              </a:rPr>
              <a:t>pearson : standard correlation coefficient</a:t>
            </a:r>
          </a:p>
          <a:p>
            <a:r>
              <a:rPr lang="en-US" altLang="ar-EG"/>
              <a:t>kendall : Kendall Tau correlation coefficient</a:t>
            </a:r>
          </a:p>
          <a:p>
            <a:r>
              <a:rPr lang="en-US" altLang="ar-EG"/>
              <a:t>spearman : Spearman rank correlation</a:t>
            </a:r>
          </a:p>
        </p:txBody>
      </p:sp>
      <p:sp>
        <p:nvSpPr>
          <p:cNvPr id="71686" name="TextBox 3">
            <a:extLst>
              <a:ext uri="{FF2B5EF4-FFF2-40B4-BE49-F238E27FC236}">
                <a16:creationId xmlns:a16="http://schemas.microsoft.com/office/drawing/2014/main" id="{6A75F660-A8DD-4EEB-8D01-B2160FDF7F53}"/>
              </a:ext>
            </a:extLst>
          </p:cNvPr>
          <p:cNvSpPr txBox="1">
            <a:spLocks noChangeArrowheads="1"/>
          </p:cNvSpPr>
          <p:nvPr/>
        </p:nvSpPr>
        <p:spPr bwMode="auto">
          <a:xfrm>
            <a:off x="457200" y="6421438"/>
            <a:ext cx="1079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b="1"/>
              <a:t>For more information</a:t>
            </a:r>
            <a:r>
              <a:rPr lang="en-US" altLang="ar-EG"/>
              <a:t> http://www.statisticssolutions.com/correlation-pearson-kendall-spearman/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D21994-63ED-4363-AFF7-DFBDAF44A4AF}"/>
              </a:ext>
            </a:extLst>
          </p:cNvPr>
          <p:cNvSpPr>
            <a:spLocks noGrp="1"/>
          </p:cNvSpPr>
          <p:nvPr>
            <p:ph type="body" sz="quarter" idx="10"/>
          </p:nvPr>
        </p:nvSpPr>
        <p:spPr/>
        <p:txBody>
          <a:bodyPr/>
          <a:lstStyle/>
          <a:p>
            <a:pPr>
              <a:defRPr/>
            </a:pPr>
            <a:r>
              <a:rPr lang="en-US"/>
              <a:t>Rename Dataset columns' names</a:t>
            </a:r>
            <a:endParaRPr/>
          </a:p>
        </p:txBody>
      </p:sp>
      <p:sp>
        <p:nvSpPr>
          <p:cNvPr id="3" name="Content Placeholder 2">
            <a:extLst>
              <a:ext uri="{FF2B5EF4-FFF2-40B4-BE49-F238E27FC236}">
                <a16:creationId xmlns:a16="http://schemas.microsoft.com/office/drawing/2014/main" id="{A722E0A9-7EE4-4E2E-897D-288CBE8D3AFB}"/>
              </a:ext>
            </a:extLst>
          </p:cNvPr>
          <p:cNvSpPr>
            <a:spLocks noGrp="1"/>
          </p:cNvSpPr>
          <p:nvPr>
            <p:ph sz="quarter" idx="11"/>
          </p:nvPr>
        </p:nvSpPr>
        <p:spPr/>
        <p:txBody>
          <a:bodyPr/>
          <a:lstStyle/>
          <a:p>
            <a:pPr>
              <a:defRPr/>
            </a:pPr>
            <a:r>
              <a:t>Get data from the next URL and save as “concrete_data.csv”</a:t>
            </a:r>
            <a:br>
              <a:rPr/>
            </a:br>
            <a:r>
              <a:t>http://archive.ics.uci.edu/ml/datasets/Concrete+Compressive+Strength</a:t>
            </a:r>
            <a:endParaRPr lang="ar-EG"/>
          </a:p>
          <a:p>
            <a:pPr>
              <a:defRPr/>
            </a:pPr>
            <a:endParaRPr/>
          </a:p>
          <a:p>
            <a:pPr>
              <a:defRPr/>
            </a:pPr>
            <a:r>
              <a:t>data = </a:t>
            </a:r>
            <a:r>
              <a:rPr err="1"/>
              <a:t>pd.read_csv</a:t>
            </a:r>
            <a:r>
              <a:t>('examples/concrete_data.csv’)</a:t>
            </a:r>
          </a:p>
          <a:p>
            <a:pPr>
              <a:defRPr/>
            </a:pPr>
            <a:r>
              <a:t>print </a:t>
            </a:r>
            <a:r>
              <a:rPr err="1"/>
              <a:t>len</a:t>
            </a:r>
            <a:r>
              <a:t>(data)</a:t>
            </a:r>
          </a:p>
          <a:p>
            <a:pPr>
              <a:defRPr/>
            </a:pPr>
            <a:r>
              <a:rPr err="1"/>
              <a:t>data.head</a:t>
            </a:r>
            <a:r>
              <a:t>()</a:t>
            </a:r>
          </a:p>
          <a:p>
            <a:pPr>
              <a:defRPr/>
            </a:pPr>
            <a:endParaRPr/>
          </a:p>
          <a:p>
            <a:pPr>
              <a:defRPr/>
            </a:pPr>
            <a:endParaRPr/>
          </a:p>
          <a:p>
            <a:pPr marL="0" indent="0">
              <a:buFont typeface="Wingdings 3" panose="05040102010807070707" pitchFamily="18" charset="2"/>
              <a:buNone/>
              <a:defRPr/>
            </a:pPr>
            <a:r>
              <a:rPr b="1"/>
              <a:t>Renaming the Columns</a:t>
            </a:r>
          </a:p>
          <a:p>
            <a:pPr>
              <a:defRPr/>
            </a:pPr>
            <a:r>
              <a:rPr err="1"/>
              <a:t>data.columns</a:t>
            </a:r>
            <a:r>
              <a:t> = ['</a:t>
            </a:r>
            <a:r>
              <a:rPr err="1"/>
              <a:t>cement_component</a:t>
            </a:r>
            <a:r>
              <a:t>', '</a:t>
            </a:r>
            <a:r>
              <a:rPr err="1"/>
              <a:t>furnace_slag</a:t>
            </a:r>
            <a:r>
              <a:t>', '</a:t>
            </a:r>
            <a:r>
              <a:rPr err="1"/>
              <a:t>flay_ash</a:t>
            </a:r>
            <a:r>
              <a:t>’,\</a:t>
            </a:r>
          </a:p>
          <a:p>
            <a:pPr marL="457200" lvl="1" indent="0">
              <a:buFont typeface="Wingdings 3" panose="05040102010807070707" pitchFamily="18" charset="2"/>
              <a:buNone/>
              <a:defRPr/>
            </a:pPr>
            <a:r>
              <a:t> '</a:t>
            </a:r>
            <a:r>
              <a:rPr err="1"/>
              <a:t>water_component</a:t>
            </a:r>
            <a:r>
              <a:t>’,  'superplasticizer', '</a:t>
            </a:r>
            <a:r>
              <a:rPr err="1"/>
              <a:t>coarse_aggregate</a:t>
            </a:r>
            <a:r>
              <a:t>’, \</a:t>
            </a:r>
          </a:p>
          <a:p>
            <a:pPr marL="457200" lvl="1" indent="0">
              <a:buFont typeface="Wingdings 3" panose="05040102010807070707" pitchFamily="18" charset="2"/>
              <a:buNone/>
              <a:defRPr/>
            </a:pPr>
            <a:r>
              <a:t> '</a:t>
            </a:r>
            <a:r>
              <a:rPr err="1"/>
              <a:t>fine_aggregate</a:t>
            </a:r>
            <a:r>
              <a:t>', 'age', '</a:t>
            </a:r>
            <a:r>
              <a:rPr err="1"/>
              <a:t>concrete_strength</a:t>
            </a:r>
            <a:r>
              <a:t>']</a:t>
            </a:r>
          </a:p>
        </p:txBody>
      </p:sp>
      <p:pic>
        <p:nvPicPr>
          <p:cNvPr id="72708" name="Picture 3">
            <a:extLst>
              <a:ext uri="{FF2B5EF4-FFF2-40B4-BE49-F238E27FC236}">
                <a16:creationId xmlns:a16="http://schemas.microsoft.com/office/drawing/2014/main" id="{50241163-936B-4DA8-AEA0-F5C107CCF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638" y="3030538"/>
            <a:ext cx="68770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A6EB2-0D02-4F74-9189-326FA9E53F1A}"/>
              </a:ext>
            </a:extLst>
          </p:cNvPr>
          <p:cNvSpPr>
            <a:spLocks noGrp="1"/>
          </p:cNvSpPr>
          <p:nvPr>
            <p:ph type="body" sz="quarter" idx="10"/>
          </p:nvPr>
        </p:nvSpPr>
        <p:spPr/>
        <p:txBody>
          <a:bodyPr/>
          <a:lstStyle/>
          <a:p>
            <a:pPr>
              <a:defRPr/>
            </a:pPr>
            <a:r>
              <a:rPr lang="en-US"/>
              <a:t>Loop through dataset </a:t>
            </a:r>
            <a:br>
              <a:rPr lang="en-US"/>
            </a:br>
            <a:r>
              <a:rPr lang="en-US" sz="1800">
                <a:solidFill>
                  <a:schemeClr val="tx1"/>
                </a:solidFill>
              </a:rPr>
              <a:t>Draw relation between each feature and </a:t>
            </a:r>
            <a:r>
              <a:rPr lang="en-US" sz="1800" err="1">
                <a:solidFill>
                  <a:schemeClr val="tx1"/>
                </a:solidFill>
              </a:rPr>
              <a:t>concrete_strength</a:t>
            </a:r>
            <a:endParaRPr>
              <a:solidFill>
                <a:schemeClr val="tx1"/>
              </a:solidFill>
            </a:endParaRPr>
          </a:p>
        </p:txBody>
      </p:sp>
      <p:sp>
        <p:nvSpPr>
          <p:cNvPr id="73731" name="Content Placeholder 2">
            <a:extLst>
              <a:ext uri="{FF2B5EF4-FFF2-40B4-BE49-F238E27FC236}">
                <a16:creationId xmlns:a16="http://schemas.microsoft.com/office/drawing/2014/main" id="{9C6F8FDB-E8C4-436A-B04A-A8BBB9343135}"/>
              </a:ext>
            </a:extLst>
          </p:cNvPr>
          <p:cNvSpPr>
            <a:spLocks noGrp="1" noChangeArrowheads="1"/>
          </p:cNvSpPr>
          <p:nvPr>
            <p:ph sz="quarter" idx="11"/>
          </p:nvPr>
        </p:nvSpPr>
        <p:spPr/>
        <p:txBody>
          <a:bodyPr/>
          <a:lstStyle/>
          <a:p>
            <a:pPr marL="0" indent="0">
              <a:buFont typeface="Wingdings 3" panose="05040102010807070707" pitchFamily="18" charset="2"/>
              <a:buNone/>
            </a:pPr>
            <a:r>
              <a:rPr altLang="ar-EG" sz="1600"/>
              <a:t>plt.figure(figsize=(15,10.5))</a:t>
            </a:r>
          </a:p>
          <a:p>
            <a:pPr marL="0" indent="0">
              <a:buFont typeface="Wingdings 3" panose="05040102010807070707" pitchFamily="18" charset="2"/>
              <a:buNone/>
            </a:pPr>
            <a:r>
              <a:rPr altLang="ar-EG" sz="1600"/>
              <a:t>plot_count = 1</a:t>
            </a:r>
          </a:p>
          <a:p>
            <a:pPr marL="0" indent="0">
              <a:buFont typeface="Wingdings 3" panose="05040102010807070707" pitchFamily="18" charset="2"/>
              <a:buNone/>
            </a:pPr>
            <a:r>
              <a:rPr altLang="ar-EG" sz="1600"/>
              <a:t>for feature in list(data.columns)[:-1]:</a:t>
            </a:r>
          </a:p>
          <a:p>
            <a:pPr marL="457200" lvl="1" indent="0">
              <a:buFont typeface="Wingdings 3" panose="05040102010807070707" pitchFamily="18" charset="2"/>
              <a:buNone/>
            </a:pPr>
            <a:r>
              <a:rPr altLang="ar-EG" sz="1600"/>
              <a:t>plt.subplot(3,3,plot_count)</a:t>
            </a:r>
          </a:p>
          <a:p>
            <a:pPr marL="457200" lvl="1" indent="0">
              <a:buFont typeface="Wingdings 3" panose="05040102010807070707" pitchFamily="18" charset="2"/>
              <a:buNone/>
            </a:pPr>
            <a:r>
              <a:rPr altLang="ar-EG" sz="1600"/>
              <a:t>plt.scatter(data[feature], data['concrete_strength'])</a:t>
            </a:r>
          </a:p>
          <a:p>
            <a:pPr marL="457200" lvl="1" indent="0">
              <a:buFont typeface="Wingdings 3" panose="05040102010807070707" pitchFamily="18" charset="2"/>
              <a:buNone/>
            </a:pPr>
            <a:r>
              <a:rPr altLang="ar-EG" sz="1600"/>
              <a:t>plt.xlabel(feature.replace('_',' ').title())</a:t>
            </a:r>
          </a:p>
          <a:p>
            <a:pPr marL="457200" lvl="1" indent="0">
              <a:buFont typeface="Wingdings 3" panose="05040102010807070707" pitchFamily="18" charset="2"/>
              <a:buNone/>
            </a:pPr>
            <a:r>
              <a:rPr altLang="ar-EG" sz="1600"/>
              <a:t>plt.ylabel('Concrete strength')</a:t>
            </a:r>
          </a:p>
          <a:p>
            <a:pPr marL="457200" lvl="1" indent="0">
              <a:buFont typeface="Wingdings 3" panose="05040102010807070707" pitchFamily="18" charset="2"/>
              <a:buNone/>
            </a:pPr>
            <a:r>
              <a:rPr altLang="ar-EG" sz="1600"/>
              <a:t>plot_count+=1</a:t>
            </a:r>
          </a:p>
          <a:p>
            <a:pPr marL="0" indent="0">
              <a:buFont typeface="Wingdings 3" panose="05040102010807070707" pitchFamily="18" charset="2"/>
              <a:buNone/>
            </a:pPr>
            <a:r>
              <a:rPr altLang="ar-EG" sz="1600"/>
              <a:t>plt.show()</a:t>
            </a:r>
          </a:p>
          <a:p>
            <a:pPr marL="0" indent="0">
              <a:buFont typeface="Wingdings 3" panose="05040102010807070707" pitchFamily="18" charset="2"/>
              <a:buNone/>
            </a:pPr>
            <a:r>
              <a:rPr altLang="ar-EG" sz="1600" b="1">
                <a:solidFill>
                  <a:srgbClr val="FFFF00"/>
                </a:solidFill>
              </a:rPr>
              <a:t>#//Get the correlation between data</a:t>
            </a:r>
          </a:p>
          <a:p>
            <a:pPr marL="0" indent="0">
              <a:buFont typeface="Wingdings 3" panose="05040102010807070707" pitchFamily="18" charset="2"/>
              <a:buNone/>
            </a:pPr>
            <a:r>
              <a:rPr altLang="ar-EG" sz="1600"/>
              <a:t>pd.set_option('display.width', 100)</a:t>
            </a:r>
          </a:p>
          <a:p>
            <a:pPr marL="0" indent="0">
              <a:buFont typeface="Wingdings 3" panose="05040102010807070707" pitchFamily="18" charset="2"/>
              <a:buNone/>
            </a:pPr>
            <a:r>
              <a:rPr altLang="ar-EG" sz="1600"/>
              <a:t>pd.set_option('precision', 3)</a:t>
            </a:r>
          </a:p>
          <a:p>
            <a:pPr marL="0" indent="0">
              <a:buFont typeface="Wingdings 3" panose="05040102010807070707" pitchFamily="18" charset="2"/>
              <a:buNone/>
            </a:pPr>
            <a:r>
              <a:rPr altLang="ar-EG" sz="1600"/>
              <a:t>correlations = data.corr(method='pearson')</a:t>
            </a:r>
          </a:p>
          <a:p>
            <a:pPr marL="0" indent="0">
              <a:buFont typeface="Wingdings 3" panose="05040102010807070707" pitchFamily="18" charset="2"/>
              <a:buNone/>
            </a:pPr>
            <a:r>
              <a:rPr altLang="ar-EG" sz="1600"/>
              <a:t>print(correlations)</a:t>
            </a:r>
            <a:endParaRPr lang="ar-EG" altLang="ar-EG" sz="1600"/>
          </a:p>
        </p:txBody>
      </p:sp>
      <p:pic>
        <p:nvPicPr>
          <p:cNvPr id="73732" name="Picture 3">
            <a:extLst>
              <a:ext uri="{FF2B5EF4-FFF2-40B4-BE49-F238E27FC236}">
                <a16:creationId xmlns:a16="http://schemas.microsoft.com/office/drawing/2014/main" id="{ADDBBC81-54A7-4F92-B76A-39F0C5EDB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013" y="2841625"/>
            <a:ext cx="5386387"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E667B-C082-4880-A400-5A6AA49E6756}"/>
              </a:ext>
            </a:extLst>
          </p:cNvPr>
          <p:cNvSpPr>
            <a:spLocks noGrp="1"/>
          </p:cNvSpPr>
          <p:nvPr>
            <p:ph type="body" sz="quarter" idx="10"/>
          </p:nvPr>
        </p:nvSpPr>
        <p:spPr/>
        <p:txBody>
          <a:bodyPr/>
          <a:lstStyle/>
          <a:p>
            <a:pPr>
              <a:defRPr/>
            </a:pPr>
            <a:r>
              <a:rPr lang="en-US"/>
              <a:t>Prepare your machine</a:t>
            </a:r>
            <a:endParaRPr/>
          </a:p>
        </p:txBody>
      </p:sp>
      <p:sp>
        <p:nvSpPr>
          <p:cNvPr id="47107" name="Content Placeholder 2">
            <a:extLst>
              <a:ext uri="{FF2B5EF4-FFF2-40B4-BE49-F238E27FC236}">
                <a16:creationId xmlns:a16="http://schemas.microsoft.com/office/drawing/2014/main" id="{44362A72-BE0F-4A58-ABE2-BA4218E54DA8}"/>
              </a:ext>
            </a:extLst>
          </p:cNvPr>
          <p:cNvSpPr>
            <a:spLocks noGrp="1" noChangeArrowheads="1"/>
          </p:cNvSpPr>
          <p:nvPr>
            <p:ph sz="quarter" idx="11"/>
          </p:nvPr>
        </p:nvSpPr>
        <p:spPr/>
        <p:txBody>
          <a:bodyPr/>
          <a:lstStyle/>
          <a:p>
            <a:r>
              <a:rPr altLang="ar-EG"/>
              <a:t>Install </a:t>
            </a:r>
            <a:r>
              <a:rPr altLang="ar-EG" b="1"/>
              <a:t>Python 2.7.xx</a:t>
            </a:r>
          </a:p>
          <a:p>
            <a:r>
              <a:rPr altLang="ar-EG" sz="1600"/>
              <a:t>Pip install pandas</a:t>
            </a:r>
          </a:p>
          <a:p>
            <a:r>
              <a:rPr altLang="ar-EG" sz="1600"/>
              <a:t>Pip install matplotlib Sklearn Statistics scipy seaborn Ipython</a:t>
            </a:r>
            <a:br>
              <a:rPr lang="ar-EG" altLang="ar-EG" sz="1600"/>
            </a:br>
            <a:r>
              <a:rPr altLang="ar-EG" sz="1600"/>
              <a:t>pip install </a:t>
            </a:r>
            <a:r>
              <a:rPr altLang="ar-EG" sz="1600">
                <a:solidFill>
                  <a:srgbClr val="FFFF00"/>
                </a:solidFill>
              </a:rPr>
              <a:t>--no-cache-dir</a:t>
            </a:r>
            <a:r>
              <a:rPr altLang="ar-EG" sz="1600"/>
              <a:t>  pystan     </a:t>
            </a:r>
            <a:r>
              <a:rPr lang="ar-EG" altLang="ar-EG" sz="1600"/>
              <a:t>#</a:t>
            </a:r>
            <a:r>
              <a:rPr altLang="ar-EG" sz="1600"/>
              <a:t>to force redownload exist package in case of error</a:t>
            </a:r>
          </a:p>
          <a:p>
            <a:r>
              <a:rPr altLang="ar-EG" sz="1600"/>
              <a:t>Get Data set for training through </a:t>
            </a:r>
            <a:br>
              <a:rPr altLang="ar-EG" sz="1600"/>
            </a:br>
            <a:r>
              <a:rPr altLang="ar-EG" sz="1600"/>
              <a:t>http://archive.ics.uci.edu/ml/datasets.html</a:t>
            </a:r>
          </a:p>
        </p:txBody>
      </p:sp>
      <p:pic>
        <p:nvPicPr>
          <p:cNvPr id="47108" name="Picture 3">
            <a:extLst>
              <a:ext uri="{FF2B5EF4-FFF2-40B4-BE49-F238E27FC236}">
                <a16:creationId xmlns:a16="http://schemas.microsoft.com/office/drawing/2014/main" id="{3BEC3B67-75AE-40E3-ABF6-D4B449AB4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3671888"/>
            <a:ext cx="83534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4">
            <a:extLst>
              <a:ext uri="{FF2B5EF4-FFF2-40B4-BE49-F238E27FC236}">
                <a16:creationId xmlns:a16="http://schemas.microsoft.com/office/drawing/2014/main" id="{FA60D4C2-4145-4D93-A24D-3F9C468C8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0338" y="3733800"/>
            <a:ext cx="24098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Machine Learning</a:t>
            </a:r>
          </a:p>
        </p:txBody>
      </p:sp>
      <p:sp>
        <p:nvSpPr>
          <p:cNvPr id="3" name="Content Placeholder 2"/>
          <p:cNvSpPr>
            <a:spLocks noGrp="1"/>
          </p:cNvSpPr>
          <p:nvPr>
            <p:ph idx="1"/>
          </p:nvPr>
        </p:nvSpPr>
        <p:spPr/>
        <p:txBody>
          <a:bodyPr>
            <a:normAutofit lnSpcReduction="10000"/>
          </a:bodyPr>
          <a:lstStyle/>
          <a:p>
            <a:pPr marL="0" indent="0">
              <a:buNone/>
            </a:pPr>
            <a:r>
              <a:rPr lang="en-US" dirty="0"/>
              <a:t>Many popular Python toolboxes/libraries:</a:t>
            </a:r>
          </a:p>
          <a:p>
            <a:pPr lvl="1"/>
            <a:r>
              <a:rPr lang="en-US" dirty="0" err="1"/>
              <a:t>NumPy</a:t>
            </a:r>
            <a:endParaRPr lang="en-US" dirty="0"/>
          </a:p>
          <a:p>
            <a:pPr lvl="1"/>
            <a:r>
              <a:rPr lang="en-US" dirty="0" err="1"/>
              <a:t>SciPy</a:t>
            </a:r>
            <a:endParaRPr lang="en-US" dirty="0"/>
          </a:p>
          <a:p>
            <a:pPr lvl="1"/>
            <a:r>
              <a:rPr lang="en-US" dirty="0"/>
              <a:t>Pandas</a:t>
            </a:r>
          </a:p>
          <a:p>
            <a:pPr lvl="1"/>
            <a:r>
              <a:rPr lang="en-US" dirty="0" err="1"/>
              <a:t>SciKit</a:t>
            </a:r>
            <a:r>
              <a:rPr lang="en-US" dirty="0"/>
              <a:t>-Learn</a:t>
            </a:r>
          </a:p>
          <a:p>
            <a:pPr marL="457200" lvl="1" indent="0">
              <a:buNone/>
            </a:pPr>
            <a:endParaRPr lang="en-US" dirty="0"/>
          </a:p>
          <a:p>
            <a:pPr marL="0" indent="0">
              <a:buNone/>
            </a:pPr>
            <a:r>
              <a:rPr lang="en-US" dirty="0"/>
              <a:t>Visualization libraries</a:t>
            </a:r>
          </a:p>
          <a:p>
            <a:pPr lvl="1"/>
            <a:r>
              <a:rPr lang="en-US" dirty="0" err="1"/>
              <a:t>matplotlib</a:t>
            </a:r>
            <a:endParaRPr lang="en-US" dirty="0"/>
          </a:p>
          <a:p>
            <a:pPr lvl="1"/>
            <a:r>
              <a:rPr lang="en-US" dirty="0" err="1"/>
              <a:t>Seaborn</a:t>
            </a:r>
            <a:endParaRPr lang="en-US" dirty="0"/>
          </a:p>
          <a:p>
            <a:pPr lvl="1"/>
            <a:endParaRPr lang="en-US" dirty="0"/>
          </a:p>
          <a:p>
            <a:pPr marL="457200" lvl="1" indent="0">
              <a:buNone/>
            </a:pPr>
            <a:r>
              <a:rPr lang="en-US" dirty="0"/>
              <a:t>                                                      and many more …</a:t>
            </a:r>
          </a:p>
        </p:txBody>
      </p:sp>
      <p:sp>
        <p:nvSpPr>
          <p:cNvPr id="4" name="Slide Number Placeholder 3"/>
          <p:cNvSpPr>
            <a:spLocks noGrp="1"/>
          </p:cNvSpPr>
          <p:nvPr>
            <p:ph type="sldNum" sz="quarter" idx="12"/>
          </p:nvPr>
        </p:nvSpPr>
        <p:spPr/>
        <p:txBody>
          <a:bodyPr/>
          <a:lstStyle/>
          <a:p>
            <a:fld id="{B841CA95-E0BC-48B5-948A-ECC494EB4D84}" type="slidenum">
              <a:rPr lang="en-US" smtClean="0"/>
              <a:t>30</a:t>
            </a:fld>
            <a:endParaRPr lang="en-US"/>
          </a:p>
        </p:txBody>
      </p:sp>
    </p:spTree>
    <p:extLst>
      <p:ext uri="{BB962C8B-B14F-4D97-AF65-F5344CB8AC3E}">
        <p14:creationId xmlns:p14="http://schemas.microsoft.com/office/powerpoint/2010/main" val="397347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err="1"/>
              <a:t>NumPy</a:t>
            </a:r>
            <a:r>
              <a:rPr lang="en-US" i="1" dirty="0"/>
              <a:t>:</a:t>
            </a:r>
          </a:p>
          <a:p>
            <a:pPr lvl="1">
              <a:buFont typeface="Wingdings" panose="05000000000000000000" pitchFamily="2" charset="2"/>
              <a:buChar char="§"/>
            </a:pPr>
            <a:r>
              <a:rPr lang="en-US" dirty="0"/>
              <a:t>introduces objects for multidimensional arrays and matrices, as well as functions that allow to easily perform advanced mathematical and statistical operations on those objects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provides vectorization of mathematical operations on arrays and matrices which significantly improves the performance</a:t>
            </a:r>
          </a:p>
          <a:p>
            <a:pPr lvl="1">
              <a:buFont typeface="Wingdings" panose="05000000000000000000" pitchFamily="2" charset="2"/>
              <a:buChar char="§"/>
            </a:pPr>
            <a:endParaRPr lang="en-US" dirty="0"/>
          </a:p>
          <a:p>
            <a:pPr lvl="1">
              <a:buFont typeface="Wingdings" panose="05000000000000000000" pitchFamily="2" charset="2"/>
              <a:buChar char="§"/>
            </a:pPr>
            <a:r>
              <a:rPr lang="en-US" dirty="0"/>
              <a:t>many other python libraries are built on </a:t>
            </a:r>
            <a:r>
              <a:rPr lang="en-US" dirty="0" err="1"/>
              <a:t>NumPy</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31</a:t>
            </a:fld>
            <a:endParaRPr lang="en-US"/>
          </a:p>
        </p:txBody>
      </p:sp>
      <p:pic>
        <p:nvPicPr>
          <p:cNvPr id="2050" name="Picture 2" descr="Num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823" y="127698"/>
            <a:ext cx="1714500" cy="581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807631"/>
            <a:ext cx="4456176" cy="369332"/>
          </a:xfrm>
          <a:prstGeom prst="rect">
            <a:avLst/>
          </a:prstGeom>
          <a:noFill/>
        </p:spPr>
        <p:txBody>
          <a:bodyPr wrap="square" rtlCol="0">
            <a:spAutoFit/>
          </a:bodyPr>
          <a:lstStyle/>
          <a:p>
            <a:r>
              <a:rPr lang="en-US" b="1" dirty="0"/>
              <a:t>Link:</a:t>
            </a:r>
            <a:r>
              <a:rPr lang="en-US" dirty="0"/>
              <a:t> </a:t>
            </a:r>
            <a:r>
              <a:rPr lang="en-US" dirty="0">
                <a:hlinkClick r:id="rId3"/>
              </a:rPr>
              <a:t>http://www.numpy.org/</a:t>
            </a:r>
            <a:endParaRPr lang="en-US" dirty="0"/>
          </a:p>
        </p:txBody>
      </p:sp>
    </p:spTree>
    <p:extLst>
      <p:ext uri="{BB962C8B-B14F-4D97-AF65-F5344CB8AC3E}">
        <p14:creationId xmlns:p14="http://schemas.microsoft.com/office/powerpoint/2010/main" val="3364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err="1"/>
              <a:t>SciPy</a:t>
            </a:r>
            <a:r>
              <a:rPr lang="en-US" i="1" dirty="0"/>
              <a:t>:</a:t>
            </a:r>
          </a:p>
          <a:p>
            <a:pPr lvl="1">
              <a:buFont typeface="Wingdings" panose="05000000000000000000" pitchFamily="2" charset="2"/>
              <a:buChar char="§"/>
            </a:pPr>
            <a:r>
              <a:rPr lang="en-US" dirty="0"/>
              <a:t>collection of algorithms for linear algebra, differential equations, numerical integration, optimization, statistics and more</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part of </a:t>
            </a:r>
            <a:r>
              <a:rPr lang="en-US" dirty="0" err="1"/>
              <a:t>SciPy</a:t>
            </a:r>
            <a:r>
              <a:rPr lang="en-US" dirty="0"/>
              <a:t> Stack</a:t>
            </a:r>
          </a:p>
          <a:p>
            <a:pPr lvl="1">
              <a:buFont typeface="Wingdings" panose="05000000000000000000" pitchFamily="2" charset="2"/>
              <a:buChar char="§"/>
            </a:pPr>
            <a:endParaRPr lang="en-US" dirty="0"/>
          </a:p>
          <a:p>
            <a:pPr lvl="1">
              <a:buFont typeface="Wingdings" panose="05000000000000000000" pitchFamily="2" charset="2"/>
              <a:buChar char="§"/>
            </a:pPr>
            <a:r>
              <a:rPr lang="en-US" dirty="0"/>
              <a:t>built on </a:t>
            </a:r>
            <a:r>
              <a:rPr lang="en-US" dirty="0" err="1"/>
              <a:t>NumPy</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32</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38" r="41257"/>
          <a:stretch/>
        </p:blipFill>
        <p:spPr>
          <a:xfrm>
            <a:off x="10137648" y="130874"/>
            <a:ext cx="1789176" cy="525232"/>
          </a:xfrm>
          <a:prstGeom prst="rect">
            <a:avLst/>
          </a:prstGeom>
        </p:spPr>
      </p:pic>
      <p:sp>
        <p:nvSpPr>
          <p:cNvPr id="7" name="TextBox 6"/>
          <p:cNvSpPr txBox="1"/>
          <p:nvPr/>
        </p:nvSpPr>
        <p:spPr>
          <a:xfrm>
            <a:off x="838200" y="5807631"/>
            <a:ext cx="5654040" cy="369332"/>
          </a:xfrm>
          <a:prstGeom prst="rect">
            <a:avLst/>
          </a:prstGeom>
          <a:noFill/>
        </p:spPr>
        <p:txBody>
          <a:bodyPr wrap="square" rtlCol="0">
            <a:spAutoFit/>
          </a:bodyPr>
          <a:lstStyle/>
          <a:p>
            <a:r>
              <a:rPr lang="en-US" b="1" dirty="0"/>
              <a:t>Link:</a:t>
            </a:r>
            <a:r>
              <a:rPr lang="en-US" dirty="0"/>
              <a:t> </a:t>
            </a:r>
            <a:r>
              <a:rPr lang="en-US" dirty="0">
                <a:hlinkClick r:id="rId3"/>
              </a:rPr>
              <a:t>https://www.scipy.org/scipylib/</a:t>
            </a:r>
            <a:endParaRPr lang="en-US" dirty="0"/>
          </a:p>
        </p:txBody>
      </p:sp>
    </p:spTree>
    <p:extLst>
      <p:ext uri="{BB962C8B-B14F-4D97-AF65-F5344CB8AC3E}">
        <p14:creationId xmlns:p14="http://schemas.microsoft.com/office/powerpoint/2010/main" val="223134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a:t>Pandas:</a:t>
            </a:r>
          </a:p>
          <a:p>
            <a:pPr lvl="1">
              <a:buFont typeface="Wingdings" panose="05000000000000000000" pitchFamily="2" charset="2"/>
              <a:buChar char="§"/>
            </a:pPr>
            <a:r>
              <a:rPr lang="en-US" dirty="0"/>
              <a:t>adds data structures and tools designed to work with table-like data (similar to Series and Data Frames in R)</a:t>
            </a:r>
          </a:p>
          <a:p>
            <a:pPr lvl="1">
              <a:buFont typeface="Wingdings" panose="05000000000000000000" pitchFamily="2" charset="2"/>
              <a:buChar char="§"/>
            </a:pPr>
            <a:endParaRPr lang="en-US" dirty="0"/>
          </a:p>
          <a:p>
            <a:pPr lvl="1">
              <a:buFont typeface="Wingdings" panose="05000000000000000000" pitchFamily="2" charset="2"/>
              <a:buChar char="§"/>
            </a:pPr>
            <a:r>
              <a:rPr lang="en-US" dirty="0"/>
              <a:t>provides tools for data manipulation: reshaping, merging, sorting, slicing, aggregation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a:t>allows handling missing data</a:t>
            </a:r>
          </a:p>
        </p:txBody>
      </p:sp>
      <p:sp>
        <p:nvSpPr>
          <p:cNvPr id="4" name="Slide Number Placeholder 3"/>
          <p:cNvSpPr>
            <a:spLocks noGrp="1"/>
          </p:cNvSpPr>
          <p:nvPr>
            <p:ph type="sldNum" sz="quarter" idx="12"/>
          </p:nvPr>
        </p:nvSpPr>
        <p:spPr/>
        <p:txBody>
          <a:bodyPr/>
          <a:lstStyle/>
          <a:p>
            <a:fld id="{B841CA95-E0BC-48B5-948A-ECC494EB4D84}" type="slidenum">
              <a:rPr lang="en-US" smtClean="0"/>
              <a:t>33</a:t>
            </a:fld>
            <a:endParaRPr lang="en-US"/>
          </a:p>
        </p:txBody>
      </p:sp>
      <p:sp>
        <p:nvSpPr>
          <p:cNvPr id="7" name="TextBox 6"/>
          <p:cNvSpPr txBox="1"/>
          <p:nvPr/>
        </p:nvSpPr>
        <p:spPr>
          <a:xfrm>
            <a:off x="838200" y="5807631"/>
            <a:ext cx="5654040" cy="369332"/>
          </a:xfrm>
          <a:prstGeom prst="rect">
            <a:avLst/>
          </a:prstGeom>
          <a:noFill/>
        </p:spPr>
        <p:txBody>
          <a:bodyPr wrap="square" rtlCol="0">
            <a:spAutoFit/>
          </a:bodyPr>
          <a:lstStyle/>
          <a:p>
            <a:r>
              <a:rPr lang="en-US" b="1" dirty="0"/>
              <a:t>Link:</a:t>
            </a:r>
            <a:r>
              <a:rPr lang="en-US" dirty="0"/>
              <a:t> </a:t>
            </a:r>
            <a:r>
              <a:rPr lang="en-US" dirty="0">
                <a:hlinkClick r:id="rId2"/>
              </a:rPr>
              <a:t>http://pandas.pydata.org/</a:t>
            </a:r>
            <a:endParaRPr lang="en-US" dirty="0"/>
          </a:p>
        </p:txBody>
      </p:sp>
      <p:pic>
        <p:nvPicPr>
          <p:cNvPr id="307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218" y="80519"/>
            <a:ext cx="3318046" cy="69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2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2104" y="5807631"/>
            <a:ext cx="5654040" cy="369332"/>
          </a:xfrm>
          <a:prstGeom prst="rect">
            <a:avLst/>
          </a:prstGeom>
          <a:noFill/>
        </p:spPr>
        <p:txBody>
          <a:bodyPr wrap="square" rtlCol="0">
            <a:spAutoFit/>
          </a:bodyPr>
          <a:lstStyle/>
          <a:p>
            <a:r>
              <a:rPr lang="en-US" b="1" dirty="0"/>
              <a:t>Link:</a:t>
            </a:r>
            <a:r>
              <a:rPr lang="en-US" dirty="0"/>
              <a:t> </a:t>
            </a:r>
            <a:r>
              <a:rPr lang="en-US" dirty="0">
                <a:hlinkClick r:id="rId2"/>
              </a:rPr>
              <a:t>http://scikit-learn.org/</a:t>
            </a:r>
            <a:endParaRPr lang="en-US" dirty="0"/>
          </a:p>
        </p:txBody>
      </p:sp>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err="1"/>
              <a:t>SciKit</a:t>
            </a:r>
            <a:r>
              <a:rPr lang="en-US" i="1" dirty="0"/>
              <a:t>-Learn:</a:t>
            </a:r>
          </a:p>
          <a:p>
            <a:pPr lvl="1">
              <a:buFont typeface="Wingdings" panose="05000000000000000000" pitchFamily="2" charset="2"/>
              <a:buChar char="§"/>
            </a:pPr>
            <a:r>
              <a:rPr lang="en-US" dirty="0"/>
              <a:t>provides machine learning algorithms: classification, regression, clustering, model validation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a:t>built on </a:t>
            </a:r>
            <a:r>
              <a:rPr lang="en-US" dirty="0" err="1"/>
              <a:t>NumPy</a:t>
            </a:r>
            <a:r>
              <a:rPr lang="en-US" dirty="0"/>
              <a:t>, </a:t>
            </a:r>
            <a:r>
              <a:rPr lang="en-US" dirty="0" err="1"/>
              <a:t>SciPy</a:t>
            </a:r>
            <a:r>
              <a:rPr lang="en-US" dirty="0"/>
              <a:t> and </a:t>
            </a:r>
            <a:r>
              <a:rPr lang="en-US" dirty="0" err="1"/>
              <a:t>matplotlib</a:t>
            </a: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34</a:t>
            </a:fld>
            <a:endParaRPr lang="en-US"/>
          </a:p>
        </p:txBody>
      </p:sp>
      <p:pic>
        <p:nvPicPr>
          <p:cNvPr id="512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527" y="149923"/>
            <a:ext cx="15240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9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err="1"/>
              <a:t>matplotlib</a:t>
            </a:r>
            <a:r>
              <a:rPr lang="en-US" i="1" dirty="0"/>
              <a:t>:</a:t>
            </a:r>
          </a:p>
          <a:p>
            <a:pPr lvl="1">
              <a:buFont typeface="Wingdings" panose="05000000000000000000" pitchFamily="2" charset="2"/>
              <a:buChar char="§"/>
            </a:pPr>
            <a:r>
              <a:rPr lang="en-US" dirty="0"/>
              <a:t>python 2D plotting library which produces publication quality figures in a variety of hardcopy formats </a:t>
            </a:r>
          </a:p>
          <a:p>
            <a:pPr marL="457200" lvl="1" indent="0">
              <a:buNone/>
            </a:pPr>
            <a:endParaRPr lang="en-US" dirty="0"/>
          </a:p>
          <a:p>
            <a:pPr lvl="1">
              <a:buFont typeface="Wingdings" panose="05000000000000000000" pitchFamily="2" charset="2"/>
              <a:buChar char="§"/>
            </a:pPr>
            <a:r>
              <a:rPr lang="en-US" dirty="0"/>
              <a:t>a set of functionalities similar to those of MATLAB</a:t>
            </a:r>
          </a:p>
          <a:p>
            <a:pPr lvl="1">
              <a:buFont typeface="Wingdings" panose="05000000000000000000" pitchFamily="2" charset="2"/>
              <a:buChar char="§"/>
            </a:pPr>
            <a:endParaRPr lang="en-US" dirty="0"/>
          </a:p>
          <a:p>
            <a:pPr lvl="1">
              <a:buFont typeface="Wingdings" panose="05000000000000000000" pitchFamily="2" charset="2"/>
              <a:buChar char="§"/>
            </a:pPr>
            <a:r>
              <a:rPr lang="en-US" dirty="0"/>
              <a:t>line plots, scatter plots, </a:t>
            </a:r>
            <a:r>
              <a:rPr lang="en-US" dirty="0" err="1"/>
              <a:t>barcharts</a:t>
            </a:r>
            <a:r>
              <a:rPr lang="en-US" dirty="0"/>
              <a:t>, histograms, pie charts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a:t>relatively low-level; some effort needed to create advanced visualization</a:t>
            </a:r>
          </a:p>
          <a:p>
            <a:pPr marL="457200" lvl="1" indent="0">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35</a:t>
            </a:fld>
            <a:endParaRPr lang="en-US"/>
          </a:p>
        </p:txBody>
      </p:sp>
      <p:sp>
        <p:nvSpPr>
          <p:cNvPr id="8" name="TextBox 7"/>
          <p:cNvSpPr txBox="1"/>
          <p:nvPr/>
        </p:nvSpPr>
        <p:spPr>
          <a:xfrm>
            <a:off x="832104" y="5807631"/>
            <a:ext cx="5654040" cy="369332"/>
          </a:xfrm>
          <a:prstGeom prst="rect">
            <a:avLst/>
          </a:prstGeom>
          <a:noFill/>
        </p:spPr>
        <p:txBody>
          <a:bodyPr wrap="square" rtlCol="0">
            <a:spAutoFit/>
          </a:bodyPr>
          <a:lstStyle/>
          <a:p>
            <a:r>
              <a:rPr lang="en-US" b="1" dirty="0"/>
              <a:t>Link:</a:t>
            </a:r>
            <a:r>
              <a:rPr lang="en-US" dirty="0"/>
              <a:t> </a:t>
            </a:r>
            <a:r>
              <a:rPr lang="en-US" dirty="0">
                <a:hlinkClick r:id="rId2"/>
              </a:rPr>
              <a:t>https://matplotlib.org/</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5023" y="119373"/>
            <a:ext cx="2183346" cy="491504"/>
          </a:xfrm>
          <a:prstGeom prst="rect">
            <a:avLst/>
          </a:prstGeom>
        </p:spPr>
      </p:pic>
    </p:spTree>
    <p:extLst>
      <p:ext uri="{BB962C8B-B14F-4D97-AF65-F5344CB8AC3E}">
        <p14:creationId xmlns:p14="http://schemas.microsoft.com/office/powerpoint/2010/main" val="4185346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for Data Science</a:t>
            </a:r>
          </a:p>
        </p:txBody>
      </p:sp>
      <p:sp>
        <p:nvSpPr>
          <p:cNvPr id="3" name="Content Placeholder 2"/>
          <p:cNvSpPr>
            <a:spLocks noGrp="1"/>
          </p:cNvSpPr>
          <p:nvPr>
            <p:ph idx="1"/>
          </p:nvPr>
        </p:nvSpPr>
        <p:spPr/>
        <p:txBody>
          <a:bodyPr/>
          <a:lstStyle/>
          <a:p>
            <a:pPr marL="0" indent="0">
              <a:buNone/>
            </a:pPr>
            <a:r>
              <a:rPr lang="en-US" i="1" dirty="0" err="1"/>
              <a:t>Seaborn</a:t>
            </a:r>
            <a:r>
              <a:rPr lang="en-US" i="1" dirty="0"/>
              <a:t>:</a:t>
            </a:r>
          </a:p>
          <a:p>
            <a:pPr lvl="1">
              <a:buFont typeface="Wingdings" panose="05000000000000000000" pitchFamily="2" charset="2"/>
              <a:buChar char="§"/>
            </a:pPr>
            <a:r>
              <a:rPr lang="en-US" dirty="0"/>
              <a:t>based on </a:t>
            </a:r>
            <a:r>
              <a:rPr lang="en-US" dirty="0" err="1"/>
              <a:t>matplotlib</a:t>
            </a:r>
            <a:r>
              <a:rPr lang="en-US" dirty="0"/>
              <a:t> </a:t>
            </a:r>
          </a:p>
          <a:p>
            <a:pPr marL="457200" lvl="1" indent="0">
              <a:buNone/>
            </a:pPr>
            <a:endParaRPr lang="en-US" dirty="0"/>
          </a:p>
          <a:p>
            <a:pPr lvl="1">
              <a:buFont typeface="Wingdings" panose="05000000000000000000" pitchFamily="2" charset="2"/>
              <a:buChar char="§"/>
            </a:pPr>
            <a:r>
              <a:rPr lang="en-US" dirty="0"/>
              <a:t>provides high level interface for drawing attractive statistical graphics</a:t>
            </a:r>
          </a:p>
          <a:p>
            <a:pPr lvl="1">
              <a:buFont typeface="Wingdings" panose="05000000000000000000" pitchFamily="2" charset="2"/>
              <a:buChar char="§"/>
            </a:pPr>
            <a:endParaRPr lang="en-US" dirty="0"/>
          </a:p>
          <a:p>
            <a:pPr lvl="1">
              <a:buFont typeface="Wingdings" panose="05000000000000000000" pitchFamily="2" charset="2"/>
              <a:buChar char="§"/>
            </a:pPr>
            <a:r>
              <a:rPr lang="en-US" dirty="0"/>
              <a:t>Similar (in style) to the popular ggplot2 library in R</a:t>
            </a:r>
          </a:p>
          <a:p>
            <a:pPr marL="457200" lvl="1" indent="0">
              <a:buNone/>
            </a:pP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36</a:t>
            </a:fld>
            <a:endParaRPr lang="en-US"/>
          </a:p>
        </p:txBody>
      </p:sp>
      <p:sp>
        <p:nvSpPr>
          <p:cNvPr id="8" name="TextBox 7"/>
          <p:cNvSpPr txBox="1"/>
          <p:nvPr/>
        </p:nvSpPr>
        <p:spPr>
          <a:xfrm>
            <a:off x="832104" y="5807631"/>
            <a:ext cx="5654040" cy="369332"/>
          </a:xfrm>
          <a:prstGeom prst="rect">
            <a:avLst/>
          </a:prstGeom>
          <a:noFill/>
        </p:spPr>
        <p:txBody>
          <a:bodyPr wrap="square" rtlCol="0">
            <a:spAutoFit/>
          </a:bodyPr>
          <a:lstStyle/>
          <a:p>
            <a:r>
              <a:rPr lang="en-US" b="1" dirty="0"/>
              <a:t>Link:</a:t>
            </a:r>
            <a:r>
              <a:rPr lang="en-US" dirty="0"/>
              <a:t> </a:t>
            </a:r>
            <a:r>
              <a:rPr lang="en-US" dirty="0">
                <a:hlinkClick r:id="rId2"/>
              </a:rPr>
              <a:t>https://seaborn.pydata.org/</a:t>
            </a:r>
            <a:endParaRPr lang="en-US" dirty="0"/>
          </a:p>
        </p:txBody>
      </p:sp>
    </p:spTree>
    <p:extLst>
      <p:ext uri="{BB962C8B-B14F-4D97-AF65-F5344CB8AC3E}">
        <p14:creationId xmlns:p14="http://schemas.microsoft.com/office/powerpoint/2010/main" val="170073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to the Shared Computing Cluster</a:t>
            </a:r>
          </a:p>
        </p:txBody>
      </p:sp>
      <p:sp>
        <p:nvSpPr>
          <p:cNvPr id="3" name="Content Placeholder 2"/>
          <p:cNvSpPr>
            <a:spLocks noGrp="1"/>
          </p:cNvSpPr>
          <p:nvPr>
            <p:ph idx="1"/>
          </p:nvPr>
        </p:nvSpPr>
        <p:spPr/>
        <p:txBody>
          <a:bodyPr/>
          <a:lstStyle/>
          <a:p>
            <a:r>
              <a:rPr lang="en-US" dirty="0"/>
              <a:t>Use your SCC login information if you have SCC account</a:t>
            </a:r>
          </a:p>
          <a:p>
            <a:endParaRPr lang="en-US" dirty="0"/>
          </a:p>
          <a:p>
            <a:r>
              <a:rPr lang="en-US" dirty="0"/>
              <a:t>If you are using tutorial accounts see info on the blackboard</a:t>
            </a:r>
          </a:p>
          <a:p>
            <a:endParaRPr lang="en-US" dirty="0"/>
          </a:p>
          <a:p>
            <a:endParaRPr lang="en-US" dirty="0"/>
          </a:p>
          <a:p>
            <a:pPr marL="0" indent="0">
              <a:buNone/>
            </a:pPr>
            <a:r>
              <a:rPr lang="en-US" i="1" dirty="0"/>
              <a:t>Note: Your password will not be displayed while you enter it.</a:t>
            </a:r>
          </a:p>
        </p:txBody>
      </p:sp>
      <p:sp>
        <p:nvSpPr>
          <p:cNvPr id="4" name="Slide Number Placeholder 3"/>
          <p:cNvSpPr>
            <a:spLocks noGrp="1"/>
          </p:cNvSpPr>
          <p:nvPr>
            <p:ph type="sldNum" sz="quarter" idx="12"/>
          </p:nvPr>
        </p:nvSpPr>
        <p:spPr/>
        <p:txBody>
          <a:bodyPr/>
          <a:lstStyle/>
          <a:p>
            <a:fld id="{B841CA95-E0BC-48B5-948A-ECC494EB4D84}" type="slidenum">
              <a:rPr lang="en-US" smtClean="0"/>
              <a:t>37</a:t>
            </a:fld>
            <a:endParaRPr lang="en-US"/>
          </a:p>
        </p:txBody>
      </p:sp>
    </p:spTree>
    <p:extLst>
      <p:ext uri="{BB962C8B-B14F-4D97-AF65-F5344CB8AC3E}">
        <p14:creationId xmlns:p14="http://schemas.microsoft.com/office/powerpoint/2010/main" val="192606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Python Version on the SCC</a:t>
            </a:r>
          </a:p>
        </p:txBody>
      </p:sp>
      <p:sp>
        <p:nvSpPr>
          <p:cNvPr id="3" name="Content Placeholder 2"/>
          <p:cNvSpPr>
            <a:spLocks noGrp="1"/>
          </p:cNvSpPr>
          <p:nvPr>
            <p:ph idx="1"/>
          </p:nvPr>
        </p:nvSpPr>
        <p:spPr/>
        <p:txBody>
          <a:bodyPr/>
          <a:lstStyle/>
          <a:p>
            <a:pPr marL="0" indent="0">
              <a:buNone/>
            </a:pPr>
            <a:r>
              <a:rPr lang="en-US" sz="2000" dirty="0">
                <a:solidFill>
                  <a:schemeClr val="accent6">
                    <a:lumMod val="75000"/>
                  </a:schemeClr>
                </a:solidFill>
                <a:cs typeface="Courier New" panose="02070309020205020404" pitchFamily="49" charset="0"/>
              </a:rPr>
              <a:t># view available python versions on the SCC</a:t>
            </a:r>
          </a:p>
          <a:p>
            <a:pPr marL="0" indent="0">
              <a:buNone/>
            </a:pPr>
            <a:r>
              <a:rPr lang="en-US" dirty="0">
                <a:solidFill>
                  <a:schemeClr val="accent3">
                    <a:lumMod val="60000"/>
                    <a:lumOff val="40000"/>
                  </a:schemeClr>
                </a:solidFill>
                <a:latin typeface="Courier New" panose="02070309020205020404" pitchFamily="49" charset="0"/>
                <a:cs typeface="Courier New" panose="02070309020205020404" pitchFamily="49" charset="0"/>
              </a:rPr>
              <a:t>[scc1 ~] </a:t>
            </a:r>
            <a:r>
              <a:rPr lang="en-US" dirty="0">
                <a:latin typeface="Courier New" panose="02070309020205020404" pitchFamily="49" charset="0"/>
                <a:cs typeface="Courier New" panose="02070309020205020404" pitchFamily="49" charset="0"/>
              </a:rPr>
              <a:t>module avail python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000" dirty="0">
                <a:solidFill>
                  <a:schemeClr val="accent6">
                    <a:lumMod val="75000"/>
                  </a:schemeClr>
                </a:solidFill>
                <a:cs typeface="Courier New" panose="02070309020205020404" pitchFamily="49" charset="0"/>
              </a:rPr>
              <a:t># load python 3 version</a:t>
            </a:r>
          </a:p>
          <a:p>
            <a:pPr marL="0" indent="0">
              <a:buNone/>
            </a:pPr>
            <a:r>
              <a:rPr lang="en-US" dirty="0">
                <a:solidFill>
                  <a:schemeClr val="accent3">
                    <a:lumMod val="60000"/>
                    <a:lumOff val="40000"/>
                  </a:schemeClr>
                </a:solidFill>
                <a:latin typeface="Courier New" panose="02070309020205020404" pitchFamily="49" charset="0"/>
                <a:cs typeface="Courier New" panose="02070309020205020404" pitchFamily="49" charset="0"/>
              </a:rPr>
              <a:t>[scc1 ~] </a:t>
            </a:r>
            <a:r>
              <a:rPr lang="en-US" dirty="0">
                <a:latin typeface="Courier New" panose="02070309020205020404" pitchFamily="49" charset="0"/>
                <a:cs typeface="Courier New" panose="02070309020205020404" pitchFamily="49" charset="0"/>
              </a:rPr>
              <a:t>module load python/3.6.2</a:t>
            </a:r>
          </a:p>
        </p:txBody>
      </p:sp>
      <p:sp>
        <p:nvSpPr>
          <p:cNvPr id="4" name="Slide Number Placeholder 3"/>
          <p:cNvSpPr>
            <a:spLocks noGrp="1"/>
          </p:cNvSpPr>
          <p:nvPr>
            <p:ph type="sldNum" sz="quarter" idx="12"/>
          </p:nvPr>
        </p:nvSpPr>
        <p:spPr/>
        <p:txBody>
          <a:bodyPr/>
          <a:lstStyle/>
          <a:p>
            <a:fld id="{B841CA95-E0BC-48B5-948A-ECC494EB4D84}" type="slidenum">
              <a:rPr lang="en-US" smtClean="0"/>
              <a:t>38</a:t>
            </a:fld>
            <a:endParaRPr lang="en-US"/>
          </a:p>
        </p:txBody>
      </p:sp>
    </p:spTree>
    <p:extLst>
      <p:ext uri="{BB962C8B-B14F-4D97-AF65-F5344CB8AC3E}">
        <p14:creationId xmlns:p14="http://schemas.microsoft.com/office/powerpoint/2010/main" val="4016462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tutorial notebook</a:t>
            </a:r>
          </a:p>
        </p:txBody>
      </p:sp>
      <p:sp>
        <p:nvSpPr>
          <p:cNvPr id="3" name="Content Placeholder 2"/>
          <p:cNvSpPr>
            <a:spLocks noGrp="1"/>
          </p:cNvSpPr>
          <p:nvPr>
            <p:ph idx="1"/>
          </p:nvPr>
        </p:nvSpPr>
        <p:spPr/>
        <p:txBody>
          <a:bodyPr/>
          <a:lstStyle/>
          <a:p>
            <a:pPr marL="0" indent="0">
              <a:buNone/>
            </a:pPr>
            <a:r>
              <a:rPr lang="en-US" sz="2000" dirty="0">
                <a:solidFill>
                  <a:schemeClr val="accent6">
                    <a:lumMod val="75000"/>
                  </a:schemeClr>
                </a:solidFill>
                <a:cs typeface="Courier New" panose="02070309020205020404" pitchFamily="49" charset="0"/>
              </a:rPr>
              <a:t># On the Shared Computing Cluster</a:t>
            </a:r>
            <a:endParaRPr lang="en-US" sz="2000" dirty="0">
              <a:solidFill>
                <a:schemeClr val="accent3">
                  <a:lumMod val="60000"/>
                  <a:lumOff val="4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3">
                    <a:lumMod val="60000"/>
                    <a:lumOff val="40000"/>
                  </a:schemeClr>
                </a:solidFill>
                <a:latin typeface="Courier New" panose="02070309020205020404" pitchFamily="49" charset="0"/>
                <a:cs typeface="Courier New" panose="02070309020205020404" pitchFamily="49" charset="0"/>
              </a:rPr>
              <a:t>[scc1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/project/</a:t>
            </a:r>
            <a:r>
              <a:rPr lang="en-US" sz="1800" dirty="0" err="1">
                <a:latin typeface="Courier New" panose="02070309020205020404" pitchFamily="49" charset="0"/>
                <a:cs typeface="Courier New" panose="02070309020205020404" pitchFamily="49" charset="0"/>
              </a:rPr>
              <a:t>scv</a:t>
            </a:r>
            <a:r>
              <a:rPr lang="en-US" sz="1800" dirty="0">
                <a:latin typeface="Courier New" panose="02070309020205020404" pitchFamily="49" charset="0"/>
                <a:cs typeface="Courier New" panose="02070309020205020404" pitchFamily="49" charset="0"/>
              </a:rPr>
              <a:t>/examples/python/</a:t>
            </a:r>
            <a:r>
              <a:rPr lang="en-US" sz="1800" dirty="0" err="1">
                <a:latin typeface="Courier New" panose="02070309020205020404" pitchFamily="49" charset="0"/>
                <a:cs typeface="Courier New" panose="02070309020205020404" pitchFamily="49" charset="0"/>
              </a:rPr>
              <a:t>data_analysis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dataScience.ipynb</a:t>
            </a:r>
            <a:r>
              <a:rPr lang="en-US" sz="1800"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000" dirty="0">
                <a:solidFill>
                  <a:schemeClr val="accent6">
                    <a:lumMod val="75000"/>
                  </a:schemeClr>
                </a:solidFill>
                <a:cs typeface="Courier New" panose="02070309020205020404" pitchFamily="49" charset="0"/>
              </a:rPr>
              <a:t># On a local computer save the link:</a:t>
            </a:r>
          </a:p>
          <a:p>
            <a:pPr marL="0" indent="0">
              <a:buNone/>
            </a:pPr>
            <a:r>
              <a:rPr lang="en-US" sz="1800" dirty="0">
                <a:latin typeface="Courier New" panose="02070309020205020404" pitchFamily="49" charset="0"/>
                <a:cs typeface="Courier New" panose="02070309020205020404" pitchFamily="49" charset="0"/>
                <a:hlinkClick r:id="rId2"/>
              </a:rPr>
              <a:t>http://rcs.bu.edu/examples/python/data_analysis/dataScience.ipynb</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B841CA95-E0BC-48B5-948A-ECC494EB4D84}" type="slidenum">
              <a:rPr lang="en-US" smtClean="0"/>
              <a:t>39</a:t>
            </a:fld>
            <a:endParaRPr lang="en-US"/>
          </a:p>
        </p:txBody>
      </p:sp>
    </p:spTree>
    <p:extLst>
      <p:ext uri="{BB962C8B-B14F-4D97-AF65-F5344CB8AC3E}">
        <p14:creationId xmlns:p14="http://schemas.microsoft.com/office/powerpoint/2010/main" val="368687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5208DD-B9B5-4C71-A6C6-AFB4D6974C22}"/>
              </a:ext>
            </a:extLst>
          </p:cNvPr>
          <p:cNvSpPr>
            <a:spLocks noGrp="1"/>
          </p:cNvSpPr>
          <p:nvPr>
            <p:ph type="body" sz="quarter" idx="10"/>
          </p:nvPr>
        </p:nvSpPr>
        <p:spPr/>
        <p:txBody>
          <a:bodyPr/>
          <a:lstStyle/>
          <a:p>
            <a:pPr>
              <a:defRPr/>
            </a:pPr>
            <a:r>
              <a:rPr lang="en-US"/>
              <a:t>How to Run Python ML application</a:t>
            </a:r>
          </a:p>
        </p:txBody>
      </p:sp>
      <p:sp>
        <p:nvSpPr>
          <p:cNvPr id="48131" name="Content Placeholder 2">
            <a:extLst>
              <a:ext uri="{FF2B5EF4-FFF2-40B4-BE49-F238E27FC236}">
                <a16:creationId xmlns:a16="http://schemas.microsoft.com/office/drawing/2014/main" id="{80D2C346-F523-4382-9BEC-7AE5A766FBE7}"/>
              </a:ext>
            </a:extLst>
          </p:cNvPr>
          <p:cNvSpPr>
            <a:spLocks noGrp="1" noChangeArrowheads="1"/>
          </p:cNvSpPr>
          <p:nvPr>
            <p:ph sz="quarter" idx="11"/>
          </p:nvPr>
        </p:nvSpPr>
        <p:spPr>
          <a:xfrm>
            <a:off x="434975" y="1123950"/>
            <a:ext cx="11288713" cy="1516063"/>
          </a:xfrm>
        </p:spPr>
        <p:txBody>
          <a:bodyPr/>
          <a:lstStyle/>
          <a:p>
            <a:r>
              <a:rPr altLang="ar-EG"/>
              <a:t>Open “IDLE (Python GUI)” </a:t>
            </a:r>
            <a:r>
              <a:rPr altLang="ar-EG">
                <a:sym typeface="Wingdings" panose="05000000000000000000" pitchFamily="2" charset="2"/>
              </a:rPr>
              <a:t> File  New File</a:t>
            </a:r>
          </a:p>
          <a:p>
            <a:r>
              <a:rPr altLang="ar-EG">
                <a:sym typeface="Wingdings" panose="05000000000000000000" pitchFamily="2" charset="2"/>
              </a:rPr>
              <a:t>Write your code on the new window</a:t>
            </a:r>
            <a:r>
              <a:rPr altLang="ar-EG"/>
              <a:t> then </a:t>
            </a:r>
            <a:r>
              <a:rPr altLang="ar-EG">
                <a:sym typeface="Wingdings" panose="05000000000000000000" pitchFamily="2" charset="2"/>
              </a:rPr>
              <a:t> Run  Run Module</a:t>
            </a:r>
            <a:endParaRPr altLang="ar-EG"/>
          </a:p>
          <a:p>
            <a:endParaRPr altLang="ar-EG"/>
          </a:p>
        </p:txBody>
      </p:sp>
      <p:pic>
        <p:nvPicPr>
          <p:cNvPr id="48132" name="Picture 3">
            <a:extLst>
              <a:ext uri="{FF2B5EF4-FFF2-40B4-BE49-F238E27FC236}">
                <a16:creationId xmlns:a16="http://schemas.microsoft.com/office/drawing/2014/main" id="{C286A812-2A24-45BF-B07F-65369E82F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2271713"/>
            <a:ext cx="65246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4">
            <a:extLst>
              <a:ext uri="{FF2B5EF4-FFF2-40B4-BE49-F238E27FC236}">
                <a16:creationId xmlns:a16="http://schemas.microsoft.com/office/drawing/2014/main" id="{DE37A46F-EF12-4647-9BC2-616A3155B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1582"/>
          <a:stretch>
            <a:fillRect/>
          </a:stretch>
        </p:blipFill>
        <p:spPr bwMode="auto">
          <a:xfrm>
            <a:off x="555625" y="2640013"/>
            <a:ext cx="38401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row: Right 5">
            <a:extLst>
              <a:ext uri="{FF2B5EF4-FFF2-40B4-BE49-F238E27FC236}">
                <a16:creationId xmlns:a16="http://schemas.microsoft.com/office/drawing/2014/main" id="{F51E4328-B377-47A6-8087-23B4DDADEF39}"/>
              </a:ext>
            </a:extLst>
          </p:cNvPr>
          <p:cNvSpPr/>
          <p:nvPr/>
        </p:nvSpPr>
        <p:spPr>
          <a:xfrm>
            <a:off x="3943350" y="3779838"/>
            <a:ext cx="1533525" cy="9255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defRPr/>
            </a:pPr>
            <a:endParaRPr lang="en-US"/>
          </a:p>
        </p:txBody>
      </p:sp>
      <p:sp>
        <p:nvSpPr>
          <p:cNvPr id="48135" name="TextBox 2">
            <a:extLst>
              <a:ext uri="{FF2B5EF4-FFF2-40B4-BE49-F238E27FC236}">
                <a16:creationId xmlns:a16="http://schemas.microsoft.com/office/drawing/2014/main" id="{40A47E0C-BEEE-4DA0-9EEF-3355F219499B}"/>
              </a:ext>
            </a:extLst>
          </p:cNvPr>
          <p:cNvSpPr txBox="1">
            <a:spLocks noChangeArrowheads="1"/>
          </p:cNvSpPr>
          <p:nvPr/>
        </p:nvSpPr>
        <p:spPr bwMode="auto">
          <a:xfrm>
            <a:off x="330200" y="6081713"/>
            <a:ext cx="38560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ar-EG"/>
              <a:t>Alt+3 </a:t>
            </a:r>
            <a:r>
              <a:rPr lang="en-US" altLang="ar-EG">
                <a:sym typeface="Wingdings" panose="05000000000000000000" pitchFamily="2" charset="2"/>
              </a:rPr>
              <a:t> Comment lines</a:t>
            </a:r>
          </a:p>
          <a:p>
            <a:r>
              <a:rPr lang="en-US" altLang="ar-EG">
                <a:sym typeface="Wingdings" panose="05000000000000000000" pitchFamily="2" charset="2"/>
              </a:rPr>
              <a:t>Alt+4  Remove lines comments</a:t>
            </a:r>
            <a:endParaRPr lang="en-US" altLang="ar-E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t>
            </a:r>
            <a:r>
              <a:rPr lang="en-US" dirty="0" err="1"/>
              <a:t>Jupyter</a:t>
            </a:r>
            <a:r>
              <a:rPr lang="en-US" dirty="0"/>
              <a:t> </a:t>
            </a:r>
            <a:r>
              <a:rPr lang="en-US" dirty="0" err="1"/>
              <a:t>nootebook</a:t>
            </a:r>
            <a:endParaRPr lang="en-US" dirty="0"/>
          </a:p>
        </p:txBody>
      </p:sp>
      <p:sp>
        <p:nvSpPr>
          <p:cNvPr id="3" name="Content Placeholder 2"/>
          <p:cNvSpPr>
            <a:spLocks noGrp="1"/>
          </p:cNvSpPr>
          <p:nvPr>
            <p:ph idx="1"/>
          </p:nvPr>
        </p:nvSpPr>
        <p:spPr/>
        <p:txBody>
          <a:bodyPr/>
          <a:lstStyle/>
          <a:p>
            <a:pPr marL="0" indent="0">
              <a:buNone/>
            </a:pPr>
            <a:r>
              <a:rPr lang="en-US" sz="2000" dirty="0">
                <a:solidFill>
                  <a:schemeClr val="accent6">
                    <a:lumMod val="75000"/>
                  </a:schemeClr>
                </a:solidFill>
                <a:cs typeface="Courier New" panose="02070309020205020404" pitchFamily="49" charset="0"/>
              </a:rPr>
              <a:t># On the Shared Computing Cluster</a:t>
            </a:r>
            <a:endParaRPr lang="en-US" sz="2000" dirty="0">
              <a:solidFill>
                <a:schemeClr val="accent3">
                  <a:lumMod val="60000"/>
                  <a:lumOff val="40000"/>
                </a:schemeClr>
              </a:solidFill>
              <a:latin typeface="Courier New" panose="02070309020205020404" pitchFamily="49" charset="0"/>
              <a:cs typeface="Courier New" panose="02070309020205020404" pitchFamily="49" charset="0"/>
            </a:endParaRPr>
          </a:p>
          <a:p>
            <a:pPr marL="0" indent="0">
              <a:buNone/>
            </a:pPr>
            <a:r>
              <a:rPr lang="en-US" sz="2400" dirty="0">
                <a:solidFill>
                  <a:schemeClr val="accent3">
                    <a:lumMod val="60000"/>
                    <a:lumOff val="40000"/>
                  </a:schemeClr>
                </a:solidFill>
                <a:latin typeface="Courier New" panose="02070309020205020404" pitchFamily="49" charset="0"/>
                <a:cs typeface="Courier New" panose="02070309020205020404" pitchFamily="49" charset="0"/>
              </a:rPr>
              <a:t>[scc1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jupyter</a:t>
            </a:r>
            <a:r>
              <a:rPr lang="en-US" sz="2400" dirty="0">
                <a:latin typeface="Courier New" panose="02070309020205020404" pitchFamily="49" charset="0"/>
                <a:cs typeface="Courier New" panose="02070309020205020404" pitchFamily="49" charset="0"/>
              </a:rPr>
              <a:t> notebook</a:t>
            </a:r>
          </a:p>
        </p:txBody>
      </p:sp>
      <p:sp>
        <p:nvSpPr>
          <p:cNvPr id="4" name="Slide Number Placeholder 3"/>
          <p:cNvSpPr>
            <a:spLocks noGrp="1"/>
          </p:cNvSpPr>
          <p:nvPr>
            <p:ph type="sldNum" sz="quarter" idx="12"/>
          </p:nvPr>
        </p:nvSpPr>
        <p:spPr/>
        <p:txBody>
          <a:bodyPr/>
          <a:lstStyle/>
          <a:p>
            <a:fld id="{B841CA95-E0BC-48B5-948A-ECC494EB4D84}" type="slidenum">
              <a:rPr lang="en-US" smtClean="0"/>
              <a:t>40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7" y="3263448"/>
            <a:ext cx="10273934" cy="2460234"/>
          </a:xfrm>
          <a:prstGeom prst="rect">
            <a:avLst/>
          </a:prstGeom>
        </p:spPr>
      </p:pic>
    </p:spTree>
    <p:extLst>
      <p:ext uri="{BB962C8B-B14F-4D97-AF65-F5344CB8AC3E}">
        <p14:creationId xmlns:p14="http://schemas.microsoft.com/office/powerpoint/2010/main" val="307539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2576" y="1865480"/>
            <a:ext cx="1540822"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2" name="Title 1"/>
          <p:cNvSpPr>
            <a:spLocks noGrp="1"/>
          </p:cNvSpPr>
          <p:nvPr>
            <p:ph type="title"/>
          </p:nvPr>
        </p:nvSpPr>
        <p:spPr/>
        <p:txBody>
          <a:bodyPr/>
          <a:lstStyle/>
          <a:p>
            <a:r>
              <a:rPr lang="en-US" dirty="0"/>
              <a:t>Loading Python Libraries</a:t>
            </a:r>
          </a:p>
        </p:txBody>
      </p:sp>
      <p:sp>
        <p:nvSpPr>
          <p:cNvPr id="4" name="Slide Number Placeholder 3"/>
          <p:cNvSpPr>
            <a:spLocks noGrp="1"/>
          </p:cNvSpPr>
          <p:nvPr>
            <p:ph type="sldNum" sz="quarter" idx="12"/>
          </p:nvPr>
        </p:nvSpPr>
        <p:spPr/>
        <p:txBody>
          <a:bodyPr/>
          <a:lstStyle/>
          <a:p>
            <a:fld id="{B841CA95-E0BC-48B5-948A-ECC494EB4D84}" type="slidenum">
              <a:rPr lang="en-US" smtClean="0"/>
              <a:t>41</a:t>
            </a:fld>
            <a:endParaRPr lang="en-US"/>
          </a:p>
        </p:txBody>
      </p:sp>
      <p:sp>
        <p:nvSpPr>
          <p:cNvPr id="7" name="TextBox 6"/>
          <p:cNvSpPr txBox="1"/>
          <p:nvPr/>
        </p:nvSpPr>
        <p:spPr>
          <a:xfrm>
            <a:off x="2423276" y="1865480"/>
            <a:ext cx="8491513" cy="1754326"/>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#Import Python Libraries</a:t>
            </a: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numpy</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solidFill>
                  <a:schemeClr val="bg2">
                    <a:lumMod val="25000"/>
                  </a:schemeClr>
                </a:solidFill>
                <a:latin typeface="Courier New" panose="02070309020205020404" pitchFamily="49" charset="0"/>
                <a:cs typeface="Courier New" panose="02070309020205020404" pitchFamily="49" charset="0"/>
              </a:rPr>
              <a:t>np</a:t>
            </a: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scipy</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sp</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pandas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pd</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matplotlib</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mpl</a:t>
            </a:r>
            <a:endParaRPr lang="en-US" dirty="0">
              <a:solidFill>
                <a:schemeClr val="bg2">
                  <a:lumMod val="25000"/>
                </a:schemeClr>
              </a:solidFill>
              <a:latin typeface="Courier New" panose="02070309020205020404" pitchFamily="49" charset="0"/>
              <a:cs typeface="Courier New" panose="02070309020205020404" pitchFamily="49" charset="0"/>
            </a:endParaRPr>
          </a:p>
          <a:p>
            <a:r>
              <a:rPr lang="en-US" b="1" dirty="0">
                <a:solidFill>
                  <a:schemeClr val="accent6">
                    <a:lumMod val="75000"/>
                  </a:schemeClr>
                </a:solidFill>
                <a:latin typeface="Courier New" panose="02070309020205020404" pitchFamily="49" charset="0"/>
                <a:cs typeface="Courier New" panose="02070309020205020404" pitchFamily="49" charset="0"/>
              </a:rPr>
              <a:t>import</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seaborn</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b="1" dirty="0">
                <a:solidFill>
                  <a:schemeClr val="accent6">
                    <a:lumMod val="75000"/>
                  </a:schemeClr>
                </a:solidFill>
                <a:latin typeface="Courier New" panose="02070309020205020404" pitchFamily="49" charset="0"/>
                <a:cs typeface="Courier New" panose="02070309020205020404" pitchFamily="49" charset="0"/>
              </a:rPr>
              <a:t>as</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sns</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8" name="Rectangle 7"/>
          <p:cNvSpPr/>
          <p:nvPr/>
        </p:nvSpPr>
        <p:spPr>
          <a:xfrm>
            <a:off x="992516" y="1773836"/>
            <a:ext cx="10160166" cy="1918741"/>
          </a:xfrm>
          <a:prstGeom prst="rect">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92516" y="1773836"/>
            <a:ext cx="0" cy="1918741"/>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2516" y="4947793"/>
            <a:ext cx="8539397" cy="369332"/>
          </a:xfrm>
          <a:prstGeom prst="rect">
            <a:avLst/>
          </a:prstGeom>
          <a:noFill/>
        </p:spPr>
        <p:txBody>
          <a:bodyPr wrap="square" rtlCol="0">
            <a:spAutoFit/>
          </a:bodyPr>
          <a:lstStyle/>
          <a:p>
            <a:r>
              <a:rPr lang="en-US" dirty="0"/>
              <a:t>Press </a:t>
            </a:r>
            <a:r>
              <a:rPr lang="en-US" dirty="0" err="1">
                <a:latin typeface="Courier New" panose="02070309020205020404" pitchFamily="49" charset="0"/>
                <a:cs typeface="Courier New" panose="02070309020205020404" pitchFamily="49" charset="0"/>
              </a:rPr>
              <a:t>Shift+Enter</a:t>
            </a:r>
            <a:r>
              <a:rPr lang="en-US" dirty="0"/>
              <a:t> to execute the </a:t>
            </a:r>
            <a:r>
              <a:rPr lang="en-US" i="1" dirty="0" err="1"/>
              <a:t>jupyter</a:t>
            </a:r>
            <a:r>
              <a:rPr lang="en-US" dirty="0"/>
              <a:t> cell</a:t>
            </a:r>
          </a:p>
        </p:txBody>
      </p:sp>
    </p:spTree>
    <p:extLst>
      <p:ext uri="{BB962C8B-B14F-4D97-AF65-F5344CB8AC3E}">
        <p14:creationId xmlns:p14="http://schemas.microsoft.com/office/powerpoint/2010/main" val="1438978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2" name="Title 1"/>
          <p:cNvSpPr>
            <a:spLocks noGrp="1"/>
          </p:cNvSpPr>
          <p:nvPr>
            <p:ph type="title"/>
          </p:nvPr>
        </p:nvSpPr>
        <p:spPr/>
        <p:txBody>
          <a:bodyPr/>
          <a:lstStyle/>
          <a:p>
            <a:r>
              <a:rPr lang="en-US" dirty="0"/>
              <a:t>Reading data using pandas</a:t>
            </a:r>
          </a:p>
        </p:txBody>
      </p:sp>
      <p:sp>
        <p:nvSpPr>
          <p:cNvPr id="4" name="Slide Number Placeholder 3"/>
          <p:cNvSpPr>
            <a:spLocks noGrp="1"/>
          </p:cNvSpPr>
          <p:nvPr>
            <p:ph type="sldNum" sz="quarter" idx="12"/>
          </p:nvPr>
        </p:nvSpPr>
        <p:spPr/>
        <p:txBody>
          <a:bodyPr/>
          <a:lstStyle/>
          <a:p>
            <a:fld id="{B841CA95-E0BC-48B5-948A-ECC494EB4D84}" type="slidenum">
              <a:rPr lang="en-US" smtClean="0"/>
              <a:t>42</a:t>
            </a:fld>
            <a:endParaRPr lang="en-US"/>
          </a:p>
        </p:txBody>
      </p:sp>
      <p:sp>
        <p:nvSpPr>
          <p:cNvPr id="7" name="TextBox 6"/>
          <p:cNvSpPr txBox="1"/>
          <p:nvPr/>
        </p:nvSpPr>
        <p:spPr>
          <a:xfrm>
            <a:off x="1648913" y="1865480"/>
            <a:ext cx="10268267" cy="615553"/>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#Read csv file</a:t>
            </a:r>
          </a:p>
          <a:p>
            <a:r>
              <a:rPr lang="en-US" sz="1600" dirty="0" err="1">
                <a:solidFill>
                  <a:schemeClr val="bg2">
                    <a:lumMod val="25000"/>
                  </a:schemeClr>
                </a:solidFill>
                <a:latin typeface="Courier New" panose="02070309020205020404" pitchFamily="49" charset="0"/>
                <a:cs typeface="Courier New" panose="02070309020205020404" pitchFamily="49" charset="0"/>
              </a:rPr>
              <a:t>df</a:t>
            </a:r>
            <a:r>
              <a:rPr lang="en-US" sz="1600" dirty="0">
                <a:solidFill>
                  <a:schemeClr val="bg2">
                    <a:lumMod val="25000"/>
                  </a:schemeClr>
                </a:solidFill>
                <a:latin typeface="Courier New" panose="02070309020205020404" pitchFamily="49" charset="0"/>
                <a:cs typeface="Courier New" panose="02070309020205020404" pitchFamily="49" charset="0"/>
              </a:rPr>
              <a:t> = </a:t>
            </a:r>
            <a:r>
              <a:rPr lang="en-US" sz="1600" dirty="0" err="1">
                <a:solidFill>
                  <a:schemeClr val="bg2">
                    <a:lumMod val="25000"/>
                  </a:schemeClr>
                </a:solidFill>
                <a:latin typeface="Courier New" panose="02070309020205020404" pitchFamily="49" charset="0"/>
                <a:cs typeface="Courier New" panose="02070309020205020404" pitchFamily="49" charset="0"/>
              </a:rPr>
              <a:t>pd.read_csv</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chemeClr val="accent2">
                    <a:lumMod val="50000"/>
                  </a:schemeClr>
                </a:solidFill>
                <a:latin typeface="Courier New" panose="02070309020205020404" pitchFamily="49" charset="0"/>
                <a:cs typeface="Courier New" panose="02070309020205020404" pitchFamily="49" charset="0"/>
              </a:rPr>
              <a:t>"http://rcs.bu.edu/examples/python/</a:t>
            </a:r>
            <a:r>
              <a:rPr lang="en-US" sz="1600" dirty="0" err="1">
                <a:solidFill>
                  <a:schemeClr val="accent2">
                    <a:lumMod val="50000"/>
                  </a:schemeClr>
                </a:solidFill>
                <a:latin typeface="Courier New" panose="02070309020205020404" pitchFamily="49" charset="0"/>
                <a:cs typeface="Courier New" panose="02070309020205020404" pitchFamily="49" charset="0"/>
              </a:rPr>
              <a:t>data_analysis</a:t>
            </a:r>
            <a:r>
              <a:rPr lang="en-US" sz="1600" dirty="0">
                <a:solidFill>
                  <a:schemeClr val="accent2">
                    <a:lumMod val="50000"/>
                  </a:schemeClr>
                </a:solidFill>
                <a:latin typeface="Courier New" panose="02070309020205020404" pitchFamily="49" charset="0"/>
                <a:cs typeface="Courier New" panose="02070309020205020404" pitchFamily="49" charset="0"/>
              </a:rPr>
              <a:t>/Salaries.csv"</a:t>
            </a:r>
            <a:r>
              <a:rPr lang="en-US" sz="1600" dirty="0">
                <a:solidFill>
                  <a:schemeClr val="bg2">
                    <a:lumMod val="25000"/>
                  </a:schemeClr>
                </a:solidFill>
                <a:latin typeface="Courier New" panose="02070309020205020404" pitchFamily="49" charset="0"/>
                <a:cs typeface="Courier New" panose="02070309020205020404" pitchFamily="49" charset="0"/>
              </a:rPr>
              <a:t>)</a:t>
            </a:r>
          </a:p>
        </p:txBody>
      </p:sp>
      <p:sp>
        <p:nvSpPr>
          <p:cNvPr id="3" name="TextBox 2"/>
          <p:cNvSpPr txBox="1"/>
          <p:nvPr/>
        </p:nvSpPr>
        <p:spPr>
          <a:xfrm>
            <a:off x="669560" y="3538091"/>
            <a:ext cx="11412511" cy="2585323"/>
          </a:xfrm>
          <a:prstGeom prst="rect">
            <a:avLst/>
          </a:prstGeom>
          <a:noFill/>
        </p:spPr>
        <p:txBody>
          <a:bodyPr wrap="square" rtlCol="0">
            <a:spAutoFit/>
          </a:bodyPr>
          <a:lstStyle/>
          <a:p>
            <a:r>
              <a:rPr lang="en-US" dirty="0"/>
              <a:t>There is a number of pandas commands to read other data formats:</a:t>
            </a:r>
          </a:p>
          <a:p>
            <a:endParaRPr lang="en-US" dirty="0"/>
          </a:p>
          <a:p>
            <a:pPr>
              <a:lnSpc>
                <a:spcPct val="150000"/>
              </a:lnSpc>
            </a:pPr>
            <a:r>
              <a:rPr lang="en-US" dirty="0" err="1">
                <a:latin typeface="Courier New" panose="02070309020205020404" pitchFamily="49" charset="0"/>
                <a:cs typeface="Courier New" panose="02070309020205020404" pitchFamily="49" charset="0"/>
              </a:rPr>
              <a:t>pd.read_excel</a:t>
            </a:r>
            <a:r>
              <a:rPr lang="en-US" dirty="0">
                <a:latin typeface="Courier New" panose="02070309020205020404" pitchFamily="49" charset="0"/>
                <a:cs typeface="Courier New" panose="02070309020205020404" pitchFamily="49" charset="0"/>
              </a:rPr>
              <a:t>('myfile.</a:t>
            </a:r>
            <a:r>
              <a:rPr lang="en-US" dirty="0" err="1">
                <a:latin typeface="Courier New" panose="02070309020205020404" pitchFamily="49" charset="0"/>
                <a:cs typeface="Courier New" panose="02070309020205020404" pitchFamily="49" charset="0"/>
              </a:rPr>
              <a:t>xlsx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sheet_name</a:t>
            </a:r>
            <a:r>
              <a:rPr lang="en-US" dirty="0">
                <a:latin typeface="Courier New" panose="02070309020205020404" pitchFamily="49" charset="0"/>
                <a:cs typeface="Courier New" panose="02070309020205020404" pitchFamily="49" charset="0"/>
              </a:rPr>
              <a:t>='Sheet1', </a:t>
            </a:r>
            <a:r>
              <a:rPr lang="en-US" dirty="0" err="1">
                <a:latin typeface="Courier New" panose="02070309020205020404" pitchFamily="49" charset="0"/>
                <a:cs typeface="Courier New" panose="02070309020205020404" pitchFamily="49" charset="0"/>
              </a:rPr>
              <a:t>index_col</a:t>
            </a:r>
            <a:r>
              <a:rPr lang="en-US" dirty="0">
                <a:latin typeface="Courier New" panose="02070309020205020404" pitchFamily="49" charset="0"/>
                <a:cs typeface="Courier New" panose="02070309020205020404" pitchFamily="49" charset="0"/>
              </a:rPr>
              <a:t>=None, </a:t>
            </a:r>
            <a:r>
              <a:rPr lang="en-US" dirty="0" err="1">
                <a:latin typeface="Courier New" panose="02070309020205020404" pitchFamily="49" charset="0"/>
                <a:cs typeface="Courier New" panose="02070309020205020404" pitchFamily="49" charset="0"/>
              </a:rPr>
              <a:t>na_values</a:t>
            </a:r>
            <a:r>
              <a:rPr lang="en-US" dirty="0">
                <a:latin typeface="Courier New" panose="02070309020205020404" pitchFamily="49" charset="0"/>
                <a:cs typeface="Courier New" panose="02070309020205020404" pitchFamily="49" charset="0"/>
              </a:rPr>
              <a:t>=['NA'])</a:t>
            </a:r>
          </a:p>
          <a:p>
            <a:pPr>
              <a:lnSpc>
                <a:spcPct val="150000"/>
              </a:lnSpc>
            </a:pPr>
            <a:r>
              <a:rPr lang="en-US" dirty="0" err="1">
                <a:latin typeface="Courier New" panose="02070309020205020404" pitchFamily="49" charset="0"/>
                <a:cs typeface="Courier New" panose="02070309020205020404" pitchFamily="49" charset="0"/>
              </a:rPr>
              <a:t>pd.read_stata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myfile.dta</a:t>
            </a:r>
            <a:r>
              <a:rPr lang="en-US" dirty="0">
                <a:latin typeface="Courier New" panose="02070309020205020404" pitchFamily="49" charset="0"/>
                <a:cs typeface="Courier New" panose="02070309020205020404" pitchFamily="49" charset="0"/>
              </a:rPr>
              <a:t>')</a:t>
            </a:r>
          </a:p>
          <a:p>
            <a:pPr>
              <a:lnSpc>
                <a:spcPct val="150000"/>
              </a:lnSpc>
            </a:pPr>
            <a:r>
              <a:rPr lang="en-US" dirty="0" err="1">
                <a:latin typeface="Courier New" panose="02070309020205020404" pitchFamily="49" charset="0"/>
                <a:cs typeface="Courier New" panose="02070309020205020404" pitchFamily="49" charset="0"/>
              </a:rPr>
              <a:t>pd.read_sas</a:t>
            </a:r>
            <a:r>
              <a:rPr lang="en-US" dirty="0">
                <a:latin typeface="Courier New" panose="02070309020205020404" pitchFamily="49" charset="0"/>
                <a:cs typeface="Courier New" panose="02070309020205020404" pitchFamily="49" charset="0"/>
              </a:rPr>
              <a:t>('myfile.sas7bdat')</a:t>
            </a:r>
          </a:p>
          <a:p>
            <a:pPr>
              <a:lnSpc>
                <a:spcPct val="150000"/>
              </a:lnSpc>
            </a:pPr>
            <a:r>
              <a:rPr lang="en-US" dirty="0" err="1">
                <a:latin typeface="Courier New" panose="02070309020205020404" pitchFamily="49" charset="0"/>
                <a:cs typeface="Courier New" panose="02070309020205020404" pitchFamily="49" charset="0"/>
              </a:rPr>
              <a:t>pd.read_hdf</a:t>
            </a:r>
            <a:r>
              <a:rPr lang="en-US" dirty="0">
                <a:latin typeface="Courier New" panose="02070309020205020404" pitchFamily="49" charset="0"/>
                <a:cs typeface="Courier New" panose="02070309020205020404" pitchFamily="49" charset="0"/>
              </a:rPr>
              <a:t>('myfile.h5','df')</a:t>
            </a:r>
          </a:p>
          <a:p>
            <a:endParaRPr lang="en-US" dirty="0"/>
          </a:p>
        </p:txBody>
      </p:sp>
      <p:sp>
        <p:nvSpPr>
          <p:cNvPr id="5" name="TextBox 4"/>
          <p:cNvSpPr txBox="1"/>
          <p:nvPr/>
        </p:nvSpPr>
        <p:spPr>
          <a:xfrm>
            <a:off x="1543986" y="2574376"/>
            <a:ext cx="9543738" cy="369332"/>
          </a:xfrm>
          <a:prstGeom prst="rect">
            <a:avLst/>
          </a:prstGeom>
          <a:noFill/>
        </p:spPr>
        <p:txBody>
          <a:bodyPr wrap="square" rtlCol="0">
            <a:spAutoFit/>
          </a:bodyPr>
          <a:lstStyle/>
          <a:p>
            <a:r>
              <a:rPr lang="en-US" b="1" i="1" dirty="0">
                <a:solidFill>
                  <a:schemeClr val="accent6">
                    <a:lumMod val="75000"/>
                  </a:schemeClr>
                </a:solidFill>
              </a:rPr>
              <a:t>Note: </a:t>
            </a:r>
            <a:r>
              <a:rPr lang="en-US" dirty="0">
                <a:solidFill>
                  <a:schemeClr val="accent6">
                    <a:lumMod val="75000"/>
                  </a:schemeClr>
                </a:solidFill>
              </a:rPr>
              <a:t>The above command has many optional arguments to fine-tune the data import process.</a:t>
            </a:r>
          </a:p>
        </p:txBody>
      </p:sp>
    </p:spTree>
    <p:extLst>
      <p:ext uri="{BB962C8B-B14F-4D97-AF65-F5344CB8AC3E}">
        <p14:creationId xmlns:p14="http://schemas.microsoft.com/office/powerpoint/2010/main" val="256527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a:t>
            </a:r>
          </a:p>
        </p:txBody>
      </p:sp>
      <p:sp>
        <p:nvSpPr>
          <p:cNvPr id="3" name="Content Placeholder 2"/>
          <p:cNvSpPr>
            <a:spLocks noGrp="1"/>
          </p:cNvSpPr>
          <p:nvPr>
            <p:ph idx="1"/>
          </p:nvPr>
        </p:nvSpPr>
        <p:spPr/>
        <p:txBody>
          <a:bodyPr/>
          <a:lstStyle/>
          <a:p>
            <a:r>
              <a:rPr lang="en-US" dirty="0" err="1"/>
              <a:t>Abadi</a:t>
            </a:r>
            <a:r>
              <a:rPr lang="en-US" dirty="0"/>
              <a:t> et al., “</a:t>
            </a:r>
            <a:r>
              <a:rPr lang="en-US" dirty="0" err="1"/>
              <a:t>TensorFlow</a:t>
            </a:r>
            <a:r>
              <a:rPr lang="en-US" dirty="0"/>
              <a:t>: A System for Large-Scale Machine Learning”, OSDI 2016</a:t>
            </a:r>
          </a:p>
          <a:p>
            <a:pPr marL="0" indent="0">
              <a:buNone/>
            </a:pPr>
            <a:r>
              <a:rPr lang="en-US" sz="2667" dirty="0"/>
              <a:t>(</a:t>
            </a:r>
            <a:r>
              <a:rPr lang="en-US" sz="2667" dirty="0">
                <a:hlinkClick r:id="rId2"/>
              </a:rPr>
              <a:t>https://www.usenix.org/system/files/conference/osdi16/osdi16-abadi.pdf)</a:t>
            </a:r>
            <a:endParaRPr lang="en-US" sz="2667" dirty="0"/>
          </a:p>
          <a:p>
            <a:endParaRPr lang="en-US" sz="2667" dirty="0"/>
          </a:p>
          <a:p>
            <a:pPr marL="0" indent="0">
              <a:buNone/>
            </a:pPr>
            <a:endParaRPr lang="en-US" dirty="0"/>
          </a:p>
        </p:txBody>
      </p:sp>
    </p:spTree>
    <p:extLst>
      <p:ext uri="{BB962C8B-B14F-4D97-AF65-F5344CB8AC3E}">
        <p14:creationId xmlns:p14="http://schemas.microsoft.com/office/powerpoint/2010/main" val="25988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84" y="-42885"/>
            <a:ext cx="11800416" cy="1143000"/>
          </a:xfrm>
        </p:spPr>
        <p:txBody>
          <a:bodyPr/>
          <a:lstStyle/>
          <a:p>
            <a:r>
              <a:rPr lang="en-US" dirty="0"/>
              <a:t>What is </a:t>
            </a:r>
            <a:r>
              <a:rPr lang="en-US" dirty="0" err="1"/>
              <a:t>TensorFlow</a:t>
            </a:r>
            <a:r>
              <a:rPr lang="en-US" dirty="0"/>
              <a:t>?</a:t>
            </a:r>
          </a:p>
        </p:txBody>
      </p:sp>
      <p:sp>
        <p:nvSpPr>
          <p:cNvPr id="3" name="Content Placeholder 2"/>
          <p:cNvSpPr>
            <a:spLocks noGrp="1"/>
          </p:cNvSpPr>
          <p:nvPr>
            <p:ph idx="1"/>
          </p:nvPr>
        </p:nvSpPr>
        <p:spPr>
          <a:xfrm>
            <a:off x="226484" y="4152349"/>
            <a:ext cx="11800416" cy="2705651"/>
          </a:xfrm>
        </p:spPr>
        <p:txBody>
          <a:bodyPr>
            <a:normAutofit/>
          </a:bodyPr>
          <a:lstStyle/>
          <a:p>
            <a:pPr marL="152396">
              <a:spcBef>
                <a:spcPts val="0"/>
              </a:spcBef>
              <a:buSzPct val="100000"/>
            </a:pPr>
            <a:r>
              <a:rPr lang="en" sz="2667" dirty="0">
                <a:latin typeface="Helvetica Neue" charset="0"/>
                <a:ea typeface="Helvetica Neue" charset="0"/>
                <a:cs typeface="Helvetica Neue" charset="0"/>
                <a:sym typeface="Roboto"/>
              </a:rPr>
              <a:t>Open source library for numerical computation using </a:t>
            </a:r>
            <a:r>
              <a:rPr lang="en" sz="2667" b="1" dirty="0">
                <a:latin typeface="Helvetica Neue" charset="0"/>
                <a:ea typeface="Helvetica Neue" charset="0"/>
                <a:cs typeface="Helvetica Neue" charset="0"/>
                <a:sym typeface="Roboto"/>
              </a:rPr>
              <a:t>data flow graphs</a:t>
            </a:r>
            <a:endParaRPr lang="en-US" sz="2667" b="1" dirty="0">
              <a:latin typeface="Helvetica Neue" charset="0"/>
              <a:ea typeface="Helvetica Neue" charset="0"/>
              <a:cs typeface="Helvetica Neue" charset="0"/>
              <a:sym typeface="Roboto"/>
            </a:endParaRPr>
          </a:p>
          <a:p>
            <a:pPr>
              <a:spcBef>
                <a:spcPts val="0"/>
              </a:spcBef>
            </a:pPr>
            <a:endParaRPr lang="en" sz="2667" dirty="0">
              <a:latin typeface="Helvetica Neue" charset="0"/>
              <a:ea typeface="Helvetica Neue" charset="0"/>
              <a:cs typeface="Helvetica Neue" charset="0"/>
              <a:sym typeface="Roboto"/>
            </a:endParaRPr>
          </a:p>
          <a:p>
            <a:pPr marL="152396">
              <a:spcBef>
                <a:spcPts val="0"/>
              </a:spcBef>
              <a:buSzPct val="100000"/>
            </a:pPr>
            <a:r>
              <a:rPr lang="en-US" sz="2667" dirty="0">
                <a:latin typeface="Helvetica Neue" charset="0"/>
                <a:ea typeface="Helvetica Neue" charset="0"/>
                <a:cs typeface="Helvetica Neue" charset="0"/>
                <a:sym typeface="Roboto"/>
              </a:rPr>
              <a:t>D</a:t>
            </a:r>
            <a:r>
              <a:rPr lang="en" sz="2667" dirty="0" err="1">
                <a:latin typeface="Helvetica Neue" charset="0"/>
                <a:ea typeface="Helvetica Neue" charset="0"/>
                <a:cs typeface="Helvetica Neue" charset="0"/>
                <a:sym typeface="Roboto"/>
              </a:rPr>
              <a:t>eveloped</a:t>
            </a:r>
            <a:r>
              <a:rPr lang="en" sz="2667" dirty="0">
                <a:latin typeface="Helvetica Neue" charset="0"/>
                <a:ea typeface="Helvetica Neue" charset="0"/>
                <a:cs typeface="Helvetica Neue" charset="0"/>
                <a:sym typeface="Roboto"/>
              </a:rPr>
              <a:t> by Google Brain Team to conduct machine learning research</a:t>
            </a:r>
          </a:p>
          <a:p>
            <a:pPr marL="990575" lvl="1">
              <a:spcBef>
                <a:spcPts val="0"/>
              </a:spcBef>
              <a:buSzPct val="100000"/>
            </a:pPr>
            <a:r>
              <a:rPr lang="en-US" sz="2133" dirty="0">
                <a:latin typeface="Helvetica Neue" charset="0"/>
                <a:ea typeface="Helvetica Neue" charset="0"/>
                <a:cs typeface="Helvetica Neue" charset="0"/>
                <a:sym typeface="Roboto"/>
              </a:rPr>
              <a:t>Based on </a:t>
            </a:r>
            <a:r>
              <a:rPr lang="en-US" sz="2133" dirty="0" err="1">
                <a:latin typeface="Helvetica Neue" charset="0"/>
                <a:ea typeface="Helvetica Neue" charset="0"/>
                <a:cs typeface="Helvetica Neue" charset="0"/>
                <a:sym typeface="Roboto"/>
              </a:rPr>
              <a:t>DisBelief</a:t>
            </a:r>
            <a:r>
              <a:rPr lang="en-US" sz="2133" dirty="0">
                <a:latin typeface="Helvetica Neue" charset="0"/>
                <a:ea typeface="Helvetica Neue" charset="0"/>
                <a:cs typeface="Helvetica Neue" charset="0"/>
                <a:sym typeface="Roboto"/>
              </a:rPr>
              <a:t> used internally at Google since 2011</a:t>
            </a:r>
            <a:r>
              <a:rPr lang="en-US" sz="2133" b="1" dirty="0">
                <a:latin typeface="Helvetica Neue" charset="0"/>
                <a:ea typeface="Helvetica Neue" charset="0"/>
                <a:cs typeface="Helvetica Neue" charset="0"/>
                <a:sym typeface="Roboto"/>
              </a:rPr>
              <a:t> </a:t>
            </a:r>
            <a:endParaRPr lang="en" sz="2133" b="1" dirty="0">
              <a:latin typeface="Helvetica Neue" charset="0"/>
              <a:ea typeface="Helvetica Neue" charset="0"/>
              <a:cs typeface="Helvetica Neue" charset="0"/>
              <a:sym typeface="Roboto"/>
            </a:endParaRPr>
          </a:p>
          <a:p>
            <a:pPr marL="990575" lvl="1">
              <a:spcBef>
                <a:spcPts val="0"/>
              </a:spcBef>
              <a:buSzPct val="100000"/>
            </a:pPr>
            <a:endParaRPr lang="en-US" sz="2133" dirty="0">
              <a:latin typeface="Helvetica Neue" charset="0"/>
              <a:ea typeface="Helvetica Neue" charset="0"/>
              <a:cs typeface="Helvetica Neue" charset="0"/>
              <a:sym typeface="Roboto"/>
            </a:endParaRPr>
          </a:p>
          <a:p>
            <a:pPr marL="152396">
              <a:spcBef>
                <a:spcPts val="0"/>
              </a:spcBef>
              <a:buSzPct val="100000"/>
            </a:pPr>
            <a:r>
              <a:rPr lang="en" sz="2667" dirty="0">
                <a:latin typeface="Helvetica Neue" charset="0"/>
                <a:ea typeface="Helvetica Neue" charset="0"/>
                <a:cs typeface="Helvetica Neue" charset="0"/>
                <a:sym typeface="Roboto"/>
              </a:rPr>
              <a:t>“Tensor</a:t>
            </a:r>
            <a:r>
              <a:rPr lang="en-US" sz="2667" dirty="0">
                <a:latin typeface="Helvetica Neue" charset="0"/>
                <a:ea typeface="Helvetica Neue" charset="0"/>
                <a:cs typeface="Helvetica Neue" charset="0"/>
                <a:sym typeface="Roboto"/>
              </a:rPr>
              <a:t>F</a:t>
            </a:r>
            <a:r>
              <a:rPr lang="en" sz="2667" dirty="0">
                <a:latin typeface="Helvetica Neue" charset="0"/>
                <a:ea typeface="Helvetica Neue" charset="0"/>
                <a:cs typeface="Helvetica Neue" charset="0"/>
                <a:sym typeface="Roboto"/>
              </a:rPr>
              <a:t>low is an interface for expressing machine learning algorithms, and an implementation for executing such algorithms”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2" y="1017290"/>
            <a:ext cx="12192000" cy="2923741"/>
          </a:xfrm>
          <a:prstGeom prst="rect">
            <a:avLst/>
          </a:prstGeom>
        </p:spPr>
      </p:pic>
    </p:spTree>
    <p:extLst>
      <p:ext uri="{BB962C8B-B14F-4D97-AF65-F5344CB8AC3E}">
        <p14:creationId xmlns:p14="http://schemas.microsoft.com/office/powerpoint/2010/main" val="26796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TensorFlow</a:t>
            </a:r>
            <a:endParaRPr lang="en-US" dirty="0"/>
          </a:p>
        </p:txBody>
      </p:sp>
      <p:sp>
        <p:nvSpPr>
          <p:cNvPr id="3" name="Content Placeholder 2"/>
          <p:cNvSpPr>
            <a:spLocks noGrp="1"/>
          </p:cNvSpPr>
          <p:nvPr>
            <p:ph idx="1"/>
          </p:nvPr>
        </p:nvSpPr>
        <p:spPr/>
        <p:txBody>
          <a:bodyPr/>
          <a:lstStyle/>
          <a:p>
            <a:pPr>
              <a:spcBef>
                <a:spcPts val="0"/>
              </a:spcBef>
            </a:pPr>
            <a:r>
              <a:rPr lang="en-US" b="1" dirty="0">
                <a:solidFill>
                  <a:srgbClr val="000000"/>
                </a:solidFill>
              </a:rPr>
              <a:t>Key </a:t>
            </a:r>
            <a:r>
              <a:rPr lang="en-US" b="1" dirty="0" err="1">
                <a:solidFill>
                  <a:srgbClr val="000000"/>
                </a:solidFill>
              </a:rPr>
              <a:t>i</a:t>
            </a:r>
            <a:r>
              <a:rPr lang="en" b="1" dirty="0" err="1">
                <a:solidFill>
                  <a:srgbClr val="000000"/>
                </a:solidFill>
              </a:rPr>
              <a:t>dea</a:t>
            </a:r>
            <a:r>
              <a:rPr lang="en" dirty="0">
                <a:solidFill>
                  <a:srgbClr val="000000"/>
                </a:solidFill>
              </a:rPr>
              <a:t>: express a numeric computation as a </a:t>
            </a:r>
            <a:r>
              <a:rPr lang="en" b="1" dirty="0">
                <a:solidFill>
                  <a:srgbClr val="000000"/>
                </a:solidFill>
              </a:rPr>
              <a:t>graph</a:t>
            </a:r>
            <a:endParaRPr lang="en-US" dirty="0">
              <a:solidFill>
                <a:srgbClr val="000000"/>
              </a:solidFill>
            </a:endParaRPr>
          </a:p>
          <a:p>
            <a:pPr>
              <a:spcBef>
                <a:spcPts val="0"/>
              </a:spcBef>
            </a:pPr>
            <a:endParaRPr lang="en-US" dirty="0">
              <a:solidFill>
                <a:srgbClr val="000000"/>
              </a:solidFill>
            </a:endParaRPr>
          </a:p>
          <a:p>
            <a:pPr>
              <a:spcBef>
                <a:spcPts val="0"/>
              </a:spcBef>
            </a:pPr>
            <a:r>
              <a:rPr lang="en" dirty="0">
                <a:solidFill>
                  <a:srgbClr val="000000"/>
                </a:solidFill>
              </a:rPr>
              <a:t>Graph nodes are </a:t>
            </a:r>
            <a:r>
              <a:rPr lang="en" b="1" dirty="0">
                <a:solidFill>
                  <a:srgbClr val="000000"/>
                </a:solidFill>
              </a:rPr>
              <a:t>operations</a:t>
            </a:r>
            <a:r>
              <a:rPr lang="en" dirty="0">
                <a:solidFill>
                  <a:srgbClr val="000000"/>
                </a:solidFill>
              </a:rPr>
              <a:t> </a:t>
            </a:r>
            <a:r>
              <a:rPr lang="en-US" dirty="0">
                <a:solidFill>
                  <a:srgbClr val="000000"/>
                </a:solidFill>
              </a:rPr>
              <a:t>with </a:t>
            </a:r>
            <a:r>
              <a:rPr lang="en" dirty="0">
                <a:solidFill>
                  <a:srgbClr val="000000"/>
                </a:solidFill>
              </a:rPr>
              <a:t>any number of inputs and outputs</a:t>
            </a:r>
            <a:endParaRPr lang="en-US" dirty="0">
              <a:solidFill>
                <a:srgbClr val="000000"/>
              </a:solidFill>
            </a:endParaRPr>
          </a:p>
          <a:p>
            <a:pPr>
              <a:spcBef>
                <a:spcPts val="0"/>
              </a:spcBef>
            </a:pPr>
            <a:endParaRPr lang="en-US" dirty="0">
              <a:solidFill>
                <a:srgbClr val="000000"/>
              </a:solidFill>
            </a:endParaRPr>
          </a:p>
          <a:p>
            <a:pPr>
              <a:spcBef>
                <a:spcPts val="0"/>
              </a:spcBef>
            </a:pPr>
            <a:r>
              <a:rPr lang="en" dirty="0">
                <a:solidFill>
                  <a:srgbClr val="000000"/>
                </a:solidFill>
              </a:rPr>
              <a:t>Graph edges are </a:t>
            </a:r>
            <a:r>
              <a:rPr lang="en" b="1" dirty="0">
                <a:solidFill>
                  <a:srgbClr val="000000"/>
                </a:solidFill>
              </a:rPr>
              <a:t>tensors</a:t>
            </a:r>
            <a:r>
              <a:rPr lang="en" dirty="0">
                <a:solidFill>
                  <a:srgbClr val="000000"/>
                </a:solidFill>
              </a:rPr>
              <a:t> which flow between nodes</a:t>
            </a:r>
          </a:p>
          <a:p>
            <a:endParaRPr lang="en-US" dirty="0"/>
          </a:p>
        </p:txBody>
      </p:sp>
    </p:spTree>
    <p:extLst>
      <p:ext uri="{BB962C8B-B14F-4D97-AF65-F5344CB8AC3E}">
        <p14:creationId xmlns:p14="http://schemas.microsoft.com/office/powerpoint/2010/main" val="676568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6156949" y="1319832"/>
            <a:ext cx="3788499" cy="5154299"/>
          </a:xfrm>
          <a:prstGeom prst="rect">
            <a:avLst/>
          </a:prstGeom>
          <a:noFill/>
          <a:ln w="19050" cap="flat" cmpd="sng">
            <a:solidFill>
              <a:schemeClr val="dk2"/>
            </a:solidFill>
            <a:prstDash val="solid"/>
            <a:round/>
            <a:headEnd type="none" w="med" len="med"/>
            <a:tailEnd type="none" w="med" len="med"/>
          </a:ln>
        </p:spPr>
      </p:pic>
      <p:pic>
        <p:nvPicPr>
          <p:cNvPr id="95" name="Shape 95" descr="CodeCogsEqn.png"/>
          <p:cNvPicPr preferRelativeResize="0"/>
          <p:nvPr/>
        </p:nvPicPr>
        <p:blipFill>
          <a:blip r:embed="rId4">
            <a:alphaModFix/>
          </a:blip>
          <a:stretch>
            <a:fillRect/>
          </a:stretch>
        </p:blipFill>
        <p:spPr>
          <a:xfrm>
            <a:off x="1401200" y="3679565"/>
            <a:ext cx="3566600" cy="434833"/>
          </a:xfrm>
          <a:prstGeom prst="rect">
            <a:avLst/>
          </a:prstGeom>
          <a:noFill/>
          <a:ln>
            <a:noFill/>
          </a:ln>
        </p:spPr>
      </p:pic>
      <p:sp>
        <p:nvSpPr>
          <p:cNvPr id="2" name="Title 1"/>
          <p:cNvSpPr>
            <a:spLocks noGrp="1"/>
          </p:cNvSpPr>
          <p:nvPr>
            <p:ph type="title"/>
          </p:nvPr>
        </p:nvSpPr>
        <p:spPr>
          <a:xfrm>
            <a:off x="226484" y="275552"/>
            <a:ext cx="11800416" cy="714041"/>
          </a:xfrm>
        </p:spPr>
        <p:txBody>
          <a:bodyPr/>
          <a:lstStyle/>
          <a:p>
            <a:r>
              <a:rPr lang="en" sz="4267" dirty="0"/>
              <a:t>Programming model</a:t>
            </a:r>
            <a:endParaRPr lang="en-US" sz="4267" dirty="0"/>
          </a:p>
        </p:txBody>
      </p:sp>
    </p:spTree>
    <p:extLst>
      <p:ext uri="{BB962C8B-B14F-4D97-AF65-F5344CB8AC3E}">
        <p14:creationId xmlns:p14="http://schemas.microsoft.com/office/powerpoint/2010/main" val="1238124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1" name="Shape 101"/>
          <p:cNvPicPr preferRelativeResize="0"/>
          <p:nvPr/>
        </p:nvPicPr>
        <p:blipFill>
          <a:blip r:embed="rId3">
            <a:alphaModFix amt="50000"/>
          </a:blip>
          <a:stretch>
            <a:fillRect/>
          </a:stretch>
        </p:blipFill>
        <p:spPr>
          <a:xfrm>
            <a:off x="6156949" y="1319832"/>
            <a:ext cx="3788499" cy="5154299"/>
          </a:xfrm>
          <a:prstGeom prst="rect">
            <a:avLst/>
          </a:prstGeom>
          <a:noFill/>
          <a:ln>
            <a:noFill/>
          </a:ln>
        </p:spPr>
      </p:pic>
      <p:sp>
        <p:nvSpPr>
          <p:cNvPr id="102" name="Shape 102"/>
          <p:cNvSpPr txBox="1"/>
          <p:nvPr/>
        </p:nvSpPr>
        <p:spPr>
          <a:xfrm>
            <a:off x="345067" y="3483967"/>
            <a:ext cx="5158400" cy="2372400"/>
          </a:xfrm>
          <a:prstGeom prst="rect">
            <a:avLst/>
          </a:prstGeom>
          <a:noFill/>
          <a:ln>
            <a:noFill/>
          </a:ln>
        </p:spPr>
        <p:txBody>
          <a:bodyPr lIns="121900" tIns="121900" rIns="121900" bIns="121900" anchor="t" anchorCtr="0">
            <a:noAutofit/>
          </a:bodyPr>
          <a:lstStyle/>
          <a:p>
            <a:r>
              <a:rPr lang="en" sz="2400" b="1" dirty="0">
                <a:solidFill>
                  <a:schemeClr val="dk2"/>
                </a:solidFill>
                <a:latin typeface="Helvetica Neue" charset="0"/>
                <a:ea typeface="Helvetica Neue" charset="0"/>
                <a:cs typeface="Helvetica Neue" charset="0"/>
                <a:sym typeface="Roboto"/>
              </a:rPr>
              <a:t>Variables</a:t>
            </a:r>
            <a:r>
              <a:rPr lang="en" sz="2400" dirty="0">
                <a:solidFill>
                  <a:schemeClr val="lt2"/>
                </a:solidFill>
                <a:latin typeface="Helvetica Neue" charset="0"/>
                <a:ea typeface="Helvetica Neue" charset="0"/>
                <a:cs typeface="Helvetica Neue" charset="0"/>
                <a:sym typeface="Roboto"/>
              </a:rPr>
              <a:t> </a:t>
            </a:r>
            <a:r>
              <a:rPr lang="en" sz="2400" dirty="0">
                <a:solidFill>
                  <a:schemeClr val="tx1">
                    <a:lumMod val="85000"/>
                    <a:lumOff val="15000"/>
                  </a:schemeClr>
                </a:solidFill>
                <a:latin typeface="Helvetica Neue" charset="0"/>
                <a:ea typeface="Helvetica Neue" charset="0"/>
                <a:cs typeface="Helvetica Neue" charset="0"/>
                <a:sym typeface="Roboto"/>
              </a:rPr>
              <a:t>are </a:t>
            </a:r>
            <a:r>
              <a:rPr lang="en" sz="2400" dirty="0" err="1">
                <a:solidFill>
                  <a:schemeClr val="tx1">
                    <a:lumMod val="85000"/>
                    <a:lumOff val="15000"/>
                  </a:schemeClr>
                </a:solidFill>
                <a:latin typeface="Helvetica Neue" charset="0"/>
                <a:ea typeface="Helvetica Neue" charset="0"/>
                <a:cs typeface="Helvetica Neue" charset="0"/>
                <a:sym typeface="Roboto"/>
              </a:rPr>
              <a:t>stateful</a:t>
            </a:r>
            <a:r>
              <a:rPr lang="en" sz="2400" dirty="0">
                <a:solidFill>
                  <a:schemeClr val="tx1">
                    <a:lumMod val="85000"/>
                    <a:lumOff val="15000"/>
                  </a:schemeClr>
                </a:solidFill>
                <a:latin typeface="Helvetica Neue" charset="0"/>
                <a:ea typeface="Helvetica Neue" charset="0"/>
                <a:cs typeface="Helvetica Neue" charset="0"/>
                <a:sym typeface="Roboto"/>
              </a:rPr>
              <a:t> nodes which output their current value.</a:t>
            </a:r>
            <a:r>
              <a:rPr lang="en-US" sz="2400" dirty="0">
                <a:solidFill>
                  <a:schemeClr val="tx1">
                    <a:lumMod val="85000"/>
                    <a:lumOff val="15000"/>
                  </a:schemeClr>
                </a:solidFill>
                <a:latin typeface="Helvetica Neue" charset="0"/>
                <a:ea typeface="Helvetica Neue" charset="0"/>
                <a:cs typeface="Helvetica Neue" charset="0"/>
                <a:sym typeface="Roboto"/>
              </a:rPr>
              <a:t> </a:t>
            </a:r>
            <a:r>
              <a:rPr lang="en" sz="2400" dirty="0">
                <a:solidFill>
                  <a:schemeClr val="tx1">
                    <a:lumMod val="85000"/>
                    <a:lumOff val="15000"/>
                  </a:schemeClr>
                </a:solidFill>
                <a:latin typeface="Helvetica Neue" charset="0"/>
                <a:ea typeface="Helvetica Neue" charset="0"/>
                <a:cs typeface="Helvetica Neue" charset="0"/>
                <a:sym typeface="Roboto"/>
              </a:rPr>
              <a:t>State is retained across multiple executions of a graph</a:t>
            </a:r>
          </a:p>
          <a:p>
            <a:endParaRPr sz="2400" dirty="0">
              <a:solidFill>
                <a:schemeClr val="tx1">
                  <a:lumMod val="85000"/>
                  <a:lumOff val="15000"/>
                </a:schemeClr>
              </a:solidFill>
              <a:latin typeface="Helvetica Neue" charset="0"/>
              <a:ea typeface="Helvetica Neue" charset="0"/>
              <a:cs typeface="Helvetica Neue" charset="0"/>
              <a:sym typeface="Roboto"/>
            </a:endParaRPr>
          </a:p>
          <a:p>
            <a:r>
              <a:rPr lang="en" sz="2400" dirty="0">
                <a:solidFill>
                  <a:schemeClr val="tx1">
                    <a:lumMod val="85000"/>
                    <a:lumOff val="15000"/>
                  </a:schemeClr>
                </a:solidFill>
                <a:latin typeface="Helvetica Neue" charset="0"/>
                <a:ea typeface="Helvetica Neue" charset="0"/>
                <a:cs typeface="Helvetica Neue" charset="0"/>
                <a:sym typeface="Roboto"/>
              </a:rPr>
              <a:t>(mostly parameters)</a:t>
            </a:r>
          </a:p>
        </p:txBody>
      </p:sp>
      <p:pic>
        <p:nvPicPr>
          <p:cNvPr id="103" name="Shape 103"/>
          <p:cNvPicPr preferRelativeResize="0"/>
          <p:nvPr/>
        </p:nvPicPr>
        <p:blipFill>
          <a:blip r:embed="rId4">
            <a:alphaModFix/>
          </a:blip>
          <a:stretch>
            <a:fillRect/>
          </a:stretch>
        </p:blipFill>
        <p:spPr>
          <a:xfrm>
            <a:off x="6156966" y="1324160"/>
            <a:ext cx="3788465" cy="5154269"/>
          </a:xfrm>
          <a:prstGeom prst="rect">
            <a:avLst/>
          </a:prstGeom>
          <a:noFill/>
          <a:ln w="19050" cap="flat" cmpd="sng">
            <a:solidFill>
              <a:schemeClr val="dk2"/>
            </a:solidFill>
            <a:prstDash val="solid"/>
            <a:round/>
            <a:headEnd type="none" w="med" len="med"/>
            <a:tailEnd type="none" w="med" len="med"/>
          </a:ln>
        </p:spPr>
      </p:pic>
      <p:pic>
        <p:nvPicPr>
          <p:cNvPr id="104" name="Shape 104" descr="CodeCogsEqn.png"/>
          <p:cNvPicPr preferRelativeResize="0"/>
          <p:nvPr/>
        </p:nvPicPr>
        <p:blipFill>
          <a:blip r:embed="rId5">
            <a:alphaModFix/>
          </a:blip>
          <a:stretch>
            <a:fillRect/>
          </a:stretch>
        </p:blipFill>
        <p:spPr>
          <a:xfrm>
            <a:off x="1328500" y="2180167"/>
            <a:ext cx="3493899" cy="425999"/>
          </a:xfrm>
          <a:prstGeom prst="rect">
            <a:avLst/>
          </a:prstGeom>
          <a:noFill/>
          <a:ln>
            <a:noFill/>
          </a:ln>
        </p:spPr>
      </p:pic>
      <p:sp>
        <p:nvSpPr>
          <p:cNvPr id="2" name="Title 1"/>
          <p:cNvSpPr>
            <a:spLocks noGrp="1"/>
          </p:cNvSpPr>
          <p:nvPr>
            <p:ph type="title"/>
          </p:nvPr>
        </p:nvSpPr>
        <p:spPr>
          <a:xfrm>
            <a:off x="226484" y="275552"/>
            <a:ext cx="11800416" cy="714041"/>
          </a:xfrm>
        </p:spPr>
        <p:txBody>
          <a:bodyPr/>
          <a:lstStyle/>
          <a:p>
            <a:r>
              <a:rPr lang="en" sz="4267" dirty="0"/>
              <a:t>Programming model</a:t>
            </a:r>
            <a:endParaRPr lang="en-US" sz="4267" dirty="0"/>
          </a:p>
        </p:txBody>
      </p:sp>
    </p:spTree>
    <p:extLst>
      <p:ext uri="{BB962C8B-B14F-4D97-AF65-F5344CB8AC3E}">
        <p14:creationId xmlns:p14="http://schemas.microsoft.com/office/powerpoint/2010/main" val="945973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31000" y="21800"/>
            <a:ext cx="11768800" cy="803600"/>
          </a:xfrm>
          <a:prstGeom prst="rect">
            <a:avLst/>
          </a:prstGeom>
        </p:spPr>
        <p:txBody>
          <a:bodyPr vert="horz" lIns="121900" tIns="121900" rIns="121900" bIns="121900" rtlCol="0" anchor="ctr" anchorCtr="0">
            <a:noAutofit/>
          </a:bodyPr>
          <a:lstStyle/>
          <a:p>
            <a:pPr>
              <a:spcBef>
                <a:spcPts val="0"/>
              </a:spcBef>
            </a:pPr>
            <a:r>
              <a:rPr lang="en" sz="4267" dirty="0"/>
              <a:t>Programming model</a:t>
            </a:r>
          </a:p>
        </p:txBody>
      </p:sp>
      <p:pic>
        <p:nvPicPr>
          <p:cNvPr id="110" name="Shape 110"/>
          <p:cNvPicPr preferRelativeResize="0"/>
          <p:nvPr/>
        </p:nvPicPr>
        <p:blipFill>
          <a:blip r:embed="rId3">
            <a:alphaModFix amt="50000"/>
          </a:blip>
          <a:stretch>
            <a:fillRect/>
          </a:stretch>
        </p:blipFill>
        <p:spPr>
          <a:xfrm>
            <a:off x="6156949" y="1319832"/>
            <a:ext cx="3788499" cy="5154299"/>
          </a:xfrm>
          <a:prstGeom prst="rect">
            <a:avLst/>
          </a:prstGeom>
          <a:noFill/>
          <a:ln w="19050" cap="flat" cmpd="sng">
            <a:solidFill>
              <a:schemeClr val="dk2"/>
            </a:solidFill>
            <a:prstDash val="solid"/>
            <a:round/>
            <a:headEnd type="none" w="med" len="med"/>
            <a:tailEnd type="none" w="med" len="med"/>
          </a:ln>
        </p:spPr>
      </p:pic>
      <p:sp>
        <p:nvSpPr>
          <p:cNvPr id="111" name="Shape 111"/>
          <p:cNvSpPr txBox="1"/>
          <p:nvPr/>
        </p:nvSpPr>
        <p:spPr>
          <a:xfrm>
            <a:off x="345067" y="3717967"/>
            <a:ext cx="5158400" cy="2372400"/>
          </a:xfrm>
          <a:prstGeom prst="rect">
            <a:avLst/>
          </a:prstGeom>
          <a:noFill/>
          <a:ln>
            <a:noFill/>
          </a:ln>
        </p:spPr>
        <p:txBody>
          <a:bodyPr lIns="121900" tIns="121900" rIns="121900" bIns="121900" anchor="t" anchorCtr="0">
            <a:noAutofit/>
          </a:bodyPr>
          <a:lstStyle/>
          <a:p>
            <a:r>
              <a:rPr lang="en" sz="3200" b="1" dirty="0">
                <a:solidFill>
                  <a:schemeClr val="tx1">
                    <a:lumMod val="85000"/>
                    <a:lumOff val="15000"/>
                  </a:schemeClr>
                </a:solidFill>
                <a:latin typeface="Helvetica Neue" charset="0"/>
                <a:ea typeface="Helvetica Neue" charset="0"/>
                <a:cs typeface="Helvetica Neue" charset="0"/>
                <a:sym typeface="Roboto"/>
              </a:rPr>
              <a:t>Placeholders</a:t>
            </a:r>
            <a:r>
              <a:rPr lang="en" sz="3200" dirty="0">
                <a:solidFill>
                  <a:schemeClr val="tx1">
                    <a:lumMod val="85000"/>
                    <a:lumOff val="15000"/>
                  </a:schemeClr>
                </a:solidFill>
                <a:latin typeface="Helvetica Neue" charset="0"/>
                <a:ea typeface="Helvetica Neue" charset="0"/>
                <a:cs typeface="Helvetica Neue" charset="0"/>
                <a:sym typeface="Roboto"/>
              </a:rPr>
              <a:t> are nodes whose value is fed in at execution time</a:t>
            </a:r>
          </a:p>
          <a:p>
            <a:pPr algn="r"/>
            <a:endParaRPr sz="2400" dirty="0">
              <a:solidFill>
                <a:schemeClr val="lt2"/>
              </a:solidFill>
              <a:latin typeface="Roboto"/>
              <a:ea typeface="Roboto"/>
              <a:cs typeface="Roboto"/>
              <a:sym typeface="Roboto"/>
            </a:endParaRPr>
          </a:p>
          <a:p>
            <a:r>
              <a:rPr lang="en" sz="2667" dirty="0">
                <a:solidFill>
                  <a:schemeClr val="tx1">
                    <a:lumMod val="85000"/>
                    <a:lumOff val="15000"/>
                  </a:schemeClr>
                </a:solidFill>
                <a:latin typeface="Helvetica Neue" charset="0"/>
                <a:ea typeface="Helvetica Neue" charset="0"/>
                <a:cs typeface="Helvetica Neue" charset="0"/>
                <a:sym typeface="Roboto"/>
              </a:rPr>
              <a:t>(inputs, labels, …)</a:t>
            </a:r>
          </a:p>
        </p:txBody>
      </p:sp>
      <p:pic>
        <p:nvPicPr>
          <p:cNvPr id="112" name="Shape 112"/>
          <p:cNvPicPr preferRelativeResize="0"/>
          <p:nvPr/>
        </p:nvPicPr>
        <p:blipFill rotWithShape="1">
          <a:blip r:embed="rId4">
            <a:alphaModFix/>
          </a:blip>
          <a:srcRect l="8059" r="12068" b="5784"/>
          <a:stretch/>
        </p:blipFill>
        <p:spPr>
          <a:xfrm>
            <a:off x="8615867" y="4899801"/>
            <a:ext cx="1235500" cy="1414732"/>
          </a:xfrm>
          <a:prstGeom prst="rect">
            <a:avLst/>
          </a:prstGeom>
          <a:noFill/>
          <a:ln>
            <a:noFill/>
          </a:ln>
        </p:spPr>
      </p:pic>
      <p:pic>
        <p:nvPicPr>
          <p:cNvPr id="113" name="Shape 113" descr="CodeCogsEqn.png"/>
          <p:cNvPicPr preferRelativeResize="0"/>
          <p:nvPr/>
        </p:nvPicPr>
        <p:blipFill>
          <a:blip r:embed="rId5">
            <a:alphaModFix/>
          </a:blip>
          <a:stretch>
            <a:fillRect/>
          </a:stretch>
        </p:blipFill>
        <p:spPr>
          <a:xfrm>
            <a:off x="2009567" y="2180167"/>
            <a:ext cx="3493899" cy="425999"/>
          </a:xfrm>
          <a:prstGeom prst="rect">
            <a:avLst/>
          </a:prstGeom>
          <a:noFill/>
          <a:ln>
            <a:noFill/>
          </a:ln>
        </p:spPr>
      </p:pic>
    </p:spTree>
    <p:extLst>
      <p:ext uri="{BB962C8B-B14F-4D97-AF65-F5344CB8AC3E}">
        <p14:creationId xmlns:p14="http://schemas.microsoft.com/office/powerpoint/2010/main" val="1613296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31000" y="21800"/>
            <a:ext cx="11768800" cy="803600"/>
          </a:xfrm>
          <a:prstGeom prst="rect">
            <a:avLst/>
          </a:prstGeom>
        </p:spPr>
        <p:txBody>
          <a:bodyPr vert="horz" lIns="121900" tIns="121900" rIns="121900" bIns="121900" rtlCol="0" anchor="ctr" anchorCtr="0">
            <a:noAutofit/>
          </a:bodyPr>
          <a:lstStyle/>
          <a:p>
            <a:pPr>
              <a:spcBef>
                <a:spcPts val="0"/>
              </a:spcBef>
            </a:pPr>
            <a:r>
              <a:rPr lang="en" dirty="0"/>
              <a:t>Programming model</a:t>
            </a:r>
          </a:p>
        </p:txBody>
      </p:sp>
      <p:pic>
        <p:nvPicPr>
          <p:cNvPr id="119" name="Shape 119"/>
          <p:cNvPicPr preferRelativeResize="0"/>
          <p:nvPr/>
        </p:nvPicPr>
        <p:blipFill>
          <a:blip r:embed="rId3">
            <a:alphaModFix amt="50000"/>
          </a:blip>
          <a:stretch>
            <a:fillRect/>
          </a:stretch>
        </p:blipFill>
        <p:spPr>
          <a:xfrm>
            <a:off x="6156949" y="1319832"/>
            <a:ext cx="3788499" cy="5154299"/>
          </a:xfrm>
          <a:prstGeom prst="rect">
            <a:avLst/>
          </a:prstGeom>
          <a:noFill/>
          <a:ln>
            <a:noFill/>
          </a:ln>
        </p:spPr>
      </p:pic>
      <p:sp>
        <p:nvSpPr>
          <p:cNvPr id="120" name="Shape 120"/>
          <p:cNvSpPr txBox="1"/>
          <p:nvPr/>
        </p:nvSpPr>
        <p:spPr>
          <a:xfrm>
            <a:off x="414083" y="2606165"/>
            <a:ext cx="5742867" cy="2906739"/>
          </a:xfrm>
          <a:prstGeom prst="rect">
            <a:avLst/>
          </a:prstGeom>
          <a:noFill/>
          <a:ln>
            <a:noFill/>
          </a:ln>
        </p:spPr>
        <p:txBody>
          <a:bodyPr lIns="121900" tIns="121900" rIns="121900" bIns="121900" anchor="t" anchorCtr="0">
            <a:noAutofit/>
          </a:bodyPr>
          <a:lstStyle/>
          <a:p>
            <a:pPr algn="ctr">
              <a:lnSpc>
                <a:spcPct val="150000"/>
              </a:lnSpc>
            </a:pPr>
            <a:r>
              <a:rPr lang="en" sz="3200" b="1" dirty="0">
                <a:solidFill>
                  <a:schemeClr val="dk2"/>
                </a:solidFill>
                <a:latin typeface="Helvetica Neue" charset="0"/>
                <a:ea typeface="Helvetica Neue" charset="0"/>
                <a:cs typeface="Helvetica Neue" charset="0"/>
                <a:sym typeface="Roboto"/>
              </a:rPr>
              <a:t>Mathematical operations</a:t>
            </a:r>
            <a:r>
              <a:rPr lang="en" sz="2667" b="1" dirty="0">
                <a:solidFill>
                  <a:schemeClr val="dk2"/>
                </a:solidFill>
                <a:latin typeface="Helvetica Neue" charset="0"/>
                <a:ea typeface="Helvetica Neue" charset="0"/>
                <a:cs typeface="Helvetica Neue" charset="0"/>
                <a:sym typeface="Roboto"/>
              </a:rPr>
              <a:t>:</a:t>
            </a:r>
          </a:p>
          <a:p>
            <a:pPr>
              <a:lnSpc>
                <a:spcPct val="115000"/>
              </a:lnSpc>
            </a:pPr>
            <a:r>
              <a:rPr lang="en" sz="2667" b="1" dirty="0" err="1">
                <a:solidFill>
                  <a:schemeClr val="tx1">
                    <a:lumMod val="85000"/>
                    <a:lumOff val="15000"/>
                  </a:schemeClr>
                </a:solidFill>
                <a:latin typeface="Helvetica Neue" charset="0"/>
                <a:ea typeface="Helvetica Neue" charset="0"/>
                <a:cs typeface="Helvetica Neue" charset="0"/>
                <a:sym typeface="Roboto"/>
              </a:rPr>
              <a:t>MatMul</a:t>
            </a:r>
            <a:r>
              <a:rPr lang="en" sz="2667" b="1" dirty="0">
                <a:solidFill>
                  <a:schemeClr val="tx1">
                    <a:lumMod val="85000"/>
                    <a:lumOff val="15000"/>
                  </a:schemeClr>
                </a:solidFill>
                <a:latin typeface="Helvetica Neue" charset="0"/>
                <a:ea typeface="Helvetica Neue" charset="0"/>
                <a:cs typeface="Helvetica Neue" charset="0"/>
                <a:sym typeface="Roboto"/>
              </a:rPr>
              <a:t>:</a:t>
            </a:r>
            <a:r>
              <a:rPr lang="en" sz="2667" dirty="0">
                <a:solidFill>
                  <a:schemeClr val="tx1">
                    <a:lumMod val="85000"/>
                    <a:lumOff val="15000"/>
                  </a:schemeClr>
                </a:solidFill>
                <a:latin typeface="Helvetica Neue" charset="0"/>
                <a:ea typeface="Helvetica Neue" charset="0"/>
                <a:cs typeface="Helvetica Neue" charset="0"/>
                <a:sym typeface="Roboto"/>
              </a:rPr>
              <a:t> Multiply two </a:t>
            </a:r>
            <a:r>
              <a:rPr lang="en" sz="2667" dirty="0" err="1">
                <a:solidFill>
                  <a:schemeClr val="tx1">
                    <a:lumMod val="85000"/>
                    <a:lumOff val="15000"/>
                  </a:schemeClr>
                </a:solidFill>
                <a:latin typeface="Helvetica Neue" charset="0"/>
                <a:ea typeface="Helvetica Neue" charset="0"/>
                <a:cs typeface="Helvetica Neue" charset="0"/>
                <a:sym typeface="Roboto"/>
              </a:rPr>
              <a:t>matri</a:t>
            </a:r>
            <a:r>
              <a:rPr lang="en-US" sz="2667" dirty="0" err="1">
                <a:solidFill>
                  <a:schemeClr val="tx1">
                    <a:lumMod val="85000"/>
                    <a:lumOff val="15000"/>
                  </a:schemeClr>
                </a:solidFill>
                <a:latin typeface="Helvetica Neue" charset="0"/>
                <a:ea typeface="Helvetica Neue" charset="0"/>
                <a:cs typeface="Helvetica Neue" charset="0"/>
                <a:sym typeface="Roboto"/>
              </a:rPr>
              <a:t>ces</a:t>
            </a:r>
            <a:endParaRPr lang="en" sz="2667" dirty="0">
              <a:solidFill>
                <a:schemeClr val="tx1">
                  <a:lumMod val="85000"/>
                  <a:lumOff val="15000"/>
                </a:schemeClr>
              </a:solidFill>
              <a:latin typeface="Helvetica Neue" charset="0"/>
              <a:ea typeface="Helvetica Neue" charset="0"/>
              <a:cs typeface="Helvetica Neue" charset="0"/>
              <a:sym typeface="Roboto"/>
            </a:endParaRPr>
          </a:p>
          <a:p>
            <a:pPr>
              <a:lnSpc>
                <a:spcPct val="115000"/>
              </a:lnSpc>
            </a:pPr>
            <a:r>
              <a:rPr lang="en" sz="2667" b="1" dirty="0">
                <a:solidFill>
                  <a:schemeClr val="tx1">
                    <a:lumMod val="85000"/>
                    <a:lumOff val="15000"/>
                  </a:schemeClr>
                </a:solidFill>
                <a:latin typeface="Helvetica Neue" charset="0"/>
                <a:ea typeface="Helvetica Neue" charset="0"/>
                <a:cs typeface="Helvetica Neue" charset="0"/>
                <a:sym typeface="Roboto"/>
              </a:rPr>
              <a:t>Add:</a:t>
            </a:r>
            <a:r>
              <a:rPr lang="en" sz="2667" dirty="0">
                <a:solidFill>
                  <a:schemeClr val="tx1">
                    <a:lumMod val="85000"/>
                    <a:lumOff val="15000"/>
                  </a:schemeClr>
                </a:solidFill>
                <a:latin typeface="Helvetica Neue" charset="0"/>
                <a:ea typeface="Helvetica Neue" charset="0"/>
                <a:cs typeface="Helvetica Neue" charset="0"/>
                <a:sym typeface="Roboto"/>
              </a:rPr>
              <a:t> Add elementwise</a:t>
            </a:r>
          </a:p>
          <a:p>
            <a:pPr>
              <a:lnSpc>
                <a:spcPct val="115000"/>
              </a:lnSpc>
            </a:pPr>
            <a:r>
              <a:rPr lang="en" sz="2667" b="1" dirty="0" err="1">
                <a:solidFill>
                  <a:schemeClr val="tx1">
                    <a:lumMod val="85000"/>
                    <a:lumOff val="15000"/>
                  </a:schemeClr>
                </a:solidFill>
                <a:latin typeface="Helvetica Neue" charset="0"/>
                <a:ea typeface="Helvetica Neue" charset="0"/>
                <a:cs typeface="Helvetica Neue" charset="0"/>
                <a:sym typeface="Roboto"/>
              </a:rPr>
              <a:t>ReLU</a:t>
            </a:r>
            <a:r>
              <a:rPr lang="en" sz="2667" b="1" dirty="0">
                <a:solidFill>
                  <a:schemeClr val="tx1">
                    <a:lumMod val="85000"/>
                    <a:lumOff val="15000"/>
                  </a:schemeClr>
                </a:solidFill>
                <a:latin typeface="Helvetica Neue" charset="0"/>
                <a:ea typeface="Helvetica Neue" charset="0"/>
                <a:cs typeface="Helvetica Neue" charset="0"/>
                <a:sym typeface="Roboto"/>
              </a:rPr>
              <a:t>:</a:t>
            </a:r>
            <a:r>
              <a:rPr lang="en" sz="2667" dirty="0">
                <a:solidFill>
                  <a:schemeClr val="tx1">
                    <a:lumMod val="85000"/>
                    <a:lumOff val="15000"/>
                  </a:schemeClr>
                </a:solidFill>
                <a:latin typeface="Helvetica Neue" charset="0"/>
                <a:ea typeface="Helvetica Neue" charset="0"/>
                <a:cs typeface="Helvetica Neue" charset="0"/>
                <a:sym typeface="Roboto"/>
              </a:rPr>
              <a:t> Activate with elementwise rectified linear function</a:t>
            </a:r>
          </a:p>
        </p:txBody>
      </p:sp>
      <p:pic>
        <p:nvPicPr>
          <p:cNvPr id="121" name="Shape 121"/>
          <p:cNvPicPr preferRelativeResize="0"/>
          <p:nvPr/>
        </p:nvPicPr>
        <p:blipFill>
          <a:blip r:embed="rId4">
            <a:alphaModFix/>
          </a:blip>
          <a:stretch>
            <a:fillRect/>
          </a:stretch>
        </p:blipFill>
        <p:spPr>
          <a:xfrm>
            <a:off x="6156968" y="1319834"/>
            <a:ext cx="3788465" cy="5154269"/>
          </a:xfrm>
          <a:prstGeom prst="rect">
            <a:avLst/>
          </a:prstGeom>
          <a:noFill/>
          <a:ln w="19050" cap="flat" cmpd="sng">
            <a:solidFill>
              <a:schemeClr val="dk2"/>
            </a:solidFill>
            <a:prstDash val="solid"/>
            <a:round/>
            <a:headEnd type="none" w="med" len="med"/>
            <a:tailEnd type="none" w="med" len="med"/>
          </a:ln>
        </p:spPr>
      </p:pic>
      <p:pic>
        <p:nvPicPr>
          <p:cNvPr id="122" name="Shape 122" descr="CodeCogsEqn.png"/>
          <p:cNvPicPr preferRelativeResize="0"/>
          <p:nvPr/>
        </p:nvPicPr>
        <p:blipFill>
          <a:blip r:embed="rId5">
            <a:alphaModFix/>
          </a:blip>
          <a:stretch>
            <a:fillRect/>
          </a:stretch>
        </p:blipFill>
        <p:spPr>
          <a:xfrm>
            <a:off x="1837400" y="2180167"/>
            <a:ext cx="3493899" cy="425999"/>
          </a:xfrm>
          <a:prstGeom prst="rect">
            <a:avLst/>
          </a:prstGeom>
          <a:noFill/>
          <a:ln>
            <a:noFill/>
          </a:ln>
        </p:spPr>
      </p:pic>
      <p:sp>
        <p:nvSpPr>
          <p:cNvPr id="2" name="TextBox 1"/>
          <p:cNvSpPr txBox="1"/>
          <p:nvPr/>
        </p:nvSpPr>
        <p:spPr>
          <a:xfrm>
            <a:off x="1009878" y="5713870"/>
            <a:ext cx="1537600" cy="461665"/>
          </a:xfrm>
          <a:prstGeom prst="rect">
            <a:avLst/>
          </a:prstGeom>
          <a:noFill/>
        </p:spPr>
        <p:txBody>
          <a:bodyPr wrap="none" rtlCol="0">
            <a:spAutoFit/>
          </a:bodyPr>
          <a:lstStyle/>
          <a:p>
            <a:r>
              <a:rPr lang="en-US" sz="2400" i="1" dirty="0" err="1">
                <a:latin typeface="Times New Roman" charset="0"/>
                <a:ea typeface="Times New Roman" charset="0"/>
                <a:cs typeface="Times New Roman" charset="0"/>
              </a:rPr>
              <a:t>ReLu</a:t>
            </a:r>
            <a:r>
              <a:rPr lang="en-US" sz="2400" dirty="0">
                <a:latin typeface="Times New Roman" charset="0"/>
                <a:ea typeface="Times New Roman" charset="0"/>
                <a:cs typeface="Times New Roman" charset="0"/>
              </a:rPr>
              <a:t>(</a:t>
            </a:r>
            <a:r>
              <a:rPr lang="en-US" sz="2400" i="1" dirty="0">
                <a:latin typeface="Times New Roman" charset="0"/>
                <a:ea typeface="Times New Roman" charset="0"/>
                <a:cs typeface="Times New Roman" charset="0"/>
              </a:rPr>
              <a:t>x</a:t>
            </a:r>
            <a:r>
              <a:rPr lang="en-US" sz="2400" dirty="0">
                <a:latin typeface="Times New Roman" charset="0"/>
                <a:ea typeface="Times New Roman" charset="0"/>
                <a:cs typeface="Times New Roman" charset="0"/>
              </a:rPr>
              <a:t>)</a:t>
            </a:r>
            <a:r>
              <a:rPr lang="en-US" sz="2400" i="1" dirty="0">
                <a:latin typeface="Times New Roman" charset="0"/>
                <a:ea typeface="Times New Roman" charset="0"/>
                <a:cs typeface="Times New Roman" charset="0"/>
              </a:rPr>
              <a:t> = </a:t>
            </a:r>
          </a:p>
        </p:txBody>
      </p:sp>
      <p:sp>
        <p:nvSpPr>
          <p:cNvPr id="8" name="TextBox 7"/>
          <p:cNvSpPr txBox="1"/>
          <p:nvPr/>
        </p:nvSpPr>
        <p:spPr>
          <a:xfrm>
            <a:off x="2737760" y="5437760"/>
            <a:ext cx="1282723" cy="461665"/>
          </a:xfrm>
          <a:prstGeom prst="rect">
            <a:avLst/>
          </a:prstGeom>
          <a:noFill/>
        </p:spPr>
        <p:txBody>
          <a:bodyPr wrap="none" rtlCol="0">
            <a:spAutoFit/>
          </a:bodyPr>
          <a:lstStyle/>
          <a:p>
            <a:r>
              <a:rPr lang="en-US" sz="2400" dirty="0">
                <a:latin typeface="Times New Roman" charset="0"/>
                <a:ea typeface="Times New Roman" charset="0"/>
                <a:cs typeface="Times New Roman" charset="0"/>
              </a:rPr>
              <a:t>0</a:t>
            </a:r>
            <a:r>
              <a:rPr lang="en-US" sz="2400" i="1" dirty="0">
                <a:latin typeface="Times New Roman" charset="0"/>
                <a:ea typeface="Times New Roman" charset="0"/>
                <a:cs typeface="Times New Roman" charset="0"/>
              </a:rPr>
              <a:t>, x </a:t>
            </a:r>
            <a:r>
              <a:rPr lang="en-US" sz="2400" dirty="0">
                <a:latin typeface="Times New Roman" charset="0"/>
                <a:ea typeface="Times New Roman" charset="0"/>
                <a:cs typeface="Times New Roman" charset="0"/>
              </a:rPr>
              <a:t>&lt;= 0</a:t>
            </a:r>
          </a:p>
        </p:txBody>
      </p:sp>
      <p:sp>
        <p:nvSpPr>
          <p:cNvPr id="9" name="TextBox 8"/>
          <p:cNvSpPr txBox="1"/>
          <p:nvPr/>
        </p:nvSpPr>
        <p:spPr>
          <a:xfrm>
            <a:off x="2746596" y="5976681"/>
            <a:ext cx="1091966" cy="461665"/>
          </a:xfrm>
          <a:prstGeom prst="rect">
            <a:avLst/>
          </a:prstGeom>
          <a:noFill/>
        </p:spPr>
        <p:txBody>
          <a:bodyPr wrap="none" rtlCol="0">
            <a:spAutoFit/>
          </a:bodyPr>
          <a:lstStyle/>
          <a:p>
            <a:r>
              <a:rPr lang="en-US" sz="2400" i="1" dirty="0">
                <a:latin typeface="Times New Roman" charset="0"/>
                <a:ea typeface="Times New Roman" charset="0"/>
                <a:cs typeface="Times New Roman" charset="0"/>
              </a:rPr>
              <a:t>x, x </a:t>
            </a:r>
            <a:r>
              <a:rPr lang="en-US" sz="2400" dirty="0">
                <a:latin typeface="Times New Roman" charset="0"/>
                <a:ea typeface="Times New Roman" charset="0"/>
                <a:cs typeface="Times New Roman" charset="0"/>
              </a:rPr>
              <a:t>&gt; 0</a:t>
            </a:r>
          </a:p>
        </p:txBody>
      </p:sp>
      <p:sp>
        <p:nvSpPr>
          <p:cNvPr id="3" name="Left Brace 2"/>
          <p:cNvSpPr/>
          <p:nvPr/>
        </p:nvSpPr>
        <p:spPr>
          <a:xfrm>
            <a:off x="2456071" y="5477822"/>
            <a:ext cx="218000" cy="996281"/>
          </a:xfrm>
          <a:prstGeom prst="leftBrac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Tree>
    <p:extLst>
      <p:ext uri="{BB962C8B-B14F-4D97-AF65-F5344CB8AC3E}">
        <p14:creationId xmlns:p14="http://schemas.microsoft.com/office/powerpoint/2010/main" val="45170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F67C8C-12F4-44FF-A453-E16B9623ED53}"/>
              </a:ext>
            </a:extLst>
          </p:cNvPr>
          <p:cNvSpPr>
            <a:spLocks noGrp="1"/>
          </p:cNvSpPr>
          <p:nvPr>
            <p:ph type="body" sz="quarter" idx="10"/>
          </p:nvPr>
        </p:nvSpPr>
        <p:spPr/>
        <p:txBody>
          <a:bodyPr/>
          <a:lstStyle/>
          <a:p>
            <a:pPr>
              <a:defRPr/>
            </a:pPr>
            <a:r>
              <a:rPr lang="en-US"/>
              <a:t>Anaconda</a:t>
            </a:r>
          </a:p>
        </p:txBody>
      </p:sp>
      <p:sp>
        <p:nvSpPr>
          <p:cNvPr id="49155" name="Content Placeholder 2">
            <a:extLst>
              <a:ext uri="{FF2B5EF4-FFF2-40B4-BE49-F238E27FC236}">
                <a16:creationId xmlns:a16="http://schemas.microsoft.com/office/drawing/2014/main" id="{3ACE2D92-19E8-424F-B030-E09DE2629E89}"/>
              </a:ext>
            </a:extLst>
          </p:cNvPr>
          <p:cNvSpPr>
            <a:spLocks noGrp="1" noChangeArrowheads="1"/>
          </p:cNvSpPr>
          <p:nvPr>
            <p:ph sz="quarter" idx="11"/>
          </p:nvPr>
        </p:nvSpPr>
        <p:spPr/>
        <p:txBody>
          <a:bodyPr/>
          <a:lstStyle/>
          <a:p>
            <a:r>
              <a:rPr altLang="ar-EG"/>
              <a:t>Anaconda is Python distribution for data scientists .</a:t>
            </a:r>
          </a:p>
          <a:p>
            <a:r>
              <a:rPr altLang="ar-EG"/>
              <a:t>It has around 270 packages including the most important ones for most scientific applications, data analysis, and machine learning such as NumPy, SciPy, Pandas, IPython, matplotlib, and scikit-learn.</a:t>
            </a:r>
          </a:p>
          <a:p>
            <a:r>
              <a:rPr altLang="ar-EG"/>
              <a:t>Download it for free from </a:t>
            </a:r>
            <a:r>
              <a:rPr altLang="ar-EG">
                <a:hlinkClick r:id="rId2"/>
              </a:rPr>
              <a:t>https://www.continuum.io/downloads</a:t>
            </a:r>
            <a:endParaRPr altLang="ar-EG"/>
          </a:p>
          <a:p>
            <a:endParaRPr altLang="ar-EG"/>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Shape 129"/>
          <p:cNvSpPr txBox="1">
            <a:spLocks/>
          </p:cNvSpPr>
          <p:nvPr/>
        </p:nvSpPr>
        <p:spPr>
          <a:xfrm>
            <a:off x="750533" y="1137467"/>
            <a:ext cx="7242000" cy="2579200"/>
          </a:xfrm>
          <a:prstGeom prst="rect">
            <a:avLst/>
          </a:prstGeom>
        </p:spPr>
        <p:txBody>
          <a:bodyPr lIns="121900" tIns="121900" rIns="121900" bIns="121900" anchor="t" anchorCtr="0">
            <a:noAutofit/>
          </a:bodyPr>
          <a:lstStyle>
            <a:lvl1pPr marL="0" indent="0" algn="l" defTabSz="457200" rtl="0" eaLnBrk="0" fontAlgn="base" hangingPunct="0">
              <a:lnSpc>
                <a:spcPct val="100000"/>
              </a:lnSpc>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lnSpc>
                <a:spcPct val="100000"/>
              </a:lnSpc>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lnSpc>
                <a:spcPct val="100000"/>
              </a:lnSpc>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lnSpc>
                <a:spcPct val="100000"/>
              </a:lnSpc>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lnSpc>
                <a:spcPct val="100000"/>
              </a:lnSpc>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795"/>
              </a:lnSpc>
              <a:spcBef>
                <a:spcPts val="0"/>
              </a:spcBef>
              <a:spcAft>
                <a:spcPts val="0"/>
              </a:spcAft>
            </a:pPr>
            <a:r>
              <a:rPr lang="en" sz="1867" b="1" dirty="0">
                <a:solidFill>
                  <a:srgbClr val="000080"/>
                </a:solidFill>
                <a:latin typeface="Consolas"/>
                <a:ea typeface="Consolas"/>
                <a:cs typeface="Consolas"/>
                <a:sym typeface="Consolas"/>
              </a:rPr>
              <a:t>import</a:t>
            </a:r>
            <a:r>
              <a:rPr lang="en" sz="1867" dirty="0">
                <a:solidFill>
                  <a:srgbClr val="333333"/>
                </a:solidFill>
                <a:latin typeface="Consolas"/>
                <a:ea typeface="Consolas"/>
                <a:cs typeface="Consolas"/>
                <a:sym typeface="Consolas"/>
              </a:rPr>
              <a:t> </a:t>
            </a:r>
            <a:r>
              <a:rPr lang="en" sz="1867" dirty="0" err="1">
                <a:solidFill>
                  <a:srgbClr val="333333"/>
                </a:solidFill>
                <a:latin typeface="Consolas"/>
                <a:ea typeface="Consolas"/>
                <a:cs typeface="Consolas"/>
                <a:sym typeface="Consolas"/>
              </a:rPr>
              <a:t>tensorflow</a:t>
            </a:r>
            <a:r>
              <a:rPr lang="en" sz="1867" dirty="0">
                <a:solidFill>
                  <a:srgbClr val="333333"/>
                </a:solidFill>
                <a:latin typeface="Consolas"/>
                <a:ea typeface="Consolas"/>
                <a:cs typeface="Consolas"/>
                <a:sym typeface="Consolas"/>
              </a:rPr>
              <a:t> </a:t>
            </a:r>
            <a:r>
              <a:rPr lang="en" sz="1867" b="1" dirty="0">
                <a:solidFill>
                  <a:srgbClr val="000080"/>
                </a:solidFill>
                <a:latin typeface="Consolas"/>
                <a:ea typeface="Consolas"/>
                <a:cs typeface="Consolas"/>
                <a:sym typeface="Consolas"/>
              </a:rPr>
              <a:t>as</a:t>
            </a:r>
            <a:r>
              <a:rPr lang="en" sz="1867" dirty="0">
                <a:solidFill>
                  <a:srgbClr val="333333"/>
                </a:solidFill>
                <a:latin typeface="Consolas"/>
                <a:ea typeface="Consolas"/>
                <a:cs typeface="Consolas"/>
                <a:sym typeface="Consolas"/>
              </a:rPr>
              <a:t> </a:t>
            </a:r>
            <a:r>
              <a:rPr lang="en" sz="1867" dirty="0" err="1">
                <a:solidFill>
                  <a:srgbClr val="333333"/>
                </a:solidFill>
                <a:latin typeface="Consolas"/>
                <a:ea typeface="Consolas"/>
                <a:cs typeface="Consolas"/>
                <a:sym typeface="Consolas"/>
              </a:rPr>
              <a:t>tf</a:t>
            </a:r>
            <a:br>
              <a:rPr lang="en" sz="1867" dirty="0">
                <a:solidFill>
                  <a:srgbClr val="333333"/>
                </a:solidFill>
                <a:latin typeface="Consolas"/>
                <a:ea typeface="Consolas"/>
                <a:cs typeface="Consolas"/>
                <a:sym typeface="Consolas"/>
              </a:rPr>
            </a:br>
            <a:br>
              <a:rPr lang="en" sz="1867" dirty="0">
                <a:solidFill>
                  <a:srgbClr val="333333"/>
                </a:solidFill>
                <a:latin typeface="Consolas"/>
                <a:ea typeface="Consolas"/>
                <a:cs typeface="Consolas"/>
                <a:sym typeface="Consolas"/>
              </a:rPr>
            </a:br>
            <a:r>
              <a:rPr lang="en" sz="1867" dirty="0">
                <a:solidFill>
                  <a:srgbClr val="333333"/>
                </a:solidFill>
                <a:latin typeface="Consolas"/>
                <a:ea typeface="Consolas"/>
                <a:cs typeface="Consolas"/>
                <a:sym typeface="Consolas"/>
              </a:rPr>
              <a:t>b = </a:t>
            </a:r>
            <a:r>
              <a:rPr lang="en" sz="1867" dirty="0" err="1">
                <a:solidFill>
                  <a:srgbClr val="333333"/>
                </a:solidFill>
                <a:latin typeface="Consolas"/>
                <a:ea typeface="Consolas"/>
                <a:cs typeface="Consolas"/>
                <a:sym typeface="Consolas"/>
              </a:rPr>
              <a:t>tf.Variable</a:t>
            </a:r>
            <a:r>
              <a:rPr lang="en" sz="1867" dirty="0">
                <a:solidFill>
                  <a:srgbClr val="333333"/>
                </a:solidFill>
                <a:latin typeface="Consolas"/>
                <a:ea typeface="Consolas"/>
                <a:cs typeface="Consolas"/>
                <a:sym typeface="Consolas"/>
              </a:rPr>
              <a:t>(</a:t>
            </a:r>
            <a:r>
              <a:rPr lang="en" sz="1867" dirty="0" err="1">
                <a:solidFill>
                  <a:srgbClr val="333333"/>
                </a:solidFill>
                <a:latin typeface="Consolas"/>
                <a:ea typeface="Consolas"/>
                <a:cs typeface="Consolas"/>
                <a:sym typeface="Consolas"/>
              </a:rPr>
              <a:t>tf.zeros</a:t>
            </a:r>
            <a:r>
              <a:rPr lang="en" sz="1867" dirty="0">
                <a:solidFill>
                  <a:srgbClr val="333333"/>
                </a:solidFill>
                <a:latin typeface="Consolas"/>
                <a:ea typeface="Consolas"/>
                <a:cs typeface="Consolas"/>
                <a:sym typeface="Consolas"/>
              </a:rPr>
              <a:t>((</a:t>
            </a:r>
            <a:r>
              <a:rPr lang="en" sz="1867" dirty="0">
                <a:solidFill>
                  <a:srgbClr val="0000FF"/>
                </a:solidFill>
                <a:latin typeface="Consolas"/>
                <a:ea typeface="Consolas"/>
                <a:cs typeface="Consolas"/>
                <a:sym typeface="Consolas"/>
              </a:rPr>
              <a:t>100</a:t>
            </a:r>
            <a:r>
              <a:rPr lang="en" sz="1867" dirty="0">
                <a:solidFill>
                  <a:srgbClr val="333333"/>
                </a:solidFill>
                <a:latin typeface="Consolas"/>
                <a:ea typeface="Consolas"/>
                <a:cs typeface="Consolas"/>
                <a:sym typeface="Consolas"/>
              </a:rPr>
              <a:t>,)))</a:t>
            </a:r>
            <a:br>
              <a:rPr lang="en" sz="1867" dirty="0">
                <a:solidFill>
                  <a:srgbClr val="333333"/>
                </a:solidFill>
                <a:latin typeface="Consolas"/>
                <a:ea typeface="Consolas"/>
                <a:cs typeface="Consolas"/>
                <a:sym typeface="Consolas"/>
              </a:rPr>
            </a:br>
            <a:r>
              <a:rPr lang="en" sz="1867" dirty="0">
                <a:solidFill>
                  <a:srgbClr val="333333"/>
                </a:solidFill>
                <a:latin typeface="Consolas"/>
                <a:ea typeface="Consolas"/>
                <a:cs typeface="Consolas"/>
                <a:sym typeface="Consolas"/>
              </a:rPr>
              <a:t>W = </a:t>
            </a:r>
            <a:r>
              <a:rPr lang="en" sz="1867" dirty="0" err="1">
                <a:solidFill>
                  <a:srgbClr val="333333"/>
                </a:solidFill>
                <a:latin typeface="Consolas"/>
                <a:ea typeface="Consolas"/>
                <a:cs typeface="Consolas"/>
                <a:sym typeface="Consolas"/>
              </a:rPr>
              <a:t>tf.Variable</a:t>
            </a:r>
            <a:r>
              <a:rPr lang="en" sz="1867" dirty="0">
                <a:solidFill>
                  <a:srgbClr val="333333"/>
                </a:solidFill>
                <a:latin typeface="Consolas"/>
                <a:ea typeface="Consolas"/>
                <a:cs typeface="Consolas"/>
                <a:sym typeface="Consolas"/>
              </a:rPr>
              <a:t>(</a:t>
            </a:r>
            <a:r>
              <a:rPr lang="en" sz="1867" dirty="0" err="1">
                <a:solidFill>
                  <a:srgbClr val="333333"/>
                </a:solidFill>
                <a:latin typeface="Consolas"/>
                <a:ea typeface="Consolas"/>
                <a:cs typeface="Consolas"/>
                <a:sym typeface="Consolas"/>
              </a:rPr>
              <a:t>tf.random_uniform</a:t>
            </a:r>
            <a:r>
              <a:rPr lang="en" sz="1867" dirty="0">
                <a:solidFill>
                  <a:srgbClr val="333333"/>
                </a:solidFill>
                <a:latin typeface="Consolas"/>
                <a:ea typeface="Consolas"/>
                <a:cs typeface="Consolas"/>
                <a:sym typeface="Consolas"/>
              </a:rPr>
              <a:t>((</a:t>
            </a:r>
            <a:r>
              <a:rPr lang="en" sz="1867" dirty="0">
                <a:solidFill>
                  <a:srgbClr val="0000FF"/>
                </a:solidFill>
                <a:latin typeface="Consolas"/>
                <a:ea typeface="Consolas"/>
                <a:cs typeface="Consolas"/>
                <a:sym typeface="Consolas"/>
              </a:rPr>
              <a:t>784</a:t>
            </a:r>
            <a:r>
              <a:rPr lang="en" sz="1867" dirty="0">
                <a:solidFill>
                  <a:srgbClr val="333333"/>
                </a:solidFill>
                <a:latin typeface="Consolas"/>
                <a:ea typeface="Consolas"/>
                <a:cs typeface="Consolas"/>
                <a:sym typeface="Consolas"/>
              </a:rPr>
              <a:t>, </a:t>
            </a:r>
            <a:r>
              <a:rPr lang="en" sz="1867" dirty="0">
                <a:solidFill>
                  <a:srgbClr val="0000FF"/>
                </a:solidFill>
                <a:latin typeface="Consolas"/>
                <a:ea typeface="Consolas"/>
                <a:cs typeface="Consolas"/>
                <a:sym typeface="Consolas"/>
              </a:rPr>
              <a:t>100</a:t>
            </a:r>
            <a:r>
              <a:rPr lang="en" sz="1867" dirty="0">
                <a:solidFill>
                  <a:srgbClr val="333333"/>
                </a:solidFill>
                <a:latin typeface="Consolas"/>
                <a:ea typeface="Consolas"/>
                <a:cs typeface="Consolas"/>
                <a:sym typeface="Consolas"/>
              </a:rPr>
              <a:t>), -</a:t>
            </a:r>
            <a:r>
              <a:rPr lang="en" sz="1867" dirty="0">
                <a:solidFill>
                  <a:srgbClr val="0000FF"/>
                </a:solidFill>
                <a:latin typeface="Consolas"/>
                <a:ea typeface="Consolas"/>
                <a:cs typeface="Consolas"/>
                <a:sym typeface="Consolas"/>
              </a:rPr>
              <a:t>1</a:t>
            </a:r>
            <a:r>
              <a:rPr lang="en" sz="1867" dirty="0">
                <a:solidFill>
                  <a:srgbClr val="333333"/>
                </a:solidFill>
                <a:latin typeface="Consolas"/>
                <a:ea typeface="Consolas"/>
                <a:cs typeface="Consolas"/>
                <a:sym typeface="Consolas"/>
              </a:rPr>
              <a:t>, </a:t>
            </a:r>
            <a:r>
              <a:rPr lang="en" sz="1867" dirty="0">
                <a:solidFill>
                  <a:srgbClr val="0000FF"/>
                </a:solidFill>
                <a:latin typeface="Consolas"/>
                <a:ea typeface="Consolas"/>
                <a:cs typeface="Consolas"/>
                <a:sym typeface="Consolas"/>
              </a:rPr>
              <a:t>1</a:t>
            </a:r>
            <a:r>
              <a:rPr lang="en" sz="1867" dirty="0">
                <a:solidFill>
                  <a:srgbClr val="333333"/>
                </a:solidFill>
                <a:latin typeface="Consolas"/>
                <a:ea typeface="Consolas"/>
                <a:cs typeface="Consolas"/>
                <a:sym typeface="Consolas"/>
              </a:rPr>
              <a:t>))</a:t>
            </a:r>
            <a:br>
              <a:rPr lang="en" sz="1867" dirty="0">
                <a:solidFill>
                  <a:srgbClr val="333333"/>
                </a:solidFill>
                <a:latin typeface="Consolas"/>
                <a:ea typeface="Consolas"/>
                <a:cs typeface="Consolas"/>
                <a:sym typeface="Consolas"/>
              </a:rPr>
            </a:br>
            <a:br>
              <a:rPr lang="en" sz="1867" dirty="0">
                <a:solidFill>
                  <a:srgbClr val="333333"/>
                </a:solidFill>
                <a:latin typeface="Consolas"/>
                <a:ea typeface="Consolas"/>
                <a:cs typeface="Consolas"/>
                <a:sym typeface="Consolas"/>
              </a:rPr>
            </a:br>
            <a:r>
              <a:rPr lang="en" sz="1867" dirty="0">
                <a:solidFill>
                  <a:srgbClr val="333333"/>
                </a:solidFill>
                <a:latin typeface="Consolas"/>
                <a:ea typeface="Consolas"/>
                <a:cs typeface="Consolas"/>
                <a:sym typeface="Consolas"/>
              </a:rPr>
              <a:t>x = </a:t>
            </a:r>
            <a:r>
              <a:rPr lang="en" sz="1867" dirty="0" err="1">
                <a:solidFill>
                  <a:srgbClr val="333333"/>
                </a:solidFill>
                <a:latin typeface="Consolas"/>
                <a:ea typeface="Consolas"/>
                <a:cs typeface="Consolas"/>
                <a:sym typeface="Consolas"/>
              </a:rPr>
              <a:t>tf.placeholder</a:t>
            </a:r>
            <a:r>
              <a:rPr lang="en" sz="1867" dirty="0">
                <a:solidFill>
                  <a:srgbClr val="333333"/>
                </a:solidFill>
                <a:latin typeface="Consolas"/>
                <a:ea typeface="Consolas"/>
                <a:cs typeface="Consolas"/>
                <a:sym typeface="Consolas"/>
              </a:rPr>
              <a:t>(tf.float32, (</a:t>
            </a:r>
            <a:r>
              <a:rPr lang="en" sz="1867" dirty="0">
                <a:solidFill>
                  <a:srgbClr val="0000FF"/>
                </a:solidFill>
                <a:latin typeface="Consolas"/>
                <a:ea typeface="Consolas"/>
                <a:cs typeface="Consolas"/>
                <a:sym typeface="Consolas"/>
              </a:rPr>
              <a:t>1</a:t>
            </a:r>
            <a:r>
              <a:rPr lang="en" sz="1867" dirty="0">
                <a:solidFill>
                  <a:srgbClr val="333333"/>
                </a:solidFill>
                <a:latin typeface="Consolas"/>
                <a:ea typeface="Consolas"/>
                <a:cs typeface="Consolas"/>
                <a:sym typeface="Consolas"/>
              </a:rPr>
              <a:t>, </a:t>
            </a:r>
            <a:r>
              <a:rPr lang="en" sz="1867" dirty="0">
                <a:solidFill>
                  <a:srgbClr val="0000FF"/>
                </a:solidFill>
                <a:latin typeface="Consolas"/>
                <a:ea typeface="Consolas"/>
                <a:cs typeface="Consolas"/>
                <a:sym typeface="Consolas"/>
              </a:rPr>
              <a:t>784</a:t>
            </a:r>
            <a:r>
              <a:rPr lang="en" sz="1867" dirty="0">
                <a:solidFill>
                  <a:srgbClr val="333333"/>
                </a:solidFill>
                <a:latin typeface="Consolas"/>
                <a:ea typeface="Consolas"/>
                <a:cs typeface="Consolas"/>
                <a:sym typeface="Consolas"/>
              </a:rPr>
              <a:t>))</a:t>
            </a:r>
            <a:br>
              <a:rPr lang="en" sz="1867" dirty="0">
                <a:solidFill>
                  <a:srgbClr val="333333"/>
                </a:solidFill>
                <a:latin typeface="Consolas"/>
                <a:ea typeface="Consolas"/>
                <a:cs typeface="Consolas"/>
                <a:sym typeface="Consolas"/>
              </a:rPr>
            </a:br>
            <a:endParaRPr lang="en" sz="1867" dirty="0">
              <a:solidFill>
                <a:srgbClr val="333333"/>
              </a:solidFill>
              <a:latin typeface="Consolas"/>
              <a:ea typeface="Consolas"/>
              <a:cs typeface="Consolas"/>
              <a:sym typeface="Consolas"/>
            </a:endParaRPr>
          </a:p>
          <a:p>
            <a:pPr>
              <a:lnSpc>
                <a:spcPct val="110795"/>
              </a:lnSpc>
              <a:spcBef>
                <a:spcPts val="0"/>
              </a:spcBef>
              <a:spcAft>
                <a:spcPts val="0"/>
              </a:spcAft>
            </a:pPr>
            <a:r>
              <a:rPr lang="en" sz="1867" dirty="0">
                <a:solidFill>
                  <a:srgbClr val="333333"/>
                </a:solidFill>
                <a:latin typeface="Consolas"/>
                <a:ea typeface="Consolas"/>
                <a:cs typeface="Consolas"/>
                <a:sym typeface="Consolas"/>
              </a:rPr>
              <a:t>h = </a:t>
            </a:r>
            <a:r>
              <a:rPr lang="en" sz="1867" dirty="0" err="1">
                <a:solidFill>
                  <a:srgbClr val="333333"/>
                </a:solidFill>
                <a:latin typeface="Consolas"/>
                <a:ea typeface="Consolas"/>
                <a:cs typeface="Consolas"/>
                <a:sym typeface="Consolas"/>
              </a:rPr>
              <a:t>tf.nn.relu</a:t>
            </a:r>
            <a:r>
              <a:rPr lang="en" sz="1867" dirty="0">
                <a:solidFill>
                  <a:srgbClr val="333333"/>
                </a:solidFill>
                <a:latin typeface="Consolas"/>
                <a:ea typeface="Consolas"/>
                <a:cs typeface="Consolas"/>
                <a:sym typeface="Consolas"/>
              </a:rPr>
              <a:t>(</a:t>
            </a:r>
            <a:r>
              <a:rPr lang="en" sz="1867" dirty="0" err="1">
                <a:solidFill>
                  <a:srgbClr val="333333"/>
                </a:solidFill>
                <a:latin typeface="Consolas"/>
                <a:ea typeface="Consolas"/>
                <a:cs typeface="Consolas"/>
                <a:sym typeface="Consolas"/>
              </a:rPr>
              <a:t>tf.matmul</a:t>
            </a:r>
            <a:r>
              <a:rPr lang="en" sz="1867" dirty="0">
                <a:solidFill>
                  <a:srgbClr val="333333"/>
                </a:solidFill>
                <a:latin typeface="Consolas"/>
                <a:ea typeface="Consolas"/>
                <a:cs typeface="Consolas"/>
                <a:sym typeface="Consolas"/>
              </a:rPr>
              <a:t>(x, W) + b)</a:t>
            </a:r>
          </a:p>
        </p:txBody>
      </p:sp>
      <p:pic>
        <p:nvPicPr>
          <p:cNvPr id="5" name="Shape 119"/>
          <p:cNvPicPr preferRelativeResize="0"/>
          <p:nvPr/>
        </p:nvPicPr>
        <p:blipFill>
          <a:blip r:embed="rId2">
            <a:alphaModFix amt="50000"/>
          </a:blip>
          <a:stretch>
            <a:fillRect/>
          </a:stretch>
        </p:blipFill>
        <p:spPr>
          <a:xfrm>
            <a:off x="8138149" y="998099"/>
            <a:ext cx="3788499" cy="5154299"/>
          </a:xfrm>
          <a:prstGeom prst="rect">
            <a:avLst/>
          </a:prstGeom>
          <a:noFill/>
          <a:ln>
            <a:noFill/>
          </a:ln>
        </p:spPr>
      </p:pic>
      <p:pic>
        <p:nvPicPr>
          <p:cNvPr id="6" name="Shape 121"/>
          <p:cNvPicPr preferRelativeResize="0"/>
          <p:nvPr/>
        </p:nvPicPr>
        <p:blipFill>
          <a:blip r:embed="rId3">
            <a:alphaModFix/>
          </a:blip>
          <a:stretch>
            <a:fillRect/>
          </a:stretch>
        </p:blipFill>
        <p:spPr>
          <a:xfrm>
            <a:off x="8138168" y="998100"/>
            <a:ext cx="3788465" cy="5154269"/>
          </a:xfrm>
          <a:prstGeom prst="rect">
            <a:avLst/>
          </a:prstGeom>
          <a:noFill/>
          <a:ln w="19050" cap="flat" cmpd="sng">
            <a:solidFill>
              <a:schemeClr val="dk2"/>
            </a:solidFill>
            <a:prstDash val="solid"/>
            <a:round/>
            <a:headEnd type="none" w="med" len="med"/>
            <a:tailEnd type="none" w="med" len="med"/>
          </a:ln>
        </p:spPr>
      </p:pic>
      <p:pic>
        <p:nvPicPr>
          <p:cNvPr id="7" name="Shape 122" descr="CodeCogsEqn.png"/>
          <p:cNvPicPr preferRelativeResize="0"/>
          <p:nvPr/>
        </p:nvPicPr>
        <p:blipFill>
          <a:blip r:embed="rId4">
            <a:alphaModFix/>
          </a:blip>
          <a:stretch>
            <a:fillRect/>
          </a:stretch>
        </p:blipFill>
        <p:spPr>
          <a:xfrm>
            <a:off x="1769667" y="4754034"/>
            <a:ext cx="3493899" cy="425999"/>
          </a:xfrm>
          <a:prstGeom prst="rect">
            <a:avLst/>
          </a:prstGeom>
          <a:noFill/>
          <a:ln>
            <a:noFill/>
          </a:ln>
        </p:spPr>
      </p:pic>
    </p:spTree>
    <p:extLst>
      <p:ext uri="{BB962C8B-B14F-4D97-AF65-F5344CB8AC3E}">
        <p14:creationId xmlns:p14="http://schemas.microsoft.com/office/powerpoint/2010/main" val="2044849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graph</a:t>
            </a:r>
          </a:p>
        </p:txBody>
      </p:sp>
      <p:sp>
        <p:nvSpPr>
          <p:cNvPr id="3" name="Shape 146"/>
          <p:cNvSpPr txBox="1">
            <a:spLocks/>
          </p:cNvSpPr>
          <p:nvPr/>
        </p:nvSpPr>
        <p:spPr>
          <a:xfrm>
            <a:off x="393908" y="1464832"/>
            <a:ext cx="5845043" cy="4201933"/>
          </a:xfrm>
          <a:prstGeom prst="rect">
            <a:avLst/>
          </a:prstGeom>
        </p:spPr>
        <p:txBody>
          <a:bodyPr lIns="121900" tIns="121900" rIns="121900" bIns="121900" anchor="t" anchorCtr="0">
            <a:noAutofit/>
          </a:bodyPr>
          <a:lstStyle>
            <a:lvl1pPr marL="0" indent="0" algn="l" defTabSz="457200" rtl="0" eaLnBrk="0" fontAlgn="base" hangingPunct="0">
              <a:lnSpc>
                <a:spcPct val="100000"/>
              </a:lnSpc>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lnSpc>
                <a:spcPct val="100000"/>
              </a:lnSpc>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lnSpc>
                <a:spcPct val="100000"/>
              </a:lnSpc>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lnSpc>
                <a:spcPct val="100000"/>
              </a:lnSpc>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lnSpc>
                <a:spcPct val="100000"/>
              </a:lnSpc>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pPr>
            <a:r>
              <a:rPr lang="en-US" sz="3200" dirty="0"/>
              <a:t>D</a:t>
            </a:r>
            <a:r>
              <a:rPr lang="en" sz="3200" dirty="0" err="1"/>
              <a:t>eploy</a:t>
            </a:r>
            <a:r>
              <a:rPr lang="en" sz="3200" dirty="0"/>
              <a:t> graph with a </a:t>
            </a:r>
            <a:r>
              <a:rPr lang="en" sz="3200" b="1" dirty="0"/>
              <a:t>session</a:t>
            </a:r>
            <a:r>
              <a:rPr lang="en" sz="3200" dirty="0"/>
              <a:t>: a binding to a particular execution context (e.g. CPU, GPU)</a:t>
            </a:r>
          </a:p>
        </p:txBody>
      </p:sp>
      <p:pic>
        <p:nvPicPr>
          <p:cNvPr id="4" name="Shape 147"/>
          <p:cNvPicPr preferRelativeResize="0"/>
          <p:nvPr/>
        </p:nvPicPr>
        <p:blipFill>
          <a:blip r:embed="rId2">
            <a:alphaModFix/>
          </a:blip>
          <a:stretch>
            <a:fillRect/>
          </a:stretch>
        </p:blipFill>
        <p:spPr>
          <a:xfrm>
            <a:off x="6457238" y="1726217"/>
            <a:ext cx="2704233" cy="3679167"/>
          </a:xfrm>
          <a:prstGeom prst="rect">
            <a:avLst/>
          </a:prstGeom>
          <a:noFill/>
          <a:ln w="19050" cap="flat" cmpd="sng">
            <a:solidFill>
              <a:schemeClr val="dk2"/>
            </a:solidFill>
            <a:prstDash val="solid"/>
            <a:round/>
            <a:headEnd type="none" w="med" len="med"/>
            <a:tailEnd type="none" w="med" len="med"/>
          </a:ln>
        </p:spPr>
      </p:pic>
      <p:sp>
        <p:nvSpPr>
          <p:cNvPr id="5" name="Shape 148"/>
          <p:cNvSpPr txBox="1"/>
          <p:nvPr/>
        </p:nvSpPr>
        <p:spPr>
          <a:xfrm>
            <a:off x="10259433" y="2274433"/>
            <a:ext cx="1682800" cy="883600"/>
          </a:xfrm>
          <a:prstGeom prst="rect">
            <a:avLst/>
          </a:prstGeom>
          <a:noFill/>
          <a:ln w="9525" cap="flat" cmpd="sng">
            <a:solidFill>
              <a:srgbClr val="000000"/>
            </a:solidFill>
            <a:prstDash val="solid"/>
            <a:round/>
            <a:headEnd type="none" w="med" len="med"/>
            <a:tailEnd type="none" w="med" len="med"/>
          </a:ln>
        </p:spPr>
        <p:txBody>
          <a:bodyPr lIns="121900" tIns="121900" rIns="121900" bIns="121900" anchor="t" anchorCtr="0">
            <a:noAutofit/>
          </a:bodyPr>
          <a:lstStyle/>
          <a:p>
            <a:pPr algn="ctr">
              <a:lnSpc>
                <a:spcPct val="115000"/>
              </a:lnSpc>
              <a:spcAft>
                <a:spcPts val="2133"/>
              </a:spcAft>
            </a:pPr>
            <a:r>
              <a:rPr lang="en" sz="4800" b="1">
                <a:latin typeface="Roboto"/>
                <a:ea typeface="Roboto"/>
                <a:cs typeface="Roboto"/>
                <a:sym typeface="Roboto"/>
              </a:rPr>
              <a:t>CPU</a:t>
            </a:r>
          </a:p>
        </p:txBody>
      </p:sp>
      <p:sp>
        <p:nvSpPr>
          <p:cNvPr id="6" name="Shape 149"/>
          <p:cNvSpPr txBox="1"/>
          <p:nvPr/>
        </p:nvSpPr>
        <p:spPr>
          <a:xfrm>
            <a:off x="10259433" y="3823967"/>
            <a:ext cx="1682800" cy="883600"/>
          </a:xfrm>
          <a:prstGeom prst="rect">
            <a:avLst/>
          </a:prstGeom>
          <a:noFill/>
          <a:ln w="9525" cap="flat" cmpd="sng">
            <a:solidFill>
              <a:srgbClr val="000000"/>
            </a:solidFill>
            <a:prstDash val="solid"/>
            <a:round/>
            <a:headEnd type="none" w="med" len="med"/>
            <a:tailEnd type="none" w="med" len="med"/>
          </a:ln>
        </p:spPr>
        <p:txBody>
          <a:bodyPr lIns="121900" tIns="121900" rIns="121900" bIns="121900" anchor="t" anchorCtr="0">
            <a:noAutofit/>
          </a:bodyPr>
          <a:lstStyle/>
          <a:p>
            <a:pPr algn="ctr">
              <a:lnSpc>
                <a:spcPct val="115000"/>
              </a:lnSpc>
              <a:spcAft>
                <a:spcPts val="2133"/>
              </a:spcAft>
            </a:pPr>
            <a:r>
              <a:rPr lang="en" sz="4800" b="1">
                <a:latin typeface="Roboto"/>
                <a:ea typeface="Roboto"/>
                <a:cs typeface="Roboto"/>
                <a:sym typeface="Roboto"/>
              </a:rPr>
              <a:t>GPU</a:t>
            </a:r>
          </a:p>
        </p:txBody>
      </p:sp>
      <p:cxnSp>
        <p:nvCxnSpPr>
          <p:cNvPr id="7" name="Shape 150"/>
          <p:cNvCxnSpPr/>
          <p:nvPr/>
        </p:nvCxnSpPr>
        <p:spPr>
          <a:xfrm rot="10800000" flipH="1">
            <a:off x="9161472" y="2716200"/>
            <a:ext cx="1098000" cy="849600"/>
          </a:xfrm>
          <a:prstGeom prst="straightConnector1">
            <a:avLst/>
          </a:prstGeom>
          <a:noFill/>
          <a:ln w="9525" cap="flat" cmpd="sng">
            <a:solidFill>
              <a:schemeClr val="dk2"/>
            </a:solidFill>
            <a:prstDash val="solid"/>
            <a:round/>
            <a:headEnd type="none" w="lg" len="lg"/>
            <a:tailEnd type="triangle" w="lg" len="lg"/>
          </a:ln>
        </p:spPr>
      </p:cxnSp>
      <p:cxnSp>
        <p:nvCxnSpPr>
          <p:cNvPr id="8" name="Shape 151"/>
          <p:cNvCxnSpPr/>
          <p:nvPr/>
        </p:nvCxnSpPr>
        <p:spPr>
          <a:xfrm>
            <a:off x="9161472" y="3565800"/>
            <a:ext cx="1098000" cy="70000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944486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End-to-end</a:t>
            </a:r>
          </a:p>
        </p:txBody>
      </p:sp>
      <p:sp>
        <p:nvSpPr>
          <p:cNvPr id="3" name="Content Placeholder 2"/>
          <p:cNvSpPr>
            <a:spLocks noGrp="1"/>
          </p:cNvSpPr>
          <p:nvPr>
            <p:ph idx="1"/>
          </p:nvPr>
        </p:nvSpPr>
        <p:spPr/>
        <p:txBody>
          <a:bodyPr/>
          <a:lstStyle/>
          <a:p>
            <a:r>
              <a:rPr lang="en-US" dirty="0"/>
              <a:t>So far:</a:t>
            </a:r>
          </a:p>
          <a:p>
            <a:pPr lvl="1">
              <a:spcBef>
                <a:spcPts val="0"/>
              </a:spcBef>
            </a:pPr>
            <a:r>
              <a:rPr lang="en-US" dirty="0">
                <a:solidFill>
                  <a:srgbClr val="000000"/>
                </a:solidFill>
              </a:rPr>
              <a:t>B</a:t>
            </a:r>
            <a:r>
              <a:rPr lang="en" dirty="0" err="1">
                <a:solidFill>
                  <a:srgbClr val="000000"/>
                </a:solidFill>
              </a:rPr>
              <a:t>uilt</a:t>
            </a:r>
            <a:r>
              <a:rPr lang="en" dirty="0">
                <a:solidFill>
                  <a:srgbClr val="000000"/>
                </a:solidFill>
              </a:rPr>
              <a:t> a </a:t>
            </a:r>
            <a:r>
              <a:rPr lang="en" b="1" dirty="0">
                <a:solidFill>
                  <a:srgbClr val="000000"/>
                </a:solidFill>
              </a:rPr>
              <a:t>graph</a:t>
            </a:r>
            <a:r>
              <a:rPr lang="en" dirty="0">
                <a:solidFill>
                  <a:srgbClr val="000000"/>
                </a:solidFill>
              </a:rPr>
              <a:t> using </a:t>
            </a:r>
            <a:r>
              <a:rPr lang="en" b="1" dirty="0">
                <a:solidFill>
                  <a:srgbClr val="000000"/>
                </a:solidFill>
              </a:rPr>
              <a:t>variables </a:t>
            </a:r>
            <a:r>
              <a:rPr lang="en" dirty="0">
                <a:solidFill>
                  <a:srgbClr val="000000"/>
                </a:solidFill>
              </a:rPr>
              <a:t>and </a:t>
            </a:r>
            <a:r>
              <a:rPr lang="en" b="1" dirty="0">
                <a:solidFill>
                  <a:srgbClr val="000000"/>
                </a:solidFill>
              </a:rPr>
              <a:t>placeholders</a:t>
            </a:r>
          </a:p>
          <a:p>
            <a:pPr lvl="1">
              <a:spcBef>
                <a:spcPts val="0"/>
              </a:spcBef>
            </a:pPr>
            <a:r>
              <a:rPr lang="en-US" dirty="0">
                <a:solidFill>
                  <a:srgbClr val="000000"/>
                </a:solidFill>
              </a:rPr>
              <a:t>D</a:t>
            </a:r>
            <a:r>
              <a:rPr lang="en" dirty="0" err="1">
                <a:solidFill>
                  <a:srgbClr val="000000"/>
                </a:solidFill>
              </a:rPr>
              <a:t>eploy</a:t>
            </a:r>
            <a:r>
              <a:rPr lang="en" dirty="0">
                <a:solidFill>
                  <a:srgbClr val="000000"/>
                </a:solidFill>
              </a:rPr>
              <a:t> the graph onto a </a:t>
            </a:r>
            <a:r>
              <a:rPr lang="en" b="1" dirty="0">
                <a:solidFill>
                  <a:srgbClr val="000000"/>
                </a:solidFill>
              </a:rPr>
              <a:t>session</a:t>
            </a:r>
            <a:r>
              <a:rPr lang="en" dirty="0">
                <a:solidFill>
                  <a:srgbClr val="000000"/>
                </a:solidFill>
              </a:rPr>
              <a:t>, </a:t>
            </a:r>
            <a:r>
              <a:rPr lang="en-US" dirty="0">
                <a:solidFill>
                  <a:srgbClr val="000000"/>
                </a:solidFill>
              </a:rPr>
              <a:t>i.e.,</a:t>
            </a:r>
            <a:r>
              <a:rPr lang="en" dirty="0">
                <a:solidFill>
                  <a:srgbClr val="000000"/>
                </a:solidFill>
              </a:rPr>
              <a:t> </a:t>
            </a:r>
            <a:r>
              <a:rPr lang="en" b="1" dirty="0">
                <a:solidFill>
                  <a:srgbClr val="000000"/>
                </a:solidFill>
              </a:rPr>
              <a:t>execution environment</a:t>
            </a:r>
          </a:p>
          <a:p>
            <a:endParaRPr lang="en-US" dirty="0"/>
          </a:p>
          <a:p>
            <a:r>
              <a:rPr lang="en-US" dirty="0"/>
              <a:t>Next: train model</a:t>
            </a:r>
          </a:p>
          <a:p>
            <a:pPr lvl="1"/>
            <a:r>
              <a:rPr lang="en-US" dirty="0"/>
              <a:t>Define loss function</a:t>
            </a:r>
          </a:p>
          <a:p>
            <a:pPr lvl="1"/>
            <a:r>
              <a:rPr lang="en-US" dirty="0"/>
              <a:t>Compute gradients</a:t>
            </a:r>
          </a:p>
          <a:p>
            <a:endParaRPr lang="en-US" dirty="0"/>
          </a:p>
        </p:txBody>
      </p:sp>
    </p:spTree>
    <p:extLst>
      <p:ext uri="{BB962C8B-B14F-4D97-AF65-F5344CB8AC3E}">
        <p14:creationId xmlns:p14="http://schemas.microsoft.com/office/powerpoint/2010/main" val="887868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loss</a:t>
            </a:r>
          </a:p>
        </p:txBody>
      </p:sp>
      <p:sp>
        <p:nvSpPr>
          <p:cNvPr id="3" name="Content Placeholder 2"/>
          <p:cNvSpPr>
            <a:spLocks noGrp="1"/>
          </p:cNvSpPr>
          <p:nvPr>
            <p:ph idx="1"/>
          </p:nvPr>
        </p:nvSpPr>
        <p:spPr>
          <a:xfrm>
            <a:off x="226484" y="1750485"/>
            <a:ext cx="11800416" cy="1517649"/>
          </a:xfrm>
        </p:spPr>
        <p:txBody>
          <a:bodyPr>
            <a:normAutofit fontScale="92500" lnSpcReduction="10000"/>
          </a:bodyPr>
          <a:lstStyle/>
          <a:p>
            <a:pPr>
              <a:lnSpc>
                <a:spcPct val="115000"/>
              </a:lnSpc>
              <a:spcBef>
                <a:spcPts val="0"/>
              </a:spcBef>
              <a:spcAft>
                <a:spcPts val="2133"/>
              </a:spcAft>
            </a:pPr>
            <a:r>
              <a:rPr lang="en" dirty="0">
                <a:solidFill>
                  <a:srgbClr val="000000"/>
                </a:solidFill>
              </a:rPr>
              <a:t>Use </a:t>
            </a:r>
            <a:r>
              <a:rPr lang="en" b="1" dirty="0">
                <a:solidFill>
                  <a:srgbClr val="000000"/>
                </a:solidFill>
              </a:rPr>
              <a:t>placeholder</a:t>
            </a:r>
            <a:r>
              <a:rPr lang="en" dirty="0">
                <a:solidFill>
                  <a:srgbClr val="000000"/>
                </a:solidFill>
              </a:rPr>
              <a:t> for </a:t>
            </a:r>
            <a:r>
              <a:rPr lang="en" b="1" dirty="0">
                <a:solidFill>
                  <a:srgbClr val="000000"/>
                </a:solidFill>
              </a:rPr>
              <a:t>labels</a:t>
            </a:r>
          </a:p>
          <a:p>
            <a:pPr>
              <a:lnSpc>
                <a:spcPct val="115000"/>
              </a:lnSpc>
              <a:spcBef>
                <a:spcPts val="0"/>
              </a:spcBef>
              <a:spcAft>
                <a:spcPts val="2133"/>
              </a:spcAft>
            </a:pPr>
            <a:r>
              <a:rPr lang="en" dirty="0">
                <a:solidFill>
                  <a:srgbClr val="000000"/>
                </a:solidFill>
              </a:rPr>
              <a:t>Build loss node using labels and </a:t>
            </a:r>
            <a:r>
              <a:rPr lang="en" b="1" dirty="0">
                <a:solidFill>
                  <a:srgbClr val="000000"/>
                </a:solidFill>
              </a:rPr>
              <a:t>prediction</a:t>
            </a:r>
          </a:p>
          <a:p>
            <a:endParaRPr lang="en-US" dirty="0"/>
          </a:p>
        </p:txBody>
      </p:sp>
      <p:sp>
        <p:nvSpPr>
          <p:cNvPr id="4" name="Shape 171"/>
          <p:cNvSpPr txBox="1"/>
          <p:nvPr/>
        </p:nvSpPr>
        <p:spPr>
          <a:xfrm>
            <a:off x="442933" y="3898400"/>
            <a:ext cx="11472000" cy="1820000"/>
          </a:xfrm>
          <a:prstGeom prst="rect">
            <a:avLst/>
          </a:prstGeom>
          <a:noFill/>
          <a:ln>
            <a:noFill/>
          </a:ln>
        </p:spPr>
        <p:txBody>
          <a:bodyPr lIns="121900" tIns="121900" rIns="121900" bIns="121900" anchor="t" anchorCtr="0">
            <a:noAutofit/>
          </a:bodyPr>
          <a:lstStyle/>
          <a:p>
            <a:pPr>
              <a:lnSpc>
                <a:spcPct val="110795"/>
              </a:lnSpc>
            </a:pPr>
            <a:r>
              <a:rPr lang="en" sz="2400" dirty="0">
                <a:solidFill>
                  <a:srgbClr val="333333"/>
                </a:solidFill>
                <a:latin typeface="Consolas"/>
                <a:ea typeface="Consolas"/>
                <a:cs typeface="Consolas"/>
                <a:sym typeface="Consolas"/>
              </a:rPr>
              <a:t>prediction = </a:t>
            </a:r>
            <a:r>
              <a:rPr lang="en" sz="2400" dirty="0" err="1">
                <a:solidFill>
                  <a:srgbClr val="333333"/>
                </a:solidFill>
                <a:latin typeface="Consolas"/>
                <a:ea typeface="Consolas"/>
                <a:cs typeface="Consolas"/>
                <a:sym typeface="Consolas"/>
              </a:rPr>
              <a:t>tf.nn.softmax</a:t>
            </a:r>
            <a:r>
              <a:rPr lang="en" sz="2400" dirty="0">
                <a:solidFill>
                  <a:srgbClr val="333333"/>
                </a:solidFill>
                <a:latin typeface="Consolas"/>
                <a:ea typeface="Consolas"/>
                <a:cs typeface="Consolas"/>
                <a:sym typeface="Consolas"/>
              </a:rPr>
              <a:t>(...)  #Output of neural network</a:t>
            </a:r>
          </a:p>
          <a:p>
            <a:pPr>
              <a:lnSpc>
                <a:spcPct val="110795"/>
              </a:lnSpc>
            </a:pPr>
            <a:r>
              <a:rPr lang="en" sz="2400" dirty="0">
                <a:solidFill>
                  <a:srgbClr val="333333"/>
                </a:solidFill>
                <a:latin typeface="Consolas"/>
                <a:ea typeface="Consolas"/>
                <a:cs typeface="Consolas"/>
                <a:sym typeface="Consolas"/>
              </a:rPr>
              <a:t>label = </a:t>
            </a:r>
            <a:r>
              <a:rPr lang="en" sz="2400" dirty="0" err="1">
                <a:solidFill>
                  <a:srgbClr val="37474F"/>
                </a:solidFill>
                <a:highlight>
                  <a:srgbClr val="F7F7F7"/>
                </a:highlight>
                <a:latin typeface="Consolas"/>
                <a:ea typeface="Consolas"/>
                <a:cs typeface="Consolas"/>
                <a:sym typeface="Consolas"/>
              </a:rPr>
              <a:t>tf.placeholder</a:t>
            </a:r>
            <a:r>
              <a:rPr lang="en" sz="2400" dirty="0">
                <a:solidFill>
                  <a:srgbClr val="37474F"/>
                </a:solidFill>
                <a:highlight>
                  <a:srgbClr val="F7F7F7"/>
                </a:highlight>
                <a:latin typeface="Consolas"/>
                <a:ea typeface="Consolas"/>
                <a:cs typeface="Consolas"/>
                <a:sym typeface="Consolas"/>
              </a:rPr>
              <a:t>(tf.float32, [</a:t>
            </a:r>
            <a:r>
              <a:rPr lang="en" sz="2400" dirty="0">
                <a:solidFill>
                  <a:srgbClr val="3B78E7"/>
                </a:solidFill>
                <a:highlight>
                  <a:srgbClr val="F7F7F7"/>
                </a:highlight>
                <a:latin typeface="Consolas"/>
                <a:ea typeface="Consolas"/>
                <a:cs typeface="Consolas"/>
                <a:sym typeface="Consolas"/>
              </a:rPr>
              <a:t>100</a:t>
            </a:r>
            <a:r>
              <a:rPr lang="en" sz="2400" dirty="0">
                <a:solidFill>
                  <a:srgbClr val="37474F"/>
                </a:solidFill>
                <a:highlight>
                  <a:srgbClr val="F7F7F7"/>
                </a:highlight>
                <a:latin typeface="Consolas"/>
                <a:ea typeface="Consolas"/>
                <a:cs typeface="Consolas"/>
                <a:sym typeface="Consolas"/>
              </a:rPr>
              <a:t>, </a:t>
            </a:r>
            <a:r>
              <a:rPr lang="en" sz="2400" dirty="0">
                <a:solidFill>
                  <a:srgbClr val="C53929"/>
                </a:solidFill>
                <a:highlight>
                  <a:srgbClr val="F7F7F7"/>
                </a:highlight>
                <a:latin typeface="Consolas"/>
                <a:ea typeface="Consolas"/>
                <a:cs typeface="Consolas"/>
                <a:sym typeface="Consolas"/>
              </a:rPr>
              <a:t>10</a:t>
            </a:r>
            <a:r>
              <a:rPr lang="en" sz="2400" dirty="0">
                <a:solidFill>
                  <a:srgbClr val="37474F"/>
                </a:solidFill>
                <a:highlight>
                  <a:srgbClr val="F7F7F7"/>
                </a:highlight>
                <a:latin typeface="Consolas"/>
                <a:ea typeface="Consolas"/>
                <a:cs typeface="Consolas"/>
                <a:sym typeface="Consolas"/>
              </a:rPr>
              <a:t>])</a:t>
            </a:r>
          </a:p>
          <a:p>
            <a:pPr>
              <a:lnSpc>
                <a:spcPct val="110795"/>
              </a:lnSpc>
            </a:pPr>
            <a:endParaRPr sz="2400" dirty="0">
              <a:solidFill>
                <a:srgbClr val="333333"/>
              </a:solidFill>
              <a:latin typeface="Consolas"/>
              <a:ea typeface="Consolas"/>
              <a:cs typeface="Consolas"/>
              <a:sym typeface="Consolas"/>
            </a:endParaRPr>
          </a:p>
          <a:p>
            <a:pPr>
              <a:lnSpc>
                <a:spcPct val="110795"/>
              </a:lnSpc>
            </a:pPr>
            <a:r>
              <a:rPr lang="en" sz="2400" dirty="0" err="1">
                <a:solidFill>
                  <a:srgbClr val="333333"/>
                </a:solidFill>
                <a:latin typeface="Consolas"/>
                <a:ea typeface="Consolas"/>
                <a:cs typeface="Consolas"/>
                <a:sym typeface="Consolas"/>
              </a:rPr>
              <a:t>cross_entropy</a:t>
            </a:r>
            <a:r>
              <a:rPr lang="en" sz="2400" dirty="0">
                <a:solidFill>
                  <a:srgbClr val="333333"/>
                </a:solidFill>
                <a:latin typeface="Consolas"/>
                <a:ea typeface="Consolas"/>
                <a:cs typeface="Consolas"/>
                <a:sym typeface="Consolas"/>
              </a:rPr>
              <a:t> = -</a:t>
            </a:r>
            <a:r>
              <a:rPr lang="en" sz="2400" dirty="0" err="1">
                <a:solidFill>
                  <a:srgbClr val="333333"/>
                </a:solidFill>
                <a:latin typeface="Consolas"/>
                <a:ea typeface="Consolas"/>
                <a:cs typeface="Consolas"/>
                <a:sym typeface="Consolas"/>
              </a:rPr>
              <a:t>tf.reduce_sum</a:t>
            </a:r>
            <a:r>
              <a:rPr lang="en" sz="2400" dirty="0">
                <a:solidFill>
                  <a:srgbClr val="333333"/>
                </a:solidFill>
                <a:latin typeface="Consolas"/>
                <a:ea typeface="Consolas"/>
                <a:cs typeface="Consolas"/>
                <a:sym typeface="Consolas"/>
              </a:rPr>
              <a:t>(label * </a:t>
            </a:r>
            <a:r>
              <a:rPr lang="en" sz="2400" dirty="0" err="1">
                <a:solidFill>
                  <a:srgbClr val="333333"/>
                </a:solidFill>
                <a:latin typeface="Consolas"/>
                <a:ea typeface="Consolas"/>
                <a:cs typeface="Consolas"/>
                <a:sym typeface="Consolas"/>
              </a:rPr>
              <a:t>tf.log</a:t>
            </a:r>
            <a:r>
              <a:rPr lang="en" sz="2400">
                <a:solidFill>
                  <a:srgbClr val="333333"/>
                </a:solidFill>
                <a:latin typeface="Consolas"/>
                <a:ea typeface="Consolas"/>
                <a:cs typeface="Consolas"/>
                <a:sym typeface="Consolas"/>
              </a:rPr>
              <a:t>(prediction), axis=1)</a:t>
            </a:r>
          </a:p>
          <a:p>
            <a:pPr>
              <a:lnSpc>
                <a:spcPct val="110795"/>
              </a:lnSpc>
            </a:pPr>
            <a:endParaRPr sz="2400" dirty="0">
              <a:solidFill>
                <a:srgbClr val="333333"/>
              </a:solidFill>
              <a:latin typeface="Consolas"/>
              <a:ea typeface="Consolas"/>
              <a:cs typeface="Consolas"/>
              <a:sym typeface="Consolas"/>
            </a:endParaRPr>
          </a:p>
          <a:p>
            <a:pPr>
              <a:lnSpc>
                <a:spcPct val="110795"/>
              </a:lnSpc>
            </a:pPr>
            <a:endParaRPr sz="2400" dirty="0">
              <a:solidFill>
                <a:srgbClr val="333333"/>
              </a:solidFill>
              <a:latin typeface="Consolas"/>
              <a:ea typeface="Consolas"/>
              <a:cs typeface="Consolas"/>
              <a:sym typeface="Consolas"/>
            </a:endParaRPr>
          </a:p>
          <a:p>
            <a:endParaRPr sz="1400" dirty="0">
              <a:solidFill>
                <a:srgbClr val="37474F"/>
              </a:solidFill>
              <a:highlight>
                <a:srgbClr val="F7F7F7"/>
              </a:highlight>
              <a:latin typeface="Verdana"/>
              <a:ea typeface="Verdana"/>
              <a:cs typeface="Verdana"/>
              <a:sym typeface="Verdana"/>
            </a:endParaRPr>
          </a:p>
          <a:p>
            <a:pPr>
              <a:lnSpc>
                <a:spcPct val="110795"/>
              </a:lnSpc>
            </a:pPr>
            <a:endParaRPr sz="2400" dirty="0">
              <a:solidFill>
                <a:srgbClr val="333333"/>
              </a:solidFill>
              <a:latin typeface="Consolas"/>
              <a:ea typeface="Consolas"/>
              <a:cs typeface="Consolas"/>
              <a:sym typeface="Consolas"/>
            </a:endParaRPr>
          </a:p>
        </p:txBody>
      </p:sp>
    </p:spTree>
    <p:extLst>
      <p:ext uri="{BB962C8B-B14F-4D97-AF65-F5344CB8AC3E}">
        <p14:creationId xmlns:p14="http://schemas.microsoft.com/office/powerpoint/2010/main" val="43485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02A9FA-A559-42DB-9CBF-BE3BA96AE6D3}"/>
              </a:ext>
            </a:extLst>
          </p:cNvPr>
          <p:cNvSpPr>
            <a:spLocks noGrp="1"/>
          </p:cNvSpPr>
          <p:nvPr>
            <p:ph type="body" sz="quarter" idx="10"/>
          </p:nvPr>
        </p:nvSpPr>
        <p:spPr>
          <a:xfrm>
            <a:off x="457200" y="98425"/>
            <a:ext cx="11266488" cy="1047750"/>
          </a:xfrm>
        </p:spPr>
        <p:txBody>
          <a:bodyPr/>
          <a:lstStyle/>
          <a:p>
            <a:pPr>
              <a:defRPr/>
            </a:pPr>
            <a:r>
              <a:rPr lang="en-US" dirty="0"/>
              <a:t>Import Statistical libraries </a:t>
            </a:r>
          </a:p>
        </p:txBody>
      </p:sp>
      <p:sp>
        <p:nvSpPr>
          <p:cNvPr id="50179" name="Content Placeholder 2">
            <a:extLst>
              <a:ext uri="{FF2B5EF4-FFF2-40B4-BE49-F238E27FC236}">
                <a16:creationId xmlns:a16="http://schemas.microsoft.com/office/drawing/2014/main" id="{200658AF-DCFE-411B-8CA8-E997AD8768EA}"/>
              </a:ext>
            </a:extLst>
          </p:cNvPr>
          <p:cNvSpPr>
            <a:spLocks noGrp="1" noChangeArrowheads="1"/>
          </p:cNvSpPr>
          <p:nvPr>
            <p:ph sz="quarter" idx="11"/>
          </p:nvPr>
        </p:nvSpPr>
        <p:spPr>
          <a:xfrm>
            <a:off x="434975" y="1146175"/>
            <a:ext cx="11288713" cy="5373688"/>
          </a:xfrm>
        </p:spPr>
        <p:txBody>
          <a:bodyPr/>
          <a:lstStyle/>
          <a:p>
            <a:pPr marL="0" indent="0">
              <a:buFont typeface="Wingdings 3" panose="05040102010807070707" pitchFamily="18" charset="2"/>
              <a:buNone/>
            </a:pPr>
            <a:r>
              <a:rPr altLang="ar-EG" sz="1600" dirty="0"/>
              <a:t>import time</a:t>
            </a:r>
          </a:p>
          <a:p>
            <a:pPr marL="0" indent="0">
              <a:buFont typeface="Wingdings 3" panose="05040102010807070707" pitchFamily="18" charset="2"/>
              <a:buNone/>
            </a:pPr>
            <a:r>
              <a:rPr altLang="ar-EG" sz="1600" dirty="0"/>
              <a:t>import random</a:t>
            </a:r>
          </a:p>
          <a:p>
            <a:pPr marL="0" indent="0">
              <a:buFont typeface="Wingdings 3" panose="05040102010807070707" pitchFamily="18" charset="2"/>
              <a:buNone/>
            </a:pPr>
            <a:r>
              <a:rPr altLang="ar-EG" sz="1600" dirty="0"/>
              <a:t>import datetime</a:t>
            </a:r>
          </a:p>
          <a:p>
            <a:pPr marL="0" indent="0">
              <a:buFont typeface="Wingdings 3" panose="05040102010807070707" pitchFamily="18" charset="2"/>
              <a:buNone/>
            </a:pPr>
            <a:r>
              <a:rPr altLang="ar-EG" sz="1600" dirty="0"/>
              <a:t>import pandas as pd</a:t>
            </a:r>
          </a:p>
          <a:p>
            <a:pPr marL="0" indent="0">
              <a:buFont typeface="Wingdings 3" panose="05040102010807070707" pitchFamily="18" charset="2"/>
              <a:buNone/>
            </a:pPr>
            <a:r>
              <a:rPr altLang="ar-EG" sz="1600" dirty="0"/>
              <a:t>import </a:t>
            </a:r>
            <a:r>
              <a:rPr altLang="ar-EG" sz="1600" dirty="0" err="1"/>
              <a:t>matplotlib.pyplot</a:t>
            </a:r>
            <a:r>
              <a:rPr altLang="ar-EG" sz="1600" dirty="0"/>
              <a:t> as </a:t>
            </a:r>
            <a:r>
              <a:rPr altLang="ar-EG" sz="1600" dirty="0" err="1"/>
              <a:t>plt</a:t>
            </a:r>
            <a:endParaRPr altLang="ar-EG" sz="1600" dirty="0"/>
          </a:p>
          <a:p>
            <a:pPr marL="0" indent="0">
              <a:buFont typeface="Wingdings 3" panose="05040102010807070707" pitchFamily="18" charset="2"/>
              <a:buNone/>
            </a:pPr>
            <a:r>
              <a:rPr altLang="ar-EG" sz="1600" dirty="0"/>
              <a:t>import statistics</a:t>
            </a:r>
          </a:p>
          <a:p>
            <a:pPr marL="0" indent="0">
              <a:buFont typeface="Wingdings 3" panose="05040102010807070707" pitchFamily="18" charset="2"/>
              <a:buNone/>
            </a:pPr>
            <a:r>
              <a:rPr altLang="ar-EG" sz="1600" dirty="0"/>
              <a:t>from </a:t>
            </a:r>
            <a:r>
              <a:rPr altLang="ar-EG" sz="1600" dirty="0" err="1"/>
              <a:t>scipy</a:t>
            </a:r>
            <a:r>
              <a:rPr altLang="ar-EG" sz="1600" dirty="0"/>
              <a:t> import stats</a:t>
            </a:r>
          </a:p>
          <a:p>
            <a:pPr marL="0" indent="0">
              <a:buFont typeface="Wingdings 3" panose="05040102010807070707" pitchFamily="18" charset="2"/>
              <a:buNone/>
            </a:pPr>
            <a:r>
              <a:rPr altLang="ar-EG" sz="1600" dirty="0"/>
              <a:t>import </a:t>
            </a:r>
            <a:r>
              <a:rPr altLang="ar-EG" sz="1600" dirty="0" err="1"/>
              <a:t>sklearn</a:t>
            </a:r>
            <a:endParaRPr altLang="ar-EG" sz="1600" dirty="0"/>
          </a:p>
          <a:p>
            <a:pPr marL="0" indent="0">
              <a:buFont typeface="Wingdings 3" panose="05040102010807070707" pitchFamily="18" charset="2"/>
              <a:buNone/>
            </a:pPr>
            <a:r>
              <a:rPr altLang="ar-EG" sz="1600" dirty="0"/>
              <a:t>import seaborn</a:t>
            </a:r>
          </a:p>
          <a:p>
            <a:pPr marL="0" indent="0">
              <a:buFont typeface="Wingdings 3" panose="05040102010807070707" pitchFamily="18" charset="2"/>
              <a:buNone/>
            </a:pPr>
            <a:r>
              <a:rPr altLang="ar-EG" sz="1600" dirty="0"/>
              <a:t>from </a:t>
            </a:r>
            <a:r>
              <a:rPr altLang="ar-EG" sz="1600" dirty="0" err="1"/>
              <a:t>IPython.display</a:t>
            </a:r>
            <a:r>
              <a:rPr altLang="ar-EG" sz="1600" dirty="0"/>
              <a:t> import Image</a:t>
            </a:r>
          </a:p>
          <a:p>
            <a:pPr marL="0" indent="0">
              <a:buFont typeface="Wingdings 3" panose="05040102010807070707" pitchFamily="18" charset="2"/>
              <a:buNone/>
            </a:pPr>
            <a:r>
              <a:rPr altLang="ar-EG" sz="1600" dirty="0"/>
              <a:t>import </a:t>
            </a:r>
            <a:r>
              <a:rPr altLang="ar-EG" sz="1600" dirty="0" err="1"/>
              <a:t>numpy</a:t>
            </a:r>
            <a:r>
              <a:rPr altLang="ar-EG" sz="1600" dirty="0"/>
              <a:t> as np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CC5BB-7268-4C2F-AE7C-2B7E4755F638}"/>
              </a:ext>
            </a:extLst>
          </p:cNvPr>
          <p:cNvSpPr>
            <a:spLocks noGrp="1"/>
          </p:cNvSpPr>
          <p:nvPr>
            <p:ph type="body" sz="quarter" idx="10"/>
          </p:nvPr>
        </p:nvSpPr>
        <p:spPr/>
        <p:txBody>
          <a:bodyPr/>
          <a:lstStyle/>
          <a:p>
            <a:pPr>
              <a:defRPr/>
            </a:pPr>
            <a:r>
              <a:rPr lang="en-US"/>
              <a:t>import pandas as </a:t>
            </a:r>
            <a:r>
              <a:rPr lang="en-US" err="1"/>
              <a:t>pd</a:t>
            </a:r>
            <a:endParaRPr lang="en-US"/>
          </a:p>
        </p:txBody>
      </p:sp>
      <p:sp>
        <p:nvSpPr>
          <p:cNvPr id="3" name="Content Placeholder 2">
            <a:extLst>
              <a:ext uri="{FF2B5EF4-FFF2-40B4-BE49-F238E27FC236}">
                <a16:creationId xmlns:a16="http://schemas.microsoft.com/office/drawing/2014/main" id="{596476CB-1345-456D-B14C-14D7BE69044E}"/>
              </a:ext>
            </a:extLst>
          </p:cNvPr>
          <p:cNvSpPr>
            <a:spLocks noGrp="1"/>
          </p:cNvSpPr>
          <p:nvPr>
            <p:ph sz="quarter" idx="11"/>
          </p:nvPr>
        </p:nvSpPr>
        <p:spPr>
          <a:xfrm>
            <a:off x="434975" y="1317625"/>
            <a:ext cx="11441113" cy="5202238"/>
          </a:xfrm>
        </p:spPr>
        <p:txBody>
          <a:bodyPr>
            <a:normAutofit lnSpcReduction="10000"/>
          </a:bodyPr>
          <a:lstStyle/>
          <a:p>
            <a:pPr>
              <a:defRPr/>
            </a:pPr>
            <a:r>
              <a:rPr i="1"/>
              <a:t>Pandas</a:t>
            </a:r>
            <a:r>
              <a:t>  </a:t>
            </a:r>
            <a:r>
              <a:rPr b="1" i="1" err="1"/>
              <a:t>DataFrame</a:t>
            </a:r>
            <a:r>
              <a:t> similar to </a:t>
            </a:r>
            <a:r>
              <a:rPr i="1"/>
              <a:t>Python </a:t>
            </a:r>
            <a:r>
              <a:rPr b="1" i="1"/>
              <a:t>lists</a:t>
            </a:r>
            <a:r>
              <a:t> but it has extra column (index) and Any operation to perform on a </a:t>
            </a:r>
            <a:r>
              <a:rPr err="1"/>
              <a:t>DataFrame</a:t>
            </a:r>
            <a:r>
              <a:t> , get’s performed on every single element inside it.</a:t>
            </a:r>
          </a:p>
          <a:p>
            <a:pPr>
              <a:defRPr/>
            </a:pPr>
            <a:r>
              <a:t>Example of convert python list to </a:t>
            </a:r>
            <a:r>
              <a:rPr err="1"/>
              <a:t>DataFrame</a:t>
            </a:r>
            <a:r>
              <a:rPr lang="ar-EG"/>
              <a:t> </a:t>
            </a:r>
            <a:r>
              <a:t> </a:t>
            </a:r>
            <a:r>
              <a:rPr>
                <a:sym typeface="Wingdings" panose="05000000000000000000" pitchFamily="2" charset="2"/>
              </a:rPr>
              <a:t></a:t>
            </a:r>
            <a:endParaRPr/>
          </a:p>
          <a:p>
            <a:pPr marL="0" indent="0">
              <a:buFont typeface="Wingdings 3" panose="05040102010807070707" pitchFamily="18" charset="2"/>
              <a:buNone/>
              <a:defRPr/>
            </a:pPr>
            <a:br>
              <a:rPr u="sng"/>
            </a:br>
            <a:r>
              <a:rPr u="sng"/>
              <a:t>Common Operations</a:t>
            </a:r>
            <a:endParaRPr lang="ar-EG" u="sng"/>
          </a:p>
          <a:p>
            <a:pPr marL="0" indent="0">
              <a:buFont typeface="Wingdings 3" panose="05040102010807070707" pitchFamily="18" charset="2"/>
              <a:buNone/>
              <a:defRPr/>
            </a:pPr>
            <a:r>
              <a:rPr sz="1400"/>
              <a:t>1) Set dataset columns names </a:t>
            </a:r>
            <a:r>
              <a:rPr sz="1400">
                <a:sym typeface="Wingdings" panose="05000000000000000000" pitchFamily="2" charset="2"/>
              </a:rPr>
              <a:t> </a:t>
            </a:r>
            <a:r>
              <a:rPr sz="1400" b="1" err="1">
                <a:solidFill>
                  <a:srgbClr val="FFFF00"/>
                </a:solidFill>
              </a:rPr>
              <a:t>data.columns</a:t>
            </a:r>
            <a:r>
              <a:rPr sz="1400" b="1">
                <a:solidFill>
                  <a:srgbClr val="FFFF00"/>
                </a:solidFill>
              </a:rPr>
              <a:t> = [‘</a:t>
            </a:r>
            <a:r>
              <a:rPr sz="1400" b="1" err="1">
                <a:solidFill>
                  <a:srgbClr val="FFFF00"/>
                </a:solidFill>
              </a:rPr>
              <a:t>blue’,’green’,’red</a:t>
            </a:r>
            <a:r>
              <a:rPr sz="1400" b="1">
                <a:solidFill>
                  <a:srgbClr val="FFFF00"/>
                </a:solidFill>
              </a:rPr>
              <a:t>’]</a:t>
            </a:r>
          </a:p>
          <a:p>
            <a:pPr marL="0" indent="0">
              <a:buFont typeface="Wingdings 3" panose="05040102010807070707" pitchFamily="18" charset="2"/>
              <a:buNone/>
              <a:defRPr/>
            </a:pPr>
            <a:r>
              <a:rPr sz="1400"/>
              <a:t>2) Get value of any cell use cell index and column index/name like this : </a:t>
            </a:r>
            <a:r>
              <a:rPr sz="1400" b="1" err="1">
                <a:solidFill>
                  <a:srgbClr val="FFFF00"/>
                </a:solidFill>
              </a:rPr>
              <a:t>data.ix</a:t>
            </a:r>
            <a:r>
              <a:rPr sz="1400" b="1">
                <a:solidFill>
                  <a:srgbClr val="FFFF00"/>
                </a:solidFill>
              </a:rPr>
              <a:t>[2,’red’] </a:t>
            </a:r>
          </a:p>
          <a:p>
            <a:pPr marL="0" indent="0">
              <a:buFont typeface="Wingdings 3" panose="05040102010807070707" pitchFamily="18" charset="2"/>
              <a:buNone/>
              <a:defRPr/>
            </a:pPr>
            <a:r>
              <a:rPr sz="1400"/>
              <a:t>3) replace </a:t>
            </a:r>
            <a:r>
              <a:rPr sz="1400" err="1"/>
              <a:t>NaN</a:t>
            </a:r>
            <a:r>
              <a:rPr sz="1400"/>
              <a:t> with zero using : </a:t>
            </a:r>
            <a:r>
              <a:rPr sz="1400" b="1">
                <a:solidFill>
                  <a:srgbClr val="FFFF00"/>
                </a:solidFill>
              </a:rPr>
              <a:t>data = </a:t>
            </a:r>
            <a:r>
              <a:rPr sz="1400" b="1" err="1">
                <a:solidFill>
                  <a:srgbClr val="FFFF00"/>
                </a:solidFill>
              </a:rPr>
              <a:t>data.replace</a:t>
            </a:r>
            <a:r>
              <a:rPr sz="1400" b="1">
                <a:solidFill>
                  <a:srgbClr val="FFFF00"/>
                </a:solidFill>
              </a:rPr>
              <a:t>(np.nan,0)</a:t>
            </a:r>
          </a:p>
          <a:p>
            <a:pPr marL="0" indent="0">
              <a:buFont typeface="Wingdings 3" panose="05040102010807070707" pitchFamily="18" charset="2"/>
              <a:buNone/>
              <a:defRPr/>
            </a:pPr>
            <a:r>
              <a:rPr sz="1400"/>
              <a:t>4) Select a subset of columns in new </a:t>
            </a:r>
            <a:r>
              <a:rPr sz="1400" err="1"/>
              <a:t>dataFrame</a:t>
            </a:r>
            <a:r>
              <a:rPr sz="1400"/>
              <a:t> :</a:t>
            </a:r>
            <a:r>
              <a:rPr sz="1400" b="1">
                <a:solidFill>
                  <a:srgbClr val="FFFF00"/>
                </a:solidFill>
              </a:rPr>
              <a:t> </a:t>
            </a:r>
            <a:r>
              <a:rPr sz="1400" b="1" err="1">
                <a:solidFill>
                  <a:srgbClr val="FFFF00"/>
                </a:solidFill>
              </a:rPr>
              <a:t>NewDF</a:t>
            </a:r>
            <a:r>
              <a:rPr sz="1400" b="1">
                <a:solidFill>
                  <a:srgbClr val="FFFF00"/>
                </a:solidFill>
              </a:rPr>
              <a:t>= data [ [ ‘blue’ , ’red’ ] ]</a:t>
            </a:r>
            <a:endParaRPr lang="ar-EG" sz="1400" b="1">
              <a:solidFill>
                <a:srgbClr val="FFFF00"/>
              </a:solidFill>
            </a:endParaRPr>
          </a:p>
          <a:p>
            <a:pPr marL="0" indent="0">
              <a:buFont typeface="Wingdings 3" panose="05040102010807070707" pitchFamily="18" charset="2"/>
              <a:buNone/>
              <a:defRPr/>
            </a:pPr>
            <a:r>
              <a:rPr sz="1400"/>
              <a:t>5) Count of rows that has data on a column:  </a:t>
            </a:r>
            <a:r>
              <a:rPr sz="1400" b="1">
                <a:solidFill>
                  <a:srgbClr val="FFFF00"/>
                </a:solidFill>
              </a:rPr>
              <a:t>data[‘red'].</a:t>
            </a:r>
            <a:r>
              <a:rPr sz="1400" b="1" err="1">
                <a:solidFill>
                  <a:srgbClr val="FFFF00"/>
                </a:solidFill>
              </a:rPr>
              <a:t>value_counts</a:t>
            </a:r>
            <a:r>
              <a:rPr sz="1400" b="1">
                <a:solidFill>
                  <a:srgbClr val="FFFF00"/>
                </a:solidFill>
              </a:rPr>
              <a:t>().sum()</a:t>
            </a:r>
            <a:endParaRPr lang="ar-EG" sz="1400" b="1">
              <a:solidFill>
                <a:srgbClr val="FFFF00"/>
              </a:solidFill>
            </a:endParaRPr>
          </a:p>
          <a:p>
            <a:pPr marL="0" indent="0">
              <a:buFont typeface="Wingdings 3" panose="05040102010807070707" pitchFamily="18" charset="2"/>
              <a:buNone/>
              <a:defRPr/>
            </a:pPr>
            <a:r>
              <a:rPr sz="1400"/>
              <a:t>6) Select count of distinct value on a column: </a:t>
            </a:r>
            <a:r>
              <a:rPr sz="1400" b="1">
                <a:solidFill>
                  <a:srgbClr val="FFFF00"/>
                </a:solidFill>
              </a:rPr>
              <a:t>data[‘blue’].</a:t>
            </a:r>
            <a:r>
              <a:rPr sz="1400" b="1" err="1">
                <a:solidFill>
                  <a:srgbClr val="FFFF00"/>
                </a:solidFill>
              </a:rPr>
              <a:t>nunique</a:t>
            </a:r>
            <a:r>
              <a:rPr sz="1400" b="1">
                <a:solidFill>
                  <a:srgbClr val="FFFF00"/>
                </a:solidFill>
              </a:rPr>
              <a:t>()</a:t>
            </a:r>
            <a:endParaRPr lang="ar-EG" sz="1400" b="1">
              <a:solidFill>
                <a:srgbClr val="FFFF00"/>
              </a:solidFill>
            </a:endParaRPr>
          </a:p>
          <a:p>
            <a:pPr marL="0" indent="0">
              <a:buFont typeface="Wingdings 3" panose="05040102010807070707" pitchFamily="18" charset="2"/>
              <a:buNone/>
              <a:defRPr/>
            </a:pPr>
            <a:r>
              <a:rPr sz="1400"/>
              <a:t>7) Drop duplicates rows: </a:t>
            </a:r>
            <a:r>
              <a:rPr sz="1400" b="1">
                <a:solidFill>
                  <a:srgbClr val="FFFF00"/>
                </a:solidFill>
              </a:rPr>
              <a:t>data = </a:t>
            </a:r>
            <a:r>
              <a:rPr sz="1400" b="1" err="1">
                <a:solidFill>
                  <a:srgbClr val="FFFF00"/>
                </a:solidFill>
              </a:rPr>
              <a:t>data.drop_duplicates</a:t>
            </a:r>
            <a:r>
              <a:rPr sz="1400" b="1">
                <a:solidFill>
                  <a:srgbClr val="FFFF00"/>
                </a:solidFill>
              </a:rPr>
              <a:t>()</a:t>
            </a:r>
          </a:p>
          <a:p>
            <a:pPr marL="0" indent="0">
              <a:buFont typeface="Wingdings 3" panose="05040102010807070707" pitchFamily="18" charset="2"/>
              <a:buNone/>
              <a:defRPr/>
            </a:pPr>
            <a:endParaRPr lang="ar-EG" sz="1400" b="1">
              <a:solidFill>
                <a:srgbClr val="FFFF00"/>
              </a:solidFill>
            </a:endParaRPr>
          </a:p>
          <a:p>
            <a:pPr marL="0" indent="0">
              <a:buFont typeface="Wingdings 3" panose="05040102010807070707" pitchFamily="18" charset="2"/>
              <a:buNone/>
              <a:defRPr/>
            </a:pPr>
            <a:endParaRPr sz="1400" b="1">
              <a:solidFill>
                <a:srgbClr val="FFFF00"/>
              </a:solidFill>
            </a:endParaRPr>
          </a:p>
          <a:p>
            <a:pPr marL="0" indent="0">
              <a:buFont typeface="Wingdings 3" panose="05040102010807070707" pitchFamily="18" charset="2"/>
              <a:buNone/>
              <a:defRPr/>
            </a:pPr>
            <a:br>
              <a:rPr/>
            </a:br>
            <a:endParaRPr/>
          </a:p>
        </p:txBody>
      </p:sp>
      <p:pic>
        <p:nvPicPr>
          <p:cNvPr id="51204" name="Picture 2" descr="41">
            <a:extLst>
              <a:ext uri="{FF2B5EF4-FFF2-40B4-BE49-F238E27FC236}">
                <a16:creationId xmlns:a16="http://schemas.microsoft.com/office/drawing/2014/main" id="{D594064F-DF40-4DF6-A60E-7C8E22EC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950"/>
          <a:stretch>
            <a:fillRect/>
          </a:stretch>
        </p:blipFill>
        <p:spPr bwMode="auto">
          <a:xfrm>
            <a:off x="8686800" y="2233613"/>
            <a:ext cx="33543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4D25062-9610-49A5-907E-4E8340034A82}"/>
              </a:ext>
            </a:extLst>
          </p:cNvPr>
          <p:cNvSpPr txBox="1"/>
          <p:nvPr/>
        </p:nvSpPr>
        <p:spPr>
          <a:xfrm>
            <a:off x="8686068" y="4825366"/>
            <a:ext cx="3637534" cy="276999"/>
          </a:xfrm>
          <a:prstGeom prst="rect">
            <a:avLst/>
          </a:prstGeom>
          <a:noFill/>
        </p:spPr>
        <p:txBody>
          <a:bodyPr wrap="none" rtlCol="1">
            <a:spAutoFit/>
          </a:bodyPr>
          <a:lstStyle/>
          <a:p>
            <a:pPr>
              <a:defRPr/>
            </a:pPr>
            <a:r>
              <a:rPr lang="en-US" sz="1200" dirty="0">
                <a:highlight>
                  <a:srgbClr val="000080"/>
                </a:highlight>
              </a:rPr>
              <a:t> The missing values are </a:t>
            </a:r>
            <a:r>
              <a:rPr lang="en-US" sz="1200" dirty="0" err="1">
                <a:highlight>
                  <a:srgbClr val="000080"/>
                </a:highlight>
              </a:rPr>
              <a:t>dennoted</a:t>
            </a:r>
            <a:r>
              <a:rPr lang="en-US" sz="1200" dirty="0">
                <a:highlight>
                  <a:srgbClr val="000080"/>
                </a:highlight>
              </a:rPr>
              <a:t> by </a:t>
            </a:r>
            <a:r>
              <a:rPr lang="en-US" sz="1200" dirty="0" err="1">
                <a:highlight>
                  <a:srgbClr val="000080"/>
                </a:highlight>
              </a:rPr>
              <a:t>NaN</a:t>
            </a:r>
            <a:r>
              <a:rPr lang="en-US" sz="1200" dirty="0">
                <a:highlight>
                  <a:srgbClr val="000080"/>
                </a:highlight>
              </a:rPr>
              <a:t> __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1A686E-54F1-40B8-91FE-23D14C7BAF47}"/>
              </a:ext>
            </a:extLst>
          </p:cNvPr>
          <p:cNvSpPr>
            <a:spLocks noGrp="1"/>
          </p:cNvSpPr>
          <p:nvPr>
            <p:ph type="body" sz="quarter" idx="10"/>
          </p:nvPr>
        </p:nvSpPr>
        <p:spPr>
          <a:xfrm>
            <a:off x="457200" y="0"/>
            <a:ext cx="11266488" cy="858838"/>
          </a:xfrm>
        </p:spPr>
        <p:txBody>
          <a:bodyPr/>
          <a:lstStyle/>
          <a:p>
            <a:pPr>
              <a:defRPr/>
            </a:pPr>
            <a:r>
              <a:rPr lang="en-US"/>
              <a:t>Basic commands</a:t>
            </a:r>
            <a:endParaRPr/>
          </a:p>
        </p:txBody>
      </p:sp>
      <p:sp>
        <p:nvSpPr>
          <p:cNvPr id="3" name="Content Placeholder 2">
            <a:extLst>
              <a:ext uri="{FF2B5EF4-FFF2-40B4-BE49-F238E27FC236}">
                <a16:creationId xmlns:a16="http://schemas.microsoft.com/office/drawing/2014/main" id="{A8FC1C78-8FEE-46C4-92C7-B4A7BF4EF225}"/>
              </a:ext>
            </a:extLst>
          </p:cNvPr>
          <p:cNvSpPr>
            <a:spLocks noGrp="1"/>
          </p:cNvSpPr>
          <p:nvPr>
            <p:ph sz="quarter" idx="11"/>
          </p:nvPr>
        </p:nvSpPr>
        <p:spPr>
          <a:xfrm>
            <a:off x="434975" y="782638"/>
            <a:ext cx="11288713" cy="6075362"/>
          </a:xfrm>
        </p:spPr>
        <p:txBody>
          <a:bodyPr/>
          <a:lstStyle/>
          <a:p>
            <a:pPr marL="0" indent="0">
              <a:buFont typeface="Wingdings 3" panose="05040102010807070707" pitchFamily="18" charset="2"/>
              <a:buNone/>
              <a:defRPr/>
            </a:pPr>
            <a:r>
              <a:rPr sz="1600" b="1"/>
              <a:t>Reading the Data from disk into Memory</a:t>
            </a:r>
          </a:p>
          <a:p>
            <a:pPr>
              <a:defRPr/>
            </a:pPr>
            <a:r>
              <a:rPr sz="1600"/>
              <a:t>data = </a:t>
            </a:r>
            <a:r>
              <a:rPr sz="1600" err="1"/>
              <a:t>pd.read_csv</a:t>
            </a:r>
            <a:r>
              <a:rPr sz="1600"/>
              <a:t>('examples/trip.csv’)</a:t>
            </a:r>
          </a:p>
          <a:p>
            <a:pPr marL="0" indent="0">
              <a:buFont typeface="Wingdings 3" panose="05040102010807070707" pitchFamily="18" charset="2"/>
              <a:buNone/>
              <a:defRPr/>
            </a:pPr>
            <a:br>
              <a:rPr lang="ar-EG" sz="900" b="1"/>
            </a:br>
            <a:r>
              <a:rPr sz="1600" b="1"/>
              <a:t>Reading the Data from HDFS into Memory</a:t>
            </a:r>
          </a:p>
          <a:p>
            <a:pPr>
              <a:defRPr/>
            </a:pPr>
            <a:r>
              <a:rPr sz="1600"/>
              <a:t>with </a:t>
            </a:r>
            <a:r>
              <a:rPr sz="1600" err="1"/>
              <a:t>hd.open</a:t>
            </a:r>
            <a:r>
              <a:rPr sz="1600"/>
              <a:t>("/home/file.csv") as f:</a:t>
            </a:r>
          </a:p>
          <a:p>
            <a:pPr>
              <a:defRPr/>
            </a:pPr>
            <a:r>
              <a:rPr sz="1600"/>
              <a:t> data =  </a:t>
            </a:r>
            <a:r>
              <a:rPr sz="1600" err="1"/>
              <a:t>pd.read_csv</a:t>
            </a:r>
            <a:r>
              <a:rPr sz="1600"/>
              <a:t>(f)</a:t>
            </a:r>
          </a:p>
          <a:p>
            <a:pPr marL="0" indent="0">
              <a:buFont typeface="Wingdings 3" panose="05040102010807070707" pitchFamily="18" charset="2"/>
              <a:buNone/>
              <a:defRPr/>
            </a:pPr>
            <a:br>
              <a:rPr lang="ar-EG" sz="800" b="1"/>
            </a:br>
            <a:r>
              <a:rPr sz="1600" b="1"/>
              <a:t>Printing Size of the Dataset and Printing First</a:t>
            </a:r>
            <a:r>
              <a:rPr lang="ar-EG" sz="1600" b="1"/>
              <a:t>/</a:t>
            </a:r>
            <a:r>
              <a:rPr sz="1600" b="1" cap="all"/>
              <a:t>l</a:t>
            </a:r>
            <a:r>
              <a:rPr sz="1600" b="1"/>
              <a:t>ast Few Rows</a:t>
            </a:r>
          </a:p>
          <a:p>
            <a:pPr>
              <a:defRPr/>
            </a:pPr>
            <a:r>
              <a:rPr sz="1600"/>
              <a:t>print </a:t>
            </a:r>
            <a:r>
              <a:rPr sz="1600" err="1"/>
              <a:t>len</a:t>
            </a:r>
            <a:r>
              <a:rPr sz="1600"/>
              <a:t>(data)</a:t>
            </a:r>
          </a:p>
          <a:p>
            <a:pPr>
              <a:defRPr/>
            </a:pPr>
            <a:r>
              <a:rPr sz="1600" err="1"/>
              <a:t>data.head</a:t>
            </a:r>
            <a:r>
              <a:rPr sz="1600"/>
              <a:t>()</a:t>
            </a:r>
          </a:p>
          <a:p>
            <a:pPr>
              <a:defRPr/>
            </a:pPr>
            <a:r>
              <a:rPr sz="1600" err="1"/>
              <a:t>data.tail</a:t>
            </a:r>
            <a:r>
              <a:rPr sz="1600"/>
              <a:t>()</a:t>
            </a:r>
          </a:p>
          <a:p>
            <a:pPr>
              <a:defRPr/>
            </a:pPr>
            <a:r>
              <a:rPr sz="1600" err="1"/>
              <a:t>data.describe</a:t>
            </a:r>
            <a:r>
              <a:rPr sz="1600"/>
              <a:t>()    #get data summary </a:t>
            </a:r>
            <a:r>
              <a:t> </a:t>
            </a:r>
            <a:r>
              <a:rPr sz="1600"/>
              <a:t>count, mean, the min and max values </a:t>
            </a:r>
          </a:p>
          <a:p>
            <a:pPr marL="0" indent="0">
              <a:buFont typeface="Wingdings 3" panose="05040102010807070707" pitchFamily="18" charset="2"/>
              <a:buNone/>
              <a:defRPr/>
            </a:pPr>
            <a:br>
              <a:rPr lang="ar-EG" sz="800" b="1"/>
            </a:br>
            <a:r>
              <a:rPr sz="1600" b="1"/>
              <a:t>Order Dataset</a:t>
            </a:r>
            <a:r>
              <a:rPr lang="ar-EG" sz="1600" b="1"/>
              <a:t> </a:t>
            </a:r>
            <a:r>
              <a:rPr sz="1600" b="1"/>
              <a:t>and get first and last element of a column</a:t>
            </a:r>
          </a:p>
          <a:p>
            <a:pPr>
              <a:defRPr/>
            </a:pPr>
            <a:r>
              <a:rPr sz="1600"/>
              <a:t>data = </a:t>
            </a:r>
            <a:r>
              <a:rPr sz="1600" err="1"/>
              <a:t>data.sort_values</a:t>
            </a:r>
            <a:r>
              <a:rPr sz="1600"/>
              <a:t>(by= 'birthyear')</a:t>
            </a:r>
          </a:p>
          <a:p>
            <a:pPr>
              <a:defRPr/>
            </a:pPr>
            <a:r>
              <a:rPr sz="1600" err="1"/>
              <a:t>data.reset_index</a:t>
            </a:r>
            <a:r>
              <a:rPr sz="1600"/>
              <a:t>()</a:t>
            </a:r>
          </a:p>
          <a:p>
            <a:pPr>
              <a:defRPr/>
            </a:pPr>
            <a:r>
              <a:rPr sz="1400"/>
              <a:t>print </a:t>
            </a:r>
            <a:r>
              <a:rPr sz="1400" err="1"/>
              <a:t>data.ix</a:t>
            </a:r>
            <a:r>
              <a:rPr sz="1400"/>
              <a:t>[1,</a:t>
            </a:r>
            <a:r>
              <a:rPr lang="ar-EG" sz="1400"/>
              <a:t> </a:t>
            </a:r>
            <a:r>
              <a:rPr sz="1400"/>
              <a:t>'birthyear’ ]</a:t>
            </a:r>
            <a:r>
              <a:rPr lang="ar-EG" sz="1400"/>
              <a:t> </a:t>
            </a:r>
            <a:r>
              <a:rPr sz="1400"/>
              <a:t>                      #first element</a:t>
            </a:r>
          </a:p>
          <a:p>
            <a:pPr>
              <a:defRPr/>
            </a:pPr>
            <a:r>
              <a:rPr sz="1400"/>
              <a:t>print </a:t>
            </a:r>
            <a:r>
              <a:rPr sz="1400" err="1"/>
              <a:t>data.ix</a:t>
            </a:r>
            <a:r>
              <a:rPr sz="1400"/>
              <a:t>[</a:t>
            </a:r>
            <a:r>
              <a:rPr sz="1400" err="1"/>
              <a:t>len</a:t>
            </a:r>
            <a:r>
              <a:rPr sz="1400"/>
              <a:t>(data)-1, 'birthyear’ ]</a:t>
            </a:r>
            <a:r>
              <a:rPr lang="ar-EG" sz="1400"/>
              <a:t> </a:t>
            </a:r>
            <a:r>
              <a:rPr sz="1400"/>
              <a:t>    #last element</a:t>
            </a:r>
            <a:br>
              <a:rPr lang="ar-EG" sz="1400"/>
            </a:br>
            <a:endParaRPr sz="800"/>
          </a:p>
        </p:txBody>
      </p:sp>
      <p:pic>
        <p:nvPicPr>
          <p:cNvPr id="52228" name="Picture 4">
            <a:extLst>
              <a:ext uri="{FF2B5EF4-FFF2-40B4-BE49-F238E27FC236}">
                <a16:creationId xmlns:a16="http://schemas.microsoft.com/office/drawing/2014/main" id="{26A9DAD4-6C1F-4369-AEAD-CFAF0D8B6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88" y="782638"/>
            <a:ext cx="461010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403690-EF25-4B7A-9D34-6B77C8F1C076}"/>
              </a:ext>
            </a:extLst>
          </p:cNvPr>
          <p:cNvSpPr>
            <a:spLocks noGrp="1"/>
          </p:cNvSpPr>
          <p:nvPr>
            <p:ph type="body" sz="quarter" idx="10"/>
          </p:nvPr>
        </p:nvSpPr>
        <p:spPr>
          <a:xfrm>
            <a:off x="484188" y="304800"/>
            <a:ext cx="11239500" cy="819150"/>
          </a:xfrm>
        </p:spPr>
        <p:txBody>
          <a:bodyPr/>
          <a:lstStyle/>
          <a:p>
            <a:pPr>
              <a:defRPr/>
            </a:pPr>
            <a:r>
              <a:rPr lang="en-US" err="1"/>
              <a:t>DataFrame</a:t>
            </a:r>
            <a:r>
              <a:rPr lang="en-US"/>
              <a:t> cleaning</a:t>
            </a:r>
          </a:p>
        </p:txBody>
      </p:sp>
      <p:sp>
        <p:nvSpPr>
          <p:cNvPr id="53251" name="Content Placeholder 2">
            <a:extLst>
              <a:ext uri="{FF2B5EF4-FFF2-40B4-BE49-F238E27FC236}">
                <a16:creationId xmlns:a16="http://schemas.microsoft.com/office/drawing/2014/main" id="{AB34D532-5377-48FE-8B83-EC69F3115175}"/>
              </a:ext>
            </a:extLst>
          </p:cNvPr>
          <p:cNvSpPr>
            <a:spLocks noGrp="1" noChangeArrowheads="1"/>
          </p:cNvSpPr>
          <p:nvPr>
            <p:ph sz="quarter" idx="11"/>
          </p:nvPr>
        </p:nvSpPr>
        <p:spPr>
          <a:xfrm>
            <a:off x="484188" y="1317625"/>
            <a:ext cx="11612562" cy="5202238"/>
          </a:xfrm>
        </p:spPr>
        <p:txBody>
          <a:bodyPr/>
          <a:lstStyle/>
          <a:p>
            <a:r>
              <a:rPr altLang="ar-EG"/>
              <a:t>If need to convert column with negative values</a:t>
            </a:r>
            <a:br>
              <a:rPr altLang="ar-EG"/>
            </a:br>
            <a:r>
              <a:rPr altLang="ar-EG">
                <a:solidFill>
                  <a:srgbClr val="FFFF00"/>
                </a:solidFill>
              </a:rPr>
              <a:t>data['AwaitingTime'] = data['AwaitingTime'].apply(lambda x: abs(x))</a:t>
            </a:r>
          </a:p>
          <a:p>
            <a:r>
              <a:rPr altLang="ar-EG"/>
              <a:t>Convert string values to integer values (DayOfTheWeek to Integers)</a:t>
            </a:r>
            <a:br>
              <a:rPr altLang="ar-EG"/>
            </a:br>
            <a:r>
              <a:rPr altLang="ar-EG">
                <a:solidFill>
                  <a:srgbClr val="FFFF00"/>
                </a:solidFill>
              </a:rPr>
              <a:t>Day_mapping = {</a:t>
            </a:r>
            <a:r>
              <a:rPr altLang="ar-EG" sz="1600">
                <a:solidFill>
                  <a:srgbClr val="FFFF00"/>
                </a:solidFill>
              </a:rPr>
              <a:t>'Monday' : 0, 'Tuesday' : 1, 'Wednesday' : 2, 'Thursday' : 3, 'Saturday' : 5, 'Sunday' : 6</a:t>
            </a:r>
            <a:r>
              <a:rPr altLang="ar-EG">
                <a:solidFill>
                  <a:srgbClr val="FFFF00"/>
                </a:solidFill>
              </a:rPr>
              <a:t>}</a:t>
            </a:r>
            <a:br>
              <a:rPr altLang="ar-EG">
                <a:solidFill>
                  <a:srgbClr val="FFFF00"/>
                </a:solidFill>
              </a:rPr>
            </a:br>
            <a:r>
              <a:rPr altLang="ar-EG">
                <a:solidFill>
                  <a:srgbClr val="FFFF00"/>
                </a:solidFill>
              </a:rPr>
              <a:t>data['DayOfTheWeek'] = data['DayOfTheWeek'].map(Day_mapping)</a:t>
            </a:r>
          </a:p>
          <a:p>
            <a:r>
              <a:rPr altLang="ar-EG"/>
              <a:t>Remove rows that has age column less than zero</a:t>
            </a:r>
            <a:br>
              <a:rPr altLang="ar-EG" sz="1600">
                <a:solidFill>
                  <a:srgbClr val="FFFF00"/>
                </a:solidFill>
              </a:rPr>
            </a:br>
            <a:r>
              <a:rPr lang="it-IT" altLang="ar-EG">
                <a:solidFill>
                  <a:srgbClr val="FFFF00"/>
                </a:solidFill>
              </a:rPr>
              <a:t>data = data[data['Age'] &gt;= 0]</a:t>
            </a:r>
          </a:p>
          <a:p>
            <a:r>
              <a:rPr altLang="ar-EG"/>
              <a:t>Delete column from Dataset </a:t>
            </a:r>
            <a:br>
              <a:rPr altLang="ar-EG"/>
            </a:br>
            <a:r>
              <a:rPr altLang="ar-EG">
                <a:solidFill>
                  <a:srgbClr val="FFFF00"/>
                </a:solidFill>
              </a:rPr>
              <a:t>del data[‘from_station_id']</a:t>
            </a:r>
            <a:endParaRPr lang="ar-EG" altLang="ar-EG">
              <a:solidFill>
                <a:srgbClr val="FFFF00"/>
              </a:solidFill>
            </a:endParaRPr>
          </a:p>
          <a:p>
            <a:endParaRPr altLang="ar-EG">
              <a:solidFill>
                <a:srgbClr val="FFFF00"/>
              </a:solidFill>
            </a:endParaRPr>
          </a:p>
          <a:p>
            <a:endParaRPr altLang="ar-EG">
              <a:solidFill>
                <a:srgbClr val="FFFF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2965</Words>
  <Application>Microsoft Office PowerPoint</Application>
  <PresentationFormat>Widescreen</PresentationFormat>
  <Paragraphs>486</Paragraphs>
  <Slides>53</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Arial</vt:lpstr>
      <vt:lpstr>Calibri</vt:lpstr>
      <vt:lpstr>Calibri Light</vt:lpstr>
      <vt:lpstr>Century Gothic</vt:lpstr>
      <vt:lpstr>Consolas</vt:lpstr>
      <vt:lpstr>Courier New</vt:lpstr>
      <vt:lpstr>Helvetica Neue</vt:lpstr>
      <vt:lpstr>Helvetica Neue Light</vt:lpstr>
      <vt:lpstr>Roboto</vt:lpstr>
      <vt:lpstr>Times New Roman</vt:lpstr>
      <vt:lpstr>Verdana</vt:lpstr>
      <vt:lpstr>Wingdings</vt:lpstr>
      <vt:lpstr>Wingdings 3</vt:lpstr>
      <vt:lpstr>Office Theme</vt:lpstr>
      <vt:lpstr>Python for Machine Learning :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Libraries for Machine Learning</vt:lpstr>
      <vt:lpstr>Python Libraries for Data Science</vt:lpstr>
      <vt:lpstr>Python Libraries for Data Science</vt:lpstr>
      <vt:lpstr>Python Libraries for Data Science</vt:lpstr>
      <vt:lpstr>Python Libraries for Data Science</vt:lpstr>
      <vt:lpstr>Python Libraries for Data Science</vt:lpstr>
      <vt:lpstr>Python Libraries for Data Science</vt:lpstr>
      <vt:lpstr>Login to the Shared Computing Cluster</vt:lpstr>
      <vt:lpstr>Selecting Python Version on the SCC</vt:lpstr>
      <vt:lpstr>Download tutorial notebook</vt:lpstr>
      <vt:lpstr>Start Jupyter nootebook</vt:lpstr>
      <vt:lpstr>Loading Python Libraries</vt:lpstr>
      <vt:lpstr>Reading data using pandas</vt:lpstr>
      <vt:lpstr>TensorFlow</vt:lpstr>
      <vt:lpstr>What is TensorFlow?</vt:lpstr>
      <vt:lpstr>What is TensorFlow</vt:lpstr>
      <vt:lpstr>Programming model</vt:lpstr>
      <vt:lpstr>Programming model</vt:lpstr>
      <vt:lpstr>Programming model</vt:lpstr>
      <vt:lpstr>Programming model</vt:lpstr>
      <vt:lpstr>Code</vt:lpstr>
      <vt:lpstr>Running the graph</vt:lpstr>
      <vt:lpstr>End-to-end</vt:lpstr>
      <vt:lpstr>Defining loss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2019-06-28T15:01:12Z</dcterms:created>
  <dcterms:modified xsi:type="dcterms:W3CDTF">2019-06-29T21:41:41Z</dcterms:modified>
</cp:coreProperties>
</file>