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27" r:id="rId22"/>
    <p:sldId id="390" r:id="rId23"/>
    <p:sldId id="391" r:id="rId24"/>
    <p:sldId id="342" r:id="rId25"/>
    <p:sldId id="343" r:id="rId26"/>
    <p:sldId id="344" r:id="rId27"/>
    <p:sldId id="378" r:id="rId28"/>
    <p:sldId id="379" r:id="rId29"/>
    <p:sldId id="335" r:id="rId30"/>
    <p:sldId id="336" r:id="rId31"/>
    <p:sldId id="337" r:id="rId32"/>
    <p:sldId id="338" r:id="rId33"/>
    <p:sldId id="339" r:id="rId34"/>
    <p:sldId id="380" r:id="rId35"/>
    <p:sldId id="347" r:id="rId36"/>
    <p:sldId id="381" r:id="rId37"/>
    <p:sldId id="382" r:id="rId38"/>
    <p:sldId id="348" r:id="rId39"/>
    <p:sldId id="349" r:id="rId40"/>
    <p:sldId id="350" r:id="rId41"/>
    <p:sldId id="351" r:id="rId42"/>
    <p:sldId id="352" r:id="rId43"/>
    <p:sldId id="353" r:id="rId44"/>
    <p:sldId id="35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21A3D-291D-8A4F-A731-37E5E52C38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2E780-CF9A-DE49-B706-A8DF0DFD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A799-75A2-4C6A-9CCA-A8914E55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C358-C32B-44D6-9BB3-5631BEE3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B64E-EBAC-4B50-96F0-6F018F8D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CD03-8B94-4CE5-B9AC-74AF632F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7BC2-1999-460A-9670-8BE8FED9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852D-6227-4F26-A91F-F425D71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53467-55A1-47D1-A376-B4F23E70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572B-8E64-450E-A07E-3F0B813B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2EFF-D1AF-4E13-B979-1A624356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663A-ABE6-4A40-AB05-5079764B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3FBED-260C-4765-9271-44C9CCCAF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7A4E9-686E-4F3C-A693-FBE8415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3DFA-6F5E-4D5B-A49C-14352C49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48BC-C2C9-4322-9902-5FBB6B0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80AD-2423-4CCB-90D4-6AC3BAF0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090C-1973-443B-ADF8-EDDE4633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14E0-F202-4CFD-AC45-246D8304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6A04-2121-4ECA-9717-13C29DD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2DCB-1E16-4E5F-8BC7-4437D3B5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B86B-FC13-4974-8FDC-2C07B955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A342-9FC7-403A-B73C-B7D55F3C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9D27-D157-4DEC-8004-10E230D0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3B07-8DB3-4917-A4F3-E87EA3F6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3DEE-6660-4ECC-BC3A-0E410F60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20E2-12F3-438E-9968-E3B544A6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2B3B-FFCE-4C4E-9BF1-1E9983BB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433F-DF7E-475C-A727-E719B97A1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7DDC-17DB-4D1F-B247-E811DEFA3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6B70-C5DD-4D93-8D34-CC8E1B48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840C-3D51-4402-AF23-4F7DB7EC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398E-82CE-4E8D-B4D9-5801B9A6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235-68AC-4EE8-A6ED-DCDFD0EA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FAC37-0654-4731-8125-1D737F8E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0077A-8603-4906-BBE6-87199507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BE254-FA18-4D67-ADC8-427C4F9BF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0436-99D9-4D22-BCFC-C82D377C4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DBAD0-E7FD-4DEF-82E6-6F9FB1FF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84FD2-EF73-46E8-83A7-E3F0D53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86538-B03B-4F72-8D14-8C1B1891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9753-6CDD-42C4-931D-2574D6C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B971-9124-41A4-A66C-9EFB803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C672-9EEE-40EA-B1A2-93095F5E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D697-1990-4FC9-97B8-30459788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2C4EB-A4A7-4544-B765-F17C88E8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31454-F400-447B-B6D2-13016F53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E4FF2-A135-490D-9628-6BF0AA9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B094-B47F-4B23-9F60-73122B83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2002-9FE5-4383-BBA0-0BF1E808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E75C0-2DDD-4CFC-A46D-C8CC90EB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993DD-D13C-43A1-B853-95D4D92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3BA2-4293-4D1E-BDDF-A6D9780D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466A-0211-4C80-AA1C-A61F37CA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3ACA-7C52-4D99-A542-AA02497F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AEEBA-00B0-4D37-B567-6A09CC96F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0ACEE-CF04-4AA1-9C1C-6B772F57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33B5-6349-4939-B01B-0F4EF67B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C4D5-64C2-45AF-9627-1044A476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1742-4CE8-4BCC-BEC0-C42BBCA8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F3A93-16FD-41FD-B966-F7657345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0763-5142-4CF8-AECF-7DCA86CB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57CC-A1AE-43EA-B639-78F41174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EC44-E3EF-B843-8715-73F5EB5254D9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E2C8-7A16-46CB-9F4F-1D436090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2182-29E7-46DF-BE34-4DA4BAF0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8A1A-1336-7E48-837E-ED05CA9E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Belief Nets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</a:t>
            </a:r>
            <a:r>
              <a:rPr lang="en-US" dirty="0" err="1"/>
              <a:t>Gahangir</a:t>
            </a:r>
            <a:r>
              <a:rPr lang="en-US" dirty="0"/>
              <a:t> Hossain</a:t>
            </a:r>
          </a:p>
          <a:p>
            <a:r>
              <a:rPr lang="en-US" dirty="0"/>
              <a:t>Texas A&amp;M University-Kingsville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Slides from: </a:t>
            </a:r>
            <a:r>
              <a:rPr lang="en-US" dirty="0" err="1"/>
              <a:t>Swadhin</a:t>
            </a:r>
            <a:r>
              <a:rPr lang="en-US" dirty="0"/>
              <a:t> Pradhan, UT Austin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the neural network 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/>
              <a:t>6.4  2.8   1.7         1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89261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/>
              <a:t>6.4  2.8   1.7         1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Initialise with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234173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>
                <a:solidFill>
                  <a:srgbClr val="0033CC"/>
                </a:solidFill>
              </a:rPr>
              <a:t>1.4  2.7   1.9         </a:t>
            </a:r>
            <a:r>
              <a:rPr lang="en-GB" sz="2400">
                <a:solidFill>
                  <a:srgbClr val="FF0000"/>
                </a:solidFill>
              </a:rPr>
              <a:t>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/>
              <a:t>6.4  2.8   1.7         1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33CC"/>
                </a:solidFill>
              </a:rPr>
              <a:t>1.4 </a:t>
            </a: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2.7                                                    </a:t>
            </a: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1.9        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>
                <a:solidFill>
                  <a:srgbClr val="0033CC"/>
                </a:solidFill>
              </a:rPr>
              <a:t>1.4  2.7   1.9         </a:t>
            </a:r>
            <a:r>
              <a:rPr lang="en-GB" sz="2400">
                <a:solidFill>
                  <a:srgbClr val="FF0000"/>
                </a:solidFill>
              </a:rPr>
              <a:t>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/>
              <a:t>6.4  2.8   1.7         1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33CC"/>
                </a:solidFill>
              </a:rPr>
              <a:t>1.4 </a:t>
            </a: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b="1">
                <a:solidFill>
                  <a:srgbClr val="0033CC"/>
                </a:solidFill>
              </a:rPr>
              <a:t>0.8</a:t>
            </a:r>
            <a:endParaRPr lang="en-GB">
              <a:solidFill>
                <a:srgbClr val="0033CC"/>
              </a:solidFill>
            </a:endParaRP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1.9        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>
                <a:solidFill>
                  <a:srgbClr val="0033CC"/>
                </a:solidFill>
              </a:rPr>
              <a:t>1.4  2.7   1.9         </a:t>
            </a:r>
            <a:r>
              <a:rPr lang="en-GB" sz="2400">
                <a:solidFill>
                  <a:srgbClr val="FF0000"/>
                </a:solidFill>
              </a:rPr>
              <a:t>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/>
              <a:t>6.4  2.8   1.7         1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835400" y="2487613"/>
            <a:ext cx="491257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33CC"/>
                </a:solidFill>
              </a:rPr>
              <a:t>1.4 </a:t>
            </a:r>
          </a:p>
          <a:p>
            <a:endParaRPr lang="en-GB" sz="2800" dirty="0">
              <a:solidFill>
                <a:srgbClr val="0033CC"/>
              </a:solidFill>
            </a:endParaRPr>
          </a:p>
          <a:p>
            <a:r>
              <a:rPr lang="en-GB" dirty="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b="1" dirty="0">
                <a:solidFill>
                  <a:srgbClr val="0033CC"/>
                </a:solidFill>
              </a:rPr>
              <a:t>0.8 </a:t>
            </a:r>
            <a:endParaRPr lang="en-GB" dirty="0">
              <a:solidFill>
                <a:srgbClr val="0033CC"/>
              </a:solidFill>
            </a:endParaRPr>
          </a:p>
          <a:p>
            <a:r>
              <a:rPr lang="en-GB" sz="2800" dirty="0">
                <a:solidFill>
                  <a:srgbClr val="0033CC"/>
                </a:solidFill>
              </a:rPr>
              <a:t>                                                        </a:t>
            </a:r>
            <a:r>
              <a:rPr lang="en-GB" sz="2800" b="1" dirty="0">
                <a:solidFill>
                  <a:srgbClr val="FF0000"/>
                </a:solidFill>
              </a:rPr>
              <a:t>0</a:t>
            </a:r>
          </a:p>
          <a:p>
            <a:r>
              <a:rPr lang="en-GB" dirty="0">
                <a:solidFill>
                  <a:srgbClr val="0033CC"/>
                </a:solidFill>
              </a:rPr>
              <a:t>1.9                                           </a:t>
            </a:r>
            <a:r>
              <a:rPr lang="en-GB" i="1" dirty="0">
                <a:solidFill>
                  <a:srgbClr val="0033CC"/>
                </a:solidFill>
              </a:rPr>
              <a:t>error </a:t>
            </a:r>
            <a:r>
              <a:rPr lang="en-GB" dirty="0">
                <a:solidFill>
                  <a:srgbClr val="0033CC"/>
                </a:solidFill>
              </a:rPr>
              <a:t>0.8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2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>
                <a:solidFill>
                  <a:srgbClr val="0033CC"/>
                </a:solidFill>
              </a:rPr>
              <a:t>1.4  2.7   1.9         </a:t>
            </a:r>
            <a:r>
              <a:rPr lang="en-GB" sz="2400">
                <a:solidFill>
                  <a:srgbClr val="FF0000"/>
                </a:solidFill>
              </a:rPr>
              <a:t>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/>
              <a:t>6.4  2.8   1.7         1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835400" y="2487613"/>
            <a:ext cx="499375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33CC"/>
                </a:solidFill>
              </a:rPr>
              <a:t>1.4 </a:t>
            </a:r>
          </a:p>
          <a:p>
            <a:endParaRPr lang="en-GB" sz="2800" dirty="0">
              <a:solidFill>
                <a:srgbClr val="0033CC"/>
              </a:solidFill>
            </a:endParaRPr>
          </a:p>
          <a:p>
            <a:r>
              <a:rPr lang="en-GB" dirty="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b="1" dirty="0">
                <a:solidFill>
                  <a:srgbClr val="0033CC"/>
                </a:solidFill>
              </a:rPr>
              <a:t>0.8 </a:t>
            </a:r>
            <a:endParaRPr lang="en-GB" dirty="0">
              <a:solidFill>
                <a:srgbClr val="0033CC"/>
              </a:solidFill>
            </a:endParaRPr>
          </a:p>
          <a:p>
            <a:r>
              <a:rPr lang="en-GB" sz="2800" dirty="0">
                <a:solidFill>
                  <a:srgbClr val="0033CC"/>
                </a:solidFill>
              </a:rPr>
              <a:t>                                                         </a:t>
            </a:r>
            <a:r>
              <a:rPr lang="en-GB" sz="2800" b="1" dirty="0">
                <a:solidFill>
                  <a:srgbClr val="FF0000"/>
                </a:solidFill>
              </a:rPr>
              <a:t>0                                        </a:t>
            </a:r>
          </a:p>
          <a:p>
            <a:r>
              <a:rPr lang="en-GB" dirty="0">
                <a:solidFill>
                  <a:srgbClr val="0033CC"/>
                </a:solidFill>
              </a:rPr>
              <a:t>1.9                                           </a:t>
            </a:r>
            <a:r>
              <a:rPr lang="en-GB" i="1" dirty="0">
                <a:solidFill>
                  <a:srgbClr val="0033CC"/>
                </a:solidFill>
              </a:rPr>
              <a:t>error </a:t>
            </a:r>
            <a:r>
              <a:rPr lang="en-GB" dirty="0">
                <a:solidFill>
                  <a:srgbClr val="0033CC"/>
                </a:solidFill>
              </a:rPr>
              <a:t>0.8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415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4" descr="File:Hamm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61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>
                <a:solidFill>
                  <a:schemeClr val="accent2"/>
                </a:solidFill>
              </a:rPr>
              <a:t>6.4  2.8   1.7         </a:t>
            </a:r>
            <a:r>
              <a:rPr lang="en-GB" sz="2400">
                <a:solidFill>
                  <a:srgbClr val="FF0000"/>
                </a:solidFill>
              </a:rPr>
              <a:t>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33CC"/>
                </a:solidFill>
              </a:rPr>
              <a:t>6.4 </a:t>
            </a: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2.8                                                    </a:t>
            </a: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1.7        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3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>
                <a:solidFill>
                  <a:schemeClr val="accent2"/>
                </a:solidFill>
              </a:rPr>
              <a:t>6.4  2.8   1.7         </a:t>
            </a:r>
            <a:r>
              <a:rPr lang="en-GB" sz="2400">
                <a:solidFill>
                  <a:srgbClr val="FF0000"/>
                </a:solidFill>
              </a:rPr>
              <a:t>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33CC"/>
                </a:solidFill>
              </a:rPr>
              <a:t>6.4 </a:t>
            </a: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endParaRPr lang="en-GB" sz="2800">
              <a:solidFill>
                <a:srgbClr val="0033CC"/>
              </a:solidFill>
            </a:endParaRPr>
          </a:p>
          <a:p>
            <a:r>
              <a:rPr lang="en-GB">
                <a:solidFill>
                  <a:srgbClr val="0033CC"/>
                </a:solidFill>
              </a:rPr>
              <a:t>1.7        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4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>
                <a:solidFill>
                  <a:schemeClr val="accent2"/>
                </a:solidFill>
              </a:rPr>
              <a:t>6.4  2.8   1.7         </a:t>
            </a:r>
            <a:r>
              <a:rPr lang="en-GB" sz="2400">
                <a:solidFill>
                  <a:srgbClr val="FF0000"/>
                </a:solidFill>
              </a:rPr>
              <a:t>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835400" y="2487613"/>
            <a:ext cx="483139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33CC"/>
                </a:solidFill>
              </a:rPr>
              <a:t>6.4 </a:t>
            </a:r>
          </a:p>
          <a:p>
            <a:endParaRPr lang="en-GB" sz="2800" dirty="0">
              <a:solidFill>
                <a:srgbClr val="0033CC"/>
              </a:solidFill>
            </a:endParaRPr>
          </a:p>
          <a:p>
            <a:r>
              <a:rPr lang="en-GB" dirty="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r>
              <a:rPr lang="en-GB" sz="2800" dirty="0">
                <a:solidFill>
                  <a:srgbClr val="0033CC"/>
                </a:solidFill>
              </a:rPr>
              <a:t>                                                      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33CC"/>
                </a:solidFill>
              </a:rPr>
              <a:t>  </a:t>
            </a:r>
          </a:p>
          <a:p>
            <a:r>
              <a:rPr lang="en-GB" dirty="0">
                <a:solidFill>
                  <a:srgbClr val="0033CC"/>
                </a:solidFill>
              </a:rPr>
              <a:t>1.7                                          </a:t>
            </a:r>
            <a:r>
              <a:rPr lang="en-GB" i="1" dirty="0">
                <a:solidFill>
                  <a:srgbClr val="0033CC"/>
                </a:solidFill>
              </a:rPr>
              <a:t>error</a:t>
            </a:r>
            <a:r>
              <a:rPr lang="en-GB" dirty="0">
                <a:solidFill>
                  <a:srgbClr val="0033CC"/>
                </a:solidFill>
              </a:rPr>
              <a:t>  -0.1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>
                <a:solidFill>
                  <a:schemeClr val="accent2"/>
                </a:solidFill>
              </a:rPr>
              <a:t>6.4  2.8   1.7         </a:t>
            </a:r>
            <a:r>
              <a:rPr lang="en-GB" sz="2400">
                <a:solidFill>
                  <a:srgbClr val="FF0000"/>
                </a:solidFill>
              </a:rPr>
              <a:t>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835400" y="2487613"/>
            <a:ext cx="483139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33CC"/>
                </a:solidFill>
              </a:rPr>
              <a:t>6.4 </a:t>
            </a:r>
          </a:p>
          <a:p>
            <a:endParaRPr lang="en-GB" sz="2800" dirty="0">
              <a:solidFill>
                <a:srgbClr val="0033CC"/>
              </a:solidFill>
            </a:endParaRPr>
          </a:p>
          <a:p>
            <a:r>
              <a:rPr lang="en-GB" dirty="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r>
              <a:rPr lang="en-GB" sz="2800" dirty="0">
                <a:solidFill>
                  <a:srgbClr val="0033CC"/>
                </a:solidFill>
              </a:rPr>
              <a:t>                                                      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33CC"/>
                </a:solidFill>
              </a:rPr>
              <a:t>  </a:t>
            </a:r>
          </a:p>
          <a:p>
            <a:r>
              <a:rPr lang="en-GB" dirty="0">
                <a:solidFill>
                  <a:srgbClr val="0033CC"/>
                </a:solidFill>
              </a:rPr>
              <a:t>1.7                                          </a:t>
            </a:r>
            <a:r>
              <a:rPr lang="en-GB" i="1" dirty="0">
                <a:solidFill>
                  <a:srgbClr val="0033CC"/>
                </a:solidFill>
              </a:rPr>
              <a:t>error</a:t>
            </a:r>
            <a:r>
              <a:rPr lang="en-GB" dirty="0">
                <a:solidFill>
                  <a:srgbClr val="0033CC"/>
                </a:solidFill>
              </a:rPr>
              <a:t>  -0.1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1511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5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85800" y="396875"/>
            <a:ext cx="8682038" cy="5699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z="2800">
                <a:latin typeface="Times New Roman" charset="0"/>
                <a:cs typeface="Arial" charset="0"/>
              </a:rPr>
              <a:t>So, 1. </a:t>
            </a:r>
            <a:r>
              <a:rPr lang="en-GB" sz="2800" b="1">
                <a:latin typeface="Times New Roman" charset="0"/>
                <a:cs typeface="Arial" charset="0"/>
              </a:rPr>
              <a:t>what exactly is deep learning</a:t>
            </a:r>
            <a:r>
              <a:rPr lang="en-GB" sz="2800">
                <a:latin typeface="Times New Roman" charset="0"/>
                <a:cs typeface="Arial" charset="0"/>
              </a:rPr>
              <a:t> ? </a:t>
            </a:r>
          </a:p>
          <a:p>
            <a:pPr marL="0" indent="0">
              <a:buFontTx/>
              <a:buNone/>
            </a:pPr>
            <a:endParaRPr lang="en-GB" sz="280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800">
                <a:latin typeface="Times New Roman" charset="0"/>
                <a:cs typeface="Arial" charset="0"/>
              </a:rPr>
              <a:t>And, 2. </a:t>
            </a:r>
            <a:r>
              <a:rPr lang="en-GB" sz="2800" b="1">
                <a:latin typeface="Times New Roman" charset="0"/>
                <a:cs typeface="Arial" charset="0"/>
              </a:rPr>
              <a:t>why is it generally better </a:t>
            </a:r>
            <a:r>
              <a:rPr lang="en-GB" sz="2800">
                <a:latin typeface="Times New Roman" charset="0"/>
                <a:cs typeface="Arial" charset="0"/>
              </a:rPr>
              <a:t>than other methods on image, speech and certain other types of data? </a:t>
            </a:r>
          </a:p>
          <a:p>
            <a:pPr marL="0" indent="0">
              <a:buFontTx/>
              <a:buNone/>
            </a:pPr>
            <a:endParaRPr lang="en-GB" sz="280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20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Training data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>
                <a:solidFill>
                  <a:schemeClr val="accent2"/>
                </a:solidFill>
              </a:rPr>
              <a:t>6.4  2.8   1.7         </a:t>
            </a:r>
            <a:r>
              <a:rPr lang="en-GB" sz="2400">
                <a:solidFill>
                  <a:srgbClr val="FF0000"/>
                </a:solidFill>
              </a:rPr>
              <a:t>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b="1">
                <a:solidFill>
                  <a:schemeClr val="bg1"/>
                </a:solidFill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835400" y="2487613"/>
            <a:ext cx="483139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33CC"/>
                </a:solidFill>
              </a:rPr>
              <a:t>6.4 </a:t>
            </a:r>
          </a:p>
          <a:p>
            <a:endParaRPr lang="en-GB" sz="2800" dirty="0">
              <a:solidFill>
                <a:srgbClr val="0033CC"/>
              </a:solidFill>
            </a:endParaRPr>
          </a:p>
          <a:p>
            <a:r>
              <a:rPr lang="en-GB" dirty="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r>
              <a:rPr lang="en-GB" sz="2800" dirty="0">
                <a:solidFill>
                  <a:srgbClr val="0033CC"/>
                </a:solidFill>
              </a:rPr>
              <a:t>                                                      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>
                <a:solidFill>
                  <a:srgbClr val="0033CC"/>
                </a:solidFill>
              </a:rPr>
              <a:t>  </a:t>
            </a:r>
          </a:p>
          <a:p>
            <a:r>
              <a:rPr lang="en-GB" dirty="0">
                <a:solidFill>
                  <a:srgbClr val="0033CC"/>
                </a:solidFill>
              </a:rPr>
              <a:t>1.7                                          </a:t>
            </a:r>
            <a:r>
              <a:rPr lang="en-GB" i="1" dirty="0">
                <a:solidFill>
                  <a:srgbClr val="0033CC"/>
                </a:solidFill>
              </a:rPr>
              <a:t>error</a:t>
            </a:r>
            <a:r>
              <a:rPr lang="en-GB" dirty="0">
                <a:solidFill>
                  <a:srgbClr val="0033CC"/>
                </a:solidFill>
              </a:rPr>
              <a:t>  -0.1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2535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" descr="File:Ham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b="1">
                <a:solidFill>
                  <a:schemeClr val="bg1"/>
                </a:solidFill>
              </a:rPr>
              <a:t>Repeat this thousands, maybe millions of times – each time</a:t>
            </a:r>
          </a:p>
          <a:p>
            <a:pPr eaLnBrk="1" hangingPunct="1"/>
            <a:r>
              <a:rPr lang="en-GB" b="1">
                <a:solidFill>
                  <a:schemeClr val="bg1"/>
                </a:solidFill>
              </a:rPr>
              <a:t>taking a random training instance, and making slight </a:t>
            </a:r>
          </a:p>
          <a:p>
            <a:pPr eaLnBrk="1" hangingPunct="1"/>
            <a:r>
              <a:rPr lang="en-GB" b="1">
                <a:solidFill>
                  <a:schemeClr val="bg1"/>
                </a:solidFill>
              </a:rPr>
              <a:t>weight adjustments</a:t>
            </a:r>
          </a:p>
          <a:p>
            <a:pPr eaLnBrk="1" hangingPunct="1"/>
            <a:r>
              <a:rPr lang="en-GB" b="1">
                <a:solidFill>
                  <a:srgbClr val="0D0D0D"/>
                </a:solidFill>
              </a:rPr>
              <a:t>  </a:t>
            </a:r>
            <a:r>
              <a:rPr lang="en-GB" b="1" i="1">
                <a:solidFill>
                  <a:srgbClr val="0D0D0D"/>
                </a:solidFill>
              </a:rPr>
              <a:t>Algorithms for weight adjustment are designed to make</a:t>
            </a:r>
          </a:p>
          <a:p>
            <a:pPr eaLnBrk="1" hangingPunct="1"/>
            <a:r>
              <a:rPr lang="en-GB" b="1" i="1">
                <a:solidFill>
                  <a:srgbClr val="0D0D0D"/>
                </a:solidFill>
              </a:rPr>
              <a:t>changes that will reduce the error</a:t>
            </a:r>
            <a:endParaRPr lang="en-GB" b="1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7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22275" y="152400"/>
            <a:ext cx="7772400" cy="1143000"/>
          </a:xfrm>
        </p:spPr>
        <p:txBody>
          <a:bodyPr/>
          <a:lstStyle/>
          <a:p>
            <a:pPr algn="l"/>
            <a:r>
              <a:rPr lang="en-GB" dirty="0">
                <a:latin typeface="Times New Roman" charset="0"/>
                <a:cs typeface="Arial" charset="0"/>
              </a:rPr>
              <a:t>Why non-linear function ?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>
          <a:xfrm>
            <a:off x="639763" y="1228725"/>
            <a:ext cx="9072562" cy="45418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z="2400">
                <a:latin typeface="Times New Roman" charset="0"/>
                <a:cs typeface="Arial" charset="0"/>
              </a:rPr>
              <a:t>NNs use nonlinear </a:t>
            </a:r>
            <a:r>
              <a:rPr lang="en-GB" sz="2400" i="1">
                <a:latin typeface="Times New Roman" charset="0"/>
                <a:cs typeface="Arial" charset="0"/>
              </a:rPr>
              <a:t>f</a:t>
            </a:r>
            <a:r>
              <a:rPr lang="en-GB" sz="2400">
                <a:latin typeface="Times New Roman" charset="0"/>
                <a:cs typeface="Arial" charset="0"/>
              </a:rPr>
              <a:t>(x) so they        SVMs only draw straight lines,     </a:t>
            </a:r>
          </a:p>
          <a:p>
            <a:pPr marL="0" indent="0">
              <a:buFontTx/>
              <a:buNone/>
            </a:pPr>
            <a:r>
              <a:rPr lang="en-GB" sz="2400">
                <a:latin typeface="Times New Roman" charset="0"/>
                <a:cs typeface="Arial" charset="0"/>
              </a:rPr>
              <a:t>can draw complex boundaries,        but they transform the data first</a:t>
            </a:r>
          </a:p>
          <a:p>
            <a:pPr marL="0" indent="0">
              <a:buFontTx/>
              <a:buNone/>
            </a:pPr>
            <a:r>
              <a:rPr lang="en-GB" sz="2400">
                <a:latin typeface="Times New Roman" charset="0"/>
                <a:cs typeface="Arial" charset="0"/>
              </a:rPr>
              <a:t>but keep the data unchanged           in a way that makes that OK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886075"/>
            <a:ext cx="4005262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244475" y="3068638"/>
            <a:ext cx="4291013" cy="2001837"/>
          </a:xfrm>
          <a:custGeom>
            <a:avLst/>
            <a:gdLst>
              <a:gd name="connsiteX0" fmla="*/ 0 w 4291013"/>
              <a:gd name="connsiteY0" fmla="*/ 1209040 h 2001520"/>
              <a:gd name="connsiteX1" fmla="*/ 81280 w 4291013"/>
              <a:gd name="connsiteY1" fmla="*/ 1198880 h 2001520"/>
              <a:gd name="connsiteX2" fmla="*/ 101600 w 4291013"/>
              <a:gd name="connsiteY2" fmla="*/ 1259840 h 2001520"/>
              <a:gd name="connsiteX3" fmla="*/ 457200 w 4291013"/>
              <a:gd name="connsiteY3" fmla="*/ 1280160 h 2001520"/>
              <a:gd name="connsiteX4" fmla="*/ 518160 w 4291013"/>
              <a:gd name="connsiteY4" fmla="*/ 1290320 h 2001520"/>
              <a:gd name="connsiteX5" fmla="*/ 568960 w 4291013"/>
              <a:gd name="connsiteY5" fmla="*/ 1310640 h 2001520"/>
              <a:gd name="connsiteX6" fmla="*/ 741680 w 4291013"/>
              <a:gd name="connsiteY6" fmla="*/ 1402080 h 2001520"/>
              <a:gd name="connsiteX7" fmla="*/ 812800 w 4291013"/>
              <a:gd name="connsiteY7" fmla="*/ 1473200 h 2001520"/>
              <a:gd name="connsiteX8" fmla="*/ 894080 w 4291013"/>
              <a:gd name="connsiteY8" fmla="*/ 1524000 h 2001520"/>
              <a:gd name="connsiteX9" fmla="*/ 955040 w 4291013"/>
              <a:gd name="connsiteY9" fmla="*/ 1574800 h 2001520"/>
              <a:gd name="connsiteX10" fmla="*/ 995680 w 4291013"/>
              <a:gd name="connsiteY10" fmla="*/ 1605280 h 2001520"/>
              <a:gd name="connsiteX11" fmla="*/ 1026160 w 4291013"/>
              <a:gd name="connsiteY11" fmla="*/ 1645920 h 2001520"/>
              <a:gd name="connsiteX12" fmla="*/ 1066800 w 4291013"/>
              <a:gd name="connsiteY12" fmla="*/ 1666240 h 2001520"/>
              <a:gd name="connsiteX13" fmla="*/ 1097280 w 4291013"/>
              <a:gd name="connsiteY13" fmla="*/ 1686560 h 2001520"/>
              <a:gd name="connsiteX14" fmla="*/ 1107440 w 4291013"/>
              <a:gd name="connsiteY14" fmla="*/ 1717040 h 2001520"/>
              <a:gd name="connsiteX15" fmla="*/ 1026160 w 4291013"/>
              <a:gd name="connsiteY15" fmla="*/ 1767840 h 2001520"/>
              <a:gd name="connsiteX16" fmla="*/ 975360 w 4291013"/>
              <a:gd name="connsiteY16" fmla="*/ 1818640 h 2001520"/>
              <a:gd name="connsiteX17" fmla="*/ 914400 w 4291013"/>
              <a:gd name="connsiteY17" fmla="*/ 1899920 h 2001520"/>
              <a:gd name="connsiteX18" fmla="*/ 955040 w 4291013"/>
              <a:gd name="connsiteY18" fmla="*/ 1940560 h 2001520"/>
              <a:gd name="connsiteX19" fmla="*/ 1005840 w 4291013"/>
              <a:gd name="connsiteY19" fmla="*/ 1971040 h 2001520"/>
              <a:gd name="connsiteX20" fmla="*/ 1036320 w 4291013"/>
              <a:gd name="connsiteY20" fmla="*/ 1981200 h 2001520"/>
              <a:gd name="connsiteX21" fmla="*/ 1259840 w 4291013"/>
              <a:gd name="connsiteY21" fmla="*/ 2001520 h 2001520"/>
              <a:gd name="connsiteX22" fmla="*/ 1544320 w 4291013"/>
              <a:gd name="connsiteY22" fmla="*/ 1991360 h 2001520"/>
              <a:gd name="connsiteX23" fmla="*/ 1747520 w 4291013"/>
              <a:gd name="connsiteY23" fmla="*/ 1940560 h 2001520"/>
              <a:gd name="connsiteX24" fmla="*/ 1910080 w 4291013"/>
              <a:gd name="connsiteY24" fmla="*/ 1920240 h 2001520"/>
              <a:gd name="connsiteX25" fmla="*/ 2133600 w 4291013"/>
              <a:gd name="connsiteY25" fmla="*/ 1859280 h 2001520"/>
              <a:gd name="connsiteX26" fmla="*/ 2357120 w 4291013"/>
              <a:gd name="connsiteY26" fmla="*/ 1818640 h 2001520"/>
              <a:gd name="connsiteX27" fmla="*/ 2468880 w 4291013"/>
              <a:gd name="connsiteY27" fmla="*/ 1788160 h 2001520"/>
              <a:gd name="connsiteX28" fmla="*/ 2560320 w 4291013"/>
              <a:gd name="connsiteY28" fmla="*/ 1767840 h 2001520"/>
              <a:gd name="connsiteX29" fmla="*/ 2712720 w 4291013"/>
              <a:gd name="connsiteY29" fmla="*/ 1696720 h 2001520"/>
              <a:gd name="connsiteX30" fmla="*/ 2794000 w 4291013"/>
              <a:gd name="connsiteY30" fmla="*/ 1656080 h 2001520"/>
              <a:gd name="connsiteX31" fmla="*/ 2875280 w 4291013"/>
              <a:gd name="connsiteY31" fmla="*/ 1564640 h 2001520"/>
              <a:gd name="connsiteX32" fmla="*/ 2885440 w 4291013"/>
              <a:gd name="connsiteY32" fmla="*/ 1513840 h 2001520"/>
              <a:gd name="connsiteX33" fmla="*/ 2915920 w 4291013"/>
              <a:gd name="connsiteY33" fmla="*/ 1422400 h 2001520"/>
              <a:gd name="connsiteX34" fmla="*/ 2905760 w 4291013"/>
              <a:gd name="connsiteY34" fmla="*/ 1341120 h 2001520"/>
              <a:gd name="connsiteX35" fmla="*/ 2804160 w 4291013"/>
              <a:gd name="connsiteY35" fmla="*/ 1310640 h 2001520"/>
              <a:gd name="connsiteX36" fmla="*/ 2702560 w 4291013"/>
              <a:gd name="connsiteY36" fmla="*/ 1249680 h 2001520"/>
              <a:gd name="connsiteX37" fmla="*/ 2641600 w 4291013"/>
              <a:gd name="connsiteY37" fmla="*/ 1219200 h 2001520"/>
              <a:gd name="connsiteX38" fmla="*/ 2600960 w 4291013"/>
              <a:gd name="connsiteY38" fmla="*/ 1178560 h 2001520"/>
              <a:gd name="connsiteX39" fmla="*/ 2550160 w 4291013"/>
              <a:gd name="connsiteY39" fmla="*/ 1137920 h 2001520"/>
              <a:gd name="connsiteX40" fmla="*/ 2377440 w 4291013"/>
              <a:gd name="connsiteY40" fmla="*/ 1046480 h 2001520"/>
              <a:gd name="connsiteX41" fmla="*/ 2326640 w 4291013"/>
              <a:gd name="connsiteY41" fmla="*/ 1036320 h 2001520"/>
              <a:gd name="connsiteX42" fmla="*/ 2286000 w 4291013"/>
              <a:gd name="connsiteY42" fmla="*/ 1016000 h 2001520"/>
              <a:gd name="connsiteX43" fmla="*/ 2448560 w 4291013"/>
              <a:gd name="connsiteY43" fmla="*/ 944880 h 2001520"/>
              <a:gd name="connsiteX44" fmla="*/ 2529840 w 4291013"/>
              <a:gd name="connsiteY44" fmla="*/ 904240 h 2001520"/>
              <a:gd name="connsiteX45" fmla="*/ 2661920 w 4291013"/>
              <a:gd name="connsiteY45" fmla="*/ 822960 h 2001520"/>
              <a:gd name="connsiteX46" fmla="*/ 2753360 w 4291013"/>
              <a:gd name="connsiteY46" fmla="*/ 782320 h 2001520"/>
              <a:gd name="connsiteX47" fmla="*/ 2956560 w 4291013"/>
              <a:gd name="connsiteY47" fmla="*/ 650240 h 2001520"/>
              <a:gd name="connsiteX48" fmla="*/ 3007360 w 4291013"/>
              <a:gd name="connsiteY48" fmla="*/ 619760 h 2001520"/>
              <a:gd name="connsiteX49" fmla="*/ 3119120 w 4291013"/>
              <a:gd name="connsiteY49" fmla="*/ 568960 h 2001520"/>
              <a:gd name="connsiteX50" fmla="*/ 3159760 w 4291013"/>
              <a:gd name="connsiteY50" fmla="*/ 558800 h 2001520"/>
              <a:gd name="connsiteX51" fmla="*/ 3454400 w 4291013"/>
              <a:gd name="connsiteY51" fmla="*/ 325120 h 2001520"/>
              <a:gd name="connsiteX52" fmla="*/ 3576320 w 4291013"/>
              <a:gd name="connsiteY52" fmla="*/ 264160 h 2001520"/>
              <a:gd name="connsiteX53" fmla="*/ 3688080 w 4291013"/>
              <a:gd name="connsiteY53" fmla="*/ 193040 h 2001520"/>
              <a:gd name="connsiteX54" fmla="*/ 3779520 w 4291013"/>
              <a:gd name="connsiteY54" fmla="*/ 152400 h 2001520"/>
              <a:gd name="connsiteX55" fmla="*/ 3870960 w 4291013"/>
              <a:gd name="connsiteY55" fmla="*/ 101600 h 2001520"/>
              <a:gd name="connsiteX56" fmla="*/ 3921760 w 4291013"/>
              <a:gd name="connsiteY56" fmla="*/ 81280 h 2001520"/>
              <a:gd name="connsiteX57" fmla="*/ 4074160 w 4291013"/>
              <a:gd name="connsiteY57" fmla="*/ 40640 h 2001520"/>
              <a:gd name="connsiteX58" fmla="*/ 4155440 w 4291013"/>
              <a:gd name="connsiteY58" fmla="*/ 30480 h 2001520"/>
              <a:gd name="connsiteX59" fmla="*/ 4206240 w 4291013"/>
              <a:gd name="connsiteY59" fmla="*/ 20320 h 2001520"/>
              <a:gd name="connsiteX60" fmla="*/ 4277360 w 4291013"/>
              <a:gd name="connsiteY60" fmla="*/ 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91013" h="2001520">
                <a:moveTo>
                  <a:pt x="0" y="1209040"/>
                </a:moveTo>
                <a:cubicBezTo>
                  <a:pt x="27093" y="1205653"/>
                  <a:pt x="56858" y="1186669"/>
                  <a:pt x="81280" y="1198880"/>
                </a:cubicBezTo>
                <a:cubicBezTo>
                  <a:pt x="100438" y="1208459"/>
                  <a:pt x="80216" y="1258618"/>
                  <a:pt x="101600" y="1259840"/>
                </a:cubicBezTo>
                <a:lnTo>
                  <a:pt x="457200" y="1280160"/>
                </a:lnTo>
                <a:cubicBezTo>
                  <a:pt x="477520" y="1283547"/>
                  <a:pt x="498286" y="1284900"/>
                  <a:pt x="518160" y="1290320"/>
                </a:cubicBezTo>
                <a:cubicBezTo>
                  <a:pt x="535755" y="1295119"/>
                  <a:pt x="552197" y="1303456"/>
                  <a:pt x="568960" y="1310640"/>
                </a:cubicBezTo>
                <a:cubicBezTo>
                  <a:pt x="630549" y="1337035"/>
                  <a:pt x="688675" y="1359676"/>
                  <a:pt x="741680" y="1402080"/>
                </a:cubicBezTo>
                <a:cubicBezTo>
                  <a:pt x="767860" y="1423024"/>
                  <a:pt x="786620" y="1452256"/>
                  <a:pt x="812800" y="1473200"/>
                </a:cubicBezTo>
                <a:cubicBezTo>
                  <a:pt x="837749" y="1493159"/>
                  <a:pt x="868081" y="1505430"/>
                  <a:pt x="894080" y="1524000"/>
                </a:cubicBezTo>
                <a:cubicBezTo>
                  <a:pt x="915604" y="1539374"/>
                  <a:pt x="934385" y="1558276"/>
                  <a:pt x="955040" y="1574800"/>
                </a:cubicBezTo>
                <a:cubicBezTo>
                  <a:pt x="968263" y="1585378"/>
                  <a:pt x="983706" y="1593306"/>
                  <a:pt x="995680" y="1605280"/>
                </a:cubicBezTo>
                <a:cubicBezTo>
                  <a:pt x="1007654" y="1617254"/>
                  <a:pt x="1013303" y="1634900"/>
                  <a:pt x="1026160" y="1645920"/>
                </a:cubicBezTo>
                <a:cubicBezTo>
                  <a:pt x="1037659" y="1655777"/>
                  <a:pt x="1053650" y="1658726"/>
                  <a:pt x="1066800" y="1666240"/>
                </a:cubicBezTo>
                <a:cubicBezTo>
                  <a:pt x="1077402" y="1672298"/>
                  <a:pt x="1087120" y="1679787"/>
                  <a:pt x="1097280" y="1686560"/>
                </a:cubicBezTo>
                <a:cubicBezTo>
                  <a:pt x="1100667" y="1696720"/>
                  <a:pt x="1114492" y="1708980"/>
                  <a:pt x="1107440" y="1717040"/>
                </a:cubicBezTo>
                <a:cubicBezTo>
                  <a:pt x="1086401" y="1741085"/>
                  <a:pt x="1048752" y="1745248"/>
                  <a:pt x="1026160" y="1767840"/>
                </a:cubicBezTo>
                <a:cubicBezTo>
                  <a:pt x="1009227" y="1784773"/>
                  <a:pt x="990829" y="1800359"/>
                  <a:pt x="975360" y="1818640"/>
                </a:cubicBezTo>
                <a:cubicBezTo>
                  <a:pt x="953484" y="1844493"/>
                  <a:pt x="914400" y="1899920"/>
                  <a:pt x="914400" y="1899920"/>
                </a:cubicBezTo>
                <a:cubicBezTo>
                  <a:pt x="930656" y="1948688"/>
                  <a:pt x="911691" y="1918885"/>
                  <a:pt x="955040" y="1940560"/>
                </a:cubicBezTo>
                <a:cubicBezTo>
                  <a:pt x="972703" y="1949391"/>
                  <a:pt x="988177" y="1962209"/>
                  <a:pt x="1005840" y="1971040"/>
                </a:cubicBezTo>
                <a:cubicBezTo>
                  <a:pt x="1015419" y="1975829"/>
                  <a:pt x="1025930" y="1978603"/>
                  <a:pt x="1036320" y="1981200"/>
                </a:cubicBezTo>
                <a:cubicBezTo>
                  <a:pt x="1115596" y="2001019"/>
                  <a:pt x="1163651" y="1995862"/>
                  <a:pt x="1259840" y="2001520"/>
                </a:cubicBezTo>
                <a:cubicBezTo>
                  <a:pt x="1354667" y="1998133"/>
                  <a:pt x="1450166" y="2003129"/>
                  <a:pt x="1544320" y="1991360"/>
                </a:cubicBezTo>
                <a:cubicBezTo>
                  <a:pt x="1613599" y="1982700"/>
                  <a:pt x="1678241" y="1949220"/>
                  <a:pt x="1747520" y="1940560"/>
                </a:cubicBezTo>
                <a:lnTo>
                  <a:pt x="1910080" y="1920240"/>
                </a:lnTo>
                <a:cubicBezTo>
                  <a:pt x="1984587" y="1899920"/>
                  <a:pt x="2058293" y="1876395"/>
                  <a:pt x="2133600" y="1859280"/>
                </a:cubicBezTo>
                <a:cubicBezTo>
                  <a:pt x="2207445" y="1842497"/>
                  <a:pt x="2283040" y="1834354"/>
                  <a:pt x="2357120" y="1818640"/>
                </a:cubicBezTo>
                <a:cubicBezTo>
                  <a:pt x="2394893" y="1810627"/>
                  <a:pt x="2431419" y="1797525"/>
                  <a:pt x="2468880" y="1788160"/>
                </a:cubicBezTo>
                <a:cubicBezTo>
                  <a:pt x="2499171" y="1780587"/>
                  <a:pt x="2530365" y="1776650"/>
                  <a:pt x="2560320" y="1767840"/>
                </a:cubicBezTo>
                <a:cubicBezTo>
                  <a:pt x="2647282" y="1742263"/>
                  <a:pt x="2635239" y="1738043"/>
                  <a:pt x="2712720" y="1696720"/>
                </a:cubicBezTo>
                <a:cubicBezTo>
                  <a:pt x="2739448" y="1682465"/>
                  <a:pt x="2769095" y="1673322"/>
                  <a:pt x="2794000" y="1656080"/>
                </a:cubicBezTo>
                <a:cubicBezTo>
                  <a:pt x="2826642" y="1633481"/>
                  <a:pt x="2851738" y="1596030"/>
                  <a:pt x="2875280" y="1564640"/>
                </a:cubicBezTo>
                <a:cubicBezTo>
                  <a:pt x="2878667" y="1547707"/>
                  <a:pt x="2879979" y="1530223"/>
                  <a:pt x="2885440" y="1513840"/>
                </a:cubicBezTo>
                <a:cubicBezTo>
                  <a:pt x="2927504" y="1387647"/>
                  <a:pt x="2886803" y="1567986"/>
                  <a:pt x="2915920" y="1422400"/>
                </a:cubicBezTo>
                <a:cubicBezTo>
                  <a:pt x="2912533" y="1395307"/>
                  <a:pt x="2921418" y="1363488"/>
                  <a:pt x="2905760" y="1341120"/>
                </a:cubicBezTo>
                <a:cubicBezTo>
                  <a:pt x="2900513" y="1333624"/>
                  <a:pt x="2820623" y="1314756"/>
                  <a:pt x="2804160" y="1310640"/>
                </a:cubicBezTo>
                <a:cubicBezTo>
                  <a:pt x="2770293" y="1290320"/>
                  <a:pt x="2737885" y="1267343"/>
                  <a:pt x="2702560" y="1249680"/>
                </a:cubicBezTo>
                <a:cubicBezTo>
                  <a:pt x="2682240" y="1239520"/>
                  <a:pt x="2660212" y="1232228"/>
                  <a:pt x="2641600" y="1219200"/>
                </a:cubicBezTo>
                <a:cubicBezTo>
                  <a:pt x="2625905" y="1208214"/>
                  <a:pt x="2615279" y="1191288"/>
                  <a:pt x="2600960" y="1178560"/>
                </a:cubicBezTo>
                <a:cubicBezTo>
                  <a:pt x="2584752" y="1164153"/>
                  <a:pt x="2567925" y="1150356"/>
                  <a:pt x="2550160" y="1137920"/>
                </a:cubicBezTo>
                <a:cubicBezTo>
                  <a:pt x="2514749" y="1113132"/>
                  <a:pt x="2391967" y="1049385"/>
                  <a:pt x="2377440" y="1046480"/>
                </a:cubicBezTo>
                <a:lnTo>
                  <a:pt x="2326640" y="1036320"/>
                </a:lnTo>
                <a:cubicBezTo>
                  <a:pt x="2313093" y="1029547"/>
                  <a:pt x="2279227" y="1029547"/>
                  <a:pt x="2286000" y="1016000"/>
                </a:cubicBezTo>
                <a:cubicBezTo>
                  <a:pt x="2301795" y="984409"/>
                  <a:pt x="2429142" y="954589"/>
                  <a:pt x="2448560" y="944880"/>
                </a:cubicBezTo>
                <a:cubicBezTo>
                  <a:pt x="2475653" y="931333"/>
                  <a:pt x="2503540" y="919269"/>
                  <a:pt x="2529840" y="904240"/>
                </a:cubicBezTo>
                <a:cubicBezTo>
                  <a:pt x="2642513" y="839856"/>
                  <a:pt x="2537180" y="885330"/>
                  <a:pt x="2661920" y="822960"/>
                </a:cubicBezTo>
                <a:cubicBezTo>
                  <a:pt x="2691753" y="808043"/>
                  <a:pt x="2722880" y="795867"/>
                  <a:pt x="2753360" y="782320"/>
                </a:cubicBezTo>
                <a:cubicBezTo>
                  <a:pt x="2874564" y="661116"/>
                  <a:pt x="2746631" y="776197"/>
                  <a:pt x="2956560" y="650240"/>
                </a:cubicBezTo>
                <a:cubicBezTo>
                  <a:pt x="2973493" y="640080"/>
                  <a:pt x="2990024" y="629216"/>
                  <a:pt x="3007360" y="619760"/>
                </a:cubicBezTo>
                <a:cubicBezTo>
                  <a:pt x="3039928" y="601996"/>
                  <a:pt x="3083114" y="580962"/>
                  <a:pt x="3119120" y="568960"/>
                </a:cubicBezTo>
                <a:cubicBezTo>
                  <a:pt x="3132367" y="564544"/>
                  <a:pt x="3146213" y="562187"/>
                  <a:pt x="3159760" y="558800"/>
                </a:cubicBezTo>
                <a:cubicBezTo>
                  <a:pt x="3171384" y="549113"/>
                  <a:pt x="3398421" y="353110"/>
                  <a:pt x="3454400" y="325120"/>
                </a:cubicBezTo>
                <a:cubicBezTo>
                  <a:pt x="3495040" y="304800"/>
                  <a:pt x="3536764" y="286518"/>
                  <a:pt x="3576320" y="264160"/>
                </a:cubicBezTo>
                <a:cubicBezTo>
                  <a:pt x="3614761" y="242432"/>
                  <a:pt x="3649389" y="214320"/>
                  <a:pt x="3688080" y="193040"/>
                </a:cubicBezTo>
                <a:cubicBezTo>
                  <a:pt x="3717306" y="176966"/>
                  <a:pt x="3749235" y="166378"/>
                  <a:pt x="3779520" y="152400"/>
                </a:cubicBezTo>
                <a:cubicBezTo>
                  <a:pt x="3906719" y="93693"/>
                  <a:pt x="3717343" y="178408"/>
                  <a:pt x="3870960" y="101600"/>
                </a:cubicBezTo>
                <a:cubicBezTo>
                  <a:pt x="3887272" y="93444"/>
                  <a:pt x="3904620" y="87513"/>
                  <a:pt x="3921760" y="81280"/>
                </a:cubicBezTo>
                <a:cubicBezTo>
                  <a:pt x="3971240" y="63287"/>
                  <a:pt x="4022023" y="48661"/>
                  <a:pt x="4074160" y="40640"/>
                </a:cubicBezTo>
                <a:cubicBezTo>
                  <a:pt x="4101147" y="36488"/>
                  <a:pt x="4128453" y="34632"/>
                  <a:pt x="4155440" y="30480"/>
                </a:cubicBezTo>
                <a:cubicBezTo>
                  <a:pt x="4172508" y="27854"/>
                  <a:pt x="4189172" y="22946"/>
                  <a:pt x="4206240" y="20320"/>
                </a:cubicBezTo>
                <a:cubicBezTo>
                  <a:pt x="4290122" y="7415"/>
                  <a:pt x="4307204" y="29844"/>
                  <a:pt x="42773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793038" y="6110288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97525" y="343376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756275" y="3922713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126163" y="327025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913438" y="415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16675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83200" y="40544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084763" y="4283075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416675" y="4786313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013325" y="57515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927600" y="5153025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597525" y="5416550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883525" y="323056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7839075" y="3865563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8199438" y="2976563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615363" y="37496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8458200" y="2976563"/>
            <a:ext cx="314325" cy="4079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7280275" y="390525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121525" y="328136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756275" y="48910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573838" y="57038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00875" y="52974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366000" y="5884863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146800" y="5153025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726363" y="347503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46600" y="4359275"/>
            <a:ext cx="4779963" cy="53181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60875" y="1147763"/>
            <a:ext cx="263525" cy="5710237"/>
          </a:xfrm>
          <a:prstGeom prst="line">
            <a:avLst/>
          </a:prstGeom>
          <a:ln w="25400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9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4"/>
            <a:ext cx="8229600" cy="1143000"/>
          </a:xfrm>
        </p:spPr>
        <p:txBody>
          <a:bodyPr/>
          <a:lstStyle/>
          <a:p>
            <a:r>
              <a:rPr lang="en-US" dirty="0"/>
              <a:t>Which models are deep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7439" r="-7439"/>
          <a:stretch>
            <a:fillRect/>
          </a:stretch>
        </p:blipFill>
        <p:spPr>
          <a:xfrm>
            <a:off x="-557970" y="1246835"/>
            <a:ext cx="10119732" cy="5565463"/>
          </a:xfrm>
        </p:spPr>
      </p:pic>
    </p:spTree>
    <p:extLst>
      <p:ext uri="{BB962C8B-B14F-4D97-AF65-F5344CB8AC3E}">
        <p14:creationId xmlns:p14="http://schemas.microsoft.com/office/powerpoint/2010/main" val="289768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really need deep architectures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42" y="1825625"/>
            <a:ext cx="6787315" cy="4351338"/>
          </a:xfrm>
        </p:spPr>
      </p:pic>
    </p:spTree>
    <p:extLst>
      <p:ext uri="{BB962C8B-B14F-4D97-AF65-F5344CB8AC3E}">
        <p14:creationId xmlns:p14="http://schemas.microsoft.com/office/powerpoint/2010/main" val="367723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945864" y="3929964"/>
            <a:ext cx="2275816" cy="25089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799"/>
          </a:p>
        </p:txBody>
      </p:sp>
      <p:grpSp>
        <p:nvGrpSpPr>
          <p:cNvPr id="63" name="Group 62"/>
          <p:cNvGrpSpPr/>
          <p:nvPr/>
        </p:nvGrpSpPr>
        <p:grpSpPr>
          <a:xfrm>
            <a:off x="838201" y="2084017"/>
            <a:ext cx="3557170" cy="3615161"/>
            <a:chOff x="838200" y="1502120"/>
            <a:chExt cx="4305582" cy="4316319"/>
          </a:xfrm>
        </p:grpSpPr>
        <p:sp>
          <p:nvSpPr>
            <p:cNvPr id="64" name="Oval 10"/>
            <p:cNvSpPr>
              <a:spLocks noChangeArrowheads="1"/>
            </p:cNvSpPr>
            <p:nvPr/>
          </p:nvSpPr>
          <p:spPr bwMode="auto">
            <a:xfrm>
              <a:off x="1891678" y="1700114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2945156" y="1700114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 flipV="1">
              <a:off x="1364939" y="2126039"/>
              <a:ext cx="70102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2418417" y="2126039"/>
              <a:ext cx="70102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 flipH="1" flipV="1">
              <a:off x="3471895" y="2126042"/>
              <a:ext cx="530613" cy="1280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H="1" flipV="1">
              <a:off x="2418417" y="2126039"/>
              <a:ext cx="701029" cy="1418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 flipH="1" flipV="1">
              <a:off x="2592707" y="2122907"/>
              <a:ext cx="1405927" cy="1421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 flipH="1" flipV="1">
              <a:off x="3297610" y="2266970"/>
              <a:ext cx="3872" cy="1139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flipH="1" flipV="1">
              <a:off x="2244129" y="2266970"/>
              <a:ext cx="0" cy="1139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73" name="Text Box 44"/>
            <p:cNvSpPr txBox="1">
              <a:spLocks noChangeArrowheads="1"/>
            </p:cNvSpPr>
            <p:nvPr/>
          </p:nvSpPr>
          <p:spPr bwMode="auto">
            <a:xfrm>
              <a:off x="4293628" y="3041285"/>
              <a:ext cx="8501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3333CC"/>
                  </a:solidFill>
                </a:rPr>
                <a:t>hidden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3560978" y="1502120"/>
              <a:ext cx="8366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3333CC"/>
                  </a:solidFill>
                </a:rPr>
                <a:t>output</a:t>
              </a:r>
            </a:p>
          </p:txBody>
        </p:sp>
        <p:sp>
          <p:nvSpPr>
            <p:cNvPr id="75" name="Oval 46"/>
            <p:cNvSpPr>
              <a:spLocks noChangeArrowheads="1"/>
            </p:cNvSpPr>
            <p:nvPr/>
          </p:nvSpPr>
          <p:spPr bwMode="auto">
            <a:xfrm>
              <a:off x="2945156" y="3444530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76" name="Oval 47"/>
            <p:cNvSpPr>
              <a:spLocks noChangeArrowheads="1"/>
            </p:cNvSpPr>
            <p:nvPr/>
          </p:nvSpPr>
          <p:spPr bwMode="auto">
            <a:xfrm>
              <a:off x="3998634" y="3444530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77" name="Oval 48"/>
            <p:cNvSpPr>
              <a:spLocks noChangeArrowheads="1"/>
            </p:cNvSpPr>
            <p:nvPr/>
          </p:nvSpPr>
          <p:spPr bwMode="auto">
            <a:xfrm>
              <a:off x="1364939" y="529229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78" name="Oval 49"/>
            <p:cNvSpPr>
              <a:spLocks noChangeArrowheads="1"/>
            </p:cNvSpPr>
            <p:nvPr/>
          </p:nvSpPr>
          <p:spPr bwMode="auto">
            <a:xfrm>
              <a:off x="2418417" y="529229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79" name="Oval 50"/>
            <p:cNvSpPr>
              <a:spLocks noChangeArrowheads="1"/>
            </p:cNvSpPr>
            <p:nvPr/>
          </p:nvSpPr>
          <p:spPr bwMode="auto">
            <a:xfrm>
              <a:off x="3471895" y="529229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80" name="Oval 51"/>
            <p:cNvSpPr>
              <a:spLocks noChangeArrowheads="1"/>
            </p:cNvSpPr>
            <p:nvPr/>
          </p:nvSpPr>
          <p:spPr bwMode="auto">
            <a:xfrm>
              <a:off x="1891678" y="3444530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81" name="Oval 52"/>
            <p:cNvSpPr>
              <a:spLocks noChangeArrowheads="1"/>
            </p:cNvSpPr>
            <p:nvPr/>
          </p:nvSpPr>
          <p:spPr bwMode="auto">
            <a:xfrm>
              <a:off x="838200" y="340381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 flipV="1">
              <a:off x="1717390" y="3973806"/>
              <a:ext cx="52673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 flipV="1">
              <a:off x="3824346" y="3973806"/>
              <a:ext cx="52673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 flipH="1" flipV="1">
              <a:off x="3297610" y="3970673"/>
              <a:ext cx="530611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5" name="Line 56"/>
            <p:cNvSpPr>
              <a:spLocks noChangeShapeType="1"/>
            </p:cNvSpPr>
            <p:nvPr/>
          </p:nvSpPr>
          <p:spPr bwMode="auto">
            <a:xfrm flipH="1" flipV="1">
              <a:off x="2244132" y="3970673"/>
              <a:ext cx="530611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6" name="Line 57"/>
            <p:cNvSpPr>
              <a:spLocks noChangeShapeType="1"/>
            </p:cNvSpPr>
            <p:nvPr/>
          </p:nvSpPr>
          <p:spPr bwMode="auto">
            <a:xfrm flipH="1" flipV="1">
              <a:off x="2418417" y="3970673"/>
              <a:ext cx="1227768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 flipH="1" flipV="1">
              <a:off x="1364939" y="3970673"/>
              <a:ext cx="1227768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 flipH="1" flipV="1">
              <a:off x="1186777" y="3970673"/>
              <a:ext cx="530613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 flipV="1">
              <a:off x="2770868" y="3973806"/>
              <a:ext cx="52673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 flipV="1">
              <a:off x="2945158" y="3970673"/>
              <a:ext cx="1231640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</p:grp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3615296" y="5258503"/>
            <a:ext cx="983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input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27786" y="5258503"/>
            <a:ext cx="20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35612" y="3623946"/>
            <a:ext cx="209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j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76277" y="2167302"/>
            <a:ext cx="26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1530" y="4541983"/>
            <a:ext cx="8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/>
              <a:t>v</a:t>
            </a:r>
            <a:r>
              <a:rPr lang="de-CH" sz="3600" baseline="-25000" dirty="0" err="1"/>
              <a:t>ij</a:t>
            </a:r>
            <a:endParaRPr lang="de-CH" sz="36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228272" y="5870041"/>
            <a:ext cx="290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[ X</a:t>
            </a:r>
            <a:r>
              <a:rPr lang="de-CH" sz="2000" baseline="-25000" dirty="0"/>
              <a:t>1</a:t>
            </a:r>
            <a:r>
              <a:rPr lang="de-CH" sz="2000" dirty="0"/>
              <a:t> ,          X</a:t>
            </a:r>
            <a:r>
              <a:rPr lang="de-CH" sz="2000" baseline="-25000" dirty="0"/>
              <a:t>2 </a:t>
            </a:r>
            <a:r>
              <a:rPr lang="de-CH" sz="2000" dirty="0"/>
              <a:t>,            X</a:t>
            </a:r>
            <a:r>
              <a:rPr lang="de-CH" sz="2000" baseline="-25000" dirty="0"/>
              <a:t>3 </a:t>
            </a:r>
            <a:r>
              <a:rPr lang="de-CH" sz="2000" dirty="0"/>
              <a:t>]</a:t>
            </a:r>
            <a:endParaRPr lang="de-CH" sz="20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Layer </a:t>
            </a:r>
            <a:r>
              <a:rPr lang="de-CH" dirty="0" err="1"/>
              <a:t>Perceptron</a:t>
            </a:r>
            <a:endParaRPr lang="de-CH" dirty="0"/>
          </a:p>
        </p:txBody>
      </p:sp>
      <p:graphicFrame>
        <p:nvGraphicFramePr>
          <p:cNvPr id="97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646738" y="5605463"/>
          <a:ext cx="12382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3" imgW="749160" imgH="444240" progId="Equation.3">
                  <p:embed/>
                </p:oleObj>
              </mc:Choice>
              <mc:Fallback>
                <p:oleObj name="Equation" r:id="rId3" imgW="749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5605463"/>
                        <a:ext cx="12382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718425" y="2449513"/>
          <a:ext cx="14255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5" imgW="761760" imgH="342720" progId="Equation.3">
                  <p:embed/>
                </p:oleObj>
              </mc:Choice>
              <mc:Fallback>
                <p:oleObj name="Equation" r:id="rId5" imgW="76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25" y="2449513"/>
                        <a:ext cx="14255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5134415" y="4073840"/>
            <a:ext cx="1814681" cy="1408420"/>
            <a:chOff x="4506421" y="2163835"/>
            <a:chExt cx="3573706" cy="2017508"/>
          </a:xfrm>
        </p:grpSpPr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5127377" y="2398798"/>
              <a:ext cx="2952750" cy="12965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 flipV="1">
              <a:off x="4982914" y="304649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 flipV="1">
              <a:off x="6567239" y="3695389"/>
              <a:ext cx="0" cy="107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3" name="Text Box 15"/>
            <p:cNvSpPr txBox="1">
              <a:spLocks noChangeArrowheads="1"/>
            </p:cNvSpPr>
            <p:nvPr/>
          </p:nvSpPr>
          <p:spPr bwMode="auto">
            <a:xfrm>
              <a:off x="6422778" y="3775157"/>
              <a:ext cx="344486" cy="40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0</a:t>
              </a:r>
            </a:p>
          </p:txBody>
        </p:sp>
        <p:sp>
          <p:nvSpPr>
            <p:cNvPr id="104" name="Text Box 17"/>
            <p:cNvSpPr txBox="1">
              <a:spLocks noChangeArrowheads="1"/>
            </p:cNvSpPr>
            <p:nvPr/>
          </p:nvSpPr>
          <p:spPr bwMode="auto">
            <a:xfrm>
              <a:off x="4701037" y="3548351"/>
              <a:ext cx="344485" cy="406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0</a:t>
              </a:r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4705625" y="2163835"/>
              <a:ext cx="344485" cy="484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1</a:t>
              </a:r>
            </a:p>
          </p:txBody>
        </p:sp>
        <p:graphicFrame>
          <p:nvGraphicFramePr>
            <p:cNvPr id="106" name="Object 19"/>
            <p:cNvGraphicFramePr>
              <a:graphicFrameLocks noChangeAspect="1"/>
            </p:cNvGraphicFramePr>
            <p:nvPr/>
          </p:nvGraphicFramePr>
          <p:xfrm>
            <a:off x="7050363" y="3831890"/>
            <a:ext cx="341313" cy="255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7" imgW="126720" imgH="126720" progId="Equation.3">
                    <p:embed/>
                  </p:oleObj>
                </mc:Choice>
                <mc:Fallback>
                  <p:oleObj name="Equation" r:id="rId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363" y="3831890"/>
                          <a:ext cx="341313" cy="255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20"/>
            <p:cNvGraphicFramePr>
              <a:graphicFrameLocks noChangeAspect="1"/>
            </p:cNvGraphicFramePr>
            <p:nvPr/>
          </p:nvGraphicFramePr>
          <p:xfrm>
            <a:off x="4506421" y="3053806"/>
            <a:ext cx="327872" cy="272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421" y="3053806"/>
                          <a:ext cx="327872" cy="272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Line 22"/>
            <p:cNvSpPr>
              <a:spLocks noChangeShapeType="1"/>
            </p:cNvSpPr>
            <p:nvPr/>
          </p:nvSpPr>
          <p:spPr bwMode="auto">
            <a:xfrm>
              <a:off x="7451998" y="3934282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9" name="Line 23"/>
            <p:cNvSpPr>
              <a:spLocks noChangeShapeType="1"/>
            </p:cNvSpPr>
            <p:nvPr/>
          </p:nvSpPr>
          <p:spPr bwMode="auto">
            <a:xfrm flipV="1">
              <a:off x="4612339" y="2723840"/>
              <a:ext cx="0" cy="269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auto">
            <a:xfrm>
              <a:off x="5127377" y="3047689"/>
              <a:ext cx="1439862" cy="594122"/>
            </a:xfrm>
            <a:custGeom>
              <a:avLst/>
              <a:gdLst>
                <a:gd name="T0" fmla="*/ 0 w 907"/>
                <a:gd name="T1" fmla="*/ 499 h 499"/>
                <a:gd name="T2" fmla="*/ 454 w 907"/>
                <a:gd name="T3" fmla="*/ 453 h 499"/>
                <a:gd name="T4" fmla="*/ 726 w 907"/>
                <a:gd name="T5" fmla="*/ 317 h 499"/>
                <a:gd name="T6" fmla="*/ 907 w 907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7" h="499">
                  <a:moveTo>
                    <a:pt x="0" y="499"/>
                  </a:moveTo>
                  <a:cubicBezTo>
                    <a:pt x="166" y="491"/>
                    <a:pt x="333" y="483"/>
                    <a:pt x="454" y="453"/>
                  </a:cubicBezTo>
                  <a:cubicBezTo>
                    <a:pt x="575" y="423"/>
                    <a:pt x="651" y="392"/>
                    <a:pt x="726" y="317"/>
                  </a:cubicBezTo>
                  <a:cubicBezTo>
                    <a:pt x="801" y="242"/>
                    <a:pt x="877" y="53"/>
                    <a:pt x="90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11" name="Freeform 27"/>
            <p:cNvSpPr>
              <a:spLocks/>
            </p:cNvSpPr>
            <p:nvPr/>
          </p:nvSpPr>
          <p:spPr bwMode="auto">
            <a:xfrm rot="10800000">
              <a:off x="6567240" y="2453566"/>
              <a:ext cx="1439863" cy="594122"/>
            </a:xfrm>
            <a:custGeom>
              <a:avLst/>
              <a:gdLst>
                <a:gd name="T0" fmla="*/ 0 w 907"/>
                <a:gd name="T1" fmla="*/ 499 h 499"/>
                <a:gd name="T2" fmla="*/ 454 w 907"/>
                <a:gd name="T3" fmla="*/ 453 h 499"/>
                <a:gd name="T4" fmla="*/ 726 w 907"/>
                <a:gd name="T5" fmla="*/ 317 h 499"/>
                <a:gd name="T6" fmla="*/ 907 w 907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7" h="499">
                  <a:moveTo>
                    <a:pt x="0" y="499"/>
                  </a:moveTo>
                  <a:cubicBezTo>
                    <a:pt x="166" y="491"/>
                    <a:pt x="333" y="483"/>
                    <a:pt x="454" y="453"/>
                  </a:cubicBezTo>
                  <a:cubicBezTo>
                    <a:pt x="575" y="423"/>
                    <a:pt x="651" y="392"/>
                    <a:pt x="726" y="317"/>
                  </a:cubicBezTo>
                  <a:cubicBezTo>
                    <a:pt x="801" y="242"/>
                    <a:pt x="877" y="53"/>
                    <a:pt x="90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H="1" flipV="1">
            <a:off x="4249459" y="4279497"/>
            <a:ext cx="21564" cy="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60207" y="4068069"/>
            <a:ext cx="807929" cy="234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59432" y="175951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/>
              <a:t>[ Y</a:t>
            </a:r>
            <a:r>
              <a:rPr lang="de-CH" sz="2000" baseline="-25000" dirty="0"/>
              <a:t>1</a:t>
            </a:r>
            <a:r>
              <a:rPr lang="de-CH" sz="2000" dirty="0"/>
              <a:t> ,             Y</a:t>
            </a:r>
            <a:r>
              <a:rPr lang="de-CH" sz="2000" baseline="-25000" dirty="0"/>
              <a:t>2 </a:t>
            </a:r>
            <a:r>
              <a:rPr lang="de-CH" sz="2000" dirty="0"/>
              <a:t>]</a:t>
            </a:r>
            <a:endParaRPr lang="de-CH" sz="2000" baseline="-25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03405" y="2813815"/>
            <a:ext cx="84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/>
              <a:t>w</a:t>
            </a:r>
            <a:r>
              <a:rPr lang="de-CH" sz="3600" baseline="-25000" dirty="0" err="1"/>
              <a:t>jk</a:t>
            </a:r>
            <a:endParaRPr lang="de-CH" sz="3600" baseline="-25000" dirty="0"/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4723241" y="1542835"/>
            <a:ext cx="5370825" cy="2202010"/>
          </a:xfrm>
          <a:prstGeom prst="rect">
            <a:avLst/>
          </a:prstGeom>
        </p:spPr>
        <p:txBody>
          <a:bodyPr vert="horz" lIns="91441" tIns="45720" rIns="91441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/>
              <a:t>Multiple </a:t>
            </a:r>
            <a:r>
              <a:rPr lang="de-CH" sz="2400" dirty="0" err="1"/>
              <a:t>Layers</a:t>
            </a:r>
            <a:endParaRPr lang="de-CH" sz="2400" dirty="0"/>
          </a:p>
          <a:p>
            <a:r>
              <a:rPr lang="de-CH" sz="2400" dirty="0"/>
              <a:t>Feed Forward</a:t>
            </a:r>
          </a:p>
          <a:p>
            <a:r>
              <a:rPr lang="de-CH" sz="2400" dirty="0" err="1"/>
              <a:t>Connected</a:t>
            </a:r>
            <a:r>
              <a:rPr lang="de-CH" sz="2400" dirty="0"/>
              <a:t> </a:t>
            </a:r>
            <a:r>
              <a:rPr lang="de-CH" sz="2400" dirty="0" err="1"/>
              <a:t>Weights</a:t>
            </a:r>
            <a:endParaRPr lang="de-CH" sz="2400" dirty="0"/>
          </a:p>
          <a:p>
            <a:r>
              <a:rPr lang="de-CH" sz="2400" dirty="0"/>
              <a:t>1-of-N Output</a:t>
            </a:r>
          </a:p>
          <a:p>
            <a:endParaRPr lang="de-CH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13826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8817" y="2249848"/>
            <a:ext cx="3148650" cy="3449330"/>
            <a:chOff x="838200" y="1700114"/>
            <a:chExt cx="3811111" cy="411832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1891678" y="1700114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945156" y="1700114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V="1">
              <a:off x="1364939" y="2126039"/>
              <a:ext cx="70102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2418417" y="2126039"/>
              <a:ext cx="70102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H="1" flipV="1">
              <a:off x="3471895" y="2126042"/>
              <a:ext cx="530613" cy="1280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 flipH="1" flipV="1">
              <a:off x="2418417" y="2126039"/>
              <a:ext cx="701029" cy="1418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H="1" flipV="1">
              <a:off x="2592707" y="2122907"/>
              <a:ext cx="1405927" cy="1421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H="1" flipV="1">
              <a:off x="3297610" y="2266970"/>
              <a:ext cx="3872" cy="1139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 flipH="1" flipV="1">
              <a:off x="2244129" y="2266970"/>
              <a:ext cx="0" cy="1139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16" name="Oval 46"/>
            <p:cNvSpPr>
              <a:spLocks noChangeArrowheads="1"/>
            </p:cNvSpPr>
            <p:nvPr/>
          </p:nvSpPr>
          <p:spPr bwMode="auto">
            <a:xfrm>
              <a:off x="2945156" y="3444530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17" name="Oval 47"/>
            <p:cNvSpPr>
              <a:spLocks noChangeArrowheads="1"/>
            </p:cNvSpPr>
            <p:nvPr/>
          </p:nvSpPr>
          <p:spPr bwMode="auto">
            <a:xfrm>
              <a:off x="3998634" y="3444530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18" name="Oval 48"/>
            <p:cNvSpPr>
              <a:spLocks noChangeArrowheads="1"/>
            </p:cNvSpPr>
            <p:nvPr/>
          </p:nvSpPr>
          <p:spPr bwMode="auto">
            <a:xfrm>
              <a:off x="1364939" y="529229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19" name="Oval 49"/>
            <p:cNvSpPr>
              <a:spLocks noChangeArrowheads="1"/>
            </p:cNvSpPr>
            <p:nvPr/>
          </p:nvSpPr>
          <p:spPr bwMode="auto">
            <a:xfrm>
              <a:off x="2418417" y="529229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3471895" y="529229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21" name="Oval 51"/>
            <p:cNvSpPr>
              <a:spLocks noChangeArrowheads="1"/>
            </p:cNvSpPr>
            <p:nvPr/>
          </p:nvSpPr>
          <p:spPr bwMode="auto">
            <a:xfrm>
              <a:off x="1891678" y="3444530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22" name="Oval 52"/>
            <p:cNvSpPr>
              <a:spLocks noChangeArrowheads="1"/>
            </p:cNvSpPr>
            <p:nvPr/>
          </p:nvSpPr>
          <p:spPr bwMode="auto">
            <a:xfrm>
              <a:off x="838200" y="3403816"/>
              <a:ext cx="650677" cy="526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99"/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 flipV="1">
              <a:off x="1717390" y="3973806"/>
              <a:ext cx="52673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 flipV="1">
              <a:off x="3824346" y="3973806"/>
              <a:ext cx="52673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 flipH="1" flipV="1">
              <a:off x="3297610" y="3970673"/>
              <a:ext cx="530611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 flipV="1">
              <a:off x="2244132" y="3970673"/>
              <a:ext cx="530611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 flipH="1" flipV="1">
              <a:off x="2418417" y="3970673"/>
              <a:ext cx="1227768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 flipH="1" flipV="1">
              <a:off x="1364939" y="3970673"/>
              <a:ext cx="1227768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 flipH="1" flipV="1">
              <a:off x="1186777" y="3970673"/>
              <a:ext cx="530613" cy="1280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V="1">
              <a:off x="2770868" y="3973806"/>
              <a:ext cx="526739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 flipV="1">
              <a:off x="2945158" y="3970673"/>
              <a:ext cx="1231640" cy="1277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99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2312" y="5258503"/>
            <a:ext cx="20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138" y="3623946"/>
            <a:ext cx="209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j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0803" y="2167302"/>
            <a:ext cx="26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146" y="4541983"/>
            <a:ext cx="8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/>
              <a:t>v</a:t>
            </a:r>
            <a:r>
              <a:rPr lang="de-CH" sz="3600" baseline="-25000" dirty="0" err="1"/>
              <a:t>ij</a:t>
            </a:r>
            <a:endParaRPr lang="de-CH" sz="36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000075" y="4279497"/>
            <a:ext cx="21564" cy="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4021" y="2813815"/>
            <a:ext cx="84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/>
              <a:t>w</a:t>
            </a:r>
            <a:r>
              <a:rPr lang="de-CH" sz="3600" baseline="-25000" dirty="0" err="1"/>
              <a:t>jk</a:t>
            </a:r>
            <a:endParaRPr lang="de-CH" sz="3600" baseline="-25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18" y="1706066"/>
            <a:ext cx="1926090" cy="7349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79" y="2936884"/>
            <a:ext cx="2246177" cy="4098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46" y="4701283"/>
            <a:ext cx="2063862" cy="461076"/>
          </a:xfrm>
          <a:prstGeom prst="rect">
            <a:avLst/>
          </a:prstGeom>
        </p:spPr>
      </p:pic>
      <p:sp>
        <p:nvSpPr>
          <p:cNvPr id="45" name="Content Placeholder 2"/>
          <p:cNvSpPr txBox="1">
            <a:spLocks/>
          </p:cNvSpPr>
          <p:nvPr/>
        </p:nvSpPr>
        <p:spPr>
          <a:xfrm>
            <a:off x="5667266" y="1608131"/>
            <a:ext cx="5352511" cy="4351339"/>
          </a:xfrm>
          <a:prstGeom prst="rect">
            <a:avLst/>
          </a:prstGeom>
        </p:spPr>
        <p:txBody>
          <a:bodyPr vert="horz" lIns="91441" tIns="45720" rIns="91441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err="1"/>
              <a:t>Minimize</a:t>
            </a:r>
            <a:r>
              <a:rPr lang="de-CH" sz="2400" dirty="0"/>
              <a:t> </a:t>
            </a:r>
            <a:r>
              <a:rPr lang="de-CH" sz="2400" dirty="0" err="1"/>
              <a:t>error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br>
              <a:rPr lang="de-CH" sz="2400" dirty="0"/>
            </a:br>
            <a:r>
              <a:rPr lang="de-CH" sz="2400" dirty="0" err="1"/>
              <a:t>calculated</a:t>
            </a:r>
            <a:r>
              <a:rPr lang="de-CH" sz="2400" dirty="0"/>
              <a:t> </a:t>
            </a:r>
            <a:r>
              <a:rPr lang="de-CH" sz="2400" dirty="0" err="1"/>
              <a:t>output</a:t>
            </a:r>
            <a:r>
              <a:rPr lang="de-CH" sz="2400" dirty="0"/>
              <a:t> </a:t>
            </a:r>
          </a:p>
          <a:p>
            <a:r>
              <a:rPr lang="de-CH" sz="2400" dirty="0" err="1"/>
              <a:t>Adjust</a:t>
            </a:r>
            <a:r>
              <a:rPr lang="de-CH" sz="2400" dirty="0"/>
              <a:t> </a:t>
            </a:r>
            <a:r>
              <a:rPr lang="de-CH" sz="2400" dirty="0" err="1"/>
              <a:t>weights</a:t>
            </a:r>
            <a:endParaRPr lang="de-CH" sz="2400" dirty="0"/>
          </a:p>
          <a:p>
            <a:pPr lvl="1"/>
            <a:r>
              <a:rPr lang="de-CH" sz="2000" dirty="0"/>
              <a:t>Gradient </a:t>
            </a:r>
            <a:r>
              <a:rPr lang="de-CH" sz="2000" dirty="0" err="1"/>
              <a:t>Descent</a:t>
            </a:r>
            <a:endParaRPr lang="de-CH" sz="2000" dirty="0"/>
          </a:p>
          <a:p>
            <a:r>
              <a:rPr lang="de-CH" sz="2400" dirty="0" err="1"/>
              <a:t>Procedure</a:t>
            </a:r>
            <a:endParaRPr lang="de-CH" sz="2400" dirty="0"/>
          </a:p>
          <a:p>
            <a:pPr lvl="1"/>
            <a:r>
              <a:rPr lang="de-CH" sz="2000" dirty="0"/>
              <a:t>Forward Phase</a:t>
            </a:r>
          </a:p>
          <a:p>
            <a:pPr lvl="1"/>
            <a:r>
              <a:rPr lang="de-CH" sz="2000" dirty="0"/>
              <a:t>Backpropagation </a:t>
            </a:r>
            <a:br>
              <a:rPr lang="de-CH" sz="2000" dirty="0"/>
            </a:b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errors</a:t>
            </a:r>
            <a:endParaRPr lang="de-CH" sz="2000" dirty="0"/>
          </a:p>
          <a:p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each</a:t>
            </a:r>
            <a:r>
              <a:rPr lang="de-CH" sz="2400" dirty="0"/>
              <a:t> sample, </a:t>
            </a:r>
            <a:br>
              <a:rPr lang="de-CH" sz="2400" dirty="0"/>
            </a:br>
            <a:r>
              <a:rPr lang="de-CH" sz="2400" dirty="0"/>
              <a:t>multiple </a:t>
            </a:r>
            <a:r>
              <a:rPr lang="de-CH" sz="2400" dirty="0" err="1"/>
              <a:t>epochs</a:t>
            </a:r>
            <a:endParaRPr lang="de-CH" sz="2400" dirty="0"/>
          </a:p>
          <a:p>
            <a:endParaRPr lang="de-CH" sz="2400" dirty="0"/>
          </a:p>
          <a:p>
            <a:endParaRPr lang="de-CH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61297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376"/>
            <a:ext cx="8229600" cy="1143000"/>
          </a:xfrm>
        </p:spPr>
        <p:txBody>
          <a:bodyPr/>
          <a:lstStyle/>
          <a:p>
            <a:r>
              <a:rPr lang="de-CH" dirty="0"/>
              <a:t>Problems </a:t>
            </a:r>
            <a:r>
              <a:rPr lang="de-CH" dirty="0" err="1"/>
              <a:t>with</a:t>
            </a:r>
            <a:r>
              <a:rPr lang="de-CH" dirty="0"/>
              <a:t>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Multiple 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Layers</a:t>
            </a:r>
            <a:endParaRPr lang="de-CH" dirty="0"/>
          </a:p>
          <a:p>
            <a:r>
              <a:rPr lang="de-CH" dirty="0" err="1"/>
              <a:t>Get</a:t>
            </a:r>
            <a:r>
              <a:rPr lang="de-CH" dirty="0"/>
              <a:t> stuck in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optima</a:t>
            </a:r>
            <a:endParaRPr lang="de-CH" dirty="0"/>
          </a:p>
          <a:p>
            <a:pPr lvl="1"/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weights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positions</a:t>
            </a:r>
            <a:endParaRPr lang="de-CH" dirty="0"/>
          </a:p>
          <a:p>
            <a:r>
              <a:rPr lang="de-CH" dirty="0"/>
              <a:t>Slow </a:t>
            </a:r>
            <a:r>
              <a:rPr lang="de-CH" dirty="0" err="1"/>
              <a:t>convergence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optimum</a:t>
            </a:r>
            <a:endParaRPr lang="de-CH" dirty="0"/>
          </a:p>
          <a:p>
            <a:pPr lvl="1"/>
            <a:r>
              <a:rPr lang="de-CH" dirty="0"/>
              <a:t>large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needed</a:t>
            </a:r>
            <a:endParaRPr lang="de-CH" dirty="0"/>
          </a:p>
          <a:p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labeled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unlabeled</a:t>
            </a:r>
            <a:endParaRPr lang="de-CH" dirty="0"/>
          </a:p>
        </p:txBody>
      </p:sp>
      <p:sp>
        <p:nvSpPr>
          <p:cNvPr id="4" name="Right Arrow 3"/>
          <p:cNvSpPr/>
          <p:nvPr/>
        </p:nvSpPr>
        <p:spPr>
          <a:xfrm>
            <a:off x="1091045" y="5424055"/>
            <a:ext cx="800100" cy="6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1922318" y="5470815"/>
            <a:ext cx="326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Generative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926" y="1690689"/>
            <a:ext cx="2638175" cy="32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68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0304" algn="l">
              <a:lnSpc>
                <a:spcPct val="100000"/>
              </a:lnSpc>
            </a:pPr>
            <a:r>
              <a:rPr spc="-10" dirty="0"/>
              <a:t>Outlin</a:t>
            </a:r>
            <a:r>
              <a:rPr lang="en-US" spc="-10" dirty="0"/>
              <a:t>e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0790"/>
            <a:ext cx="7632065" cy="334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Deep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learning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000000"/>
                </a:solidFill>
                <a:latin typeface="Calibri"/>
                <a:cs typeface="Calibri"/>
              </a:rPr>
              <a:t>Greedy </a:t>
            </a:r>
            <a:r>
              <a:rPr sz="2600" spc="-10" dirty="0">
                <a:solidFill>
                  <a:srgbClr val="000000"/>
                </a:solidFill>
                <a:latin typeface="Calibri"/>
                <a:cs typeface="Calibri"/>
              </a:rPr>
              <a:t>layer-wise </a:t>
            </a:r>
            <a:r>
              <a:rPr sz="2600" spc="-5" dirty="0">
                <a:solidFill>
                  <a:srgbClr val="000000"/>
                </a:solidFill>
                <a:latin typeface="Calibri"/>
                <a:cs typeface="Calibri"/>
              </a:rPr>
              <a:t>training </a:t>
            </a:r>
            <a:r>
              <a:rPr sz="2600" spc="-20" dirty="0">
                <a:solidFill>
                  <a:srgbClr val="000000"/>
                </a:solidFill>
                <a:latin typeface="Calibri"/>
                <a:cs typeface="Calibri"/>
              </a:rPr>
              <a:t>(for </a:t>
            </a:r>
            <a:r>
              <a:rPr sz="2600" dirty="0">
                <a:solidFill>
                  <a:srgbClr val="000000"/>
                </a:solidFill>
                <a:latin typeface="Calibri"/>
                <a:cs typeface="Calibri"/>
              </a:rPr>
              <a:t>supervised</a:t>
            </a:r>
            <a:r>
              <a:rPr sz="26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00"/>
                </a:solidFill>
                <a:latin typeface="Calibri"/>
                <a:cs typeface="Calibri"/>
              </a:rPr>
              <a:t>learning)</a:t>
            </a: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Deep </a:t>
            </a:r>
            <a:r>
              <a:rPr sz="26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belief</a:t>
            </a:r>
            <a:r>
              <a:rPr sz="2600" spc="-10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nets</a:t>
            </a:r>
            <a:endParaRPr sz="26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solidFill>
                  <a:srgbClr val="BEBEBE"/>
                </a:solidFill>
                <a:latin typeface="Calibri"/>
                <a:cs typeface="Calibri"/>
              </a:rPr>
              <a:t>Stacked </a:t>
            </a:r>
            <a:r>
              <a:rPr sz="2600" spc="-5" dirty="0">
                <a:solidFill>
                  <a:srgbClr val="BEBEBE"/>
                </a:solidFill>
                <a:latin typeface="Calibri"/>
                <a:cs typeface="Calibri"/>
              </a:rPr>
              <a:t>denoising</a:t>
            </a:r>
            <a:r>
              <a:rPr sz="2600" spc="-7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BEBEBE"/>
                </a:solidFill>
                <a:latin typeface="Calibri"/>
                <a:cs typeface="Calibri"/>
              </a:rPr>
              <a:t>auto-encoders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solidFill>
                  <a:srgbClr val="BEBEBE"/>
                </a:solidFill>
                <a:latin typeface="Calibri"/>
                <a:cs typeface="Calibri"/>
              </a:rPr>
              <a:t>Stacked </a:t>
            </a:r>
            <a:r>
              <a:rPr sz="2600" spc="-10" dirty="0">
                <a:solidFill>
                  <a:srgbClr val="BEBEBE"/>
                </a:solidFill>
                <a:latin typeface="Calibri"/>
                <a:cs typeface="Calibri"/>
              </a:rPr>
              <a:t>predictive sparse</a:t>
            </a:r>
            <a:r>
              <a:rPr sz="2600" spc="-7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BEBEBE"/>
                </a:solidFill>
                <a:latin typeface="Calibri"/>
                <a:cs typeface="Calibri"/>
              </a:rPr>
              <a:t>coding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BEBEBE"/>
                </a:solidFill>
                <a:latin typeface="Calibri"/>
                <a:cs typeface="Calibri"/>
              </a:rPr>
              <a:t>Deep </a:t>
            </a:r>
            <a:r>
              <a:rPr sz="2600" dirty="0">
                <a:solidFill>
                  <a:srgbClr val="BEBEBE"/>
                </a:solidFill>
                <a:latin typeface="Calibri"/>
                <a:cs typeface="Calibri"/>
              </a:rPr>
              <a:t>Boltzmann</a:t>
            </a:r>
            <a:r>
              <a:rPr sz="2600" spc="-9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BEBEBE"/>
                </a:solidFill>
                <a:latin typeface="Calibri"/>
                <a:cs typeface="Calibri"/>
              </a:rPr>
              <a:t>machines</a:t>
            </a:r>
            <a:endParaRPr lang="en-US" sz="2600" dirty="0">
              <a:solidFill>
                <a:srgbClr val="BEBEBE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dirty="0">
                <a:solidFill>
                  <a:srgbClr val="BEBEBE"/>
                </a:solidFill>
                <a:latin typeface="Calibri"/>
                <a:cs typeface="Calibri"/>
              </a:rPr>
              <a:t>Convolutional Neural Net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781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spc="-5" dirty="0"/>
              <a:t>Deep </a:t>
            </a:r>
            <a:r>
              <a:rPr spc="-15" dirty="0"/>
              <a:t>Network </a:t>
            </a:r>
            <a:r>
              <a:rPr spc="-50" dirty="0"/>
              <a:t>Training </a:t>
            </a:r>
            <a:r>
              <a:rPr sz="2400" spc="-10" dirty="0"/>
              <a:t>(that </a:t>
            </a:r>
            <a:r>
              <a:rPr sz="2400" dirty="0"/>
              <a:t>actually</a:t>
            </a:r>
            <a:r>
              <a:rPr sz="2400" spc="70" dirty="0"/>
              <a:t> </a:t>
            </a:r>
            <a:r>
              <a:rPr sz="2400" spc="-15" dirty="0"/>
              <a:t>works)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85977"/>
            <a:ext cx="8180070" cy="353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240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000" dirty="0">
                <a:latin typeface="Calibri"/>
                <a:cs typeface="Calibri"/>
              </a:rPr>
              <a:t>Use </a:t>
            </a:r>
            <a:r>
              <a:rPr sz="3000" spc="-5" dirty="0">
                <a:latin typeface="Calibri"/>
                <a:cs typeface="Calibri"/>
              </a:rPr>
              <a:t>unsupervised learning </a:t>
            </a:r>
            <a:r>
              <a:rPr sz="3000" spc="-10" dirty="0">
                <a:latin typeface="Calibri"/>
                <a:cs typeface="Calibri"/>
              </a:rPr>
              <a:t>(greedy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layer-wise</a:t>
            </a:r>
            <a:endParaRPr sz="3000" dirty="0">
              <a:latin typeface="Calibri"/>
              <a:cs typeface="Calibri"/>
            </a:endParaRPr>
          </a:p>
          <a:p>
            <a:pPr marL="353695">
              <a:lnSpc>
                <a:spcPts val="3240"/>
              </a:lnSpc>
            </a:pPr>
            <a:r>
              <a:rPr sz="3000" spc="-10" dirty="0">
                <a:latin typeface="Calibri"/>
                <a:cs typeface="Calibri"/>
              </a:rPr>
              <a:t>training)</a:t>
            </a:r>
            <a:endParaRPr sz="3000" dirty="0">
              <a:latin typeface="Calibri"/>
              <a:cs typeface="Calibri"/>
            </a:endParaRPr>
          </a:p>
          <a:p>
            <a:pPr marL="755015" marR="161925" lvl="1" indent="-285115">
              <a:lnSpc>
                <a:spcPts val="25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libri"/>
                <a:cs typeface="Calibri"/>
              </a:rPr>
              <a:t>Allows abstraction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develop </a:t>
            </a:r>
            <a:r>
              <a:rPr sz="2600" spc="-10" dirty="0">
                <a:latin typeface="Calibri"/>
                <a:cs typeface="Calibri"/>
              </a:rPr>
              <a:t>naturally from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20" dirty="0">
                <a:latin typeface="Calibri"/>
                <a:cs typeface="Calibri"/>
              </a:rPr>
              <a:t>layer 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</a:p>
          <a:p>
            <a:pPr marL="755015" lvl="1" indent="-285115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Help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network </a:t>
            </a:r>
            <a:r>
              <a:rPr sz="2600" spc="-5" dirty="0">
                <a:latin typeface="Calibri"/>
                <a:cs typeface="Calibri"/>
              </a:rPr>
              <a:t>initialize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10" dirty="0">
                <a:latin typeface="Calibri"/>
                <a:cs typeface="Calibri"/>
              </a:rPr>
              <a:t>good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</a:t>
            </a:r>
            <a:endParaRPr sz="2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000" spc="-25" dirty="0">
                <a:latin typeface="Calibri"/>
                <a:cs typeface="Calibri"/>
              </a:rPr>
              <a:t>Perform </a:t>
            </a:r>
            <a:r>
              <a:rPr sz="3000" spc="-5" dirty="0">
                <a:latin typeface="Calibri"/>
                <a:cs typeface="Calibri"/>
              </a:rPr>
              <a:t>supervised top-down </a:t>
            </a:r>
            <a:r>
              <a:rPr sz="3000" spc="-15" dirty="0">
                <a:latin typeface="Calibri"/>
                <a:cs typeface="Calibri"/>
              </a:rPr>
              <a:t>training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final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step</a:t>
            </a:r>
            <a:endParaRPr sz="3000" dirty="0">
              <a:latin typeface="Calibri"/>
              <a:cs typeface="Calibri"/>
            </a:endParaRPr>
          </a:p>
          <a:p>
            <a:pPr marL="755015" marR="335280" lvl="1" indent="-285115">
              <a:lnSpc>
                <a:spcPts val="25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5" dirty="0">
                <a:latin typeface="Calibri"/>
                <a:cs typeface="Calibri"/>
              </a:rPr>
              <a:t>Refine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features </a:t>
            </a:r>
            <a:r>
              <a:rPr sz="2600" spc="-10" dirty="0">
                <a:latin typeface="Calibri"/>
                <a:cs typeface="Calibri"/>
              </a:rPr>
              <a:t>(intermediate </a:t>
            </a:r>
            <a:r>
              <a:rPr sz="2600" spc="-20" dirty="0">
                <a:latin typeface="Calibri"/>
                <a:cs typeface="Calibri"/>
              </a:rPr>
              <a:t>layers) </a:t>
            </a:r>
            <a:r>
              <a:rPr sz="2600" spc="-5" dirty="0">
                <a:latin typeface="Calibri"/>
                <a:cs typeface="Calibri"/>
              </a:rPr>
              <a:t>so that </a:t>
            </a:r>
            <a:r>
              <a:rPr sz="2600" dirty="0">
                <a:latin typeface="Calibri"/>
                <a:cs typeface="Calibri"/>
              </a:rPr>
              <a:t>they  </a:t>
            </a:r>
            <a:r>
              <a:rPr sz="2600" spc="-10" dirty="0">
                <a:latin typeface="Calibri"/>
                <a:cs typeface="Calibri"/>
              </a:rPr>
              <a:t>become more </a:t>
            </a:r>
            <a:r>
              <a:rPr sz="2600" spc="-15" dirty="0">
                <a:latin typeface="Calibri"/>
                <a:cs typeface="Calibri"/>
              </a:rPr>
              <a:t>relevant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task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83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sz="4000">
                <a:latin typeface="Times New Roman" charset="0"/>
                <a:cs typeface="Arial" charset="0"/>
              </a:rPr>
              <a:t>The new way to train multi-layer NNs…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27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8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875"/>
            <a:ext cx="8682038" cy="5699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z="2800">
                <a:latin typeface="Times New Roman" charset="0"/>
                <a:cs typeface="Arial" charset="0"/>
              </a:rPr>
              <a:t>So, 1. </a:t>
            </a:r>
            <a:r>
              <a:rPr lang="en-GB" sz="2800" b="1">
                <a:latin typeface="Times New Roman" charset="0"/>
                <a:cs typeface="Arial" charset="0"/>
              </a:rPr>
              <a:t>what exactly is deep learning</a:t>
            </a:r>
            <a:r>
              <a:rPr lang="en-GB" sz="2800">
                <a:latin typeface="Times New Roman" charset="0"/>
                <a:cs typeface="Arial" charset="0"/>
              </a:rPr>
              <a:t> ? </a:t>
            </a:r>
          </a:p>
          <a:p>
            <a:pPr marL="0" indent="0">
              <a:buFontTx/>
              <a:buNone/>
            </a:pPr>
            <a:endParaRPr lang="en-GB" sz="280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800">
                <a:latin typeface="Times New Roman" charset="0"/>
                <a:cs typeface="Arial" charset="0"/>
              </a:rPr>
              <a:t>And, 2. </a:t>
            </a:r>
            <a:r>
              <a:rPr lang="en-GB" sz="2800" b="1">
                <a:latin typeface="Times New Roman" charset="0"/>
                <a:cs typeface="Arial" charset="0"/>
              </a:rPr>
              <a:t>why is it generally better </a:t>
            </a:r>
            <a:r>
              <a:rPr lang="en-GB" sz="2800">
                <a:latin typeface="Times New Roman" charset="0"/>
                <a:cs typeface="Arial" charset="0"/>
              </a:rPr>
              <a:t>than other methods on image, speech and certain other types of data? </a:t>
            </a:r>
          </a:p>
          <a:p>
            <a:pPr marL="0" indent="0">
              <a:buFontTx/>
              <a:buNone/>
            </a:pPr>
            <a:endParaRPr lang="en-GB" sz="280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The short answers</a:t>
            </a:r>
          </a:p>
          <a:p>
            <a:pPr marL="0" indent="0">
              <a:buFontTx/>
              <a:buNone/>
            </a:pP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   1.   </a:t>
            </a:r>
            <a:r>
              <a:rPr lang="en-GB" sz="2400" b="1">
                <a:solidFill>
                  <a:srgbClr val="0D0D0D"/>
                </a:solidFill>
                <a:latin typeface="Times New Roman" charset="0"/>
                <a:cs typeface="Arial" charset="0"/>
              </a:rPr>
              <a:t>‘Deep Learning’ </a:t>
            </a: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means </a:t>
            </a:r>
            <a:r>
              <a:rPr lang="en-GB" sz="2400">
                <a:solidFill>
                  <a:srgbClr val="FF0000"/>
                </a:solidFill>
                <a:latin typeface="Times New Roman" charset="0"/>
                <a:cs typeface="Arial" charset="0"/>
              </a:rPr>
              <a:t>using a </a:t>
            </a:r>
            <a:r>
              <a:rPr lang="en-GB" sz="2400" b="1">
                <a:solidFill>
                  <a:srgbClr val="0D0D0D"/>
                </a:solidFill>
                <a:latin typeface="Times New Roman" charset="0"/>
                <a:cs typeface="Arial" charset="0"/>
              </a:rPr>
              <a:t>neural network</a:t>
            </a:r>
          </a:p>
          <a:p>
            <a:pPr marL="0" indent="0">
              <a:buFontTx/>
              <a:buNone/>
            </a:pP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         </a:t>
            </a:r>
            <a:r>
              <a:rPr lang="en-GB" sz="2400">
                <a:solidFill>
                  <a:srgbClr val="FF0000"/>
                </a:solidFill>
                <a:latin typeface="Times New Roman" charset="0"/>
                <a:cs typeface="Arial" charset="0"/>
              </a:rPr>
              <a:t>with </a:t>
            </a:r>
            <a:r>
              <a:rPr lang="en-GB" sz="2400" b="1" u="sng">
                <a:solidFill>
                  <a:srgbClr val="0D0D0D"/>
                </a:solidFill>
                <a:latin typeface="Times New Roman" charset="0"/>
                <a:cs typeface="Arial" charset="0"/>
              </a:rPr>
              <a:t>several layers of nodes</a:t>
            </a:r>
            <a:r>
              <a:rPr lang="en-GB" sz="2400" b="1" u="sng">
                <a:solidFill>
                  <a:srgbClr val="FF0000"/>
                </a:solidFill>
                <a:latin typeface="Times New Roman" charset="0"/>
                <a:cs typeface="Arial" charset="0"/>
              </a:rPr>
              <a:t> </a:t>
            </a:r>
            <a:r>
              <a:rPr lang="en-GB" sz="2400">
                <a:solidFill>
                  <a:srgbClr val="FF0000"/>
                </a:solidFill>
                <a:latin typeface="Times New Roman" charset="0"/>
                <a:cs typeface="Arial" charset="0"/>
              </a:rPr>
              <a:t>between input and output</a:t>
            </a: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   2.   the series of layers between input &amp; output do</a:t>
            </a:r>
          </a:p>
          <a:p>
            <a:pPr marL="0" indent="0">
              <a:buFontTx/>
              <a:buNone/>
            </a:pP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 </a:t>
            </a:r>
            <a:r>
              <a:rPr lang="en-GB" sz="2400" b="1">
                <a:solidFill>
                  <a:srgbClr val="0D0D0D"/>
                </a:solidFill>
                <a:latin typeface="Times New Roman" charset="0"/>
                <a:cs typeface="Arial" charset="0"/>
              </a:rPr>
              <a:t>feature identification and processing in a series of stages</a:t>
            </a: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GB" sz="2400" b="1">
                <a:solidFill>
                  <a:srgbClr val="FF0000"/>
                </a:solidFill>
                <a:latin typeface="Times New Roman" charset="0"/>
                <a:cs typeface="Arial" charset="0"/>
              </a:rPr>
              <a:t>  just as our brains seem to.</a:t>
            </a:r>
          </a:p>
        </p:txBody>
      </p:sp>
      <p:sp>
        <p:nvSpPr>
          <p:cNvPr id="2" name="Rectangle 1"/>
          <p:cNvSpPr/>
          <p:nvPr/>
        </p:nvSpPr>
        <p:spPr>
          <a:xfrm>
            <a:off x="508000" y="2936875"/>
            <a:ext cx="8301038" cy="3544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1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sz="4000">
                <a:latin typeface="Times New Roman" charset="0"/>
                <a:cs typeface="Arial" charset="0"/>
              </a:rPr>
              <a:t>The new way to train multi-layer NNs…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16238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101486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sz="4000">
                <a:latin typeface="Times New Roman" charset="0"/>
                <a:cs typeface="Arial" charset="0"/>
              </a:rPr>
              <a:t>The new way to train multi-layer NNs…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67200" y="17272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25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sz="4000">
                <a:latin typeface="Times New Roman" charset="0"/>
                <a:cs typeface="Arial" charset="0"/>
              </a:rPr>
              <a:t>The new way to train multi-layer NNs…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88000" y="1717675"/>
            <a:ext cx="1320800" cy="230505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14763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393497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sz="4000">
                <a:latin typeface="Times New Roman" charset="0"/>
                <a:cs typeface="Arial" charset="0"/>
              </a:rPr>
              <a:t>The new way to train multi-layer NNs…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07200" y="1706563"/>
            <a:ext cx="1320800" cy="230663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14763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473700" y="6257925"/>
            <a:ext cx="33178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finally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42463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88925" y="161925"/>
            <a:ext cx="7772400" cy="722313"/>
          </a:xfrm>
          <a:solidFill>
            <a:srgbClr val="FFFF00"/>
          </a:solidFill>
        </p:spPr>
        <p:txBody>
          <a:bodyPr/>
          <a:lstStyle/>
          <a:p>
            <a:r>
              <a:rPr lang="en-GB" sz="2800">
                <a:latin typeface="Times New Roman" charset="0"/>
                <a:cs typeface="Arial" charset="0"/>
              </a:rPr>
              <a:t>successive layers can learn higher-level features …</a:t>
            </a:r>
          </a:p>
        </p:txBody>
      </p:sp>
      <p:pic>
        <p:nvPicPr>
          <p:cNvPr id="48131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50900"/>
            <a:ext cx="85963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225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3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59075"/>
            <a:ext cx="6842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36800" y="2759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3759200" y="2682875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6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2770188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3870325" y="2871788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394325" y="2747963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35275"/>
            <a:ext cx="685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5502275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41" name="TextBox 3"/>
          <p:cNvSpPr txBox="1">
            <a:spLocks noChangeArrowheads="1"/>
          </p:cNvSpPr>
          <p:nvPr/>
        </p:nvSpPr>
        <p:spPr bwMode="auto">
          <a:xfrm>
            <a:off x="7051675" y="29162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b="1"/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806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755650" y="1757363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35013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746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46" name="TextBox 60"/>
          <p:cNvSpPr txBox="1">
            <a:spLocks noChangeArrowheads="1"/>
          </p:cNvSpPr>
          <p:nvPr/>
        </p:nvSpPr>
        <p:spPr bwMode="auto">
          <a:xfrm>
            <a:off x="334963" y="3027363"/>
            <a:ext cx="1654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600"/>
              <a:t>detect lines in</a:t>
            </a:r>
          </a:p>
          <a:p>
            <a:pPr eaLnBrk="1" hangingPunct="1"/>
            <a:r>
              <a:rPr lang="en-GB" sz="1600"/>
              <a:t>Specific 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2611438" y="4429125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48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16438"/>
            <a:ext cx="68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2733675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2743200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2743200" y="4791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" name="Rounded Rectangle 81"/>
          <p:cNvSpPr/>
          <p:nvPr/>
        </p:nvSpPr>
        <p:spPr>
          <a:xfrm>
            <a:off x="2743200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763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4" name="Rounded Rectangle 83"/>
          <p:cNvSpPr/>
          <p:nvPr/>
        </p:nvSpPr>
        <p:spPr>
          <a:xfrm>
            <a:off x="2733675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Rounded Rectangle 86"/>
          <p:cNvSpPr/>
          <p:nvPr/>
        </p:nvSpPr>
        <p:spPr>
          <a:xfrm>
            <a:off x="2722563" y="5208588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2752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3292475" y="3759200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92500" y="3824288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3576638" y="3613150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559300" y="4413250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1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500563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019675" y="4554538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3" name="Rounded Rectangle 112"/>
          <p:cNvSpPr/>
          <p:nvPr/>
        </p:nvSpPr>
        <p:spPr>
          <a:xfrm>
            <a:off x="5183188" y="4584700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311900" y="4395788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483100"/>
            <a:ext cx="684212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114" name="Oval 47113"/>
          <p:cNvSpPr/>
          <p:nvPr/>
        </p:nvSpPr>
        <p:spPr>
          <a:xfrm>
            <a:off x="6497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6775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6711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69" name="TextBox 126"/>
          <p:cNvSpPr txBox="1">
            <a:spLocks noChangeArrowheads="1"/>
          </p:cNvSpPr>
          <p:nvPr/>
        </p:nvSpPr>
        <p:spPr bwMode="auto">
          <a:xfrm>
            <a:off x="123825" y="4410075"/>
            <a:ext cx="1911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600"/>
              <a:t>Higher level detetors</a:t>
            </a:r>
          </a:p>
          <a:p>
            <a:pPr eaLnBrk="1" hangingPunct="1"/>
            <a:r>
              <a:rPr lang="en-GB" sz="1600"/>
              <a:t>( horizontal line, </a:t>
            </a:r>
          </a:p>
          <a:p>
            <a:pPr eaLnBrk="1" hangingPunct="1"/>
            <a:r>
              <a:rPr lang="en-GB" sz="1600"/>
              <a:t>“RHS vertical lune”</a:t>
            </a:r>
          </a:p>
          <a:p>
            <a:pPr eaLnBrk="1" hangingPunct="1"/>
            <a:r>
              <a:rPr lang="en-GB" sz="1600"/>
              <a:t>“upper loop”, etc…</a:t>
            </a:r>
          </a:p>
        </p:txBody>
      </p:sp>
      <p:sp>
        <p:nvSpPr>
          <p:cNvPr id="48170" name="TextBox 127"/>
          <p:cNvSpPr txBox="1">
            <a:spLocks noChangeArrowheads="1"/>
          </p:cNvSpPr>
          <p:nvPr/>
        </p:nvSpPr>
        <p:spPr bwMode="auto">
          <a:xfrm>
            <a:off x="7713663" y="4664075"/>
            <a:ext cx="132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b="1"/>
              <a:t>etc …</a:t>
            </a:r>
          </a:p>
        </p:txBody>
      </p:sp>
      <p:sp>
        <p:nvSpPr>
          <p:cNvPr id="44" name="Oval 43"/>
          <p:cNvSpPr/>
          <p:nvPr/>
        </p:nvSpPr>
        <p:spPr>
          <a:xfrm>
            <a:off x="4613275" y="5888038"/>
            <a:ext cx="966788" cy="8747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cxnSp>
        <p:nvCxnSpPr>
          <p:cNvPr id="47" name="Straight Arrow Connector 46"/>
          <p:cNvCxnSpPr>
            <a:stCxn id="101" idx="4"/>
            <a:endCxn id="44" idx="0"/>
          </p:cNvCxnSpPr>
          <p:nvPr/>
        </p:nvCxnSpPr>
        <p:spPr>
          <a:xfrm>
            <a:off x="5087938" y="5489575"/>
            <a:ext cx="9525" cy="3984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7"/>
          </p:cNvCxnSpPr>
          <p:nvPr/>
        </p:nvCxnSpPr>
        <p:spPr>
          <a:xfrm flipH="1">
            <a:off x="5438775" y="5502275"/>
            <a:ext cx="1384300" cy="5143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3265488" y="5467350"/>
            <a:ext cx="1489075" cy="549275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14988" y="5399088"/>
            <a:ext cx="3030537" cy="774700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52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0304" algn="l">
              <a:lnSpc>
                <a:spcPct val="100000"/>
              </a:lnSpc>
            </a:pPr>
            <a:r>
              <a:rPr spc="-10" dirty="0"/>
              <a:t>Outlin</a:t>
            </a:r>
            <a:r>
              <a:rPr lang="en-US" spc="-10" dirty="0"/>
              <a:t>e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0790"/>
            <a:ext cx="7632065" cy="334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Deep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learning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BEBEBE"/>
                </a:solidFill>
                <a:latin typeface="Calibri"/>
                <a:cs typeface="Calibri"/>
              </a:rPr>
              <a:t>Greedy </a:t>
            </a:r>
            <a:r>
              <a:rPr sz="2600" spc="-10" dirty="0">
                <a:solidFill>
                  <a:srgbClr val="BEBEBE"/>
                </a:solidFill>
                <a:latin typeface="Calibri"/>
                <a:cs typeface="Calibri"/>
              </a:rPr>
              <a:t>layer-wise </a:t>
            </a:r>
            <a:r>
              <a:rPr sz="2600" spc="-5" dirty="0">
                <a:solidFill>
                  <a:srgbClr val="BEBEBE"/>
                </a:solidFill>
                <a:latin typeface="Calibri"/>
                <a:cs typeface="Calibri"/>
              </a:rPr>
              <a:t>training </a:t>
            </a:r>
            <a:r>
              <a:rPr sz="2600" spc="-20" dirty="0">
                <a:solidFill>
                  <a:srgbClr val="BEBEBE"/>
                </a:solidFill>
                <a:latin typeface="Calibri"/>
                <a:cs typeface="Calibri"/>
              </a:rPr>
              <a:t>(for </a:t>
            </a:r>
            <a:r>
              <a:rPr sz="2600" dirty="0">
                <a:solidFill>
                  <a:srgbClr val="BEBEBE"/>
                </a:solidFill>
                <a:latin typeface="Calibri"/>
                <a:cs typeface="Calibri"/>
              </a:rPr>
              <a:t>supervised</a:t>
            </a:r>
            <a:r>
              <a:rPr sz="2600" spc="-8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BEBEBE"/>
                </a:solidFill>
                <a:latin typeface="Calibri"/>
                <a:cs typeface="Calibri"/>
              </a:rPr>
              <a:t>learning)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Deep </a:t>
            </a:r>
            <a:r>
              <a:rPr sz="2600" spc="-10" dirty="0">
                <a:latin typeface="Calibri"/>
                <a:cs typeface="Calibri"/>
              </a:rPr>
              <a:t>belief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nets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solidFill>
                  <a:srgbClr val="BEBEBE"/>
                </a:solidFill>
                <a:latin typeface="Calibri"/>
                <a:cs typeface="Calibri"/>
              </a:rPr>
              <a:t>Stacked </a:t>
            </a:r>
            <a:r>
              <a:rPr sz="2600" spc="-5" dirty="0">
                <a:solidFill>
                  <a:srgbClr val="BEBEBE"/>
                </a:solidFill>
                <a:latin typeface="Calibri"/>
                <a:cs typeface="Calibri"/>
              </a:rPr>
              <a:t>denoising</a:t>
            </a:r>
            <a:r>
              <a:rPr sz="2600" spc="-7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BEBEBE"/>
                </a:solidFill>
                <a:latin typeface="Calibri"/>
                <a:cs typeface="Calibri"/>
              </a:rPr>
              <a:t>auto-encoders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solidFill>
                  <a:srgbClr val="BEBEBE"/>
                </a:solidFill>
                <a:latin typeface="Calibri"/>
                <a:cs typeface="Calibri"/>
              </a:rPr>
              <a:t>Stacked </a:t>
            </a:r>
            <a:r>
              <a:rPr sz="2600" spc="-10" dirty="0">
                <a:solidFill>
                  <a:srgbClr val="BEBEBE"/>
                </a:solidFill>
                <a:latin typeface="Calibri"/>
                <a:cs typeface="Calibri"/>
              </a:rPr>
              <a:t>predictive sparse</a:t>
            </a:r>
            <a:r>
              <a:rPr sz="2600" spc="-7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BEBEBE"/>
                </a:solidFill>
                <a:latin typeface="Calibri"/>
                <a:cs typeface="Calibri"/>
              </a:rPr>
              <a:t>coding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BEBEBE"/>
                </a:solidFill>
                <a:latin typeface="Calibri"/>
                <a:cs typeface="Calibri"/>
              </a:rPr>
              <a:t>Deep </a:t>
            </a:r>
            <a:r>
              <a:rPr sz="2600" dirty="0">
                <a:solidFill>
                  <a:srgbClr val="BEBEBE"/>
                </a:solidFill>
                <a:latin typeface="Calibri"/>
                <a:cs typeface="Calibri"/>
              </a:rPr>
              <a:t>Boltzmann</a:t>
            </a:r>
            <a:r>
              <a:rPr sz="2600" spc="-9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BEBEBE"/>
                </a:solidFill>
                <a:latin typeface="Calibri"/>
                <a:cs typeface="Calibri"/>
              </a:rPr>
              <a:t>machines</a:t>
            </a:r>
            <a:endParaRPr lang="en-US" sz="2600" dirty="0">
              <a:solidFill>
                <a:srgbClr val="BEBEBE"/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600" dirty="0">
                <a:solidFill>
                  <a:srgbClr val="BEBEBE"/>
                </a:solidFill>
                <a:latin typeface="Calibri"/>
                <a:cs typeface="Calibri"/>
              </a:rPr>
              <a:t>Convolutional Neural Net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750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837571" y="65232"/>
            <a:ext cx="10515600" cy="1325563"/>
          </a:xfrm>
        </p:spPr>
        <p:txBody>
          <a:bodyPr/>
          <a:lstStyle/>
          <a:p>
            <a:r>
              <a:rPr lang="de-CH" dirty="0" err="1"/>
              <a:t>Restricted</a:t>
            </a:r>
            <a:r>
              <a:rPr lang="de-CH" dirty="0"/>
              <a:t> Boltzmann Machines</a:t>
            </a:r>
          </a:p>
        </p:txBody>
      </p:sp>
      <p:graphicFrame>
        <p:nvGraphicFramePr>
          <p:cNvPr id="2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0025" y="4268788"/>
          <a:ext cx="39179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473120" imgH="545760" progId="Equation.3">
                  <p:embed/>
                </p:oleObj>
              </mc:Choice>
              <mc:Fallback>
                <p:oleObj name="Equation" r:id="rId3" imgW="14731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268788"/>
                        <a:ext cx="39179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9892" y="2260320"/>
            <a:ext cx="1371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hidden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694" y="2261952"/>
            <a:ext cx="4137827" cy="1612667"/>
            <a:chOff x="1164792" y="2261947"/>
            <a:chExt cx="4137827" cy="160493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901380" y="3439684"/>
              <a:ext cx="637225" cy="427199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76465" y="3439684"/>
              <a:ext cx="637225" cy="42719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64792" y="2289866"/>
              <a:ext cx="637223" cy="42719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cxnSp>
          <p:nvCxnSpPr>
            <p:cNvPr id="10" name="AutoShape 13"/>
            <p:cNvCxnSpPr>
              <a:cxnSpLocks noChangeShapeType="1"/>
              <a:stCxn id="9" idx="4"/>
              <a:endCxn id="7" idx="1"/>
            </p:cNvCxnSpPr>
            <p:nvPr/>
          </p:nvCxnSpPr>
          <p:spPr bwMode="auto">
            <a:xfrm>
              <a:off x="1484484" y="2730099"/>
              <a:ext cx="509779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4"/>
            <p:cNvCxnSpPr>
              <a:cxnSpLocks noChangeShapeType="1"/>
              <a:stCxn id="9" idx="5"/>
              <a:endCxn id="8" idx="1"/>
            </p:cNvCxnSpPr>
            <p:nvPr/>
          </p:nvCxnSpPr>
          <p:spPr bwMode="auto">
            <a:xfrm>
              <a:off x="1709132" y="2667829"/>
              <a:ext cx="1460215" cy="821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39240" y="2289866"/>
              <a:ext cx="637223" cy="427199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cxnSp>
          <p:nvCxnSpPr>
            <p:cNvPr id="13" name="AutoShape 16"/>
            <p:cNvCxnSpPr>
              <a:cxnSpLocks noChangeShapeType="1"/>
              <a:stCxn id="12" idx="3"/>
              <a:endCxn id="7" idx="0"/>
            </p:cNvCxnSpPr>
            <p:nvPr/>
          </p:nvCxnSpPr>
          <p:spPr bwMode="auto">
            <a:xfrm flipH="1">
              <a:off x="2221071" y="2667828"/>
              <a:ext cx="311052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7"/>
            <p:cNvCxnSpPr>
              <a:cxnSpLocks noChangeShapeType="1"/>
              <a:stCxn id="12" idx="5"/>
              <a:endCxn id="8" idx="0"/>
            </p:cNvCxnSpPr>
            <p:nvPr/>
          </p:nvCxnSpPr>
          <p:spPr bwMode="auto">
            <a:xfrm>
              <a:off x="2983580" y="2667828"/>
              <a:ext cx="412575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713688" y="2289866"/>
              <a:ext cx="637223" cy="42719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cxnSp>
          <p:nvCxnSpPr>
            <p:cNvPr id="16" name="AutoShape 19"/>
            <p:cNvCxnSpPr>
              <a:cxnSpLocks noChangeShapeType="1"/>
              <a:stCxn id="15" idx="3"/>
              <a:endCxn id="7" idx="7"/>
            </p:cNvCxnSpPr>
            <p:nvPr/>
          </p:nvCxnSpPr>
          <p:spPr bwMode="auto">
            <a:xfrm flipH="1">
              <a:off x="2445721" y="2667829"/>
              <a:ext cx="1360851" cy="821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0"/>
            <p:cNvCxnSpPr>
              <a:cxnSpLocks noChangeShapeType="1"/>
              <a:stCxn id="15" idx="4"/>
              <a:endCxn id="8" idx="7"/>
            </p:cNvCxnSpPr>
            <p:nvPr/>
          </p:nvCxnSpPr>
          <p:spPr bwMode="auto">
            <a:xfrm flipH="1">
              <a:off x="3620805" y="2730099"/>
              <a:ext cx="412576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2091991" y="3430726"/>
              <a:ext cx="488177" cy="3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3333CC"/>
                  </a:solidFill>
                </a:rPr>
                <a:t>i</a:t>
              </a:r>
              <a:endParaRPr lang="en-US" sz="2000" dirty="0">
                <a:solidFill>
                  <a:srgbClr val="3333CC"/>
                </a:solidFill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625529" y="2261947"/>
              <a:ext cx="589703" cy="3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3333CC"/>
                  </a:solidFill>
                </a:rPr>
                <a:t>j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930967" y="3439685"/>
              <a:ext cx="1371652" cy="3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3333CC"/>
                  </a:solidFill>
                </a:rPr>
                <a:t>visible</a:t>
              </a: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941418" y="1655173"/>
            <a:ext cx="5352511" cy="4351339"/>
          </a:xfrm>
          <a:prstGeom prst="rect">
            <a:avLst/>
          </a:prstGeom>
        </p:spPr>
        <p:txBody>
          <a:bodyPr vert="horz" lIns="91441" tIns="45720" rIns="91441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Unsupervised</a:t>
            </a:r>
            <a:endParaRPr lang="de-CH" dirty="0"/>
          </a:p>
          <a:p>
            <a:pPr lvl="1"/>
            <a:r>
              <a:rPr lang="de-CH" dirty="0"/>
              <a:t>Find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regularities</a:t>
            </a:r>
            <a:r>
              <a:rPr lang="de-CH" dirty="0"/>
              <a:t> in </a:t>
            </a:r>
            <a:br>
              <a:rPr lang="de-CH" dirty="0"/>
            </a:b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 err="1"/>
              <a:t>Bipartite</a:t>
            </a:r>
            <a:r>
              <a:rPr lang="de-CH" dirty="0"/>
              <a:t> Graph</a:t>
            </a:r>
          </a:p>
          <a:p>
            <a:pPr lvl="1"/>
            <a:r>
              <a:rPr lang="de-CH" dirty="0" err="1"/>
              <a:t>visible</a:t>
            </a:r>
            <a:r>
              <a:rPr lang="de-CH" dirty="0"/>
              <a:t>, 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layer</a:t>
            </a:r>
            <a:endParaRPr lang="de-CH" dirty="0"/>
          </a:p>
          <a:p>
            <a:r>
              <a:rPr lang="de-CH" dirty="0"/>
              <a:t>Binary </a:t>
            </a:r>
            <a:r>
              <a:rPr lang="de-CH" dirty="0" err="1"/>
              <a:t>stochastic</a:t>
            </a:r>
            <a:r>
              <a:rPr lang="de-CH" dirty="0"/>
              <a:t> </a:t>
            </a:r>
            <a:r>
              <a:rPr lang="de-CH" dirty="0" err="1"/>
              <a:t>units</a:t>
            </a:r>
            <a:endParaRPr lang="de-CH" dirty="0"/>
          </a:p>
          <a:p>
            <a:pPr lvl="1"/>
            <a:r>
              <a:rPr lang="de-CH" dirty="0"/>
              <a:t>On/Off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probability</a:t>
            </a:r>
            <a:endParaRPr lang="de-CH" dirty="0"/>
          </a:p>
          <a:p>
            <a:r>
              <a:rPr lang="de-CH" dirty="0"/>
              <a:t>1 Iteration</a:t>
            </a:r>
          </a:p>
          <a:p>
            <a:pPr lvl="1"/>
            <a:r>
              <a:rPr lang="de-CH" dirty="0"/>
              <a:t>Update Hidden Units</a:t>
            </a:r>
          </a:p>
          <a:p>
            <a:pPr lvl="1"/>
            <a:r>
              <a:rPr lang="de-CH" dirty="0" err="1"/>
              <a:t>Reconstruct</a:t>
            </a:r>
            <a:r>
              <a:rPr lang="de-CH" dirty="0"/>
              <a:t> Visible Units</a:t>
            </a:r>
          </a:p>
          <a:p>
            <a:r>
              <a:rPr lang="de-CH" dirty="0"/>
              <a:t>Maximum </a:t>
            </a:r>
            <a:r>
              <a:rPr lang="de-CH" dirty="0" err="1"/>
              <a:t>Likelihood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151736" y="2822898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err="1"/>
              <a:t>w</a:t>
            </a:r>
            <a:r>
              <a:rPr lang="de-CH" sz="3600" baseline="-25000" dirty="0" err="1"/>
              <a:t>ij</a:t>
            </a:r>
            <a:endParaRPr lang="de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42678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21599" y="33675"/>
            <a:ext cx="10515600" cy="1325563"/>
          </a:xfrm>
        </p:spPr>
        <p:txBody>
          <a:bodyPr/>
          <a:lstStyle/>
          <a:p>
            <a:r>
              <a:rPr lang="de-CH" dirty="0" err="1"/>
              <a:t>Restricted</a:t>
            </a:r>
            <a:r>
              <a:rPr lang="de-CH" dirty="0"/>
              <a:t> Boltzmann Machines</a:t>
            </a:r>
          </a:p>
        </p:txBody>
      </p:sp>
      <p:graphicFrame>
        <p:nvGraphicFramePr>
          <p:cNvPr id="39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0025" y="4268788"/>
          <a:ext cx="39179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473120" imgH="545760" progId="Equation.3">
                  <p:embed/>
                </p:oleObj>
              </mc:Choice>
              <mc:Fallback>
                <p:oleObj name="Equation" r:id="rId3" imgW="14731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268788"/>
                        <a:ext cx="39179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4671256" y="1655173"/>
            <a:ext cx="5352511" cy="4351339"/>
          </a:xfrm>
          <a:prstGeom prst="rect">
            <a:avLst/>
          </a:prstGeom>
        </p:spPr>
        <p:txBody>
          <a:bodyPr vert="horz" lIns="91441" tIns="45720" rIns="91441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Training Goal: </a:t>
            </a:r>
            <a:br>
              <a:rPr lang="de-CH" dirty="0"/>
            </a:br>
            <a:r>
              <a:rPr lang="de-CH" dirty="0"/>
              <a:t>Best probable </a:t>
            </a:r>
            <a:r>
              <a:rPr lang="de-CH" dirty="0" err="1"/>
              <a:t>reproduction</a:t>
            </a:r>
            <a:endParaRPr lang="de-CH" dirty="0"/>
          </a:p>
          <a:p>
            <a:r>
              <a:rPr lang="de-CH" dirty="0" err="1"/>
              <a:t>unsupervised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en-US" dirty="0"/>
              <a:t>find latent factors of data set</a:t>
            </a:r>
          </a:p>
          <a:p>
            <a:r>
              <a:rPr lang="en-US" dirty="0"/>
              <a:t>Adjust weights to get </a:t>
            </a:r>
            <a:br>
              <a:rPr lang="en-US" dirty="0"/>
            </a:br>
            <a:r>
              <a:rPr lang="en-US" dirty="0"/>
              <a:t>maximum probability of </a:t>
            </a:r>
            <a:br>
              <a:rPr lang="en-US" dirty="0"/>
            </a:br>
            <a:r>
              <a:rPr lang="en-US" dirty="0"/>
              <a:t>input data</a:t>
            </a:r>
            <a:endParaRPr lang="de-CH" dirty="0"/>
          </a:p>
          <a:p>
            <a:endParaRPr lang="de-CH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19892" y="2260320"/>
            <a:ext cx="1371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hidden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4694" y="2261952"/>
            <a:ext cx="4137827" cy="1612667"/>
            <a:chOff x="1164792" y="2261947"/>
            <a:chExt cx="4137827" cy="1604936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901380" y="3439684"/>
              <a:ext cx="637225" cy="427199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076465" y="3439684"/>
              <a:ext cx="637225" cy="42719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164792" y="2289866"/>
              <a:ext cx="637223" cy="42719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cxnSp>
          <p:nvCxnSpPr>
            <p:cNvPr id="28" name="AutoShape 13"/>
            <p:cNvCxnSpPr>
              <a:cxnSpLocks noChangeShapeType="1"/>
              <a:stCxn id="27" idx="4"/>
              <a:endCxn id="25" idx="1"/>
            </p:cNvCxnSpPr>
            <p:nvPr/>
          </p:nvCxnSpPr>
          <p:spPr bwMode="auto">
            <a:xfrm>
              <a:off x="1484484" y="2730099"/>
              <a:ext cx="509779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7" idx="5"/>
              <a:endCxn id="26" idx="1"/>
            </p:cNvCxnSpPr>
            <p:nvPr/>
          </p:nvCxnSpPr>
          <p:spPr bwMode="auto">
            <a:xfrm>
              <a:off x="1709132" y="2667829"/>
              <a:ext cx="1460215" cy="821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439240" y="2289866"/>
              <a:ext cx="637223" cy="427199"/>
            </a:xfrm>
            <a:prstGeom prst="ellipse">
              <a:avLst/>
            </a:prstGeom>
            <a:solidFill>
              <a:srgbClr val="EEECE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cxnSp>
          <p:nvCxnSpPr>
            <p:cNvPr id="31" name="AutoShape 16"/>
            <p:cNvCxnSpPr>
              <a:cxnSpLocks noChangeShapeType="1"/>
              <a:stCxn id="30" idx="3"/>
              <a:endCxn id="25" idx="0"/>
            </p:cNvCxnSpPr>
            <p:nvPr/>
          </p:nvCxnSpPr>
          <p:spPr bwMode="auto">
            <a:xfrm flipH="1">
              <a:off x="2221071" y="2667828"/>
              <a:ext cx="311052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7"/>
            <p:cNvCxnSpPr>
              <a:cxnSpLocks noChangeShapeType="1"/>
              <a:stCxn id="30" idx="5"/>
              <a:endCxn id="26" idx="0"/>
            </p:cNvCxnSpPr>
            <p:nvPr/>
          </p:nvCxnSpPr>
          <p:spPr bwMode="auto">
            <a:xfrm>
              <a:off x="2983580" y="2667828"/>
              <a:ext cx="412575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713688" y="2289866"/>
              <a:ext cx="637223" cy="42719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/>
            </a:p>
          </p:txBody>
        </p:sp>
        <p:cxnSp>
          <p:nvCxnSpPr>
            <p:cNvPr id="34" name="AutoShape 19"/>
            <p:cNvCxnSpPr>
              <a:cxnSpLocks noChangeShapeType="1"/>
              <a:stCxn id="33" idx="3"/>
              <a:endCxn id="25" idx="7"/>
            </p:cNvCxnSpPr>
            <p:nvPr/>
          </p:nvCxnSpPr>
          <p:spPr bwMode="auto">
            <a:xfrm flipH="1">
              <a:off x="2445721" y="2667829"/>
              <a:ext cx="1360851" cy="821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0"/>
            <p:cNvCxnSpPr>
              <a:cxnSpLocks noChangeShapeType="1"/>
              <a:stCxn id="33" idx="4"/>
              <a:endCxn id="26" idx="7"/>
            </p:cNvCxnSpPr>
            <p:nvPr/>
          </p:nvCxnSpPr>
          <p:spPr bwMode="auto">
            <a:xfrm flipH="1">
              <a:off x="3620805" y="2730099"/>
              <a:ext cx="412576" cy="758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2091991" y="3430726"/>
              <a:ext cx="488177" cy="3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 err="1">
                  <a:solidFill>
                    <a:srgbClr val="3333CC"/>
                  </a:solidFill>
                </a:rPr>
                <a:t>i</a:t>
              </a:r>
              <a:endParaRPr lang="en-US" sz="2000" dirty="0">
                <a:solidFill>
                  <a:srgbClr val="3333CC"/>
                </a:solidFill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2625529" y="2261947"/>
              <a:ext cx="589703" cy="3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3333CC"/>
                  </a:solidFill>
                </a:rPr>
                <a:t>j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3930967" y="3439685"/>
              <a:ext cx="1371652" cy="3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3333CC"/>
                  </a:solidFill>
                </a:rPr>
                <a:t>visible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1736" y="2822898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err="1"/>
              <a:t>w</a:t>
            </a:r>
            <a:r>
              <a:rPr lang="de-CH" sz="3600" baseline="-25000" dirty="0" err="1"/>
              <a:t>ij</a:t>
            </a:r>
            <a:endParaRPr lang="de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0027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46" y="-7546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5430">
              <a:lnSpc>
                <a:spcPct val="100000"/>
              </a:lnSpc>
            </a:pPr>
            <a:r>
              <a:rPr spc="-5" dirty="0"/>
              <a:t>Deep </a:t>
            </a:r>
            <a:r>
              <a:rPr spc="-10" dirty="0"/>
              <a:t>Belief</a:t>
            </a:r>
            <a:r>
              <a:rPr spc="-35" dirty="0"/>
              <a:t> </a:t>
            </a:r>
            <a:r>
              <a:rPr spc="-15" dirty="0"/>
              <a:t>Networks(DBNs)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42161"/>
            <a:ext cx="8509000" cy="515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Hinton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2006</a:t>
            </a:r>
            <a:endParaRPr sz="1800">
              <a:latin typeface="Arial"/>
              <a:cs typeface="Arial"/>
            </a:endParaRPr>
          </a:p>
          <a:p>
            <a:pPr marL="353695" indent="-340995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spc="-10" dirty="0">
                <a:latin typeface="Calibri"/>
                <a:cs typeface="Calibri"/>
              </a:rPr>
              <a:t>Probabilistic </a:t>
            </a:r>
            <a:r>
              <a:rPr sz="3200" spc="-15" dirty="0">
                <a:latin typeface="Calibri"/>
                <a:cs typeface="Calibri"/>
              </a:rPr>
              <a:t>generative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53695" indent="-34099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spc="-5" dirty="0">
                <a:latin typeface="Calibri"/>
                <a:cs typeface="Calibri"/>
              </a:rPr>
              <a:t>Deep </a:t>
            </a:r>
            <a:r>
              <a:rPr sz="3200" spc="-15" dirty="0">
                <a:latin typeface="Calibri"/>
                <a:cs typeface="Calibri"/>
              </a:rPr>
              <a:t>architecture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layers</a:t>
            </a:r>
            <a:endParaRPr sz="3200">
              <a:latin typeface="Calibri"/>
              <a:cs typeface="Calibri"/>
            </a:endParaRPr>
          </a:p>
          <a:p>
            <a:pPr marL="353695" marR="1054735" indent="-34099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Calibri"/>
                <a:cs typeface="Calibri"/>
              </a:rPr>
              <a:t>Unsupervised </a:t>
            </a:r>
            <a:r>
              <a:rPr sz="3200" spc="-5" dirty="0">
                <a:latin typeface="Calibri"/>
                <a:cs typeface="Calibri"/>
              </a:rPr>
              <a:t>pre-learning </a:t>
            </a: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good  initialization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maximizing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lower-bound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log-likelihood</a:t>
            </a:r>
            <a:endParaRPr sz="28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3695" indent="-34099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Calibri"/>
                <a:cs typeface="Calibri"/>
              </a:rPr>
              <a:t>Supervised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fine-tuning</a:t>
            </a:r>
            <a:endParaRPr sz="32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Generative: </a:t>
            </a:r>
            <a:r>
              <a:rPr sz="2800" spc="-10" dirty="0">
                <a:latin typeface="Calibri"/>
                <a:cs typeface="Calibri"/>
              </a:rPr>
              <a:t>Up-down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Discriminative: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backpropagation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329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20" y="10446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5615" algn="l">
              <a:lnSpc>
                <a:spcPct val="100000"/>
              </a:lnSpc>
            </a:pPr>
            <a:r>
              <a:rPr spc="-10" dirty="0"/>
              <a:t>DBN</a:t>
            </a:r>
            <a:r>
              <a:rPr spc="-55" dirty="0"/>
              <a:t> </a:t>
            </a:r>
            <a:r>
              <a:rPr spc="-15" dirty="0"/>
              <a:t>structure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15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0" y="1143000"/>
            <a:ext cx="35052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12482" y="3665805"/>
            <a:ext cx="36068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b="1" spc="22" baseline="-25089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2482" y="2294631"/>
            <a:ext cx="37211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b="1" spc="150" baseline="-25089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2482" y="999231"/>
            <a:ext cx="36957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b="1" spc="112" baseline="-25089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8579" y="5099584"/>
            <a:ext cx="34480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spc="785" dirty="0">
                <a:latin typeface="Times New Roman"/>
                <a:cs typeface="Times New Roman"/>
              </a:rPr>
              <a:t>v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142738"/>
            <a:ext cx="193738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00CC"/>
                </a:solidFill>
                <a:latin typeface="Arial"/>
                <a:cs typeface="Arial"/>
              </a:rPr>
              <a:t>Visible</a:t>
            </a:r>
            <a:r>
              <a:rPr sz="2800" spc="-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4" y="2322703"/>
            <a:ext cx="115189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CC"/>
                </a:solidFill>
                <a:latin typeface="Arial"/>
                <a:cs typeface="Arial"/>
              </a:rPr>
              <a:t>Hid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0000CC"/>
                </a:solidFill>
                <a:latin typeface="Arial"/>
                <a:cs typeface="Arial"/>
              </a:rPr>
              <a:t>en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CC"/>
                </a:solidFill>
                <a:latin typeface="Arial"/>
                <a:cs typeface="Arial"/>
              </a:rPr>
              <a:t>layers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5727" y="5222747"/>
            <a:ext cx="940308" cy="425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5325820"/>
            <a:ext cx="686435" cy="171450"/>
          </a:xfrm>
          <a:custGeom>
            <a:avLst/>
            <a:gdLst/>
            <a:ahLst/>
            <a:cxnLst/>
            <a:rect l="l" t="t" r="r" b="b"/>
            <a:pathLst>
              <a:path w="686435" h="171450">
                <a:moveTo>
                  <a:pt x="577513" y="104787"/>
                </a:moveTo>
                <a:lnTo>
                  <a:pt x="524001" y="135814"/>
                </a:lnTo>
                <a:lnTo>
                  <a:pt x="518376" y="140846"/>
                </a:lnTo>
                <a:lnTo>
                  <a:pt x="515191" y="147403"/>
                </a:lnTo>
                <a:lnTo>
                  <a:pt x="514697" y="154674"/>
                </a:lnTo>
                <a:lnTo>
                  <a:pt x="517144" y="161849"/>
                </a:lnTo>
                <a:lnTo>
                  <a:pt x="522176" y="167528"/>
                </a:lnTo>
                <a:lnTo>
                  <a:pt x="528732" y="170707"/>
                </a:lnTo>
                <a:lnTo>
                  <a:pt x="536003" y="171172"/>
                </a:lnTo>
                <a:lnTo>
                  <a:pt x="543179" y="168707"/>
                </a:lnTo>
                <a:lnTo>
                  <a:pt x="653086" y="104953"/>
                </a:lnTo>
                <a:lnTo>
                  <a:pt x="577513" y="104787"/>
                </a:lnTo>
                <a:close/>
              </a:path>
              <a:path w="686435" h="171450">
                <a:moveTo>
                  <a:pt x="610282" y="85787"/>
                </a:moveTo>
                <a:lnTo>
                  <a:pt x="577513" y="104787"/>
                </a:lnTo>
                <a:lnTo>
                  <a:pt x="648081" y="104953"/>
                </a:lnTo>
                <a:lnTo>
                  <a:pt x="648081" y="102286"/>
                </a:lnTo>
                <a:lnTo>
                  <a:pt x="638429" y="102286"/>
                </a:lnTo>
                <a:lnTo>
                  <a:pt x="610282" y="85787"/>
                </a:lnTo>
                <a:close/>
              </a:path>
              <a:path w="686435" h="171450">
                <a:moveTo>
                  <a:pt x="536438" y="0"/>
                </a:moveTo>
                <a:lnTo>
                  <a:pt x="529161" y="464"/>
                </a:lnTo>
                <a:lnTo>
                  <a:pt x="522575" y="3643"/>
                </a:lnTo>
                <a:lnTo>
                  <a:pt x="517525" y="9322"/>
                </a:lnTo>
                <a:lnTo>
                  <a:pt x="515058" y="16444"/>
                </a:lnTo>
                <a:lnTo>
                  <a:pt x="515508" y="23721"/>
                </a:lnTo>
                <a:lnTo>
                  <a:pt x="518650" y="30307"/>
                </a:lnTo>
                <a:lnTo>
                  <a:pt x="524256" y="35357"/>
                </a:lnTo>
                <a:lnTo>
                  <a:pt x="577702" y="66688"/>
                </a:lnTo>
                <a:lnTo>
                  <a:pt x="648081" y="66853"/>
                </a:lnTo>
                <a:lnTo>
                  <a:pt x="648081" y="104953"/>
                </a:lnTo>
                <a:lnTo>
                  <a:pt x="653086" y="104953"/>
                </a:lnTo>
                <a:lnTo>
                  <a:pt x="685926" y="85903"/>
                </a:lnTo>
                <a:lnTo>
                  <a:pt x="543560" y="2464"/>
                </a:lnTo>
                <a:lnTo>
                  <a:pt x="536438" y="0"/>
                </a:lnTo>
                <a:close/>
              </a:path>
              <a:path w="686435" h="171450">
                <a:moveTo>
                  <a:pt x="0" y="65329"/>
                </a:moveTo>
                <a:lnTo>
                  <a:pt x="0" y="103429"/>
                </a:lnTo>
                <a:lnTo>
                  <a:pt x="577513" y="104787"/>
                </a:lnTo>
                <a:lnTo>
                  <a:pt x="610282" y="85787"/>
                </a:lnTo>
                <a:lnTo>
                  <a:pt x="577702" y="66688"/>
                </a:lnTo>
                <a:lnTo>
                  <a:pt x="0" y="65329"/>
                </a:lnTo>
                <a:close/>
              </a:path>
              <a:path w="686435" h="171450">
                <a:moveTo>
                  <a:pt x="638556" y="69393"/>
                </a:moveTo>
                <a:lnTo>
                  <a:pt x="610282" y="85787"/>
                </a:lnTo>
                <a:lnTo>
                  <a:pt x="638429" y="102286"/>
                </a:lnTo>
                <a:lnTo>
                  <a:pt x="638556" y="69393"/>
                </a:lnTo>
                <a:close/>
              </a:path>
              <a:path w="686435" h="171450">
                <a:moveTo>
                  <a:pt x="648081" y="69393"/>
                </a:moveTo>
                <a:lnTo>
                  <a:pt x="638556" y="69393"/>
                </a:lnTo>
                <a:lnTo>
                  <a:pt x="638429" y="102286"/>
                </a:lnTo>
                <a:lnTo>
                  <a:pt x="648081" y="102286"/>
                </a:lnTo>
                <a:lnTo>
                  <a:pt x="648081" y="69393"/>
                </a:lnTo>
                <a:close/>
              </a:path>
              <a:path w="686435" h="171450">
                <a:moveTo>
                  <a:pt x="577702" y="66688"/>
                </a:moveTo>
                <a:lnTo>
                  <a:pt x="610282" y="85787"/>
                </a:lnTo>
                <a:lnTo>
                  <a:pt x="638556" y="69393"/>
                </a:lnTo>
                <a:lnTo>
                  <a:pt x="648081" y="69393"/>
                </a:lnTo>
                <a:lnTo>
                  <a:pt x="648081" y="66853"/>
                </a:lnTo>
                <a:lnTo>
                  <a:pt x="577702" y="666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5727" y="2708148"/>
            <a:ext cx="940308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2811220"/>
            <a:ext cx="686435" cy="171450"/>
          </a:xfrm>
          <a:custGeom>
            <a:avLst/>
            <a:gdLst/>
            <a:ahLst/>
            <a:cxnLst/>
            <a:rect l="l" t="t" r="r" b="b"/>
            <a:pathLst>
              <a:path w="686435" h="171450">
                <a:moveTo>
                  <a:pt x="577513" y="104787"/>
                </a:moveTo>
                <a:lnTo>
                  <a:pt x="524001" y="135814"/>
                </a:lnTo>
                <a:lnTo>
                  <a:pt x="518376" y="140846"/>
                </a:lnTo>
                <a:lnTo>
                  <a:pt x="515191" y="147403"/>
                </a:lnTo>
                <a:lnTo>
                  <a:pt x="514697" y="154674"/>
                </a:lnTo>
                <a:lnTo>
                  <a:pt x="517144" y="161849"/>
                </a:lnTo>
                <a:lnTo>
                  <a:pt x="522176" y="167528"/>
                </a:lnTo>
                <a:lnTo>
                  <a:pt x="528732" y="170707"/>
                </a:lnTo>
                <a:lnTo>
                  <a:pt x="536003" y="171172"/>
                </a:lnTo>
                <a:lnTo>
                  <a:pt x="543179" y="168707"/>
                </a:lnTo>
                <a:lnTo>
                  <a:pt x="653086" y="104953"/>
                </a:lnTo>
                <a:lnTo>
                  <a:pt x="577513" y="104787"/>
                </a:lnTo>
                <a:close/>
              </a:path>
              <a:path w="686435" h="171450">
                <a:moveTo>
                  <a:pt x="610282" y="85787"/>
                </a:moveTo>
                <a:lnTo>
                  <a:pt x="577513" y="104787"/>
                </a:lnTo>
                <a:lnTo>
                  <a:pt x="648081" y="104953"/>
                </a:lnTo>
                <a:lnTo>
                  <a:pt x="648081" y="102286"/>
                </a:lnTo>
                <a:lnTo>
                  <a:pt x="638429" y="102286"/>
                </a:lnTo>
                <a:lnTo>
                  <a:pt x="610282" y="85787"/>
                </a:lnTo>
                <a:close/>
              </a:path>
              <a:path w="686435" h="171450">
                <a:moveTo>
                  <a:pt x="536438" y="0"/>
                </a:moveTo>
                <a:lnTo>
                  <a:pt x="529161" y="464"/>
                </a:lnTo>
                <a:lnTo>
                  <a:pt x="522575" y="3643"/>
                </a:lnTo>
                <a:lnTo>
                  <a:pt x="517525" y="9322"/>
                </a:lnTo>
                <a:lnTo>
                  <a:pt x="515058" y="16444"/>
                </a:lnTo>
                <a:lnTo>
                  <a:pt x="515508" y="23721"/>
                </a:lnTo>
                <a:lnTo>
                  <a:pt x="518650" y="30307"/>
                </a:lnTo>
                <a:lnTo>
                  <a:pt x="524256" y="35357"/>
                </a:lnTo>
                <a:lnTo>
                  <a:pt x="577702" y="66688"/>
                </a:lnTo>
                <a:lnTo>
                  <a:pt x="648081" y="66853"/>
                </a:lnTo>
                <a:lnTo>
                  <a:pt x="648081" y="104953"/>
                </a:lnTo>
                <a:lnTo>
                  <a:pt x="653086" y="104953"/>
                </a:lnTo>
                <a:lnTo>
                  <a:pt x="685926" y="85903"/>
                </a:lnTo>
                <a:lnTo>
                  <a:pt x="543560" y="2464"/>
                </a:lnTo>
                <a:lnTo>
                  <a:pt x="536438" y="0"/>
                </a:lnTo>
                <a:close/>
              </a:path>
              <a:path w="686435" h="171450">
                <a:moveTo>
                  <a:pt x="0" y="65329"/>
                </a:moveTo>
                <a:lnTo>
                  <a:pt x="0" y="103429"/>
                </a:lnTo>
                <a:lnTo>
                  <a:pt x="577513" y="104787"/>
                </a:lnTo>
                <a:lnTo>
                  <a:pt x="610282" y="85787"/>
                </a:lnTo>
                <a:lnTo>
                  <a:pt x="577702" y="66688"/>
                </a:lnTo>
                <a:lnTo>
                  <a:pt x="0" y="65329"/>
                </a:lnTo>
                <a:close/>
              </a:path>
              <a:path w="686435" h="171450">
                <a:moveTo>
                  <a:pt x="638556" y="69393"/>
                </a:moveTo>
                <a:lnTo>
                  <a:pt x="610282" y="85787"/>
                </a:lnTo>
                <a:lnTo>
                  <a:pt x="638429" y="102286"/>
                </a:lnTo>
                <a:lnTo>
                  <a:pt x="638556" y="69393"/>
                </a:lnTo>
                <a:close/>
              </a:path>
              <a:path w="686435" h="171450">
                <a:moveTo>
                  <a:pt x="648081" y="69393"/>
                </a:moveTo>
                <a:lnTo>
                  <a:pt x="638556" y="69393"/>
                </a:lnTo>
                <a:lnTo>
                  <a:pt x="638429" y="102286"/>
                </a:lnTo>
                <a:lnTo>
                  <a:pt x="648081" y="102286"/>
                </a:lnTo>
                <a:lnTo>
                  <a:pt x="648081" y="69393"/>
                </a:lnTo>
                <a:close/>
              </a:path>
              <a:path w="686435" h="171450">
                <a:moveTo>
                  <a:pt x="577702" y="66688"/>
                </a:moveTo>
                <a:lnTo>
                  <a:pt x="610282" y="85787"/>
                </a:lnTo>
                <a:lnTo>
                  <a:pt x="638556" y="69393"/>
                </a:lnTo>
                <a:lnTo>
                  <a:pt x="648081" y="69393"/>
                </a:lnTo>
                <a:lnTo>
                  <a:pt x="648081" y="66853"/>
                </a:lnTo>
                <a:lnTo>
                  <a:pt x="577702" y="6668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0488" y="3168395"/>
            <a:ext cx="1031748" cy="1257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3286" y="3188842"/>
            <a:ext cx="777240" cy="1002665"/>
          </a:xfrm>
          <a:custGeom>
            <a:avLst/>
            <a:gdLst/>
            <a:ahLst/>
            <a:cxnLst/>
            <a:rect l="l" t="t" r="r" b="b"/>
            <a:pathLst>
              <a:path w="777239" h="1002664">
                <a:moveTo>
                  <a:pt x="631348" y="903231"/>
                </a:moveTo>
                <a:lnTo>
                  <a:pt x="624173" y="904748"/>
                </a:lnTo>
                <a:lnTo>
                  <a:pt x="618093" y="908835"/>
                </a:lnTo>
                <a:lnTo>
                  <a:pt x="613918" y="915162"/>
                </a:lnTo>
                <a:lnTo>
                  <a:pt x="612526" y="922549"/>
                </a:lnTo>
                <a:lnTo>
                  <a:pt x="614029" y="929687"/>
                </a:lnTo>
                <a:lnTo>
                  <a:pt x="618079" y="935753"/>
                </a:lnTo>
                <a:lnTo>
                  <a:pt x="624332" y="939927"/>
                </a:lnTo>
                <a:lnTo>
                  <a:pt x="777113" y="1002284"/>
                </a:lnTo>
                <a:lnTo>
                  <a:pt x="774755" y="983869"/>
                </a:lnTo>
                <a:lnTo>
                  <a:pt x="739013" y="983869"/>
                </a:lnTo>
                <a:lnTo>
                  <a:pt x="696023" y="927980"/>
                </a:lnTo>
                <a:lnTo>
                  <a:pt x="638810" y="904621"/>
                </a:lnTo>
                <a:lnTo>
                  <a:pt x="631348" y="903231"/>
                </a:lnTo>
                <a:close/>
              </a:path>
              <a:path w="777239" h="1002664">
                <a:moveTo>
                  <a:pt x="696023" y="927980"/>
                </a:moveTo>
                <a:lnTo>
                  <a:pt x="739013" y="983869"/>
                </a:lnTo>
                <a:lnTo>
                  <a:pt x="750905" y="974725"/>
                </a:lnTo>
                <a:lnTo>
                  <a:pt x="735202" y="974725"/>
                </a:lnTo>
                <a:lnTo>
                  <a:pt x="731061" y="942286"/>
                </a:lnTo>
                <a:lnTo>
                  <a:pt x="696023" y="927980"/>
                </a:lnTo>
                <a:close/>
              </a:path>
              <a:path w="777239" h="1002664">
                <a:moveTo>
                  <a:pt x="734821" y="822071"/>
                </a:moveTo>
                <a:lnTo>
                  <a:pt x="727672" y="824529"/>
                </a:lnTo>
                <a:lnTo>
                  <a:pt x="722201" y="829357"/>
                </a:lnTo>
                <a:lnTo>
                  <a:pt x="718945" y="835876"/>
                </a:lnTo>
                <a:lnTo>
                  <a:pt x="718438" y="843407"/>
                </a:lnTo>
                <a:lnTo>
                  <a:pt x="726273" y="904778"/>
                </a:lnTo>
                <a:lnTo>
                  <a:pt x="769238" y="960628"/>
                </a:lnTo>
                <a:lnTo>
                  <a:pt x="739013" y="983869"/>
                </a:lnTo>
                <a:lnTo>
                  <a:pt x="774755" y="983869"/>
                </a:lnTo>
                <a:lnTo>
                  <a:pt x="756157" y="838581"/>
                </a:lnTo>
                <a:lnTo>
                  <a:pt x="753752" y="831429"/>
                </a:lnTo>
                <a:lnTo>
                  <a:pt x="748919" y="825944"/>
                </a:lnTo>
                <a:lnTo>
                  <a:pt x="742370" y="822650"/>
                </a:lnTo>
                <a:lnTo>
                  <a:pt x="734821" y="822071"/>
                </a:lnTo>
                <a:close/>
              </a:path>
              <a:path w="777239" h="1002664">
                <a:moveTo>
                  <a:pt x="731061" y="942286"/>
                </a:moveTo>
                <a:lnTo>
                  <a:pt x="735202" y="974725"/>
                </a:lnTo>
                <a:lnTo>
                  <a:pt x="761364" y="954659"/>
                </a:lnTo>
                <a:lnTo>
                  <a:pt x="731061" y="942286"/>
                </a:lnTo>
                <a:close/>
              </a:path>
              <a:path w="777239" h="1002664">
                <a:moveTo>
                  <a:pt x="726273" y="904778"/>
                </a:moveTo>
                <a:lnTo>
                  <a:pt x="731061" y="942286"/>
                </a:lnTo>
                <a:lnTo>
                  <a:pt x="761364" y="954659"/>
                </a:lnTo>
                <a:lnTo>
                  <a:pt x="735202" y="974725"/>
                </a:lnTo>
                <a:lnTo>
                  <a:pt x="750905" y="974725"/>
                </a:lnTo>
                <a:lnTo>
                  <a:pt x="769238" y="960628"/>
                </a:lnTo>
                <a:lnTo>
                  <a:pt x="726273" y="904778"/>
                </a:lnTo>
                <a:close/>
              </a:path>
              <a:path w="777239" h="1002664">
                <a:moveTo>
                  <a:pt x="30225" y="0"/>
                </a:moveTo>
                <a:lnTo>
                  <a:pt x="0" y="23114"/>
                </a:lnTo>
                <a:lnTo>
                  <a:pt x="696023" y="927980"/>
                </a:lnTo>
                <a:lnTo>
                  <a:pt x="731061" y="942286"/>
                </a:lnTo>
                <a:lnTo>
                  <a:pt x="726273" y="904778"/>
                </a:lnTo>
                <a:lnTo>
                  <a:pt x="302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0488" y="1335024"/>
            <a:ext cx="1031748" cy="1331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2905" y="1523872"/>
            <a:ext cx="777875" cy="1078230"/>
          </a:xfrm>
          <a:custGeom>
            <a:avLst/>
            <a:gdLst/>
            <a:ahLst/>
            <a:cxnLst/>
            <a:rect l="l" t="t" r="r" b="b"/>
            <a:pathLst>
              <a:path w="777875" h="1078230">
                <a:moveTo>
                  <a:pt x="733593" y="61560"/>
                </a:moveTo>
                <a:lnTo>
                  <a:pt x="698987" y="77150"/>
                </a:lnTo>
                <a:lnTo>
                  <a:pt x="0" y="1055877"/>
                </a:lnTo>
                <a:lnTo>
                  <a:pt x="30987" y="1077976"/>
                </a:lnTo>
                <a:lnTo>
                  <a:pt x="730110" y="99180"/>
                </a:lnTo>
                <a:lnTo>
                  <a:pt x="733593" y="61560"/>
                </a:lnTo>
                <a:close/>
              </a:path>
              <a:path w="777875" h="1078230">
                <a:moveTo>
                  <a:pt x="775683" y="19685"/>
                </a:moveTo>
                <a:lnTo>
                  <a:pt x="740029" y="19685"/>
                </a:lnTo>
                <a:lnTo>
                  <a:pt x="771017" y="41910"/>
                </a:lnTo>
                <a:lnTo>
                  <a:pt x="730110" y="99180"/>
                </a:lnTo>
                <a:lnTo>
                  <a:pt x="724407" y="160781"/>
                </a:lnTo>
                <a:lnTo>
                  <a:pt x="725195" y="168340"/>
                </a:lnTo>
                <a:lnTo>
                  <a:pt x="728710" y="174767"/>
                </a:lnTo>
                <a:lnTo>
                  <a:pt x="734391" y="179409"/>
                </a:lnTo>
                <a:lnTo>
                  <a:pt x="741680" y="181610"/>
                </a:lnTo>
                <a:lnTo>
                  <a:pt x="749165" y="180750"/>
                </a:lnTo>
                <a:lnTo>
                  <a:pt x="755554" y="177212"/>
                </a:lnTo>
                <a:lnTo>
                  <a:pt x="760182" y="171555"/>
                </a:lnTo>
                <a:lnTo>
                  <a:pt x="762381" y="164337"/>
                </a:lnTo>
                <a:lnTo>
                  <a:pt x="775683" y="19685"/>
                </a:lnTo>
                <a:close/>
              </a:path>
              <a:path w="777875" h="1078230">
                <a:moveTo>
                  <a:pt x="777494" y="0"/>
                </a:moveTo>
                <a:lnTo>
                  <a:pt x="627126" y="67690"/>
                </a:lnTo>
                <a:lnTo>
                  <a:pt x="620938" y="72102"/>
                </a:lnTo>
                <a:lnTo>
                  <a:pt x="617061" y="78311"/>
                </a:lnTo>
                <a:lnTo>
                  <a:pt x="615803" y="85496"/>
                </a:lnTo>
                <a:lnTo>
                  <a:pt x="617474" y="92837"/>
                </a:lnTo>
                <a:lnTo>
                  <a:pt x="621887" y="99024"/>
                </a:lnTo>
                <a:lnTo>
                  <a:pt x="628110" y="102901"/>
                </a:lnTo>
                <a:lnTo>
                  <a:pt x="635333" y="104159"/>
                </a:lnTo>
                <a:lnTo>
                  <a:pt x="642746" y="102488"/>
                </a:lnTo>
                <a:lnTo>
                  <a:pt x="698987" y="77150"/>
                </a:lnTo>
                <a:lnTo>
                  <a:pt x="740029" y="19685"/>
                </a:lnTo>
                <a:lnTo>
                  <a:pt x="775683" y="19685"/>
                </a:lnTo>
                <a:lnTo>
                  <a:pt x="777494" y="0"/>
                </a:lnTo>
                <a:close/>
              </a:path>
              <a:path w="777875" h="1078230">
                <a:moveTo>
                  <a:pt x="753132" y="29082"/>
                </a:moveTo>
                <a:lnTo>
                  <a:pt x="736600" y="29082"/>
                </a:lnTo>
                <a:lnTo>
                  <a:pt x="763396" y="48132"/>
                </a:lnTo>
                <a:lnTo>
                  <a:pt x="733593" y="61560"/>
                </a:lnTo>
                <a:lnTo>
                  <a:pt x="730110" y="99180"/>
                </a:lnTo>
                <a:lnTo>
                  <a:pt x="771017" y="41910"/>
                </a:lnTo>
                <a:lnTo>
                  <a:pt x="753132" y="29082"/>
                </a:lnTo>
                <a:close/>
              </a:path>
              <a:path w="777875" h="1078230">
                <a:moveTo>
                  <a:pt x="740029" y="19685"/>
                </a:moveTo>
                <a:lnTo>
                  <a:pt x="698987" y="77150"/>
                </a:lnTo>
                <a:lnTo>
                  <a:pt x="733593" y="61560"/>
                </a:lnTo>
                <a:lnTo>
                  <a:pt x="736600" y="29082"/>
                </a:lnTo>
                <a:lnTo>
                  <a:pt x="753132" y="29082"/>
                </a:lnTo>
                <a:lnTo>
                  <a:pt x="740029" y="19685"/>
                </a:lnTo>
                <a:close/>
              </a:path>
              <a:path w="777875" h="1078230">
                <a:moveTo>
                  <a:pt x="736600" y="29082"/>
                </a:moveTo>
                <a:lnTo>
                  <a:pt x="733593" y="61560"/>
                </a:lnTo>
                <a:lnTo>
                  <a:pt x="763396" y="48132"/>
                </a:lnTo>
                <a:lnTo>
                  <a:pt x="736600" y="2908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38009" y="1789303"/>
            <a:ext cx="81406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72328" y="1869948"/>
            <a:ext cx="1321307" cy="42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5000" y="1973147"/>
            <a:ext cx="1067435" cy="171450"/>
          </a:xfrm>
          <a:custGeom>
            <a:avLst/>
            <a:gdLst/>
            <a:ahLst/>
            <a:cxnLst/>
            <a:rect l="l" t="t" r="r" b="b"/>
            <a:pathLst>
              <a:path w="1067434" h="171450">
                <a:moveTo>
                  <a:pt x="958591" y="104722"/>
                </a:moveTo>
                <a:lnTo>
                  <a:pt x="905128" y="135814"/>
                </a:lnTo>
                <a:lnTo>
                  <a:pt x="899449" y="140846"/>
                </a:lnTo>
                <a:lnTo>
                  <a:pt x="896270" y="147403"/>
                </a:lnTo>
                <a:lnTo>
                  <a:pt x="895806" y="154674"/>
                </a:lnTo>
                <a:lnTo>
                  <a:pt x="898271" y="161849"/>
                </a:lnTo>
                <a:lnTo>
                  <a:pt x="903249" y="167528"/>
                </a:lnTo>
                <a:lnTo>
                  <a:pt x="909812" y="170707"/>
                </a:lnTo>
                <a:lnTo>
                  <a:pt x="917112" y="171172"/>
                </a:lnTo>
                <a:lnTo>
                  <a:pt x="924305" y="168707"/>
                </a:lnTo>
                <a:lnTo>
                  <a:pt x="1034165" y="104826"/>
                </a:lnTo>
                <a:lnTo>
                  <a:pt x="958591" y="104722"/>
                </a:lnTo>
                <a:close/>
              </a:path>
              <a:path w="1067434" h="171450">
                <a:moveTo>
                  <a:pt x="991216" y="85748"/>
                </a:moveTo>
                <a:lnTo>
                  <a:pt x="958591" y="104722"/>
                </a:lnTo>
                <a:lnTo>
                  <a:pt x="1029080" y="104826"/>
                </a:lnTo>
                <a:lnTo>
                  <a:pt x="1029080" y="102286"/>
                </a:lnTo>
                <a:lnTo>
                  <a:pt x="1019428" y="102286"/>
                </a:lnTo>
                <a:lnTo>
                  <a:pt x="991216" y="85748"/>
                </a:lnTo>
                <a:close/>
              </a:path>
              <a:path w="1067434" h="171450">
                <a:moveTo>
                  <a:pt x="917364" y="0"/>
                </a:moveTo>
                <a:lnTo>
                  <a:pt x="910050" y="464"/>
                </a:lnTo>
                <a:lnTo>
                  <a:pt x="903450" y="3643"/>
                </a:lnTo>
                <a:lnTo>
                  <a:pt x="898398" y="9322"/>
                </a:lnTo>
                <a:lnTo>
                  <a:pt x="895933" y="16444"/>
                </a:lnTo>
                <a:lnTo>
                  <a:pt x="896397" y="23721"/>
                </a:lnTo>
                <a:lnTo>
                  <a:pt x="899576" y="30307"/>
                </a:lnTo>
                <a:lnTo>
                  <a:pt x="905255" y="35357"/>
                </a:lnTo>
                <a:lnTo>
                  <a:pt x="958589" y="66622"/>
                </a:lnTo>
                <a:lnTo>
                  <a:pt x="1029080" y="66726"/>
                </a:lnTo>
                <a:lnTo>
                  <a:pt x="1029080" y="104826"/>
                </a:lnTo>
                <a:lnTo>
                  <a:pt x="1034165" y="104826"/>
                </a:lnTo>
                <a:lnTo>
                  <a:pt x="1066927" y="85776"/>
                </a:lnTo>
                <a:lnTo>
                  <a:pt x="924559" y="2464"/>
                </a:lnTo>
                <a:lnTo>
                  <a:pt x="917364" y="0"/>
                </a:lnTo>
                <a:close/>
              </a:path>
              <a:path w="1067434" h="171450">
                <a:moveTo>
                  <a:pt x="0" y="65202"/>
                </a:moveTo>
                <a:lnTo>
                  <a:pt x="0" y="103302"/>
                </a:lnTo>
                <a:lnTo>
                  <a:pt x="958591" y="104722"/>
                </a:lnTo>
                <a:lnTo>
                  <a:pt x="991216" y="85748"/>
                </a:lnTo>
                <a:lnTo>
                  <a:pt x="958589" y="66622"/>
                </a:lnTo>
                <a:lnTo>
                  <a:pt x="0" y="65202"/>
                </a:lnTo>
                <a:close/>
              </a:path>
              <a:path w="1067434" h="171450">
                <a:moveTo>
                  <a:pt x="1019555" y="69266"/>
                </a:moveTo>
                <a:lnTo>
                  <a:pt x="991216" y="85748"/>
                </a:lnTo>
                <a:lnTo>
                  <a:pt x="1019428" y="102286"/>
                </a:lnTo>
                <a:lnTo>
                  <a:pt x="1019555" y="69266"/>
                </a:lnTo>
                <a:close/>
              </a:path>
              <a:path w="1067434" h="171450">
                <a:moveTo>
                  <a:pt x="1029080" y="69266"/>
                </a:moveTo>
                <a:lnTo>
                  <a:pt x="1019555" y="69266"/>
                </a:lnTo>
                <a:lnTo>
                  <a:pt x="1019428" y="102286"/>
                </a:lnTo>
                <a:lnTo>
                  <a:pt x="1029080" y="102286"/>
                </a:lnTo>
                <a:lnTo>
                  <a:pt x="1029080" y="69266"/>
                </a:lnTo>
                <a:close/>
              </a:path>
              <a:path w="1067434" h="171450">
                <a:moveTo>
                  <a:pt x="958589" y="66622"/>
                </a:moveTo>
                <a:lnTo>
                  <a:pt x="991216" y="85748"/>
                </a:lnTo>
                <a:lnTo>
                  <a:pt x="1019555" y="69266"/>
                </a:lnTo>
                <a:lnTo>
                  <a:pt x="1029080" y="69266"/>
                </a:lnTo>
                <a:lnTo>
                  <a:pt x="1029080" y="66726"/>
                </a:lnTo>
                <a:lnTo>
                  <a:pt x="958589" y="6662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14209" y="3542157"/>
            <a:ext cx="1647189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Directed  belief</a:t>
            </a:r>
            <a:r>
              <a:rPr sz="2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5355" y="3390900"/>
            <a:ext cx="1554479" cy="577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58282" y="3410458"/>
            <a:ext cx="1299845" cy="372745"/>
          </a:xfrm>
          <a:custGeom>
            <a:avLst/>
            <a:gdLst/>
            <a:ahLst/>
            <a:cxnLst/>
            <a:rect l="l" t="t" r="r" b="b"/>
            <a:pathLst>
              <a:path w="1299845" h="372745">
                <a:moveTo>
                  <a:pt x="1190076" y="317101"/>
                </a:moveTo>
                <a:lnTo>
                  <a:pt x="1130935" y="335152"/>
                </a:lnTo>
                <a:lnTo>
                  <a:pt x="1124235" y="338812"/>
                </a:lnTo>
                <a:lnTo>
                  <a:pt x="1119632" y="344519"/>
                </a:lnTo>
                <a:lnTo>
                  <a:pt x="1117504" y="351512"/>
                </a:lnTo>
                <a:lnTo>
                  <a:pt x="1118235" y="359028"/>
                </a:lnTo>
                <a:lnTo>
                  <a:pt x="1121820" y="365672"/>
                </a:lnTo>
                <a:lnTo>
                  <a:pt x="1127490" y="370268"/>
                </a:lnTo>
                <a:lnTo>
                  <a:pt x="1134469" y="372387"/>
                </a:lnTo>
                <a:lnTo>
                  <a:pt x="1141984" y="371601"/>
                </a:lnTo>
                <a:lnTo>
                  <a:pt x="1267441" y="333247"/>
                </a:lnTo>
                <a:lnTo>
                  <a:pt x="1258696" y="333247"/>
                </a:lnTo>
                <a:lnTo>
                  <a:pt x="1190076" y="317101"/>
                </a:lnTo>
                <a:close/>
              </a:path>
              <a:path w="1299845" h="372745">
                <a:moveTo>
                  <a:pt x="1226229" y="306067"/>
                </a:moveTo>
                <a:lnTo>
                  <a:pt x="1190076" y="317101"/>
                </a:lnTo>
                <a:lnTo>
                  <a:pt x="1258696" y="333247"/>
                </a:lnTo>
                <a:lnTo>
                  <a:pt x="1259791" y="328548"/>
                </a:lnTo>
                <a:lnTo>
                  <a:pt x="1249934" y="328548"/>
                </a:lnTo>
                <a:lnTo>
                  <a:pt x="1226229" y="306067"/>
                </a:lnTo>
                <a:close/>
              </a:path>
              <a:path w="1299845" h="372745">
                <a:moveTo>
                  <a:pt x="1166479" y="204565"/>
                </a:moveTo>
                <a:lnTo>
                  <a:pt x="1159349" y="206160"/>
                </a:lnTo>
                <a:lnTo>
                  <a:pt x="1153160" y="210565"/>
                </a:lnTo>
                <a:lnTo>
                  <a:pt x="1149153" y="216969"/>
                </a:lnTo>
                <a:lnTo>
                  <a:pt x="1147968" y="224170"/>
                </a:lnTo>
                <a:lnTo>
                  <a:pt x="1149570" y="231300"/>
                </a:lnTo>
                <a:lnTo>
                  <a:pt x="1153921" y="237489"/>
                </a:lnTo>
                <a:lnTo>
                  <a:pt x="1198779" y="280033"/>
                </a:lnTo>
                <a:lnTo>
                  <a:pt x="1267333" y="296163"/>
                </a:lnTo>
                <a:lnTo>
                  <a:pt x="1258696" y="333247"/>
                </a:lnTo>
                <a:lnTo>
                  <a:pt x="1267441" y="333247"/>
                </a:lnTo>
                <a:lnTo>
                  <a:pt x="1299844" y="323341"/>
                </a:lnTo>
                <a:lnTo>
                  <a:pt x="1180084" y="209803"/>
                </a:lnTo>
                <a:lnTo>
                  <a:pt x="1173680" y="205779"/>
                </a:lnTo>
                <a:lnTo>
                  <a:pt x="1166479" y="204565"/>
                </a:lnTo>
                <a:close/>
              </a:path>
              <a:path w="1299845" h="372745">
                <a:moveTo>
                  <a:pt x="1257426" y="296544"/>
                </a:moveTo>
                <a:lnTo>
                  <a:pt x="1226229" y="306067"/>
                </a:lnTo>
                <a:lnTo>
                  <a:pt x="1249934" y="328548"/>
                </a:lnTo>
                <a:lnTo>
                  <a:pt x="1257426" y="296544"/>
                </a:lnTo>
                <a:close/>
              </a:path>
              <a:path w="1299845" h="372745">
                <a:moveTo>
                  <a:pt x="1267244" y="296544"/>
                </a:moveTo>
                <a:lnTo>
                  <a:pt x="1257426" y="296544"/>
                </a:lnTo>
                <a:lnTo>
                  <a:pt x="1249934" y="328548"/>
                </a:lnTo>
                <a:lnTo>
                  <a:pt x="1259791" y="328548"/>
                </a:lnTo>
                <a:lnTo>
                  <a:pt x="1267244" y="296544"/>
                </a:lnTo>
                <a:close/>
              </a:path>
              <a:path w="1299845" h="372745">
                <a:moveTo>
                  <a:pt x="8635" y="0"/>
                </a:moveTo>
                <a:lnTo>
                  <a:pt x="0" y="37083"/>
                </a:lnTo>
                <a:lnTo>
                  <a:pt x="1190076" y="317101"/>
                </a:lnTo>
                <a:lnTo>
                  <a:pt x="1226229" y="306067"/>
                </a:lnTo>
                <a:lnTo>
                  <a:pt x="1198779" y="280033"/>
                </a:lnTo>
                <a:lnTo>
                  <a:pt x="8635" y="0"/>
                </a:lnTo>
                <a:close/>
              </a:path>
              <a:path w="1299845" h="372745">
                <a:moveTo>
                  <a:pt x="1198779" y="280033"/>
                </a:moveTo>
                <a:lnTo>
                  <a:pt x="1226229" y="306067"/>
                </a:lnTo>
                <a:lnTo>
                  <a:pt x="1257426" y="296544"/>
                </a:lnTo>
                <a:lnTo>
                  <a:pt x="1267244" y="296544"/>
                </a:lnTo>
                <a:lnTo>
                  <a:pt x="1267333" y="296163"/>
                </a:lnTo>
                <a:lnTo>
                  <a:pt x="1198779" y="28003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9071" y="4230623"/>
            <a:ext cx="1556003" cy="6537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2505" y="4379712"/>
            <a:ext cx="1301115" cy="439420"/>
          </a:xfrm>
          <a:custGeom>
            <a:avLst/>
            <a:gdLst/>
            <a:ahLst/>
            <a:cxnLst/>
            <a:rect l="l" t="t" r="r" b="b"/>
            <a:pathLst>
              <a:path w="1301115" h="439420">
                <a:moveTo>
                  <a:pt x="1191632" y="52140"/>
                </a:moveTo>
                <a:lnTo>
                  <a:pt x="0" y="402599"/>
                </a:lnTo>
                <a:lnTo>
                  <a:pt x="10668" y="439175"/>
                </a:lnTo>
                <a:lnTo>
                  <a:pt x="1202295" y="88718"/>
                </a:lnTo>
                <a:lnTo>
                  <a:pt x="1228311" y="61174"/>
                </a:lnTo>
                <a:lnTo>
                  <a:pt x="1191632" y="52140"/>
                </a:lnTo>
                <a:close/>
              </a:path>
              <a:path w="1301115" h="439420">
                <a:moveTo>
                  <a:pt x="1270039" y="32267"/>
                </a:moveTo>
                <a:lnTo>
                  <a:pt x="1259204" y="32267"/>
                </a:lnTo>
                <a:lnTo>
                  <a:pt x="1269873" y="68843"/>
                </a:lnTo>
                <a:lnTo>
                  <a:pt x="1202295" y="88718"/>
                </a:lnTo>
                <a:lnTo>
                  <a:pt x="1159891" y="133613"/>
                </a:lnTo>
                <a:lnTo>
                  <a:pt x="1155884" y="140088"/>
                </a:lnTo>
                <a:lnTo>
                  <a:pt x="1154699" y="147314"/>
                </a:lnTo>
                <a:lnTo>
                  <a:pt x="1156301" y="154420"/>
                </a:lnTo>
                <a:lnTo>
                  <a:pt x="1160652" y="160537"/>
                </a:lnTo>
                <a:lnTo>
                  <a:pt x="1167056" y="164562"/>
                </a:lnTo>
                <a:lnTo>
                  <a:pt x="1174257" y="165776"/>
                </a:lnTo>
                <a:lnTo>
                  <a:pt x="1181387" y="164181"/>
                </a:lnTo>
                <a:lnTo>
                  <a:pt x="1187577" y="159775"/>
                </a:lnTo>
                <a:lnTo>
                  <a:pt x="1300861" y="39887"/>
                </a:lnTo>
                <a:lnTo>
                  <a:pt x="1270039" y="32267"/>
                </a:lnTo>
                <a:close/>
              </a:path>
              <a:path w="1301115" h="439420">
                <a:moveTo>
                  <a:pt x="1228311" y="61174"/>
                </a:moveTo>
                <a:lnTo>
                  <a:pt x="1202295" y="88718"/>
                </a:lnTo>
                <a:lnTo>
                  <a:pt x="1269441" y="68970"/>
                </a:lnTo>
                <a:lnTo>
                  <a:pt x="1259967" y="68970"/>
                </a:lnTo>
                <a:lnTo>
                  <a:pt x="1228311" y="61174"/>
                </a:lnTo>
                <a:close/>
              </a:path>
              <a:path w="1301115" h="439420">
                <a:moveTo>
                  <a:pt x="1250696" y="37474"/>
                </a:moveTo>
                <a:lnTo>
                  <a:pt x="1228311" y="61174"/>
                </a:lnTo>
                <a:lnTo>
                  <a:pt x="1259967" y="68970"/>
                </a:lnTo>
                <a:lnTo>
                  <a:pt x="1250696" y="37474"/>
                </a:lnTo>
                <a:close/>
              </a:path>
              <a:path w="1301115" h="439420">
                <a:moveTo>
                  <a:pt x="1260723" y="37474"/>
                </a:moveTo>
                <a:lnTo>
                  <a:pt x="1250696" y="37474"/>
                </a:lnTo>
                <a:lnTo>
                  <a:pt x="1259967" y="68970"/>
                </a:lnTo>
                <a:lnTo>
                  <a:pt x="1269441" y="68970"/>
                </a:lnTo>
                <a:lnTo>
                  <a:pt x="1269873" y="68843"/>
                </a:lnTo>
                <a:lnTo>
                  <a:pt x="1260723" y="37474"/>
                </a:lnTo>
                <a:close/>
              </a:path>
              <a:path w="1301115" h="439420">
                <a:moveTo>
                  <a:pt x="1259204" y="32267"/>
                </a:moveTo>
                <a:lnTo>
                  <a:pt x="1191632" y="52140"/>
                </a:lnTo>
                <a:lnTo>
                  <a:pt x="1228311" y="61174"/>
                </a:lnTo>
                <a:lnTo>
                  <a:pt x="1250696" y="37474"/>
                </a:lnTo>
                <a:lnTo>
                  <a:pt x="1260723" y="37474"/>
                </a:lnTo>
                <a:lnTo>
                  <a:pt x="1259204" y="32267"/>
                </a:lnTo>
                <a:close/>
              </a:path>
              <a:path w="1301115" h="439420">
                <a:moveTo>
                  <a:pt x="1133066" y="0"/>
                </a:moveTo>
                <a:lnTo>
                  <a:pt x="1126236" y="2534"/>
                </a:lnTo>
                <a:lnTo>
                  <a:pt x="1120834" y="7425"/>
                </a:lnTo>
                <a:lnTo>
                  <a:pt x="1117600" y="14233"/>
                </a:lnTo>
                <a:lnTo>
                  <a:pt x="1117264" y="21828"/>
                </a:lnTo>
                <a:lnTo>
                  <a:pt x="1119774" y="28696"/>
                </a:lnTo>
                <a:lnTo>
                  <a:pt x="1124690" y="34111"/>
                </a:lnTo>
                <a:lnTo>
                  <a:pt x="1131570" y="37347"/>
                </a:lnTo>
                <a:lnTo>
                  <a:pt x="1191632" y="52140"/>
                </a:lnTo>
                <a:lnTo>
                  <a:pt x="1259204" y="32267"/>
                </a:lnTo>
                <a:lnTo>
                  <a:pt x="1270039" y="32267"/>
                </a:lnTo>
                <a:lnTo>
                  <a:pt x="1140587" y="263"/>
                </a:lnTo>
                <a:lnTo>
                  <a:pt x="113306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619" y="5892867"/>
            <a:ext cx="71393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5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b="1" spc="5" dirty="0">
                <a:latin typeface="Times New Roman"/>
                <a:cs typeface="Times New Roman"/>
              </a:rPr>
              <a:t>v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h</a:t>
            </a:r>
            <a:r>
              <a:rPr sz="2100" b="1" spc="7" baseline="4365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h</a:t>
            </a:r>
            <a:r>
              <a:rPr sz="2100" b="1" spc="7" baseline="43650" dirty="0">
                <a:latin typeface="Times New Roman"/>
                <a:cs typeface="Times New Roman"/>
              </a:rPr>
              <a:t>2</a:t>
            </a:r>
            <a:r>
              <a:rPr sz="2100" b="1" spc="-322" baseline="436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,...,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100" i="1" spc="-15" baseline="43650" dirty="0">
                <a:latin typeface="Times New Roman"/>
                <a:cs typeface="Times New Roman"/>
              </a:rPr>
              <a:t>l</a:t>
            </a:r>
            <a:r>
              <a:rPr sz="2100" i="1" spc="-82" baseline="436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(</a:t>
            </a:r>
            <a:r>
              <a:rPr sz="2400" b="1" spc="20" dirty="0">
                <a:latin typeface="Times New Roman"/>
                <a:cs typeface="Times New Roman"/>
              </a:rPr>
              <a:t>v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h</a:t>
            </a:r>
            <a:r>
              <a:rPr sz="2100" b="1" spc="-52" baseline="43650" dirty="0">
                <a:latin typeface="Times New Roman"/>
                <a:cs typeface="Times New Roman"/>
              </a:rPr>
              <a:t>1</a:t>
            </a:r>
            <a:r>
              <a:rPr sz="2100" b="1" spc="-300" baseline="436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h</a:t>
            </a:r>
            <a:r>
              <a:rPr sz="2100" b="1" baseline="43650" dirty="0">
                <a:latin typeface="Times New Roman"/>
                <a:cs typeface="Times New Roman"/>
              </a:rPr>
              <a:t>1</a:t>
            </a:r>
            <a:r>
              <a:rPr sz="2100" b="1" spc="292" baseline="436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h</a:t>
            </a:r>
            <a:r>
              <a:rPr sz="2100" b="1" spc="7" baseline="43650" dirty="0">
                <a:latin typeface="Times New Roman"/>
                <a:cs typeface="Times New Roman"/>
              </a:rPr>
              <a:t>2</a:t>
            </a:r>
            <a:r>
              <a:rPr sz="2100" b="1" spc="-247" baseline="436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)...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h</a:t>
            </a:r>
            <a:r>
              <a:rPr sz="2100" i="1" baseline="43650" dirty="0">
                <a:latin typeface="Times New Roman"/>
                <a:cs typeface="Times New Roman"/>
              </a:rPr>
              <a:t>l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baseline="43650" dirty="0">
                <a:latin typeface="Times New Roman"/>
                <a:cs typeface="Times New Roman"/>
              </a:rPr>
              <a:t>2</a:t>
            </a:r>
            <a:r>
              <a:rPr sz="2100" spc="367" baseline="436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h</a:t>
            </a:r>
            <a:r>
              <a:rPr sz="2100" i="1" spc="22" baseline="43650" dirty="0">
                <a:latin typeface="Times New Roman"/>
                <a:cs typeface="Times New Roman"/>
              </a:rPr>
              <a:t>l</a:t>
            </a:r>
            <a:r>
              <a:rPr sz="2100" spc="22" baseline="43650" dirty="0">
                <a:latin typeface="Symbol"/>
                <a:cs typeface="Symbol"/>
              </a:rPr>
              <a:t></a:t>
            </a:r>
            <a:r>
              <a:rPr sz="2100" spc="22" baseline="43650" dirty="0">
                <a:latin typeface="Times New Roman"/>
                <a:cs typeface="Times New Roman"/>
              </a:rPr>
              <a:t>1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spc="15" dirty="0">
                <a:latin typeface="Times New Roman"/>
                <a:cs typeface="Times New Roman"/>
              </a:rPr>
              <a:t>(</a:t>
            </a:r>
            <a:r>
              <a:rPr sz="2400" b="1" spc="15" dirty="0">
                <a:latin typeface="Times New Roman"/>
                <a:cs typeface="Times New Roman"/>
              </a:rPr>
              <a:t>h</a:t>
            </a:r>
            <a:r>
              <a:rPr sz="2100" i="1" spc="22" baseline="43650" dirty="0">
                <a:latin typeface="Times New Roman"/>
                <a:cs typeface="Times New Roman"/>
              </a:rPr>
              <a:t>l</a:t>
            </a:r>
            <a:r>
              <a:rPr sz="2100" spc="22" baseline="43650" dirty="0">
                <a:latin typeface="Symbol"/>
                <a:cs typeface="Symbol"/>
              </a:rPr>
              <a:t></a:t>
            </a:r>
            <a:r>
              <a:rPr sz="2100" spc="22" baseline="43650" dirty="0">
                <a:latin typeface="Times New Roman"/>
                <a:cs typeface="Times New Roman"/>
              </a:rPr>
              <a:t>1</a:t>
            </a:r>
            <a:r>
              <a:rPr sz="2400" spc="15" dirty="0">
                <a:latin typeface="Times New Roman"/>
                <a:cs typeface="Times New Roman"/>
              </a:rPr>
              <a:t>,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</a:t>
            </a:r>
            <a:r>
              <a:rPr sz="2100" i="1" spc="-15" baseline="43650" dirty="0">
                <a:latin typeface="Times New Roman"/>
                <a:cs typeface="Times New Roman"/>
              </a:rPr>
              <a:t>l</a:t>
            </a:r>
            <a:r>
              <a:rPr sz="2100" i="1" spc="-75" baseline="436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66864" y="1042161"/>
            <a:ext cx="1878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Hinton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2006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64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685800" y="396875"/>
            <a:ext cx="8682038" cy="5699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z="2800">
                <a:latin typeface="Times New Roman" charset="0"/>
                <a:cs typeface="Arial" charset="0"/>
              </a:rPr>
              <a:t>hmmm… OK, but: </a:t>
            </a:r>
          </a:p>
          <a:p>
            <a:pPr marL="0" indent="0">
              <a:buFontTx/>
              <a:buNone/>
            </a:pPr>
            <a:r>
              <a:rPr lang="en-GB" sz="2800">
                <a:latin typeface="Times New Roman" charset="0"/>
                <a:cs typeface="Arial" charset="0"/>
              </a:rPr>
              <a:t>  3. </a:t>
            </a:r>
            <a:r>
              <a:rPr lang="en-GB" sz="2800" b="1">
                <a:latin typeface="Times New Roman" charset="0"/>
                <a:cs typeface="Arial" charset="0"/>
              </a:rPr>
              <a:t>multilayer</a:t>
            </a:r>
            <a:r>
              <a:rPr lang="en-GB" sz="2800">
                <a:latin typeface="Times New Roman" charset="0"/>
                <a:cs typeface="Arial" charset="0"/>
              </a:rPr>
              <a:t> </a:t>
            </a:r>
            <a:r>
              <a:rPr lang="en-GB" sz="2800" b="1">
                <a:latin typeface="Times New Roman" charset="0"/>
                <a:cs typeface="Arial" charset="0"/>
              </a:rPr>
              <a:t>neural networks have been around for</a:t>
            </a:r>
          </a:p>
          <a:p>
            <a:pPr marL="0" indent="0">
              <a:buFontTx/>
              <a:buNone/>
            </a:pPr>
            <a:r>
              <a:rPr lang="en-GB" sz="2800" b="1">
                <a:latin typeface="Times New Roman" charset="0"/>
                <a:cs typeface="Arial" charset="0"/>
              </a:rPr>
              <a:t>      25 years.  What’s actually new?</a:t>
            </a:r>
            <a:r>
              <a:rPr lang="en-GB" sz="2800">
                <a:latin typeface="Times New Roman" charset="0"/>
                <a:cs typeface="Arial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GB" sz="2800">
                <a:latin typeface="Times New Roman" charset="0"/>
                <a:cs typeface="Arial" charset="0"/>
              </a:rPr>
              <a:t> </a:t>
            </a:r>
            <a:endParaRPr lang="en-GB" sz="2800" b="1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50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66" y="16903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0295" algn="l">
              <a:lnSpc>
                <a:spcPct val="100000"/>
              </a:lnSpc>
            </a:pPr>
            <a:r>
              <a:rPr spc="-10" dirty="0"/>
              <a:t>DBN Greedy</a:t>
            </a:r>
            <a:r>
              <a:rPr spc="-55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9773"/>
            <a:ext cx="4100195" cy="236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spc="-25" dirty="0">
                <a:solidFill>
                  <a:srgbClr val="0000CC"/>
                </a:solidFill>
                <a:latin typeface="Calibri"/>
                <a:cs typeface="Calibri"/>
              </a:rPr>
              <a:t>First</a:t>
            </a:r>
            <a:r>
              <a:rPr sz="3200" spc="-5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step:</a:t>
            </a:r>
            <a:endParaRPr sz="3200" dirty="0">
              <a:latin typeface="Calibri"/>
              <a:cs typeface="Calibri"/>
            </a:endParaRPr>
          </a:p>
          <a:p>
            <a:pPr marL="755015" marR="5080" lvl="1" indent="-28511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Construct </a:t>
            </a:r>
            <a:r>
              <a:rPr sz="2800" spc="-5" dirty="0">
                <a:latin typeface="Calibri"/>
                <a:cs typeface="Calibri"/>
              </a:rPr>
              <a:t>an RBM with  an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25" dirty="0">
                <a:latin typeface="Calibri"/>
                <a:cs typeface="Calibri"/>
              </a:rPr>
              <a:t>layer </a:t>
            </a:r>
            <a:r>
              <a:rPr sz="2800" b="1" spc="-5" dirty="0">
                <a:latin typeface="Calibri"/>
                <a:cs typeface="Calibri"/>
              </a:rPr>
              <a:t>v </a:t>
            </a:r>
            <a:r>
              <a:rPr sz="2800" spc="-5" dirty="0">
                <a:latin typeface="Calibri"/>
                <a:cs typeface="Calibri"/>
              </a:rPr>
              <a:t>and a  </a:t>
            </a:r>
            <a:r>
              <a:rPr sz="2800" spc="-10" dirty="0">
                <a:latin typeface="Calibri"/>
                <a:cs typeface="Calibri"/>
              </a:rPr>
              <a:t>hidden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</a:t>
            </a:r>
            <a:endParaRPr sz="28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0" dirty="0">
                <a:latin typeface="Calibri"/>
                <a:cs typeface="Calibri"/>
              </a:rPr>
              <a:t>Train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RBM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9347" y="4283697"/>
            <a:ext cx="4267200" cy="2051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66864" y="1042161"/>
            <a:ext cx="1878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Hinton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2006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4" y="169030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0295" algn="l">
              <a:lnSpc>
                <a:spcPct val="100000"/>
              </a:lnSpc>
            </a:pPr>
            <a:r>
              <a:rPr spc="-10" dirty="0"/>
              <a:t>DBN Greedy</a:t>
            </a:r>
            <a:r>
              <a:rPr spc="-55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9773"/>
            <a:ext cx="420497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Second</a:t>
            </a:r>
            <a:r>
              <a:rPr sz="3200" spc="-8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step: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Stack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hidden</a:t>
            </a:r>
            <a:endParaRPr sz="2800">
              <a:latin typeface="Calibri"/>
              <a:cs typeface="Calibri"/>
            </a:endParaRPr>
          </a:p>
          <a:p>
            <a:pPr marL="755015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layer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top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RBM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5310" y="4034790"/>
            <a:ext cx="11957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RBM.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2895600"/>
            <a:ext cx="42672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5926" y="3886200"/>
            <a:ext cx="643255" cy="457200"/>
          </a:xfrm>
          <a:custGeom>
            <a:avLst/>
            <a:gdLst/>
            <a:ahLst/>
            <a:cxnLst/>
            <a:rect l="l" t="t" r="r" b="b"/>
            <a:pathLst>
              <a:path w="643254" h="457200">
                <a:moveTo>
                  <a:pt x="0" y="457200"/>
                </a:moveTo>
                <a:lnTo>
                  <a:pt x="642937" y="457200"/>
                </a:lnTo>
                <a:lnTo>
                  <a:pt x="64293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4400" y="3012948"/>
            <a:ext cx="4267200" cy="18288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2335"/>
              </a:spcBef>
            </a:pPr>
            <a:r>
              <a:rPr sz="4050" spc="165" baseline="-24691" dirty="0">
                <a:latin typeface="Times New Roman"/>
                <a:cs typeface="Times New Roman"/>
              </a:rPr>
              <a:t>W</a:t>
            </a:r>
            <a:r>
              <a:rPr sz="1550" spc="11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4501" y="4876800"/>
            <a:ext cx="614680" cy="457200"/>
          </a:xfrm>
          <a:custGeom>
            <a:avLst/>
            <a:gdLst/>
            <a:ahLst/>
            <a:cxnLst/>
            <a:rect l="l" t="t" r="r" b="b"/>
            <a:pathLst>
              <a:path w="614679" h="457200">
                <a:moveTo>
                  <a:pt x="0" y="457200"/>
                </a:moveTo>
                <a:lnTo>
                  <a:pt x="614362" y="457200"/>
                </a:lnTo>
                <a:lnTo>
                  <a:pt x="61436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3392" y="4752416"/>
            <a:ext cx="459740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50" spc="60" baseline="-24691" dirty="0">
                <a:latin typeface="Times New Roman"/>
                <a:cs typeface="Times New Roman"/>
              </a:rPr>
              <a:t>W</a:t>
            </a:r>
            <a:r>
              <a:rPr sz="1550" spc="4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0710" y="4060266"/>
            <a:ext cx="1301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4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2516" y="4068183"/>
            <a:ext cx="36385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10" dirty="0">
                <a:latin typeface="Times New Roman"/>
                <a:cs typeface="Times New Roman"/>
              </a:rPr>
              <a:t>W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4" y="2668651"/>
            <a:ext cx="3502660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RBM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Fix </a:t>
            </a:r>
            <a:r>
              <a:rPr sz="4050" spc="-104" baseline="1028" dirty="0">
                <a:latin typeface="Times New Roman"/>
                <a:cs typeface="Times New Roman"/>
              </a:rPr>
              <a:t>W</a:t>
            </a:r>
            <a:r>
              <a:rPr sz="2325" spc="-104" baseline="44802" dirty="0">
                <a:latin typeface="Times New Roman"/>
                <a:cs typeface="Times New Roman"/>
              </a:rPr>
              <a:t>1</a:t>
            </a:r>
            <a:r>
              <a:rPr sz="2800" spc="-70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sample </a:t>
            </a:r>
            <a:r>
              <a:rPr sz="3600" b="1" baseline="8101" dirty="0">
                <a:latin typeface="Times New Roman"/>
                <a:cs typeface="Times New Roman"/>
              </a:rPr>
              <a:t>h</a:t>
            </a:r>
            <a:r>
              <a:rPr sz="2100" b="1" baseline="55555" dirty="0">
                <a:latin typeface="Times New Roman"/>
                <a:cs typeface="Times New Roman"/>
              </a:rPr>
              <a:t>1</a:t>
            </a:r>
            <a:r>
              <a:rPr sz="2100" b="1" spc="247" baseline="555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</a:pPr>
            <a:r>
              <a:rPr sz="3450" i="1" spc="52" baseline="8454" dirty="0">
                <a:latin typeface="Times New Roman"/>
                <a:cs typeface="Times New Roman"/>
              </a:rPr>
              <a:t>Q</a:t>
            </a:r>
            <a:r>
              <a:rPr sz="3450" spc="52" baseline="8454" dirty="0">
                <a:latin typeface="Times New Roman"/>
                <a:cs typeface="Times New Roman"/>
              </a:rPr>
              <a:t>(</a:t>
            </a:r>
            <a:r>
              <a:rPr sz="3450" b="1" spc="52" baseline="8454" dirty="0">
                <a:latin typeface="Times New Roman"/>
                <a:cs typeface="Times New Roman"/>
              </a:rPr>
              <a:t>h</a:t>
            </a:r>
            <a:r>
              <a:rPr sz="1950" spc="52" baseline="59829" dirty="0">
                <a:latin typeface="Times New Roman"/>
                <a:cs typeface="Times New Roman"/>
              </a:rPr>
              <a:t>1 </a:t>
            </a:r>
            <a:r>
              <a:rPr sz="3450" spc="15" baseline="8454" dirty="0">
                <a:latin typeface="Times New Roman"/>
                <a:cs typeface="Times New Roman"/>
              </a:rPr>
              <a:t>| </a:t>
            </a:r>
            <a:r>
              <a:rPr sz="3450" b="1" spc="75" baseline="8454" dirty="0">
                <a:latin typeface="Times New Roman"/>
                <a:cs typeface="Times New Roman"/>
              </a:rPr>
              <a:t>v</a:t>
            </a:r>
            <a:r>
              <a:rPr sz="3450" spc="75" baseline="8454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Calibri"/>
                <a:cs typeface="Calibri"/>
              </a:rPr>
              <a:t>as input.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Train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17364" y="4611623"/>
            <a:ext cx="423672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3368" y="4800472"/>
            <a:ext cx="171450" cy="915035"/>
          </a:xfrm>
          <a:custGeom>
            <a:avLst/>
            <a:gdLst/>
            <a:ahLst/>
            <a:cxnLst/>
            <a:rect l="l" t="t" r="r" b="b"/>
            <a:pathLst>
              <a:path w="171450" h="915035">
                <a:moveTo>
                  <a:pt x="65385" y="800188"/>
                </a:moveTo>
                <a:lnTo>
                  <a:pt x="65131" y="914488"/>
                </a:lnTo>
                <a:lnTo>
                  <a:pt x="103231" y="914565"/>
                </a:lnTo>
                <a:lnTo>
                  <a:pt x="103485" y="800265"/>
                </a:lnTo>
                <a:lnTo>
                  <a:pt x="65385" y="800188"/>
                </a:lnTo>
                <a:close/>
              </a:path>
              <a:path w="171450" h="915035">
                <a:moveTo>
                  <a:pt x="103739" y="647826"/>
                </a:moveTo>
                <a:lnTo>
                  <a:pt x="65639" y="647826"/>
                </a:lnTo>
                <a:lnTo>
                  <a:pt x="65512" y="762126"/>
                </a:lnTo>
                <a:lnTo>
                  <a:pt x="103612" y="762126"/>
                </a:lnTo>
                <a:lnTo>
                  <a:pt x="103739" y="647826"/>
                </a:lnTo>
                <a:close/>
              </a:path>
              <a:path w="171450" h="915035">
                <a:moveTo>
                  <a:pt x="103993" y="495426"/>
                </a:moveTo>
                <a:lnTo>
                  <a:pt x="65893" y="495426"/>
                </a:lnTo>
                <a:lnTo>
                  <a:pt x="65766" y="609726"/>
                </a:lnTo>
                <a:lnTo>
                  <a:pt x="103866" y="609726"/>
                </a:lnTo>
                <a:lnTo>
                  <a:pt x="103993" y="495426"/>
                </a:lnTo>
                <a:close/>
              </a:path>
              <a:path w="171450" h="915035">
                <a:moveTo>
                  <a:pt x="104247" y="343026"/>
                </a:moveTo>
                <a:lnTo>
                  <a:pt x="66147" y="343026"/>
                </a:lnTo>
                <a:lnTo>
                  <a:pt x="66020" y="457326"/>
                </a:lnTo>
                <a:lnTo>
                  <a:pt x="104120" y="457326"/>
                </a:lnTo>
                <a:lnTo>
                  <a:pt x="104247" y="343026"/>
                </a:lnTo>
                <a:close/>
              </a:path>
              <a:path w="171450" h="915035">
                <a:moveTo>
                  <a:pt x="104501" y="190626"/>
                </a:moveTo>
                <a:lnTo>
                  <a:pt x="66401" y="190626"/>
                </a:lnTo>
                <a:lnTo>
                  <a:pt x="66274" y="304926"/>
                </a:lnTo>
                <a:lnTo>
                  <a:pt x="104374" y="304926"/>
                </a:lnTo>
                <a:lnTo>
                  <a:pt x="104501" y="190626"/>
                </a:lnTo>
                <a:close/>
              </a:path>
              <a:path w="171450" h="915035">
                <a:moveTo>
                  <a:pt x="108040" y="38226"/>
                </a:moveTo>
                <a:lnTo>
                  <a:pt x="104755" y="38226"/>
                </a:lnTo>
                <a:lnTo>
                  <a:pt x="104684" y="108291"/>
                </a:lnTo>
                <a:lnTo>
                  <a:pt x="135743" y="161797"/>
                </a:lnTo>
                <a:lnTo>
                  <a:pt x="140793" y="167479"/>
                </a:lnTo>
                <a:lnTo>
                  <a:pt x="147379" y="170672"/>
                </a:lnTo>
                <a:lnTo>
                  <a:pt x="154656" y="171174"/>
                </a:lnTo>
                <a:lnTo>
                  <a:pt x="161778" y="168782"/>
                </a:lnTo>
                <a:lnTo>
                  <a:pt x="167459" y="163732"/>
                </a:lnTo>
                <a:lnTo>
                  <a:pt x="170652" y="157146"/>
                </a:lnTo>
                <a:lnTo>
                  <a:pt x="171154" y="149869"/>
                </a:lnTo>
                <a:lnTo>
                  <a:pt x="168763" y="142747"/>
                </a:lnTo>
                <a:lnTo>
                  <a:pt x="108040" y="38226"/>
                </a:lnTo>
                <a:close/>
              </a:path>
              <a:path w="171450" h="915035">
                <a:moveTo>
                  <a:pt x="85832" y="0"/>
                </a:moveTo>
                <a:lnTo>
                  <a:pt x="2393" y="142366"/>
                </a:lnTo>
                <a:lnTo>
                  <a:pt x="0" y="149562"/>
                </a:lnTo>
                <a:lnTo>
                  <a:pt x="488" y="156876"/>
                </a:lnTo>
                <a:lnTo>
                  <a:pt x="3643" y="163476"/>
                </a:lnTo>
                <a:lnTo>
                  <a:pt x="9251" y="168528"/>
                </a:lnTo>
                <a:lnTo>
                  <a:pt x="16426" y="170922"/>
                </a:lnTo>
                <a:lnTo>
                  <a:pt x="23697" y="170433"/>
                </a:lnTo>
                <a:lnTo>
                  <a:pt x="30253" y="167278"/>
                </a:lnTo>
                <a:lnTo>
                  <a:pt x="35286" y="161670"/>
                </a:lnTo>
                <a:lnTo>
                  <a:pt x="66577" y="108291"/>
                </a:lnTo>
                <a:lnTo>
                  <a:pt x="66655" y="38226"/>
                </a:lnTo>
                <a:lnTo>
                  <a:pt x="108040" y="38226"/>
                </a:lnTo>
                <a:lnTo>
                  <a:pt x="85832" y="0"/>
                </a:lnTo>
                <a:close/>
              </a:path>
              <a:path w="171450" h="915035">
                <a:moveTo>
                  <a:pt x="85724" y="75628"/>
                </a:moveTo>
                <a:lnTo>
                  <a:pt x="66584" y="108279"/>
                </a:lnTo>
                <a:lnTo>
                  <a:pt x="66528" y="152526"/>
                </a:lnTo>
                <a:lnTo>
                  <a:pt x="104628" y="152526"/>
                </a:lnTo>
                <a:lnTo>
                  <a:pt x="104677" y="108279"/>
                </a:lnTo>
                <a:lnTo>
                  <a:pt x="85724" y="75628"/>
                </a:lnTo>
                <a:close/>
              </a:path>
              <a:path w="171450" h="915035">
                <a:moveTo>
                  <a:pt x="104755" y="38226"/>
                </a:moveTo>
                <a:lnTo>
                  <a:pt x="66655" y="38226"/>
                </a:lnTo>
                <a:lnTo>
                  <a:pt x="66577" y="108291"/>
                </a:lnTo>
                <a:lnTo>
                  <a:pt x="85724" y="75628"/>
                </a:lnTo>
                <a:lnTo>
                  <a:pt x="69322" y="47370"/>
                </a:lnTo>
                <a:lnTo>
                  <a:pt x="104744" y="47370"/>
                </a:lnTo>
                <a:lnTo>
                  <a:pt x="104755" y="38226"/>
                </a:lnTo>
                <a:close/>
              </a:path>
              <a:path w="171450" h="915035">
                <a:moveTo>
                  <a:pt x="104744" y="47370"/>
                </a:moveTo>
                <a:lnTo>
                  <a:pt x="69322" y="47370"/>
                </a:lnTo>
                <a:lnTo>
                  <a:pt x="102215" y="47497"/>
                </a:lnTo>
                <a:lnTo>
                  <a:pt x="85724" y="75628"/>
                </a:lnTo>
                <a:lnTo>
                  <a:pt x="104677" y="108279"/>
                </a:lnTo>
                <a:lnTo>
                  <a:pt x="104744" y="47370"/>
                </a:lnTo>
                <a:close/>
              </a:path>
              <a:path w="171450" h="915035">
                <a:moveTo>
                  <a:pt x="69322" y="47370"/>
                </a:moveTo>
                <a:lnTo>
                  <a:pt x="85724" y="75628"/>
                </a:lnTo>
                <a:lnTo>
                  <a:pt x="102215" y="47497"/>
                </a:lnTo>
                <a:lnTo>
                  <a:pt x="69322" y="4737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8595" y="5056479"/>
            <a:ext cx="108458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40" dirty="0">
                <a:latin typeface="Times New Roman"/>
                <a:cs typeface="Times New Roman"/>
              </a:rPr>
              <a:t>Q</a:t>
            </a:r>
            <a:r>
              <a:rPr sz="2400" spc="40" dirty="0">
                <a:latin typeface="Times New Roman"/>
                <a:cs typeface="Times New Roman"/>
              </a:rPr>
              <a:t>(</a:t>
            </a:r>
            <a:r>
              <a:rPr sz="2400" b="1" spc="40" dirty="0">
                <a:latin typeface="Times New Roman"/>
                <a:cs typeface="Times New Roman"/>
              </a:rPr>
              <a:t>h</a:t>
            </a:r>
            <a:r>
              <a:rPr sz="2100" spc="60" baseline="43650" dirty="0">
                <a:latin typeface="Times New Roman"/>
                <a:cs typeface="Times New Roman"/>
              </a:rPr>
              <a:t>1 </a:t>
            </a:r>
            <a:r>
              <a:rPr sz="2400" spc="15" dirty="0">
                <a:latin typeface="Times New Roman"/>
                <a:cs typeface="Times New Roman"/>
              </a:rPr>
              <a:t>|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v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6864" y="1042161"/>
            <a:ext cx="1878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Hinton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2006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724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2025" y="1676400"/>
            <a:ext cx="4219575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492" y="365053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0295" algn="l">
              <a:lnSpc>
                <a:spcPct val="100000"/>
              </a:lnSpc>
            </a:pPr>
            <a:r>
              <a:rPr spc="-10" dirty="0"/>
              <a:t>DBN Greedy</a:t>
            </a:r>
            <a:r>
              <a:rPr spc="-55" dirty="0"/>
              <a:t> </a:t>
            </a:r>
            <a:r>
              <a:rPr spc="-15" dirty="0"/>
              <a:t>training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39773"/>
            <a:ext cx="212534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spc="-15" dirty="0">
                <a:solidFill>
                  <a:srgbClr val="0000CC"/>
                </a:solidFill>
                <a:latin typeface="Calibri"/>
                <a:cs typeface="Calibri"/>
              </a:rPr>
              <a:t>Third</a:t>
            </a:r>
            <a:r>
              <a:rPr sz="3200" spc="-5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00CC"/>
                </a:solidFill>
                <a:latin typeface="Calibri"/>
                <a:cs typeface="Calibri"/>
              </a:rPr>
              <a:t>step: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1815210"/>
            <a:ext cx="37331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Continue to </a:t>
            </a:r>
            <a:r>
              <a:rPr sz="2800" spc="-20" dirty="0">
                <a:latin typeface="Calibri"/>
                <a:cs typeface="Calibri"/>
              </a:rPr>
              <a:t>stack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382" y="2241930"/>
            <a:ext cx="32823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top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382" y="2668651"/>
            <a:ext cx="34702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train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step,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382" y="3095625"/>
            <a:ext cx="30899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sample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sampled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95926" y="3886200"/>
            <a:ext cx="643255" cy="457200"/>
          </a:xfrm>
          <a:custGeom>
            <a:avLst/>
            <a:gdLst/>
            <a:ahLst/>
            <a:cxnLst/>
            <a:rect l="l" t="t" r="r" b="b"/>
            <a:pathLst>
              <a:path w="643254" h="457200">
                <a:moveTo>
                  <a:pt x="0" y="457200"/>
                </a:moveTo>
                <a:lnTo>
                  <a:pt x="642937" y="457200"/>
                </a:lnTo>
                <a:lnTo>
                  <a:pt x="64293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2298" y="3907866"/>
            <a:ext cx="129539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4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4964" y="3915783"/>
            <a:ext cx="36258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00" dirty="0">
                <a:latin typeface="Times New Roman"/>
                <a:cs typeface="Times New Roman"/>
              </a:rPr>
              <a:t>W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4501" y="4876800"/>
            <a:ext cx="614680" cy="457200"/>
          </a:xfrm>
          <a:custGeom>
            <a:avLst/>
            <a:gdLst/>
            <a:ahLst/>
            <a:cxnLst/>
            <a:rect l="l" t="t" r="r" b="b"/>
            <a:pathLst>
              <a:path w="614679" h="457200">
                <a:moveTo>
                  <a:pt x="0" y="457200"/>
                </a:moveTo>
                <a:lnTo>
                  <a:pt x="614362" y="457200"/>
                </a:lnTo>
                <a:lnTo>
                  <a:pt x="61436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53392" y="4752416"/>
            <a:ext cx="459740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50" spc="60" baseline="-24691" dirty="0">
                <a:latin typeface="Times New Roman"/>
                <a:cs typeface="Times New Roman"/>
              </a:rPr>
              <a:t>W</a:t>
            </a:r>
            <a:r>
              <a:rPr sz="1550" spc="4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95926" y="2209800"/>
            <a:ext cx="643255" cy="457200"/>
          </a:xfrm>
          <a:custGeom>
            <a:avLst/>
            <a:gdLst/>
            <a:ahLst/>
            <a:cxnLst/>
            <a:rect l="l" t="t" r="r" b="b"/>
            <a:pathLst>
              <a:path w="643254" h="457200">
                <a:moveTo>
                  <a:pt x="0" y="457200"/>
                </a:moveTo>
                <a:lnTo>
                  <a:pt x="642937" y="457200"/>
                </a:lnTo>
                <a:lnTo>
                  <a:pt x="64293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4400" y="1676400"/>
            <a:ext cx="4267200" cy="18288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0585">
              <a:lnSpc>
                <a:spcPts val="1895"/>
              </a:lnSpc>
            </a:pPr>
            <a:r>
              <a:rPr sz="3600" spc="75" baseline="-25462" dirty="0">
                <a:latin typeface="Times New Roman"/>
                <a:cs typeface="Times New Roman"/>
              </a:rPr>
              <a:t>h</a:t>
            </a:r>
            <a:r>
              <a:rPr sz="1400" spc="5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210"/>
              </a:spcBef>
            </a:pPr>
            <a:r>
              <a:rPr sz="4050" spc="150" baseline="-24691" dirty="0">
                <a:latin typeface="Times New Roman"/>
                <a:cs typeface="Times New Roman"/>
              </a:rPr>
              <a:t>W</a:t>
            </a:r>
            <a:r>
              <a:rPr sz="1550" spc="10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3485731"/>
            <a:ext cx="2703195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15">
              <a:lnSpc>
                <a:spcPct val="100000"/>
              </a:lnSpc>
            </a:pPr>
            <a:r>
              <a:rPr sz="4200" spc="-30" baseline="-5952" dirty="0">
                <a:latin typeface="Calibri"/>
                <a:cs typeface="Calibri"/>
              </a:rPr>
              <a:t>from </a:t>
            </a:r>
            <a:r>
              <a:rPr sz="2300" i="1" spc="65" dirty="0">
                <a:latin typeface="Times New Roman"/>
                <a:cs typeface="Times New Roman"/>
              </a:rPr>
              <a:t>Q</a:t>
            </a:r>
            <a:r>
              <a:rPr sz="2300" spc="65" dirty="0">
                <a:latin typeface="Times New Roman"/>
                <a:cs typeface="Times New Roman"/>
              </a:rPr>
              <a:t>(</a:t>
            </a:r>
            <a:r>
              <a:rPr sz="2300" b="1" spc="65" dirty="0">
                <a:latin typeface="Times New Roman"/>
                <a:cs typeface="Times New Roman"/>
              </a:rPr>
              <a:t>h</a:t>
            </a:r>
            <a:r>
              <a:rPr sz="2025" spc="97" baseline="43209" dirty="0">
                <a:latin typeface="Times New Roman"/>
                <a:cs typeface="Times New Roman"/>
              </a:rPr>
              <a:t>2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b="1" spc="40" dirty="0">
                <a:latin typeface="Times New Roman"/>
                <a:cs typeface="Times New Roman"/>
              </a:rPr>
              <a:t>h</a:t>
            </a:r>
            <a:r>
              <a:rPr sz="2025" spc="60" baseline="43209" dirty="0">
                <a:latin typeface="Times New Roman"/>
                <a:cs typeface="Times New Roman"/>
              </a:rPr>
              <a:t>1</a:t>
            </a:r>
            <a:r>
              <a:rPr sz="2300" spc="4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spc="-5" dirty="0">
                <a:solidFill>
                  <a:srgbClr val="0000CC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so</a:t>
            </a:r>
            <a:r>
              <a:rPr sz="3200" spc="-6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CC"/>
                </a:solidFill>
                <a:latin typeface="Calibri"/>
                <a:cs typeface="Calibri"/>
              </a:rPr>
              <a:t>on…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7364" y="3316223"/>
            <a:ext cx="423672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3368" y="3505072"/>
            <a:ext cx="171450" cy="915035"/>
          </a:xfrm>
          <a:custGeom>
            <a:avLst/>
            <a:gdLst/>
            <a:ahLst/>
            <a:cxnLst/>
            <a:rect l="l" t="t" r="r" b="b"/>
            <a:pathLst>
              <a:path w="171450" h="915035">
                <a:moveTo>
                  <a:pt x="103485" y="800226"/>
                </a:moveTo>
                <a:lnTo>
                  <a:pt x="65385" y="800226"/>
                </a:lnTo>
                <a:lnTo>
                  <a:pt x="65131" y="914526"/>
                </a:lnTo>
                <a:lnTo>
                  <a:pt x="103231" y="914526"/>
                </a:lnTo>
                <a:lnTo>
                  <a:pt x="103485" y="800226"/>
                </a:lnTo>
                <a:close/>
              </a:path>
              <a:path w="171450" h="915035">
                <a:moveTo>
                  <a:pt x="103739" y="647826"/>
                </a:moveTo>
                <a:lnTo>
                  <a:pt x="65639" y="647826"/>
                </a:lnTo>
                <a:lnTo>
                  <a:pt x="65512" y="762126"/>
                </a:lnTo>
                <a:lnTo>
                  <a:pt x="103612" y="762126"/>
                </a:lnTo>
                <a:lnTo>
                  <a:pt x="103739" y="647826"/>
                </a:lnTo>
                <a:close/>
              </a:path>
              <a:path w="171450" h="915035">
                <a:moveTo>
                  <a:pt x="103993" y="495426"/>
                </a:moveTo>
                <a:lnTo>
                  <a:pt x="65893" y="495426"/>
                </a:lnTo>
                <a:lnTo>
                  <a:pt x="65766" y="609726"/>
                </a:lnTo>
                <a:lnTo>
                  <a:pt x="103866" y="609726"/>
                </a:lnTo>
                <a:lnTo>
                  <a:pt x="103993" y="495426"/>
                </a:lnTo>
                <a:close/>
              </a:path>
              <a:path w="171450" h="915035">
                <a:moveTo>
                  <a:pt x="104247" y="343026"/>
                </a:moveTo>
                <a:lnTo>
                  <a:pt x="66147" y="343026"/>
                </a:lnTo>
                <a:lnTo>
                  <a:pt x="66020" y="457326"/>
                </a:lnTo>
                <a:lnTo>
                  <a:pt x="104120" y="457326"/>
                </a:lnTo>
                <a:lnTo>
                  <a:pt x="104247" y="343026"/>
                </a:lnTo>
                <a:close/>
              </a:path>
              <a:path w="171450" h="915035">
                <a:moveTo>
                  <a:pt x="104501" y="190626"/>
                </a:moveTo>
                <a:lnTo>
                  <a:pt x="66401" y="190626"/>
                </a:lnTo>
                <a:lnTo>
                  <a:pt x="66274" y="304926"/>
                </a:lnTo>
                <a:lnTo>
                  <a:pt x="104374" y="304926"/>
                </a:lnTo>
                <a:lnTo>
                  <a:pt x="104501" y="190626"/>
                </a:lnTo>
                <a:close/>
              </a:path>
              <a:path w="171450" h="915035">
                <a:moveTo>
                  <a:pt x="108040" y="38226"/>
                </a:moveTo>
                <a:lnTo>
                  <a:pt x="104755" y="38226"/>
                </a:lnTo>
                <a:lnTo>
                  <a:pt x="104684" y="108291"/>
                </a:lnTo>
                <a:lnTo>
                  <a:pt x="135743" y="161797"/>
                </a:lnTo>
                <a:lnTo>
                  <a:pt x="140793" y="167479"/>
                </a:lnTo>
                <a:lnTo>
                  <a:pt x="147379" y="170672"/>
                </a:lnTo>
                <a:lnTo>
                  <a:pt x="154656" y="171174"/>
                </a:lnTo>
                <a:lnTo>
                  <a:pt x="161778" y="168782"/>
                </a:lnTo>
                <a:lnTo>
                  <a:pt x="167459" y="163732"/>
                </a:lnTo>
                <a:lnTo>
                  <a:pt x="170652" y="157146"/>
                </a:lnTo>
                <a:lnTo>
                  <a:pt x="171154" y="149869"/>
                </a:lnTo>
                <a:lnTo>
                  <a:pt x="168763" y="142747"/>
                </a:lnTo>
                <a:lnTo>
                  <a:pt x="108040" y="38226"/>
                </a:lnTo>
                <a:close/>
              </a:path>
              <a:path w="171450" h="915035">
                <a:moveTo>
                  <a:pt x="85832" y="0"/>
                </a:moveTo>
                <a:lnTo>
                  <a:pt x="2393" y="142366"/>
                </a:lnTo>
                <a:lnTo>
                  <a:pt x="0" y="149562"/>
                </a:lnTo>
                <a:lnTo>
                  <a:pt x="488" y="156876"/>
                </a:lnTo>
                <a:lnTo>
                  <a:pt x="3643" y="163476"/>
                </a:lnTo>
                <a:lnTo>
                  <a:pt x="9251" y="168528"/>
                </a:lnTo>
                <a:lnTo>
                  <a:pt x="16426" y="170922"/>
                </a:lnTo>
                <a:lnTo>
                  <a:pt x="23697" y="170433"/>
                </a:lnTo>
                <a:lnTo>
                  <a:pt x="30253" y="167278"/>
                </a:lnTo>
                <a:lnTo>
                  <a:pt x="35286" y="161670"/>
                </a:lnTo>
                <a:lnTo>
                  <a:pt x="66577" y="108291"/>
                </a:lnTo>
                <a:lnTo>
                  <a:pt x="66655" y="38226"/>
                </a:lnTo>
                <a:lnTo>
                  <a:pt x="108040" y="38226"/>
                </a:lnTo>
                <a:lnTo>
                  <a:pt x="85832" y="0"/>
                </a:lnTo>
                <a:close/>
              </a:path>
              <a:path w="171450" h="915035">
                <a:moveTo>
                  <a:pt x="85724" y="75628"/>
                </a:moveTo>
                <a:lnTo>
                  <a:pt x="66584" y="108279"/>
                </a:lnTo>
                <a:lnTo>
                  <a:pt x="66528" y="152526"/>
                </a:lnTo>
                <a:lnTo>
                  <a:pt x="104628" y="152526"/>
                </a:lnTo>
                <a:lnTo>
                  <a:pt x="104677" y="108279"/>
                </a:lnTo>
                <a:lnTo>
                  <a:pt x="85724" y="75628"/>
                </a:lnTo>
                <a:close/>
              </a:path>
              <a:path w="171450" h="915035">
                <a:moveTo>
                  <a:pt x="104755" y="38226"/>
                </a:moveTo>
                <a:lnTo>
                  <a:pt x="66655" y="38226"/>
                </a:lnTo>
                <a:lnTo>
                  <a:pt x="66577" y="108291"/>
                </a:lnTo>
                <a:lnTo>
                  <a:pt x="85724" y="75628"/>
                </a:lnTo>
                <a:lnTo>
                  <a:pt x="69322" y="47371"/>
                </a:lnTo>
                <a:lnTo>
                  <a:pt x="104744" y="47371"/>
                </a:lnTo>
                <a:lnTo>
                  <a:pt x="104755" y="38226"/>
                </a:lnTo>
                <a:close/>
              </a:path>
              <a:path w="171450" h="915035">
                <a:moveTo>
                  <a:pt x="104744" y="47371"/>
                </a:moveTo>
                <a:lnTo>
                  <a:pt x="69322" y="47371"/>
                </a:lnTo>
                <a:lnTo>
                  <a:pt x="102215" y="47498"/>
                </a:lnTo>
                <a:lnTo>
                  <a:pt x="85724" y="75628"/>
                </a:lnTo>
                <a:lnTo>
                  <a:pt x="104677" y="108279"/>
                </a:lnTo>
                <a:lnTo>
                  <a:pt x="104744" y="47371"/>
                </a:lnTo>
                <a:close/>
              </a:path>
              <a:path w="171450" h="915035">
                <a:moveTo>
                  <a:pt x="69322" y="47371"/>
                </a:moveTo>
                <a:lnTo>
                  <a:pt x="85724" y="75628"/>
                </a:lnTo>
                <a:lnTo>
                  <a:pt x="102215" y="47498"/>
                </a:lnTo>
                <a:lnTo>
                  <a:pt x="69322" y="473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7364" y="4611623"/>
            <a:ext cx="423672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368" y="4800472"/>
            <a:ext cx="171450" cy="915035"/>
          </a:xfrm>
          <a:custGeom>
            <a:avLst/>
            <a:gdLst/>
            <a:ahLst/>
            <a:cxnLst/>
            <a:rect l="l" t="t" r="r" b="b"/>
            <a:pathLst>
              <a:path w="171450" h="915035">
                <a:moveTo>
                  <a:pt x="65385" y="800188"/>
                </a:moveTo>
                <a:lnTo>
                  <a:pt x="65131" y="914488"/>
                </a:lnTo>
                <a:lnTo>
                  <a:pt x="103231" y="914565"/>
                </a:lnTo>
                <a:lnTo>
                  <a:pt x="103485" y="800265"/>
                </a:lnTo>
                <a:lnTo>
                  <a:pt x="65385" y="800188"/>
                </a:lnTo>
                <a:close/>
              </a:path>
              <a:path w="171450" h="915035">
                <a:moveTo>
                  <a:pt x="103739" y="647826"/>
                </a:moveTo>
                <a:lnTo>
                  <a:pt x="65639" y="647826"/>
                </a:lnTo>
                <a:lnTo>
                  <a:pt x="65512" y="762126"/>
                </a:lnTo>
                <a:lnTo>
                  <a:pt x="103612" y="762126"/>
                </a:lnTo>
                <a:lnTo>
                  <a:pt x="103739" y="647826"/>
                </a:lnTo>
                <a:close/>
              </a:path>
              <a:path w="171450" h="915035">
                <a:moveTo>
                  <a:pt x="103993" y="495426"/>
                </a:moveTo>
                <a:lnTo>
                  <a:pt x="65893" y="495426"/>
                </a:lnTo>
                <a:lnTo>
                  <a:pt x="65766" y="609726"/>
                </a:lnTo>
                <a:lnTo>
                  <a:pt x="103866" y="609726"/>
                </a:lnTo>
                <a:lnTo>
                  <a:pt x="103993" y="495426"/>
                </a:lnTo>
                <a:close/>
              </a:path>
              <a:path w="171450" h="915035">
                <a:moveTo>
                  <a:pt x="104247" y="343026"/>
                </a:moveTo>
                <a:lnTo>
                  <a:pt x="66147" y="343026"/>
                </a:lnTo>
                <a:lnTo>
                  <a:pt x="66020" y="457326"/>
                </a:lnTo>
                <a:lnTo>
                  <a:pt x="104120" y="457326"/>
                </a:lnTo>
                <a:lnTo>
                  <a:pt x="104247" y="343026"/>
                </a:lnTo>
                <a:close/>
              </a:path>
              <a:path w="171450" h="915035">
                <a:moveTo>
                  <a:pt x="104501" y="190626"/>
                </a:moveTo>
                <a:lnTo>
                  <a:pt x="66401" y="190626"/>
                </a:lnTo>
                <a:lnTo>
                  <a:pt x="66274" y="304926"/>
                </a:lnTo>
                <a:lnTo>
                  <a:pt x="104374" y="304926"/>
                </a:lnTo>
                <a:lnTo>
                  <a:pt x="104501" y="190626"/>
                </a:lnTo>
                <a:close/>
              </a:path>
              <a:path w="171450" h="915035">
                <a:moveTo>
                  <a:pt x="108040" y="38226"/>
                </a:moveTo>
                <a:lnTo>
                  <a:pt x="104755" y="38226"/>
                </a:lnTo>
                <a:lnTo>
                  <a:pt x="104684" y="108291"/>
                </a:lnTo>
                <a:lnTo>
                  <a:pt x="135743" y="161797"/>
                </a:lnTo>
                <a:lnTo>
                  <a:pt x="140793" y="167479"/>
                </a:lnTo>
                <a:lnTo>
                  <a:pt x="147379" y="170672"/>
                </a:lnTo>
                <a:lnTo>
                  <a:pt x="154656" y="171174"/>
                </a:lnTo>
                <a:lnTo>
                  <a:pt x="161778" y="168782"/>
                </a:lnTo>
                <a:lnTo>
                  <a:pt x="167459" y="163732"/>
                </a:lnTo>
                <a:lnTo>
                  <a:pt x="170652" y="157146"/>
                </a:lnTo>
                <a:lnTo>
                  <a:pt x="171154" y="149869"/>
                </a:lnTo>
                <a:lnTo>
                  <a:pt x="168763" y="142747"/>
                </a:lnTo>
                <a:lnTo>
                  <a:pt x="108040" y="38226"/>
                </a:lnTo>
                <a:close/>
              </a:path>
              <a:path w="171450" h="915035">
                <a:moveTo>
                  <a:pt x="85832" y="0"/>
                </a:moveTo>
                <a:lnTo>
                  <a:pt x="2393" y="142366"/>
                </a:lnTo>
                <a:lnTo>
                  <a:pt x="0" y="149562"/>
                </a:lnTo>
                <a:lnTo>
                  <a:pt x="488" y="156876"/>
                </a:lnTo>
                <a:lnTo>
                  <a:pt x="3643" y="163476"/>
                </a:lnTo>
                <a:lnTo>
                  <a:pt x="9251" y="168528"/>
                </a:lnTo>
                <a:lnTo>
                  <a:pt x="16426" y="170922"/>
                </a:lnTo>
                <a:lnTo>
                  <a:pt x="23697" y="170433"/>
                </a:lnTo>
                <a:lnTo>
                  <a:pt x="30253" y="167278"/>
                </a:lnTo>
                <a:lnTo>
                  <a:pt x="35286" y="161670"/>
                </a:lnTo>
                <a:lnTo>
                  <a:pt x="66577" y="108291"/>
                </a:lnTo>
                <a:lnTo>
                  <a:pt x="66655" y="38226"/>
                </a:lnTo>
                <a:lnTo>
                  <a:pt x="108040" y="38226"/>
                </a:lnTo>
                <a:lnTo>
                  <a:pt x="85832" y="0"/>
                </a:lnTo>
                <a:close/>
              </a:path>
              <a:path w="171450" h="915035">
                <a:moveTo>
                  <a:pt x="85724" y="75628"/>
                </a:moveTo>
                <a:lnTo>
                  <a:pt x="66584" y="108279"/>
                </a:lnTo>
                <a:lnTo>
                  <a:pt x="66528" y="152526"/>
                </a:lnTo>
                <a:lnTo>
                  <a:pt x="104628" y="152526"/>
                </a:lnTo>
                <a:lnTo>
                  <a:pt x="104677" y="108279"/>
                </a:lnTo>
                <a:lnTo>
                  <a:pt x="85724" y="75628"/>
                </a:lnTo>
                <a:close/>
              </a:path>
              <a:path w="171450" h="915035">
                <a:moveTo>
                  <a:pt x="104755" y="38226"/>
                </a:moveTo>
                <a:lnTo>
                  <a:pt x="66655" y="38226"/>
                </a:lnTo>
                <a:lnTo>
                  <a:pt x="66577" y="108291"/>
                </a:lnTo>
                <a:lnTo>
                  <a:pt x="85724" y="75628"/>
                </a:lnTo>
                <a:lnTo>
                  <a:pt x="69322" y="47370"/>
                </a:lnTo>
                <a:lnTo>
                  <a:pt x="104744" y="47370"/>
                </a:lnTo>
                <a:lnTo>
                  <a:pt x="104755" y="38226"/>
                </a:lnTo>
                <a:close/>
              </a:path>
              <a:path w="171450" h="915035">
                <a:moveTo>
                  <a:pt x="104744" y="47370"/>
                </a:moveTo>
                <a:lnTo>
                  <a:pt x="69322" y="47370"/>
                </a:lnTo>
                <a:lnTo>
                  <a:pt x="102215" y="47497"/>
                </a:lnTo>
                <a:lnTo>
                  <a:pt x="85724" y="75628"/>
                </a:lnTo>
                <a:lnTo>
                  <a:pt x="104677" y="108279"/>
                </a:lnTo>
                <a:lnTo>
                  <a:pt x="104744" y="47370"/>
                </a:lnTo>
                <a:close/>
              </a:path>
              <a:path w="171450" h="915035">
                <a:moveTo>
                  <a:pt x="69322" y="47370"/>
                </a:moveTo>
                <a:lnTo>
                  <a:pt x="85724" y="75628"/>
                </a:lnTo>
                <a:lnTo>
                  <a:pt x="102215" y="47497"/>
                </a:lnTo>
                <a:lnTo>
                  <a:pt x="69322" y="4737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8595" y="5056479"/>
            <a:ext cx="108458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40" dirty="0">
                <a:latin typeface="Times New Roman"/>
                <a:cs typeface="Times New Roman"/>
              </a:rPr>
              <a:t>Q</a:t>
            </a:r>
            <a:r>
              <a:rPr sz="2400" spc="40" dirty="0">
                <a:latin typeface="Times New Roman"/>
                <a:cs typeface="Times New Roman"/>
              </a:rPr>
              <a:t>(</a:t>
            </a:r>
            <a:r>
              <a:rPr sz="2400" b="1" spc="40" dirty="0">
                <a:latin typeface="Times New Roman"/>
                <a:cs typeface="Times New Roman"/>
              </a:rPr>
              <a:t>h</a:t>
            </a:r>
            <a:r>
              <a:rPr sz="2100" spc="60" baseline="43650" dirty="0">
                <a:latin typeface="Times New Roman"/>
                <a:cs typeface="Times New Roman"/>
              </a:rPr>
              <a:t>1 </a:t>
            </a:r>
            <a:r>
              <a:rPr sz="2400" spc="15" dirty="0">
                <a:latin typeface="Times New Roman"/>
                <a:cs typeface="Times New Roman"/>
              </a:rPr>
              <a:t>|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v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27780" y="3847971"/>
            <a:ext cx="116395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65" dirty="0">
                <a:latin typeface="Times New Roman"/>
                <a:cs typeface="Times New Roman"/>
              </a:rPr>
              <a:t>Q</a:t>
            </a:r>
            <a:r>
              <a:rPr sz="2300" spc="65" dirty="0">
                <a:latin typeface="Times New Roman"/>
                <a:cs typeface="Times New Roman"/>
              </a:rPr>
              <a:t>(</a:t>
            </a:r>
            <a:r>
              <a:rPr sz="2300" b="1" spc="65" dirty="0">
                <a:latin typeface="Times New Roman"/>
                <a:cs typeface="Times New Roman"/>
              </a:rPr>
              <a:t>h</a:t>
            </a:r>
            <a:r>
              <a:rPr sz="2025" spc="97" baseline="43209" dirty="0">
                <a:latin typeface="Times New Roman"/>
                <a:cs typeface="Times New Roman"/>
              </a:rPr>
              <a:t>2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b="1" spc="40" dirty="0">
                <a:latin typeface="Times New Roman"/>
                <a:cs typeface="Times New Roman"/>
              </a:rPr>
              <a:t>h</a:t>
            </a:r>
            <a:r>
              <a:rPr sz="2025" spc="60" baseline="43209" dirty="0">
                <a:latin typeface="Times New Roman"/>
                <a:cs typeface="Times New Roman"/>
              </a:rPr>
              <a:t>1</a:t>
            </a:r>
            <a:r>
              <a:rPr sz="2300" spc="4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6864" y="1042161"/>
            <a:ext cx="18783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Hinton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2006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1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3539" y="3054223"/>
            <a:ext cx="4267199" cy="2051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720" y="31514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835" algn="l">
              <a:lnSpc>
                <a:spcPct val="100000"/>
              </a:lnSpc>
            </a:pPr>
            <a:r>
              <a:rPr spc="-30" dirty="0"/>
              <a:t>Why </a:t>
            </a:r>
            <a:r>
              <a:rPr spc="-10" dirty="0"/>
              <a:t>greedy </a:t>
            </a:r>
            <a:r>
              <a:rPr spc="-15" dirty="0"/>
              <a:t>training</a:t>
            </a:r>
            <a:r>
              <a:rPr spc="5" dirty="0"/>
              <a:t> </a:t>
            </a:r>
            <a:r>
              <a:rPr spc="-20" dirty="0"/>
              <a:t>works?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20</a:t>
            </a:r>
          </a:p>
        </p:txBody>
      </p:sp>
      <p:sp>
        <p:nvSpPr>
          <p:cNvPr id="4" name="object 4"/>
          <p:cNvSpPr/>
          <p:nvPr/>
        </p:nvSpPr>
        <p:spPr>
          <a:xfrm>
            <a:off x="4724400" y="1662683"/>
            <a:ext cx="42672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1042161"/>
            <a:ext cx="8813800" cy="457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860"/>
              </a:lnSpc>
            </a:pPr>
            <a:r>
              <a:rPr sz="1800" spc="-5" dirty="0">
                <a:latin typeface="Arial"/>
                <a:cs typeface="Arial"/>
              </a:rPr>
              <a:t>Hinton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2006</a:t>
            </a:r>
            <a:endParaRPr sz="1800" dirty="0">
              <a:latin typeface="Arial"/>
              <a:cs typeface="Arial"/>
            </a:endParaRPr>
          </a:p>
          <a:p>
            <a:pPr marL="353695" indent="-340995">
              <a:lnSpc>
                <a:spcPts val="3540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Calibri"/>
                <a:cs typeface="Calibri"/>
              </a:rPr>
              <a:t>RBM </a:t>
            </a:r>
            <a:r>
              <a:rPr sz="3200" spc="-5" dirty="0">
                <a:latin typeface="Calibri"/>
                <a:cs typeface="Calibri"/>
              </a:rPr>
              <a:t>specifies </a:t>
            </a:r>
            <a:r>
              <a:rPr sz="3200" spc="-45" dirty="0">
                <a:latin typeface="Calibri"/>
                <a:cs typeface="Calibri"/>
              </a:rPr>
              <a:t>P(v,h)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endParaRPr sz="3200" dirty="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P(v|h) 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P(h|v)</a:t>
            </a:r>
          </a:p>
          <a:p>
            <a:pPr marL="754380" marR="4338320" lvl="1" indent="-28448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5015" algn="l"/>
              </a:tabLst>
            </a:pPr>
            <a:r>
              <a:rPr sz="2800" spc="-5" dirty="0">
                <a:latin typeface="Calibri"/>
                <a:cs typeface="Calibri"/>
              </a:rPr>
              <a:t>Implicitly </a:t>
            </a:r>
            <a:r>
              <a:rPr sz="2800" spc="-15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P(v) and  P(h)</a:t>
            </a:r>
            <a:endParaRPr sz="2800" dirty="0">
              <a:latin typeface="Calibri"/>
              <a:cs typeface="Calibri"/>
            </a:endParaRPr>
          </a:p>
          <a:p>
            <a:pPr marL="353695" indent="-34099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spc="-30" dirty="0">
                <a:latin typeface="Calibri"/>
                <a:cs typeface="Calibri"/>
              </a:rPr>
              <a:t>Key </a:t>
            </a:r>
            <a:r>
              <a:rPr sz="3200" spc="-5" dirty="0">
                <a:latin typeface="Calibri"/>
                <a:cs typeface="Calibri"/>
              </a:rPr>
              <a:t>idea of </a:t>
            </a:r>
            <a:r>
              <a:rPr sz="3200" spc="-15" dirty="0">
                <a:latin typeface="Calibri"/>
                <a:cs typeface="Calibri"/>
              </a:rPr>
              <a:t>stacking</a:t>
            </a:r>
            <a:endParaRPr sz="3200" dirty="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5015" algn="l"/>
              </a:tabLst>
            </a:pPr>
            <a:r>
              <a:rPr sz="2800" spc="-15" dirty="0">
                <a:latin typeface="Calibri"/>
                <a:cs typeface="Calibri"/>
              </a:rPr>
              <a:t>Keep </a:t>
            </a:r>
            <a:r>
              <a:rPr sz="2800" spc="-5" dirty="0">
                <a:latin typeface="Calibri"/>
                <a:cs typeface="Calibri"/>
              </a:rPr>
              <a:t>P(v|h)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1st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RBM</a:t>
            </a:r>
            <a:endParaRPr sz="2800" dirty="0">
              <a:latin typeface="Calibri"/>
              <a:cs typeface="Calibri"/>
            </a:endParaRPr>
          </a:p>
          <a:p>
            <a:pPr marL="754380" marR="4401820" lvl="1" indent="-28448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015" algn="l"/>
              </a:tabLst>
            </a:pPr>
            <a:r>
              <a:rPr sz="2800" spc="-10" dirty="0">
                <a:latin typeface="Calibri"/>
                <a:cs typeface="Calibri"/>
              </a:rPr>
              <a:t>Replace </a:t>
            </a:r>
            <a:r>
              <a:rPr sz="2800" spc="-5" dirty="0">
                <a:latin typeface="Calibri"/>
                <a:cs typeface="Calibri"/>
              </a:rPr>
              <a:t>P(h)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distribution </a:t>
            </a:r>
            <a:r>
              <a:rPr sz="2800" spc="-20" dirty="0">
                <a:latin typeface="Calibri"/>
                <a:cs typeface="Calibri"/>
              </a:rPr>
              <a:t>generated </a:t>
            </a:r>
            <a:r>
              <a:rPr sz="2800" spc="-15" dirty="0">
                <a:latin typeface="Calibri"/>
                <a:cs typeface="Calibri"/>
              </a:rPr>
              <a:t>by  </a:t>
            </a:r>
            <a:r>
              <a:rPr sz="2800" spc="-5" dirty="0">
                <a:latin typeface="Calibri"/>
                <a:cs typeface="Calibri"/>
              </a:rPr>
              <a:t>2nd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RBM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802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87" y="43713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835">
              <a:lnSpc>
                <a:spcPct val="100000"/>
              </a:lnSpc>
            </a:pPr>
            <a:r>
              <a:rPr spc="-30" dirty="0"/>
              <a:t>Why </a:t>
            </a:r>
            <a:r>
              <a:rPr spc="-10" dirty="0"/>
              <a:t>greedy </a:t>
            </a:r>
            <a:r>
              <a:rPr spc="-15" dirty="0"/>
              <a:t>training</a:t>
            </a:r>
            <a:r>
              <a:rPr spc="5" dirty="0"/>
              <a:t> </a:t>
            </a:r>
            <a:r>
              <a:rPr spc="-20" dirty="0"/>
              <a:t>works?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8846439" y="6632992"/>
            <a:ext cx="304165" cy="25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745615"/>
            <a:ext cx="4907280" cy="288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 indent="-284480">
              <a:lnSpc>
                <a:spcPct val="100000"/>
              </a:lnSpc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latin typeface="Calibri"/>
                <a:cs typeface="Calibri"/>
              </a:rPr>
              <a:t>P(h</a:t>
            </a:r>
            <a:r>
              <a:rPr sz="2400" spc="-7" baseline="-20833" dirty="0">
                <a:latin typeface="Calibri"/>
                <a:cs typeface="Calibri"/>
              </a:rPr>
              <a:t>k+1</a:t>
            </a:r>
            <a:r>
              <a:rPr sz="2400" spc="-5" dirty="0">
                <a:latin typeface="Calibri"/>
                <a:cs typeface="Calibri"/>
              </a:rPr>
              <a:t>|h</a:t>
            </a:r>
            <a:r>
              <a:rPr sz="2400" spc="-7" baseline="-20833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spc="-15" dirty="0">
                <a:latin typeface="Calibri"/>
                <a:cs typeface="Calibri"/>
              </a:rPr>
              <a:t>approximated 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7543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associated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RBM</a:t>
            </a:r>
            <a:endParaRPr sz="2400">
              <a:latin typeface="Calibri"/>
              <a:cs typeface="Calibri"/>
            </a:endParaRPr>
          </a:p>
          <a:p>
            <a:pPr marL="754380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400" spc="-10" dirty="0">
                <a:latin typeface="Calibri"/>
                <a:cs typeface="Calibri"/>
              </a:rPr>
              <a:t>Approximation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P(h</a:t>
            </a:r>
            <a:r>
              <a:rPr sz="2400" spc="-7" baseline="-20833" dirty="0">
                <a:latin typeface="Calibri"/>
                <a:cs typeface="Calibri"/>
              </a:rPr>
              <a:t>k+1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5438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differs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RBM 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DBN</a:t>
            </a:r>
            <a:endParaRPr sz="2400">
              <a:latin typeface="Calibri"/>
              <a:cs typeface="Calibri"/>
            </a:endParaRPr>
          </a:p>
          <a:p>
            <a:pPr marL="353695" indent="-34099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800" spc="-35" dirty="0">
                <a:latin typeface="Calibri"/>
                <a:cs typeface="Calibri"/>
              </a:rPr>
              <a:t>Training: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spc="-15" dirty="0">
                <a:latin typeface="Calibri"/>
                <a:cs typeface="Calibri"/>
              </a:rPr>
              <a:t>Variational </a:t>
            </a:r>
            <a:r>
              <a:rPr sz="2400" spc="-5" dirty="0">
                <a:latin typeface="Calibri"/>
                <a:cs typeface="Calibri"/>
              </a:rPr>
              <a:t>bound justifies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greedy</a:t>
            </a:r>
            <a:endParaRPr sz="2400">
              <a:latin typeface="Calibri"/>
              <a:cs typeface="Calibri"/>
            </a:endParaRPr>
          </a:p>
          <a:p>
            <a:pPr marL="7543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layerwise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RBMs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5592762"/>
            <a:ext cx="6946900" cy="73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4540" y="1600200"/>
            <a:ext cx="3299460" cy="36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3609" y="3368040"/>
            <a:ext cx="514350" cy="365760"/>
          </a:xfrm>
          <a:custGeom>
            <a:avLst/>
            <a:gdLst/>
            <a:ahLst/>
            <a:cxnLst/>
            <a:rect l="l" t="t" r="r" b="b"/>
            <a:pathLst>
              <a:path w="514350" h="365760">
                <a:moveTo>
                  <a:pt x="0" y="365760"/>
                </a:moveTo>
                <a:lnTo>
                  <a:pt x="514349" y="365760"/>
                </a:lnTo>
                <a:lnTo>
                  <a:pt x="51434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02272" y="3384102"/>
            <a:ext cx="1092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3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4402" y="3392976"/>
            <a:ext cx="29527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90" dirty="0">
                <a:latin typeface="Times New Roman"/>
                <a:cs typeface="Times New Roman"/>
              </a:rPr>
              <a:t>W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6470" y="4160520"/>
            <a:ext cx="491490" cy="365760"/>
          </a:xfrm>
          <a:custGeom>
            <a:avLst/>
            <a:gdLst/>
            <a:ahLst/>
            <a:cxnLst/>
            <a:rect l="l" t="t" r="r" b="b"/>
            <a:pathLst>
              <a:path w="491490" h="365760">
                <a:moveTo>
                  <a:pt x="0" y="365759"/>
                </a:moveTo>
                <a:lnTo>
                  <a:pt x="491490" y="365759"/>
                </a:lnTo>
                <a:lnTo>
                  <a:pt x="49149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47145" y="4062283"/>
            <a:ext cx="37274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25" spc="67" baseline="-24547" dirty="0">
                <a:latin typeface="Times New Roman"/>
                <a:cs typeface="Times New Roman"/>
              </a:rPr>
              <a:t>W</a:t>
            </a:r>
            <a:r>
              <a:rPr sz="1250" spc="3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3609" y="2026920"/>
            <a:ext cx="514350" cy="365760"/>
          </a:xfrm>
          <a:custGeom>
            <a:avLst/>
            <a:gdLst/>
            <a:ahLst/>
            <a:cxnLst/>
            <a:rect l="l" t="t" r="r" b="b"/>
            <a:pathLst>
              <a:path w="514350" h="365760">
                <a:moveTo>
                  <a:pt x="0" y="365760"/>
                </a:moveTo>
                <a:lnTo>
                  <a:pt x="514349" y="365760"/>
                </a:lnTo>
                <a:lnTo>
                  <a:pt x="51434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4402" y="1928682"/>
            <a:ext cx="38481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25" spc="195" baseline="-24547" dirty="0">
                <a:latin typeface="Times New Roman"/>
                <a:cs typeface="Times New Roman"/>
              </a:rPr>
              <a:t>W</a:t>
            </a:r>
            <a:r>
              <a:rPr sz="1250" spc="3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1703" y="1514159"/>
            <a:ext cx="22923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35" baseline="-24853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8444" y="2874264"/>
            <a:ext cx="423672" cy="986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4447" y="3063113"/>
            <a:ext cx="171450" cy="732155"/>
          </a:xfrm>
          <a:custGeom>
            <a:avLst/>
            <a:gdLst/>
            <a:ahLst/>
            <a:cxnLst/>
            <a:rect l="l" t="t" r="r" b="b"/>
            <a:pathLst>
              <a:path w="171450" h="732154">
                <a:moveTo>
                  <a:pt x="103866" y="617347"/>
                </a:moveTo>
                <a:lnTo>
                  <a:pt x="65766" y="617347"/>
                </a:lnTo>
                <a:lnTo>
                  <a:pt x="65512" y="731647"/>
                </a:lnTo>
                <a:lnTo>
                  <a:pt x="103612" y="731647"/>
                </a:lnTo>
                <a:lnTo>
                  <a:pt x="103866" y="617347"/>
                </a:lnTo>
                <a:close/>
              </a:path>
              <a:path w="171450" h="732154">
                <a:moveTo>
                  <a:pt x="104120" y="464947"/>
                </a:moveTo>
                <a:lnTo>
                  <a:pt x="66020" y="464947"/>
                </a:lnTo>
                <a:lnTo>
                  <a:pt x="65766" y="579247"/>
                </a:lnTo>
                <a:lnTo>
                  <a:pt x="103866" y="579247"/>
                </a:lnTo>
                <a:lnTo>
                  <a:pt x="104120" y="464947"/>
                </a:lnTo>
                <a:close/>
              </a:path>
              <a:path w="171450" h="732154">
                <a:moveTo>
                  <a:pt x="104374" y="312547"/>
                </a:moveTo>
                <a:lnTo>
                  <a:pt x="66274" y="312547"/>
                </a:lnTo>
                <a:lnTo>
                  <a:pt x="66020" y="426847"/>
                </a:lnTo>
                <a:lnTo>
                  <a:pt x="104120" y="426847"/>
                </a:lnTo>
                <a:lnTo>
                  <a:pt x="104374" y="312547"/>
                </a:lnTo>
                <a:close/>
              </a:path>
              <a:path w="171450" h="732154">
                <a:moveTo>
                  <a:pt x="104628" y="160147"/>
                </a:moveTo>
                <a:lnTo>
                  <a:pt x="66528" y="160147"/>
                </a:lnTo>
                <a:lnTo>
                  <a:pt x="66274" y="274447"/>
                </a:lnTo>
                <a:lnTo>
                  <a:pt x="104374" y="274447"/>
                </a:lnTo>
                <a:lnTo>
                  <a:pt x="104628" y="160147"/>
                </a:lnTo>
                <a:close/>
              </a:path>
              <a:path w="171450" h="732154">
                <a:moveTo>
                  <a:pt x="107819" y="37846"/>
                </a:moveTo>
                <a:lnTo>
                  <a:pt x="104755" y="37846"/>
                </a:lnTo>
                <a:lnTo>
                  <a:pt x="104712" y="108340"/>
                </a:lnTo>
                <a:lnTo>
                  <a:pt x="135743" y="161798"/>
                </a:lnTo>
                <a:lnTo>
                  <a:pt x="140793" y="167479"/>
                </a:lnTo>
                <a:lnTo>
                  <a:pt x="147379" y="170672"/>
                </a:lnTo>
                <a:lnTo>
                  <a:pt x="154656" y="171174"/>
                </a:lnTo>
                <a:lnTo>
                  <a:pt x="161778" y="168783"/>
                </a:lnTo>
                <a:lnTo>
                  <a:pt x="167459" y="163732"/>
                </a:lnTo>
                <a:lnTo>
                  <a:pt x="170652" y="157146"/>
                </a:lnTo>
                <a:lnTo>
                  <a:pt x="171154" y="149869"/>
                </a:lnTo>
                <a:lnTo>
                  <a:pt x="168763" y="142748"/>
                </a:lnTo>
                <a:lnTo>
                  <a:pt x="107819" y="37846"/>
                </a:lnTo>
                <a:close/>
              </a:path>
              <a:path w="171450" h="732154">
                <a:moveTo>
                  <a:pt x="85832" y="0"/>
                </a:moveTo>
                <a:lnTo>
                  <a:pt x="2393" y="142366"/>
                </a:lnTo>
                <a:lnTo>
                  <a:pt x="0" y="149562"/>
                </a:lnTo>
                <a:lnTo>
                  <a:pt x="488" y="156876"/>
                </a:lnTo>
                <a:lnTo>
                  <a:pt x="3643" y="163476"/>
                </a:lnTo>
                <a:lnTo>
                  <a:pt x="9251" y="168528"/>
                </a:lnTo>
                <a:lnTo>
                  <a:pt x="16426" y="170922"/>
                </a:lnTo>
                <a:lnTo>
                  <a:pt x="23697" y="170434"/>
                </a:lnTo>
                <a:lnTo>
                  <a:pt x="30253" y="167278"/>
                </a:lnTo>
                <a:lnTo>
                  <a:pt x="35286" y="161671"/>
                </a:lnTo>
                <a:lnTo>
                  <a:pt x="66548" y="108340"/>
                </a:lnTo>
                <a:lnTo>
                  <a:pt x="66655" y="37846"/>
                </a:lnTo>
                <a:lnTo>
                  <a:pt x="107819" y="37846"/>
                </a:lnTo>
                <a:lnTo>
                  <a:pt x="85832" y="0"/>
                </a:lnTo>
                <a:close/>
              </a:path>
              <a:path w="171450" h="732154">
                <a:moveTo>
                  <a:pt x="85724" y="75628"/>
                </a:moveTo>
                <a:lnTo>
                  <a:pt x="66613" y="108230"/>
                </a:lnTo>
                <a:lnTo>
                  <a:pt x="66528" y="122047"/>
                </a:lnTo>
                <a:lnTo>
                  <a:pt x="104628" y="122047"/>
                </a:lnTo>
                <a:lnTo>
                  <a:pt x="104648" y="108230"/>
                </a:lnTo>
                <a:lnTo>
                  <a:pt x="85724" y="75628"/>
                </a:lnTo>
                <a:close/>
              </a:path>
              <a:path w="171450" h="732154">
                <a:moveTo>
                  <a:pt x="104755" y="37846"/>
                </a:moveTo>
                <a:lnTo>
                  <a:pt x="66655" y="37846"/>
                </a:lnTo>
                <a:lnTo>
                  <a:pt x="66548" y="108340"/>
                </a:lnTo>
                <a:lnTo>
                  <a:pt x="85724" y="75628"/>
                </a:lnTo>
                <a:lnTo>
                  <a:pt x="69322" y="47371"/>
                </a:lnTo>
                <a:lnTo>
                  <a:pt x="104740" y="47371"/>
                </a:lnTo>
                <a:lnTo>
                  <a:pt x="104755" y="37846"/>
                </a:lnTo>
                <a:close/>
              </a:path>
              <a:path w="171450" h="732154">
                <a:moveTo>
                  <a:pt x="104740" y="47371"/>
                </a:moveTo>
                <a:lnTo>
                  <a:pt x="69322" y="47371"/>
                </a:lnTo>
                <a:lnTo>
                  <a:pt x="102215" y="47498"/>
                </a:lnTo>
                <a:lnTo>
                  <a:pt x="85724" y="75628"/>
                </a:lnTo>
                <a:lnTo>
                  <a:pt x="104648" y="108230"/>
                </a:lnTo>
                <a:lnTo>
                  <a:pt x="104740" y="47371"/>
                </a:lnTo>
                <a:close/>
              </a:path>
              <a:path w="171450" h="732154">
                <a:moveTo>
                  <a:pt x="69322" y="47371"/>
                </a:moveTo>
                <a:lnTo>
                  <a:pt x="85724" y="75628"/>
                </a:lnTo>
                <a:lnTo>
                  <a:pt x="102215" y="47498"/>
                </a:lnTo>
                <a:lnTo>
                  <a:pt x="69322" y="473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8444" y="3910584"/>
            <a:ext cx="423672" cy="986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4447" y="4099433"/>
            <a:ext cx="171450" cy="732155"/>
          </a:xfrm>
          <a:custGeom>
            <a:avLst/>
            <a:gdLst/>
            <a:ahLst/>
            <a:cxnLst/>
            <a:rect l="l" t="t" r="r" b="b"/>
            <a:pathLst>
              <a:path w="171450" h="732154">
                <a:moveTo>
                  <a:pt x="103866" y="617347"/>
                </a:moveTo>
                <a:lnTo>
                  <a:pt x="65766" y="617347"/>
                </a:lnTo>
                <a:lnTo>
                  <a:pt x="65512" y="731647"/>
                </a:lnTo>
                <a:lnTo>
                  <a:pt x="103612" y="731647"/>
                </a:lnTo>
                <a:lnTo>
                  <a:pt x="103866" y="617347"/>
                </a:lnTo>
                <a:close/>
              </a:path>
              <a:path w="171450" h="732154">
                <a:moveTo>
                  <a:pt x="104120" y="464947"/>
                </a:moveTo>
                <a:lnTo>
                  <a:pt x="66020" y="464947"/>
                </a:lnTo>
                <a:lnTo>
                  <a:pt x="65766" y="579247"/>
                </a:lnTo>
                <a:lnTo>
                  <a:pt x="103866" y="579247"/>
                </a:lnTo>
                <a:lnTo>
                  <a:pt x="104120" y="464947"/>
                </a:lnTo>
                <a:close/>
              </a:path>
              <a:path w="171450" h="732154">
                <a:moveTo>
                  <a:pt x="104374" y="312547"/>
                </a:moveTo>
                <a:lnTo>
                  <a:pt x="66274" y="312547"/>
                </a:lnTo>
                <a:lnTo>
                  <a:pt x="66020" y="426847"/>
                </a:lnTo>
                <a:lnTo>
                  <a:pt x="104120" y="426847"/>
                </a:lnTo>
                <a:lnTo>
                  <a:pt x="104374" y="312547"/>
                </a:lnTo>
                <a:close/>
              </a:path>
              <a:path w="171450" h="732154">
                <a:moveTo>
                  <a:pt x="104628" y="160147"/>
                </a:moveTo>
                <a:lnTo>
                  <a:pt x="66528" y="160147"/>
                </a:lnTo>
                <a:lnTo>
                  <a:pt x="66274" y="274447"/>
                </a:lnTo>
                <a:lnTo>
                  <a:pt x="104374" y="274447"/>
                </a:lnTo>
                <a:lnTo>
                  <a:pt x="104628" y="160147"/>
                </a:lnTo>
                <a:close/>
              </a:path>
              <a:path w="171450" h="732154">
                <a:moveTo>
                  <a:pt x="107819" y="37846"/>
                </a:moveTo>
                <a:lnTo>
                  <a:pt x="104755" y="37846"/>
                </a:lnTo>
                <a:lnTo>
                  <a:pt x="104712" y="108340"/>
                </a:lnTo>
                <a:lnTo>
                  <a:pt x="135743" y="161798"/>
                </a:lnTo>
                <a:lnTo>
                  <a:pt x="140793" y="167479"/>
                </a:lnTo>
                <a:lnTo>
                  <a:pt x="147379" y="170672"/>
                </a:lnTo>
                <a:lnTo>
                  <a:pt x="154656" y="171174"/>
                </a:lnTo>
                <a:lnTo>
                  <a:pt x="161778" y="168783"/>
                </a:lnTo>
                <a:lnTo>
                  <a:pt x="167459" y="163732"/>
                </a:lnTo>
                <a:lnTo>
                  <a:pt x="170652" y="157146"/>
                </a:lnTo>
                <a:lnTo>
                  <a:pt x="171154" y="149869"/>
                </a:lnTo>
                <a:lnTo>
                  <a:pt x="168763" y="142748"/>
                </a:lnTo>
                <a:lnTo>
                  <a:pt x="107819" y="37846"/>
                </a:lnTo>
                <a:close/>
              </a:path>
              <a:path w="171450" h="732154">
                <a:moveTo>
                  <a:pt x="85832" y="0"/>
                </a:moveTo>
                <a:lnTo>
                  <a:pt x="2393" y="142367"/>
                </a:lnTo>
                <a:lnTo>
                  <a:pt x="0" y="149562"/>
                </a:lnTo>
                <a:lnTo>
                  <a:pt x="488" y="156876"/>
                </a:lnTo>
                <a:lnTo>
                  <a:pt x="3643" y="163476"/>
                </a:lnTo>
                <a:lnTo>
                  <a:pt x="9251" y="168529"/>
                </a:lnTo>
                <a:lnTo>
                  <a:pt x="16426" y="170922"/>
                </a:lnTo>
                <a:lnTo>
                  <a:pt x="23697" y="170434"/>
                </a:lnTo>
                <a:lnTo>
                  <a:pt x="30253" y="167278"/>
                </a:lnTo>
                <a:lnTo>
                  <a:pt x="35286" y="161671"/>
                </a:lnTo>
                <a:lnTo>
                  <a:pt x="66548" y="108340"/>
                </a:lnTo>
                <a:lnTo>
                  <a:pt x="66655" y="37846"/>
                </a:lnTo>
                <a:lnTo>
                  <a:pt x="107819" y="37846"/>
                </a:lnTo>
                <a:lnTo>
                  <a:pt x="85832" y="0"/>
                </a:lnTo>
                <a:close/>
              </a:path>
              <a:path w="171450" h="732154">
                <a:moveTo>
                  <a:pt x="85724" y="75628"/>
                </a:moveTo>
                <a:lnTo>
                  <a:pt x="66613" y="108230"/>
                </a:lnTo>
                <a:lnTo>
                  <a:pt x="66528" y="122047"/>
                </a:lnTo>
                <a:lnTo>
                  <a:pt x="104628" y="122047"/>
                </a:lnTo>
                <a:lnTo>
                  <a:pt x="104648" y="108230"/>
                </a:lnTo>
                <a:lnTo>
                  <a:pt x="85724" y="75628"/>
                </a:lnTo>
                <a:close/>
              </a:path>
              <a:path w="171450" h="732154">
                <a:moveTo>
                  <a:pt x="104755" y="37846"/>
                </a:moveTo>
                <a:lnTo>
                  <a:pt x="66655" y="37846"/>
                </a:lnTo>
                <a:lnTo>
                  <a:pt x="66548" y="108340"/>
                </a:lnTo>
                <a:lnTo>
                  <a:pt x="85724" y="75628"/>
                </a:lnTo>
                <a:lnTo>
                  <a:pt x="69322" y="47371"/>
                </a:lnTo>
                <a:lnTo>
                  <a:pt x="104740" y="47371"/>
                </a:lnTo>
                <a:lnTo>
                  <a:pt x="104755" y="37846"/>
                </a:lnTo>
                <a:close/>
              </a:path>
              <a:path w="171450" h="732154">
                <a:moveTo>
                  <a:pt x="104740" y="47371"/>
                </a:moveTo>
                <a:lnTo>
                  <a:pt x="69322" y="47371"/>
                </a:lnTo>
                <a:lnTo>
                  <a:pt x="102215" y="47498"/>
                </a:lnTo>
                <a:lnTo>
                  <a:pt x="85724" y="75628"/>
                </a:lnTo>
                <a:lnTo>
                  <a:pt x="104648" y="108230"/>
                </a:lnTo>
                <a:lnTo>
                  <a:pt x="104740" y="47371"/>
                </a:lnTo>
                <a:close/>
              </a:path>
              <a:path w="171450" h="732154">
                <a:moveTo>
                  <a:pt x="69322" y="47371"/>
                </a:moveTo>
                <a:lnTo>
                  <a:pt x="85724" y="75628"/>
                </a:lnTo>
                <a:lnTo>
                  <a:pt x="102215" y="47498"/>
                </a:lnTo>
                <a:lnTo>
                  <a:pt x="69322" y="473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95256" y="4306753"/>
            <a:ext cx="87312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40" dirty="0">
                <a:latin typeface="Times New Roman"/>
                <a:cs typeface="Times New Roman"/>
              </a:rPr>
              <a:t>Q</a:t>
            </a:r>
            <a:r>
              <a:rPr sz="1900" spc="40" dirty="0">
                <a:latin typeface="Times New Roman"/>
                <a:cs typeface="Times New Roman"/>
              </a:rPr>
              <a:t>(</a:t>
            </a:r>
            <a:r>
              <a:rPr sz="1900" b="1" spc="40" dirty="0">
                <a:latin typeface="Times New Roman"/>
                <a:cs typeface="Times New Roman"/>
              </a:rPr>
              <a:t>h</a:t>
            </a:r>
            <a:r>
              <a:rPr sz="1650" spc="60" baseline="42929" dirty="0">
                <a:latin typeface="Times New Roman"/>
                <a:cs typeface="Times New Roman"/>
              </a:rPr>
              <a:t>1 </a:t>
            </a:r>
            <a:r>
              <a:rPr sz="1900" spc="15" dirty="0">
                <a:latin typeface="Times New Roman"/>
                <a:cs typeface="Times New Roman"/>
              </a:rPr>
              <a:t>|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b="1" spc="55" dirty="0">
                <a:latin typeface="Times New Roman"/>
                <a:cs typeface="Times New Roman"/>
              </a:rPr>
              <a:t>v</a:t>
            </a:r>
            <a:r>
              <a:rPr sz="1900" spc="5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6605" y="3336134"/>
            <a:ext cx="9359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0" dirty="0">
                <a:latin typeface="Times New Roman"/>
                <a:cs typeface="Times New Roman"/>
              </a:rPr>
              <a:t>Q</a:t>
            </a:r>
            <a:r>
              <a:rPr sz="1850" spc="50" dirty="0">
                <a:latin typeface="Times New Roman"/>
                <a:cs typeface="Times New Roman"/>
              </a:rPr>
              <a:t>(</a:t>
            </a:r>
            <a:r>
              <a:rPr sz="1850" b="1" spc="50" dirty="0">
                <a:latin typeface="Times New Roman"/>
                <a:cs typeface="Times New Roman"/>
              </a:rPr>
              <a:t>h</a:t>
            </a:r>
            <a:r>
              <a:rPr sz="1575" spc="75" baseline="42328" dirty="0">
                <a:latin typeface="Times New Roman"/>
                <a:cs typeface="Times New Roman"/>
              </a:rPr>
              <a:t>2 </a:t>
            </a:r>
            <a:r>
              <a:rPr sz="1850" spc="10" dirty="0">
                <a:latin typeface="Times New Roman"/>
                <a:cs typeface="Times New Roman"/>
              </a:rPr>
              <a:t>|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b="1" spc="35" dirty="0">
                <a:latin typeface="Times New Roman"/>
                <a:cs typeface="Times New Roman"/>
              </a:rPr>
              <a:t>h</a:t>
            </a:r>
            <a:r>
              <a:rPr sz="1575" spc="52" baseline="42328" dirty="0">
                <a:latin typeface="Times New Roman"/>
                <a:cs typeface="Times New Roman"/>
              </a:rPr>
              <a:t>1</a:t>
            </a:r>
            <a:r>
              <a:rPr sz="1850" spc="35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88660" y="6096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95086" y="6192926"/>
            <a:ext cx="3408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Trained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second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layer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RBM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39" y="1042161"/>
            <a:ext cx="889000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864"/>
              </a:lnSpc>
            </a:pPr>
            <a:r>
              <a:rPr sz="1800" spc="-5" dirty="0">
                <a:latin typeface="Arial"/>
                <a:cs typeface="Arial"/>
              </a:rPr>
              <a:t>Hinton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al.,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2006</a:t>
            </a:r>
            <a:endParaRPr sz="1800" dirty="0">
              <a:latin typeface="Arial"/>
              <a:cs typeface="Arial"/>
            </a:endParaRPr>
          </a:p>
          <a:p>
            <a:pPr marL="353695" indent="-340995">
              <a:lnSpc>
                <a:spcPts val="3065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800" spc="-30" dirty="0">
                <a:latin typeface="Calibri"/>
                <a:cs typeface="Calibri"/>
              </a:rPr>
              <a:t>Easy </a:t>
            </a:r>
            <a:r>
              <a:rPr sz="2800" spc="-20" dirty="0">
                <a:latin typeface="Calibri"/>
                <a:cs typeface="Calibri"/>
              </a:rPr>
              <a:t>approximate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inference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51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32142" y="915627"/>
            <a:ext cx="8682038" cy="5699125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GB" sz="2800" dirty="0">
                <a:latin typeface="Times New Roman" charset="0"/>
                <a:cs typeface="Arial" charset="0"/>
              </a:rPr>
              <a:t>hmmm… OK, but: </a:t>
            </a:r>
          </a:p>
          <a:p>
            <a:pPr marL="0" indent="0">
              <a:buFontTx/>
              <a:buNone/>
            </a:pPr>
            <a:r>
              <a:rPr lang="en-GB" sz="2800" dirty="0">
                <a:latin typeface="Times New Roman" charset="0"/>
                <a:cs typeface="Arial" charset="0"/>
              </a:rPr>
              <a:t>  3. </a:t>
            </a:r>
            <a:r>
              <a:rPr lang="en-GB" sz="2800" b="1" dirty="0">
                <a:latin typeface="Times New Roman" charset="0"/>
                <a:cs typeface="Arial" charset="0"/>
              </a:rPr>
              <a:t>multilayer</a:t>
            </a:r>
            <a:r>
              <a:rPr lang="en-GB" sz="2800" dirty="0">
                <a:latin typeface="Times New Roman" charset="0"/>
                <a:cs typeface="Arial" charset="0"/>
              </a:rPr>
              <a:t> </a:t>
            </a:r>
            <a:r>
              <a:rPr lang="en-GB" sz="2800" b="1" dirty="0">
                <a:latin typeface="Times New Roman" charset="0"/>
                <a:cs typeface="Arial" charset="0"/>
              </a:rPr>
              <a:t>neural networks have been around for</a:t>
            </a:r>
          </a:p>
          <a:p>
            <a:pPr marL="0" indent="0">
              <a:buFontTx/>
              <a:buNone/>
            </a:pPr>
            <a:r>
              <a:rPr lang="en-GB" sz="2800" b="1" dirty="0">
                <a:latin typeface="Times New Roman" charset="0"/>
                <a:cs typeface="Arial" charset="0"/>
              </a:rPr>
              <a:t>      25 years.  What’s actually new?</a:t>
            </a:r>
            <a:r>
              <a:rPr lang="en-GB" sz="2800" dirty="0">
                <a:latin typeface="Times New Roman" charset="0"/>
                <a:cs typeface="Arial" charset="0"/>
              </a:rPr>
              <a:t> </a:t>
            </a:r>
          </a:p>
          <a:p>
            <a:pPr marL="0" indent="0">
              <a:buFontTx/>
              <a:buNone/>
            </a:pPr>
            <a:endParaRPr lang="en-GB" sz="2800" dirty="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endParaRPr lang="en-GB" sz="2800" dirty="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we have always had good algorithms for learning the</a:t>
            </a:r>
          </a:p>
          <a:p>
            <a:pPr marL="0" indent="0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weights in networks with 1 hidden layer</a:t>
            </a:r>
          </a:p>
          <a:p>
            <a:pPr marL="0" indent="0">
              <a:buFontTx/>
              <a:buNone/>
            </a:pPr>
            <a:endParaRPr lang="en-GB" sz="2400" b="1" dirty="0">
              <a:solidFill>
                <a:srgbClr val="FF0000"/>
              </a:solidFill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endParaRPr lang="en-GB" sz="2400" b="1" dirty="0">
              <a:solidFill>
                <a:srgbClr val="FF0000"/>
              </a:solidFill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but these algorithms are not good at learning the weights for</a:t>
            </a:r>
          </a:p>
          <a:p>
            <a:pPr marL="0" indent="0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networks with more hidden layers </a:t>
            </a:r>
          </a:p>
          <a:p>
            <a:pPr marL="0" indent="0">
              <a:buFontTx/>
              <a:buNone/>
            </a:pPr>
            <a:endParaRPr lang="en-GB" sz="2400" b="1" dirty="0">
              <a:solidFill>
                <a:srgbClr val="FF0000"/>
              </a:solidFill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charset="0"/>
                <a:cs typeface="Arial" charset="0"/>
              </a:rPr>
              <a:t>what’s new is:   </a:t>
            </a:r>
            <a:r>
              <a:rPr lang="en-GB" sz="2400" b="1" u="sng" dirty="0">
                <a:latin typeface="Times New Roman" charset="0"/>
                <a:cs typeface="Arial" charset="0"/>
              </a:rPr>
              <a:t>algorithms for training many-later networks</a:t>
            </a:r>
            <a:endParaRPr lang="en-GB" sz="2400" b="1" dirty="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endParaRPr lang="en-GB" sz="2800" dirty="0">
              <a:latin typeface="Times New Roman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GB" sz="2800" dirty="0">
                <a:latin typeface="Times New Roman" charset="0"/>
                <a:cs typeface="Arial" charset="0"/>
              </a:rPr>
              <a:t> </a:t>
            </a:r>
            <a:endParaRPr lang="en-GB" sz="2800" b="1" dirty="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000" y="2936875"/>
            <a:ext cx="8301038" cy="368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3429000"/>
            <a:ext cx="1201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5583188"/>
            <a:ext cx="29829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rgbClr val="FF0000"/>
                </a:solidFill>
                <a:latin typeface="Times New Roman" charset="0"/>
                <a:cs typeface="Arial" charset="0"/>
              </a:rPr>
              <a:t>longer answers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40072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dirty="0">
                <a:latin typeface="Times New Roman" charset="0"/>
                <a:cs typeface="Arial" charset="0"/>
              </a:rPr>
              <a:t>reminder/quick-explanation of how neural network weights are learned;</a:t>
            </a:r>
          </a:p>
          <a:p>
            <a:pPr marL="514350" indent="-514350">
              <a:buFontTx/>
              <a:buAutoNum type="arabicPeriod"/>
            </a:pPr>
            <a:r>
              <a:rPr lang="en-GB" dirty="0">
                <a:latin typeface="Times New Roman" charset="0"/>
                <a:cs typeface="Arial" charset="0"/>
              </a:rPr>
              <a:t>the idea of </a:t>
            </a:r>
            <a:r>
              <a:rPr lang="en-GB" b="1" dirty="0">
                <a:latin typeface="Times New Roman" charset="0"/>
                <a:cs typeface="Arial" charset="0"/>
              </a:rPr>
              <a:t>unsupervised feature learning </a:t>
            </a:r>
            <a:r>
              <a:rPr lang="en-GB" dirty="0">
                <a:latin typeface="Times New Roman" charset="0"/>
                <a:cs typeface="Arial" charset="0"/>
              </a:rPr>
              <a:t>(why ‘intermediate features’ are important for difficult classification tasks, and how NNs seem to naturally learn them)</a:t>
            </a:r>
          </a:p>
          <a:p>
            <a:pPr marL="514350" indent="-514350">
              <a:buFontTx/>
              <a:buAutoNum type="arabicPeriod"/>
            </a:pPr>
            <a:r>
              <a:rPr lang="en-GB" dirty="0">
                <a:latin typeface="Times New Roman" charset="0"/>
                <a:cs typeface="Arial" charset="0"/>
              </a:rPr>
              <a:t>The ‘breakthrough’ – the simple trick for training Deep neural networks</a:t>
            </a:r>
          </a:p>
          <a:p>
            <a:pPr marL="514350" indent="-514350">
              <a:buFontTx/>
              <a:buAutoNum type="arabicPeriod"/>
            </a:pPr>
            <a:endParaRPr lang="en-GB" b="1" dirty="0">
              <a:latin typeface="Times New Roman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275" y="2022475"/>
            <a:ext cx="8534400" cy="995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14325" y="3048000"/>
            <a:ext cx="8534400" cy="208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4325" y="5151438"/>
            <a:ext cx="8534400" cy="99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7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19" name="Picture 4" descr="f(x) = \frac{1}{1 + \mathrm e^{-x}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W1 </a:t>
            </a:r>
          </a:p>
        </p:txBody>
      </p:sp>
      <p:sp>
        <p:nvSpPr>
          <p:cNvPr id="9222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W2 </a:t>
            </a:r>
          </a:p>
        </p:txBody>
      </p:sp>
      <p:sp>
        <p:nvSpPr>
          <p:cNvPr id="9223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W3 </a:t>
            </a:r>
          </a:p>
        </p:txBody>
      </p:sp>
      <p:sp>
        <p:nvSpPr>
          <p:cNvPr id="9224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4400" b="1" i="1"/>
              <a:t>f</a:t>
            </a:r>
            <a:r>
              <a:rPr lang="en-GB" sz="4400" b="1"/>
              <a:t>(</a:t>
            </a:r>
            <a:r>
              <a:rPr lang="en-GB" sz="4400" b="1" i="1"/>
              <a:t>x</a:t>
            </a:r>
            <a:r>
              <a:rPr lang="en-GB" sz="4400" b="1"/>
              <a:t>)</a:t>
            </a:r>
          </a:p>
        </p:txBody>
      </p:sp>
      <p:sp>
        <p:nvSpPr>
          <p:cNvPr id="9225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1.4</a:t>
            </a:r>
          </a:p>
        </p:txBody>
      </p:sp>
      <p:sp>
        <p:nvSpPr>
          <p:cNvPr id="9226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-2.5</a:t>
            </a:r>
          </a:p>
        </p:txBody>
      </p:sp>
      <p:sp>
        <p:nvSpPr>
          <p:cNvPr id="9227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-0.06</a:t>
            </a:r>
          </a:p>
        </p:txBody>
      </p:sp>
    </p:spTree>
    <p:extLst>
      <p:ext uri="{BB962C8B-B14F-4D97-AF65-F5344CB8AC3E}">
        <p14:creationId xmlns:p14="http://schemas.microsoft.com/office/powerpoint/2010/main" val="301201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3" name="Picture 4" descr="f(x) = \frac{1}{1 + \mathrm e^{-x}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2.7</a:t>
            </a:r>
          </a:p>
        </p:txBody>
      </p:sp>
      <p:sp>
        <p:nvSpPr>
          <p:cNvPr id="1024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-8.6</a:t>
            </a:r>
          </a:p>
        </p:txBody>
      </p:sp>
      <p:sp>
        <p:nvSpPr>
          <p:cNvPr id="1024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0.002</a:t>
            </a:r>
          </a:p>
        </p:txBody>
      </p:sp>
      <p:sp>
        <p:nvSpPr>
          <p:cNvPr id="1024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4400" b="1" i="1"/>
              <a:t>f</a:t>
            </a:r>
            <a:r>
              <a:rPr lang="en-GB" sz="4400" b="1"/>
              <a:t>(</a:t>
            </a:r>
            <a:r>
              <a:rPr lang="en-GB" sz="4400" b="1" i="1"/>
              <a:t>x</a:t>
            </a:r>
            <a:r>
              <a:rPr lang="en-GB" sz="4400" b="1"/>
              <a:t>)</a:t>
            </a:r>
          </a:p>
        </p:txBody>
      </p:sp>
      <p:sp>
        <p:nvSpPr>
          <p:cNvPr id="1024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1.4</a:t>
            </a:r>
          </a:p>
        </p:txBody>
      </p:sp>
      <p:sp>
        <p:nvSpPr>
          <p:cNvPr id="1025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-2.5</a:t>
            </a:r>
          </a:p>
        </p:txBody>
      </p:sp>
      <p:sp>
        <p:nvSpPr>
          <p:cNvPr id="1025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/>
              <a:t>-0.06</a:t>
            </a:r>
          </a:p>
        </p:txBody>
      </p:sp>
      <p:sp>
        <p:nvSpPr>
          <p:cNvPr id="10252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/>
              <a:t>x =  -</a:t>
            </a:r>
            <a:r>
              <a:rPr lang="en-GB" sz="2400"/>
              <a:t>0.06×2.7 + 2.5×8.6 + 1.4×0.002  = 21.34 </a:t>
            </a:r>
            <a:endParaRPr lang="en-GB" sz="2400" i="1"/>
          </a:p>
        </p:txBody>
      </p:sp>
    </p:spTree>
    <p:extLst>
      <p:ext uri="{BB962C8B-B14F-4D97-AF65-F5344CB8AC3E}">
        <p14:creationId xmlns:p14="http://schemas.microsoft.com/office/powerpoint/2010/main" val="290676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GB" sz="2400" i="1">
                <a:solidFill>
                  <a:srgbClr val="262699"/>
                </a:solidFill>
              </a:rPr>
              <a:t>A  dataset</a:t>
            </a:r>
          </a:p>
          <a:p>
            <a:r>
              <a:rPr lang="en-GB" sz="2400" b="1" i="1"/>
              <a:t>Fields               class</a:t>
            </a:r>
          </a:p>
          <a:p>
            <a:r>
              <a:rPr lang="en-GB" sz="2400"/>
              <a:t>1.4  2.7   1.9         0</a:t>
            </a:r>
          </a:p>
          <a:p>
            <a:r>
              <a:rPr lang="en-GB" sz="2400"/>
              <a:t>3.8  3.4   3.2         0</a:t>
            </a:r>
          </a:p>
          <a:p>
            <a:r>
              <a:rPr lang="en-GB" sz="2400"/>
              <a:t>6.4  2.8   1.7         1</a:t>
            </a:r>
          </a:p>
          <a:p>
            <a:r>
              <a:rPr lang="en-GB" sz="2400"/>
              <a:t>4.1  0.1   0.2         0</a:t>
            </a:r>
          </a:p>
          <a:p>
            <a:r>
              <a:rPr lang="en-GB" sz="2400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54121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1537</Words>
  <Application>Microsoft Office PowerPoint</Application>
  <PresentationFormat>On-screen Show (4:3)</PresentationFormat>
  <Paragraphs>438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Deep Belief Nets</vt:lpstr>
      <vt:lpstr>PowerPoint Presentation</vt:lpstr>
      <vt:lpstr>PowerPoint Presentation</vt:lpstr>
      <vt:lpstr>PowerPoint Presentation</vt:lpstr>
      <vt:lpstr>PowerPoint Presentation</vt:lpstr>
      <vt:lpstr>longer 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non-linear function ?</vt:lpstr>
      <vt:lpstr>Which models are deep ?</vt:lpstr>
      <vt:lpstr>Do we really need deep architectures ?</vt:lpstr>
      <vt:lpstr>Multi Layer Perceptron</vt:lpstr>
      <vt:lpstr>Backpropagation</vt:lpstr>
      <vt:lpstr>Problems with Backpropagation</vt:lpstr>
      <vt:lpstr>Outline</vt:lpstr>
      <vt:lpstr>Deep Network Training (that actually works)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successive layers can learn higher-level features …</vt:lpstr>
      <vt:lpstr>Outline</vt:lpstr>
      <vt:lpstr>Restricted Boltzmann Machines</vt:lpstr>
      <vt:lpstr>Restricted Boltzmann Machines</vt:lpstr>
      <vt:lpstr>Deep Belief Networks(DBNs)</vt:lpstr>
      <vt:lpstr>DBN structure</vt:lpstr>
      <vt:lpstr>DBN Greedy training</vt:lpstr>
      <vt:lpstr>DBN Greedy training</vt:lpstr>
      <vt:lpstr>DBN Greedy training</vt:lpstr>
      <vt:lpstr>Why greedy training works?</vt:lpstr>
      <vt:lpstr>Why greedy training works?</vt:lpstr>
    </vt:vector>
  </TitlesOfParts>
  <Company>UTAustin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Primer</dc:title>
  <dc:creator>SWADHIN PRADHAN</dc:creator>
  <cp:lastModifiedBy>gahangir.hossain@outlook.com</cp:lastModifiedBy>
  <cp:revision>44</cp:revision>
  <dcterms:created xsi:type="dcterms:W3CDTF">2016-03-30T04:16:12Z</dcterms:created>
  <dcterms:modified xsi:type="dcterms:W3CDTF">2019-06-30T21:58:50Z</dcterms:modified>
</cp:coreProperties>
</file>